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44" r:id="rId2"/>
    <p:sldId id="364" r:id="rId3"/>
    <p:sldId id="333" r:id="rId4"/>
    <p:sldId id="375" r:id="rId5"/>
    <p:sldId id="335" r:id="rId6"/>
    <p:sldId id="390" r:id="rId7"/>
    <p:sldId id="391" r:id="rId8"/>
    <p:sldId id="336" r:id="rId9"/>
    <p:sldId id="377" r:id="rId10"/>
    <p:sldId id="337" r:id="rId11"/>
    <p:sldId id="376" r:id="rId12"/>
    <p:sldId id="392" r:id="rId13"/>
    <p:sldId id="338" r:id="rId14"/>
    <p:sldId id="378" r:id="rId15"/>
    <p:sldId id="339" r:id="rId16"/>
    <p:sldId id="393" r:id="rId17"/>
    <p:sldId id="35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E6E6E6"/>
    <a:srgbClr val="B92507"/>
    <a:srgbClr val="F5F4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811" autoAdjust="0"/>
  </p:normalViewPr>
  <p:slideViewPr>
    <p:cSldViewPr snapToGrid="0" showGuides="1">
      <p:cViewPr varScale="1">
        <p:scale>
          <a:sx n="110" d="100"/>
          <a:sy n="110" d="100"/>
        </p:scale>
        <p:origin x="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778400-D04D-42CB-888D-BD5DCABC5D91}" type="datetimeFigureOut">
              <a:rPr lang="zh-CN" altLang="en-US" smtClean="0"/>
              <a:t>2023/5/31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75610F-3A8D-496B-8C64-FB69F7E7B401}" type="slidenum">
              <a:rPr lang="zh-CN" altLang="en-US" smtClean="0"/>
              <a:t>‹#›</a:t>
            </a:fld>
            <a:endParaRPr lang="zh-CN" altLang="en-US"/>
          </a:p>
        </p:txBody>
      </p:sp>
    </p:spTree>
    <p:extLst>
      <p:ext uri="{BB962C8B-B14F-4D97-AF65-F5344CB8AC3E}">
        <p14:creationId xmlns:p14="http://schemas.microsoft.com/office/powerpoint/2010/main" val="2423702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页">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350844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rgbClr val="E6E6E6"/>
        </a:solidFill>
        <a:effectLst/>
      </p:bgPr>
    </p:bg>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0704AAA9-B43C-4835-AF17-C6DE8329DDB0}"/>
              </a:ext>
            </a:extLst>
          </p:cNvPr>
          <p:cNvPicPr>
            <a:picLocks noChangeAspect="1"/>
          </p:cNvPicPr>
          <p:nvPr userDrawn="1"/>
        </p:nvPicPr>
        <p:blipFill>
          <a:blip r:embed="rId2">
            <a:extLst>
              <a:ext uri="{28A0092B-C50C-407E-A947-70E740481C1C}">
                <a14:useLocalDpi xmlns:a14="http://schemas.microsoft.com/office/drawing/2010/main" val="0"/>
              </a:ext>
            </a:extLst>
          </a:blip>
          <a:srcRect l="11215" r="4410"/>
          <a:stretch>
            <a:fillRect/>
          </a:stretch>
        </p:blipFill>
        <p:spPr>
          <a:xfrm rot="5400000">
            <a:off x="2667001" y="-2666999"/>
            <a:ext cx="6858000" cy="12191998"/>
          </a:xfrm>
          <a:custGeom>
            <a:avLst/>
            <a:gdLst>
              <a:gd name="connsiteX0" fmla="*/ 0 w 6858000"/>
              <a:gd name="connsiteY0" fmla="*/ 12191998 h 12191998"/>
              <a:gd name="connsiteX1" fmla="*/ 0 w 6858000"/>
              <a:gd name="connsiteY1" fmla="*/ 0 h 12191998"/>
              <a:gd name="connsiteX2" fmla="*/ 6858000 w 6858000"/>
              <a:gd name="connsiteY2" fmla="*/ 0 h 12191998"/>
              <a:gd name="connsiteX3" fmla="*/ 6858000 w 6858000"/>
              <a:gd name="connsiteY3" fmla="*/ 12191998 h 12191998"/>
            </a:gdLst>
            <a:ahLst/>
            <a:cxnLst>
              <a:cxn ang="0">
                <a:pos x="connsiteX0" y="connsiteY0"/>
              </a:cxn>
              <a:cxn ang="0">
                <a:pos x="connsiteX1" y="connsiteY1"/>
              </a:cxn>
              <a:cxn ang="0">
                <a:pos x="connsiteX2" y="connsiteY2"/>
              </a:cxn>
              <a:cxn ang="0">
                <a:pos x="connsiteX3" y="connsiteY3"/>
              </a:cxn>
            </a:cxnLst>
            <a:rect l="l" t="t" r="r" b="b"/>
            <a:pathLst>
              <a:path w="6858000" h="12191998">
                <a:moveTo>
                  <a:pt x="0" y="12191998"/>
                </a:moveTo>
                <a:lnTo>
                  <a:pt x="0" y="0"/>
                </a:lnTo>
                <a:lnTo>
                  <a:pt x="6858000" y="0"/>
                </a:lnTo>
                <a:lnTo>
                  <a:pt x="6858000" y="12191998"/>
                </a:lnTo>
                <a:close/>
              </a:path>
            </a:pathLst>
          </a:custGeom>
        </p:spPr>
      </p:pic>
      <p:sp>
        <p:nvSpPr>
          <p:cNvPr id="27" name="矩形 26">
            <a:extLst>
              <a:ext uri="{FF2B5EF4-FFF2-40B4-BE49-F238E27FC236}">
                <a16:creationId xmlns:a16="http://schemas.microsoft.com/office/drawing/2014/main" id="{AA663352-127F-4EE5-93B9-5D3526251FA1}"/>
              </a:ext>
            </a:extLst>
          </p:cNvPr>
          <p:cNvSpPr/>
          <p:nvPr userDrawn="1"/>
        </p:nvSpPr>
        <p:spPr>
          <a:xfrm>
            <a:off x="673100" y="4411527"/>
            <a:ext cx="11518900" cy="977900"/>
          </a:xfrm>
          <a:prstGeom prst="rect">
            <a:avLst/>
          </a:prstGeom>
          <a:solidFill>
            <a:schemeClr val="accent2">
              <a:alpha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91440" tIns="0" rIns="90000" bIns="0" rtlCol="0" anchor="ctr"/>
          <a:lstStyle/>
          <a:p>
            <a:pPr algn="ctr"/>
            <a:endParaRPr lang="zh-CN" altLang="en-US"/>
          </a:p>
        </p:txBody>
      </p:sp>
      <p:sp>
        <p:nvSpPr>
          <p:cNvPr id="21" name="文本占位符 20">
            <a:extLst>
              <a:ext uri="{FF2B5EF4-FFF2-40B4-BE49-F238E27FC236}">
                <a16:creationId xmlns:a16="http://schemas.microsoft.com/office/drawing/2014/main" id="{0ED6DBA0-AE87-4E2F-BDEC-59B8A9D7AFF6}"/>
              </a:ext>
            </a:extLst>
          </p:cNvPr>
          <p:cNvSpPr>
            <a:spLocks noGrp="1"/>
          </p:cNvSpPr>
          <p:nvPr>
            <p:ph type="body" sz="quarter" idx="10" hasCustomPrompt="1"/>
          </p:nvPr>
        </p:nvSpPr>
        <p:spPr>
          <a:xfrm>
            <a:off x="660400" y="1863345"/>
            <a:ext cx="6400800" cy="1845203"/>
          </a:xfrm>
          <a:prstGeom prst="rect">
            <a:avLst/>
          </a:prstGeom>
        </p:spPr>
        <p:txBody>
          <a:bodyPr lIns="0" tIns="0" rIns="0" bIns="0"/>
          <a:lstStyle>
            <a:lvl1pPr marL="0" indent="0">
              <a:buNone/>
              <a:defRPr sz="6600" b="1">
                <a:solidFill>
                  <a:srgbClr val="B92507"/>
                </a:solidFill>
                <a:latin typeface="+mj-ea"/>
                <a:ea typeface="+mj-ea"/>
              </a:defRPr>
            </a:lvl1pPr>
          </a:lstStyle>
          <a:p>
            <a:pPr lvl="0"/>
            <a:r>
              <a:rPr lang="zh-CN" altLang="en-US" dirty="0"/>
              <a:t>极简学术答辩</a:t>
            </a:r>
            <a:r>
              <a:rPr lang="en-US" altLang="zh-CN" dirty="0"/>
              <a:t>PPT</a:t>
            </a:r>
            <a:r>
              <a:rPr lang="zh-CN" altLang="en-US" dirty="0"/>
              <a:t>模板</a:t>
            </a:r>
          </a:p>
        </p:txBody>
      </p:sp>
      <p:sp>
        <p:nvSpPr>
          <p:cNvPr id="24" name="文本占位符 23">
            <a:extLst>
              <a:ext uri="{FF2B5EF4-FFF2-40B4-BE49-F238E27FC236}">
                <a16:creationId xmlns:a16="http://schemas.microsoft.com/office/drawing/2014/main" id="{A9FC2101-1E26-4938-BD04-7FA962C89442}"/>
              </a:ext>
            </a:extLst>
          </p:cNvPr>
          <p:cNvSpPr>
            <a:spLocks noGrp="1"/>
          </p:cNvSpPr>
          <p:nvPr>
            <p:ph type="body" sz="quarter" idx="11" hasCustomPrompt="1"/>
          </p:nvPr>
        </p:nvSpPr>
        <p:spPr>
          <a:xfrm>
            <a:off x="946450" y="4761968"/>
            <a:ext cx="3208667" cy="277019"/>
          </a:xfrm>
          <a:prstGeom prst="rect">
            <a:avLst/>
          </a:prstGeom>
        </p:spPr>
        <p:txBody>
          <a:bodyPr lIns="91440" tIns="0" rIns="90000" bIns="0"/>
          <a:lstStyle>
            <a:lvl1pPr marL="0" indent="0" algn="l">
              <a:buNone/>
              <a:defRPr sz="2000">
                <a:solidFill>
                  <a:schemeClr val="bg1"/>
                </a:solidFill>
              </a:defRPr>
            </a:lvl1pPr>
          </a:lstStyle>
          <a:p>
            <a:pPr lvl="0"/>
            <a:r>
              <a:rPr lang="zh-CN" altLang="en-US" dirty="0"/>
              <a:t>答辩人：</a:t>
            </a:r>
          </a:p>
        </p:txBody>
      </p:sp>
      <p:sp>
        <p:nvSpPr>
          <p:cNvPr id="26" name="文本占位符 25">
            <a:extLst>
              <a:ext uri="{FF2B5EF4-FFF2-40B4-BE49-F238E27FC236}">
                <a16:creationId xmlns:a16="http://schemas.microsoft.com/office/drawing/2014/main" id="{BE35FB1C-F6EB-4A32-810E-A21D96B9D2C6}"/>
              </a:ext>
            </a:extLst>
          </p:cNvPr>
          <p:cNvSpPr>
            <a:spLocks noGrp="1"/>
          </p:cNvSpPr>
          <p:nvPr>
            <p:ph type="body" sz="quarter" idx="12" hasCustomPrompt="1"/>
          </p:nvPr>
        </p:nvSpPr>
        <p:spPr>
          <a:xfrm>
            <a:off x="4628342" y="4761968"/>
            <a:ext cx="3208667" cy="277019"/>
          </a:xfrm>
          <a:prstGeom prst="rect">
            <a:avLst/>
          </a:prstGeom>
        </p:spPr>
        <p:txBody>
          <a:bodyPr lIns="91440" tIns="0" rIns="90000" bIns="0"/>
          <a:lstStyle>
            <a:lvl1pPr marL="0" indent="0" algn="l">
              <a:buNone/>
              <a:defRPr sz="2000">
                <a:solidFill>
                  <a:schemeClr val="bg1"/>
                </a:solidFill>
              </a:defRPr>
            </a:lvl1pPr>
          </a:lstStyle>
          <a:p>
            <a:pPr lvl="0"/>
            <a:r>
              <a:rPr lang="zh-CN" altLang="en-US" dirty="0"/>
              <a:t>指导老师：</a:t>
            </a:r>
          </a:p>
        </p:txBody>
      </p:sp>
      <p:sp>
        <p:nvSpPr>
          <p:cNvPr id="28" name="文本占位符 27">
            <a:extLst>
              <a:ext uri="{FF2B5EF4-FFF2-40B4-BE49-F238E27FC236}">
                <a16:creationId xmlns:a16="http://schemas.microsoft.com/office/drawing/2014/main" id="{C74E439A-0A6D-4158-AA24-C3094F55B998}"/>
              </a:ext>
            </a:extLst>
          </p:cNvPr>
          <p:cNvSpPr>
            <a:spLocks noGrp="1"/>
          </p:cNvSpPr>
          <p:nvPr>
            <p:ph type="body" sz="quarter" idx="13" hasCustomPrompt="1"/>
          </p:nvPr>
        </p:nvSpPr>
        <p:spPr>
          <a:xfrm>
            <a:off x="8310233" y="4761968"/>
            <a:ext cx="2611767" cy="277019"/>
          </a:xfrm>
          <a:prstGeom prst="rect">
            <a:avLst/>
          </a:prstGeom>
        </p:spPr>
        <p:txBody>
          <a:bodyPr lIns="91440" tIns="0" rIns="90000" bIns="0"/>
          <a:lstStyle>
            <a:lvl1pPr marL="0" indent="0" algn="l">
              <a:buNone/>
              <a:defRPr sz="2000">
                <a:solidFill>
                  <a:schemeClr val="bg1"/>
                </a:solidFill>
              </a:defRPr>
            </a:lvl1pPr>
          </a:lstStyle>
          <a:p>
            <a:pPr lvl="0"/>
            <a:r>
              <a:rPr lang="zh-CN" altLang="en-US" dirty="0"/>
              <a:t>日期：</a:t>
            </a:r>
          </a:p>
        </p:txBody>
      </p:sp>
      <p:sp>
        <p:nvSpPr>
          <p:cNvPr id="32" name="文本占位符 31">
            <a:extLst>
              <a:ext uri="{FF2B5EF4-FFF2-40B4-BE49-F238E27FC236}">
                <a16:creationId xmlns:a16="http://schemas.microsoft.com/office/drawing/2014/main" id="{0CFA8959-3C01-4CEB-A50F-B7348135A1F9}"/>
              </a:ext>
            </a:extLst>
          </p:cNvPr>
          <p:cNvSpPr>
            <a:spLocks noGrp="1"/>
          </p:cNvSpPr>
          <p:nvPr>
            <p:ph type="body" sz="quarter" idx="14" hasCustomPrompt="1"/>
          </p:nvPr>
        </p:nvSpPr>
        <p:spPr>
          <a:xfrm>
            <a:off x="660399" y="3726773"/>
            <a:ext cx="6099242" cy="369332"/>
          </a:xfrm>
          <a:prstGeom prst="rect">
            <a:avLst/>
          </a:prstGeom>
        </p:spPr>
        <p:txBody>
          <a:bodyPr/>
          <a:lstStyle>
            <a:lvl1pPr marL="0" indent="0" algn="l" defTabSz="914400" rtl="0" eaLnBrk="1" latinLnBrk="0" hangingPunct="1">
              <a:buNone/>
              <a:defRPr lang="zh-CN" altLang="en-US" sz="1800" kern="1200" dirty="0" smtClean="0">
                <a:solidFill>
                  <a:schemeClr val="tx1">
                    <a:lumMod val="50000"/>
                    <a:lumOff val="50000"/>
                  </a:schemeClr>
                </a:solidFill>
                <a:latin typeface="+mn-ea"/>
                <a:ea typeface="+mn-ea"/>
                <a:cs typeface="+mn-cs"/>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a:solidFill>
                  <a:schemeClr val="tx1">
                    <a:lumMod val="50000"/>
                    <a:lumOff val="50000"/>
                  </a:schemeClr>
                </a:solidFill>
                <a:latin typeface="+mn-ea"/>
              </a:rPr>
              <a:t>Minimalist academic defense PPT template</a:t>
            </a:r>
          </a:p>
          <a:p>
            <a:pPr lvl="0"/>
            <a:endParaRPr lang="zh-CN" altLang="en-US" dirty="0"/>
          </a:p>
        </p:txBody>
      </p:sp>
    </p:spTree>
    <p:extLst>
      <p:ext uri="{BB962C8B-B14F-4D97-AF65-F5344CB8AC3E}">
        <p14:creationId xmlns:p14="http://schemas.microsoft.com/office/powerpoint/2010/main" val="2928733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
    <p:bg>
      <p:bgPr>
        <a:solidFill>
          <a:srgbClr val="F5F4F4"/>
        </a:solidFill>
        <a:effectLst/>
      </p:bgPr>
    </p:bg>
    <p:spTree>
      <p:nvGrpSpPr>
        <p:cNvPr id="1" name=""/>
        <p:cNvGrpSpPr/>
        <p:nvPr/>
      </p:nvGrpSpPr>
      <p:grpSpPr>
        <a:xfrm>
          <a:off x="0" y="0"/>
          <a:ext cx="0" cy="0"/>
          <a:chOff x="0" y="0"/>
          <a:chExt cx="0" cy="0"/>
        </a:xfrm>
      </p:grpSpPr>
      <p:pic>
        <p:nvPicPr>
          <p:cNvPr id="43" name="图片 42">
            <a:extLst>
              <a:ext uri="{FF2B5EF4-FFF2-40B4-BE49-F238E27FC236}">
                <a16:creationId xmlns:a16="http://schemas.microsoft.com/office/drawing/2014/main" id="{8AC51F11-62DD-4BB4-95C7-BC025C71CEF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1215" r="4410" b="61849"/>
          <a:stretch/>
        </p:blipFill>
        <p:spPr>
          <a:xfrm rot="16200000" flipV="1">
            <a:off x="-1103339" y="1109013"/>
            <a:ext cx="6858000" cy="4651322"/>
          </a:xfrm>
          <a:custGeom>
            <a:avLst/>
            <a:gdLst>
              <a:gd name="connsiteX0" fmla="*/ 0 w 6858000"/>
              <a:gd name="connsiteY0" fmla="*/ 12191998 h 12191998"/>
              <a:gd name="connsiteX1" fmla="*/ 0 w 6858000"/>
              <a:gd name="connsiteY1" fmla="*/ 0 h 12191998"/>
              <a:gd name="connsiteX2" fmla="*/ 6858000 w 6858000"/>
              <a:gd name="connsiteY2" fmla="*/ 0 h 12191998"/>
              <a:gd name="connsiteX3" fmla="*/ 6858000 w 6858000"/>
              <a:gd name="connsiteY3" fmla="*/ 12191998 h 12191998"/>
            </a:gdLst>
            <a:ahLst/>
            <a:cxnLst>
              <a:cxn ang="0">
                <a:pos x="connsiteX0" y="connsiteY0"/>
              </a:cxn>
              <a:cxn ang="0">
                <a:pos x="connsiteX1" y="connsiteY1"/>
              </a:cxn>
              <a:cxn ang="0">
                <a:pos x="connsiteX2" y="connsiteY2"/>
              </a:cxn>
              <a:cxn ang="0">
                <a:pos x="connsiteX3" y="connsiteY3"/>
              </a:cxn>
            </a:cxnLst>
            <a:rect l="l" t="t" r="r" b="b"/>
            <a:pathLst>
              <a:path w="6858000" h="12191998">
                <a:moveTo>
                  <a:pt x="0" y="12191998"/>
                </a:moveTo>
                <a:lnTo>
                  <a:pt x="0" y="0"/>
                </a:lnTo>
                <a:lnTo>
                  <a:pt x="6858000" y="0"/>
                </a:lnTo>
                <a:lnTo>
                  <a:pt x="6858000" y="12191998"/>
                </a:lnTo>
                <a:close/>
              </a:path>
            </a:pathLst>
          </a:custGeom>
        </p:spPr>
      </p:pic>
      <p:sp>
        <p:nvSpPr>
          <p:cNvPr id="3" name="文本占位符 2">
            <a:extLst>
              <a:ext uri="{FF2B5EF4-FFF2-40B4-BE49-F238E27FC236}">
                <a16:creationId xmlns:a16="http://schemas.microsoft.com/office/drawing/2014/main" id="{FD9225C1-50AD-4861-96DF-089AE2F2A607}"/>
              </a:ext>
            </a:extLst>
          </p:cNvPr>
          <p:cNvSpPr>
            <a:spLocks noGrp="1"/>
          </p:cNvSpPr>
          <p:nvPr>
            <p:ph type="body" sz="quarter" idx="10" hasCustomPrompt="1"/>
          </p:nvPr>
        </p:nvSpPr>
        <p:spPr>
          <a:xfrm>
            <a:off x="660400" y="617576"/>
            <a:ext cx="1447800" cy="914400"/>
          </a:xfrm>
          <a:prstGeom prst="rect">
            <a:avLst/>
          </a:prstGeom>
        </p:spPr>
        <p:txBody>
          <a:bodyPr/>
          <a:lstStyle>
            <a:lvl1pPr marL="0" indent="0">
              <a:lnSpc>
                <a:spcPct val="100000"/>
              </a:lnSpc>
              <a:buNone/>
              <a:defRPr lang="zh-CN" altLang="en-US" sz="4800" b="1" kern="1200" dirty="0">
                <a:solidFill>
                  <a:schemeClr val="accent1"/>
                </a:solidFill>
                <a:effectLst/>
                <a:latin typeface="+mj-ea"/>
                <a:ea typeface="+mj-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zh-CN" altLang="en-US" dirty="0"/>
              <a:t>目录</a:t>
            </a:r>
          </a:p>
        </p:txBody>
      </p:sp>
      <p:sp>
        <p:nvSpPr>
          <p:cNvPr id="5" name="文本占位符 4">
            <a:extLst>
              <a:ext uri="{FF2B5EF4-FFF2-40B4-BE49-F238E27FC236}">
                <a16:creationId xmlns:a16="http://schemas.microsoft.com/office/drawing/2014/main" id="{B9C503F9-0BD7-4589-946E-48195BC3DABC}"/>
              </a:ext>
            </a:extLst>
          </p:cNvPr>
          <p:cNvSpPr>
            <a:spLocks noGrp="1"/>
          </p:cNvSpPr>
          <p:nvPr>
            <p:ph type="body" sz="quarter" idx="11" hasCustomPrompt="1"/>
          </p:nvPr>
        </p:nvSpPr>
        <p:spPr>
          <a:xfrm>
            <a:off x="2108200" y="899394"/>
            <a:ext cx="1447800" cy="265491"/>
          </a:xfrm>
          <a:prstGeom prst="rect">
            <a:avLst/>
          </a:prstGeom>
        </p:spPr>
        <p:txBody>
          <a:bodyPr/>
          <a:lstStyle>
            <a:lvl1pPr marL="0" indent="0">
              <a:lnSpc>
                <a:spcPct val="100000"/>
              </a:lnSpc>
              <a:buNone/>
              <a:defRPr lang="zh-CN" altLang="en-US" sz="2000" b="0" kern="1200" dirty="0">
                <a:solidFill>
                  <a:schemeClr val="tx1">
                    <a:lumMod val="65000"/>
                    <a:lumOff val="35000"/>
                  </a:schemeClr>
                </a:solidFill>
                <a:latin typeface="+mj-ea"/>
                <a:ea typeface="+mj-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ltLang="zh-CN" dirty="0"/>
              <a:t>Contents</a:t>
            </a:r>
            <a:endParaRPr lang="zh-CN" altLang="en-US" dirty="0"/>
          </a:p>
        </p:txBody>
      </p:sp>
      <p:sp>
        <p:nvSpPr>
          <p:cNvPr id="17" name="矩形 16">
            <a:extLst>
              <a:ext uri="{FF2B5EF4-FFF2-40B4-BE49-F238E27FC236}">
                <a16:creationId xmlns:a16="http://schemas.microsoft.com/office/drawing/2014/main" id="{23CBD540-A95C-4468-A0F3-DBC2E2D0C672}"/>
              </a:ext>
            </a:extLst>
          </p:cNvPr>
          <p:cNvSpPr>
            <a:spLocks/>
          </p:cNvSpPr>
          <p:nvPr userDrawn="1"/>
        </p:nvSpPr>
        <p:spPr>
          <a:xfrm>
            <a:off x="1859214" y="2209800"/>
            <a:ext cx="4990803" cy="1056599"/>
          </a:xfrm>
          <a:prstGeom prst="rect">
            <a:avLst/>
          </a:prstGeom>
          <a:solidFill>
            <a:schemeClr val="accent2">
              <a:alpha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91440" tIns="0" rIns="90000" bIns="0" rtlCol="0" anchor="ctr"/>
          <a:lstStyle/>
          <a:p>
            <a:pPr algn="ctr"/>
            <a:endParaRPr lang="zh-CN" altLang="en-US"/>
          </a:p>
        </p:txBody>
      </p:sp>
      <p:sp>
        <p:nvSpPr>
          <p:cNvPr id="22" name="矩形 21">
            <a:extLst>
              <a:ext uri="{FF2B5EF4-FFF2-40B4-BE49-F238E27FC236}">
                <a16:creationId xmlns:a16="http://schemas.microsoft.com/office/drawing/2014/main" id="{762BF1A5-4AED-4A3D-921F-8CF6C607DE48}"/>
              </a:ext>
            </a:extLst>
          </p:cNvPr>
          <p:cNvSpPr>
            <a:spLocks/>
          </p:cNvSpPr>
          <p:nvPr userDrawn="1"/>
        </p:nvSpPr>
        <p:spPr>
          <a:xfrm>
            <a:off x="7061497" y="2209800"/>
            <a:ext cx="4990803" cy="1056599"/>
          </a:xfrm>
          <a:prstGeom prst="rect">
            <a:avLst/>
          </a:prstGeom>
          <a:solidFill>
            <a:schemeClr val="accent2">
              <a:alpha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91440" tIns="0" rIns="90000" bIns="0" rtlCol="0" anchor="ctr"/>
          <a:lstStyle/>
          <a:p>
            <a:pPr algn="ctr"/>
            <a:endParaRPr lang="zh-CN" altLang="en-US"/>
          </a:p>
        </p:txBody>
      </p:sp>
      <p:sp>
        <p:nvSpPr>
          <p:cNvPr id="4" name="文本占位符 3">
            <a:extLst>
              <a:ext uri="{FF2B5EF4-FFF2-40B4-BE49-F238E27FC236}">
                <a16:creationId xmlns:a16="http://schemas.microsoft.com/office/drawing/2014/main" id="{66582F12-0ACD-4675-9FEA-6B215F47C63C}"/>
              </a:ext>
            </a:extLst>
          </p:cNvPr>
          <p:cNvSpPr>
            <a:spLocks noGrp="1"/>
          </p:cNvSpPr>
          <p:nvPr>
            <p:ph type="body" sz="quarter" idx="12"/>
          </p:nvPr>
        </p:nvSpPr>
        <p:spPr>
          <a:xfrm>
            <a:off x="2208277" y="2458699"/>
            <a:ext cx="4292677" cy="558800"/>
          </a:xfrm>
          <a:prstGeom prst="rect">
            <a:avLst/>
          </a:prstGeom>
        </p:spPr>
        <p:txBody>
          <a:bodyPr lIns="90000" tIns="46800" rIns="90000" bIns="46800"/>
          <a:lstStyle>
            <a:lvl1pPr marL="0" indent="0" algn="ctr">
              <a:buNone/>
              <a:defRPr lang="zh-CN" altLang="en-US" sz="3200" b="1" kern="1200" dirty="0">
                <a:solidFill>
                  <a:schemeClr val="bg1"/>
                </a:solidFill>
                <a:latin typeface="+mj-ea"/>
                <a:ea typeface="+mj-ea"/>
                <a:cs typeface="+mn-cs"/>
              </a:defRPr>
            </a:lvl1pPr>
          </a:lstStyle>
          <a:p>
            <a:pPr lvl="0"/>
            <a:endParaRPr lang="zh-CN" altLang="en-US" dirty="0"/>
          </a:p>
        </p:txBody>
      </p:sp>
      <p:sp>
        <p:nvSpPr>
          <p:cNvPr id="41" name="文本占位符 40">
            <a:extLst>
              <a:ext uri="{FF2B5EF4-FFF2-40B4-BE49-F238E27FC236}">
                <a16:creationId xmlns:a16="http://schemas.microsoft.com/office/drawing/2014/main" id="{8A158273-2CF2-429F-B5B9-AFB514E82F84}"/>
              </a:ext>
            </a:extLst>
          </p:cNvPr>
          <p:cNvSpPr>
            <a:spLocks noGrp="1"/>
          </p:cNvSpPr>
          <p:nvPr>
            <p:ph type="body" sz="quarter" idx="13"/>
          </p:nvPr>
        </p:nvSpPr>
        <p:spPr>
          <a:xfrm>
            <a:off x="7410560" y="2458699"/>
            <a:ext cx="4292677" cy="558800"/>
          </a:xfrm>
          <a:prstGeom prst="rect">
            <a:avLst/>
          </a:prstGeom>
        </p:spPr>
        <p:txBody>
          <a:bodyPr lIns="90000" tIns="46800" rIns="90000" bIns="46800"/>
          <a:lstStyle>
            <a:lvl1pPr marL="0" indent="0" algn="ctr">
              <a:buNone/>
              <a:defRPr lang="zh-CN" altLang="en-US" sz="3200" b="1" kern="1200" dirty="0">
                <a:solidFill>
                  <a:schemeClr val="bg1"/>
                </a:solidFill>
                <a:latin typeface="+mj-ea"/>
                <a:ea typeface="+mj-ea"/>
                <a:cs typeface="+mn-cs"/>
              </a:defRPr>
            </a:lvl1pPr>
          </a:lstStyle>
          <a:p>
            <a:pPr lvl="0"/>
            <a:endParaRPr lang="zh-CN" altLang="en-US" dirty="0"/>
          </a:p>
        </p:txBody>
      </p:sp>
      <p:sp>
        <p:nvSpPr>
          <p:cNvPr id="50" name="文本占位符 49">
            <a:extLst>
              <a:ext uri="{FF2B5EF4-FFF2-40B4-BE49-F238E27FC236}">
                <a16:creationId xmlns:a16="http://schemas.microsoft.com/office/drawing/2014/main" id="{EFD7E7CB-108F-467C-8E47-1D0964A5F709}"/>
              </a:ext>
            </a:extLst>
          </p:cNvPr>
          <p:cNvSpPr>
            <a:spLocks noGrp="1"/>
          </p:cNvSpPr>
          <p:nvPr>
            <p:ph type="body" sz="quarter" idx="18" hasCustomPrompt="1"/>
          </p:nvPr>
        </p:nvSpPr>
        <p:spPr>
          <a:xfrm>
            <a:off x="1986212" y="2412264"/>
            <a:ext cx="610669" cy="922103"/>
          </a:xfrm>
          <a:prstGeom prst="rect">
            <a:avLst/>
          </a:prstGeom>
        </p:spPr>
        <p:txBody>
          <a:bodyPr lIns="0" tIns="0" rIns="0" bIns="0">
            <a:noAutofit/>
          </a:bodyPr>
          <a:lstStyle>
            <a:lvl1pPr marL="0" indent="0" algn="ctr">
              <a:buNone/>
              <a:defRPr lang="zh-CN" altLang="en-US" sz="4800" b="1" kern="1200" dirty="0">
                <a:solidFill>
                  <a:schemeClr val="bg1"/>
                </a:solidFill>
                <a:effectLst>
                  <a:outerShdw blurRad="101600" dist="38100" dir="8100000" sx="110000" sy="110000" algn="tr" rotWithShape="0">
                    <a:prstClr val="black">
                      <a:alpha val="20000"/>
                    </a:prstClr>
                  </a:outerShdw>
                </a:effectLst>
                <a:latin typeface="+mj-ea"/>
                <a:ea typeface="+mj-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ltLang="zh-CN" dirty="0"/>
              <a:t>1.</a:t>
            </a:r>
            <a:endParaRPr lang="zh-CN" altLang="en-US" dirty="0"/>
          </a:p>
        </p:txBody>
      </p:sp>
      <p:sp>
        <p:nvSpPr>
          <p:cNvPr id="51" name="文本占位符 50">
            <a:extLst>
              <a:ext uri="{FF2B5EF4-FFF2-40B4-BE49-F238E27FC236}">
                <a16:creationId xmlns:a16="http://schemas.microsoft.com/office/drawing/2014/main" id="{5ADAD93C-29F0-4B6A-9DD8-626EC6E7F01C}"/>
              </a:ext>
            </a:extLst>
          </p:cNvPr>
          <p:cNvSpPr>
            <a:spLocks noGrp="1"/>
          </p:cNvSpPr>
          <p:nvPr>
            <p:ph type="body" sz="quarter" idx="19" hasCustomPrompt="1"/>
          </p:nvPr>
        </p:nvSpPr>
        <p:spPr>
          <a:xfrm>
            <a:off x="7195273" y="2412264"/>
            <a:ext cx="610669" cy="922103"/>
          </a:xfrm>
          <a:prstGeom prst="rect">
            <a:avLst/>
          </a:prstGeom>
        </p:spPr>
        <p:txBody>
          <a:bodyPr lIns="0" tIns="0" rIns="0" bIns="0">
            <a:noAutofit/>
          </a:bodyPr>
          <a:lstStyle>
            <a:lvl1pPr marL="0" indent="0" algn="ctr">
              <a:buNone/>
              <a:defRPr lang="zh-CN" altLang="en-US" sz="4800" b="1" kern="1200" dirty="0">
                <a:solidFill>
                  <a:schemeClr val="bg1"/>
                </a:solidFill>
                <a:effectLst>
                  <a:outerShdw blurRad="101600" dist="38100" dir="8100000" sx="110000" sy="110000" algn="tr" rotWithShape="0">
                    <a:prstClr val="black">
                      <a:alpha val="20000"/>
                    </a:prstClr>
                  </a:outerShdw>
                </a:effectLst>
                <a:latin typeface="+mj-ea"/>
                <a:ea typeface="+mj-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ltLang="zh-CN" dirty="0"/>
              <a:t>2.</a:t>
            </a:r>
            <a:endParaRPr lang="zh-CN" altLang="en-US" dirty="0"/>
          </a:p>
        </p:txBody>
      </p:sp>
      <p:sp>
        <p:nvSpPr>
          <p:cNvPr id="57" name="矩形 56">
            <a:extLst>
              <a:ext uri="{FF2B5EF4-FFF2-40B4-BE49-F238E27FC236}">
                <a16:creationId xmlns:a16="http://schemas.microsoft.com/office/drawing/2014/main" id="{1247F14B-FA30-461B-A987-5EC0CDFCB1CA}"/>
              </a:ext>
            </a:extLst>
          </p:cNvPr>
          <p:cNvSpPr>
            <a:spLocks/>
          </p:cNvSpPr>
          <p:nvPr userDrawn="1"/>
        </p:nvSpPr>
        <p:spPr>
          <a:xfrm>
            <a:off x="1859214" y="3492397"/>
            <a:ext cx="4990803" cy="1056599"/>
          </a:xfrm>
          <a:prstGeom prst="rect">
            <a:avLst/>
          </a:prstGeom>
          <a:solidFill>
            <a:schemeClr val="accent2">
              <a:alpha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91440" tIns="0" rIns="90000" bIns="0" rtlCol="0" anchor="ctr"/>
          <a:lstStyle/>
          <a:p>
            <a:pPr algn="ctr"/>
            <a:endParaRPr lang="zh-CN" altLang="en-US"/>
          </a:p>
        </p:txBody>
      </p:sp>
      <p:sp>
        <p:nvSpPr>
          <p:cNvPr id="58" name="矩形 57">
            <a:extLst>
              <a:ext uri="{FF2B5EF4-FFF2-40B4-BE49-F238E27FC236}">
                <a16:creationId xmlns:a16="http://schemas.microsoft.com/office/drawing/2014/main" id="{2B8ED03D-D216-42EE-8B04-393BC8F52858}"/>
              </a:ext>
            </a:extLst>
          </p:cNvPr>
          <p:cNvSpPr>
            <a:spLocks/>
          </p:cNvSpPr>
          <p:nvPr userDrawn="1"/>
        </p:nvSpPr>
        <p:spPr>
          <a:xfrm>
            <a:off x="7061497" y="3492397"/>
            <a:ext cx="4990803" cy="1056599"/>
          </a:xfrm>
          <a:prstGeom prst="rect">
            <a:avLst/>
          </a:prstGeom>
          <a:solidFill>
            <a:schemeClr val="accent2">
              <a:alpha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91440" tIns="0" rIns="90000" bIns="0" rtlCol="0" anchor="ctr"/>
          <a:lstStyle/>
          <a:p>
            <a:pPr algn="ctr"/>
            <a:endParaRPr lang="zh-CN" altLang="en-US"/>
          </a:p>
        </p:txBody>
      </p:sp>
      <p:sp>
        <p:nvSpPr>
          <p:cNvPr id="59" name="文本占位符 58">
            <a:extLst>
              <a:ext uri="{FF2B5EF4-FFF2-40B4-BE49-F238E27FC236}">
                <a16:creationId xmlns:a16="http://schemas.microsoft.com/office/drawing/2014/main" id="{5EE2ABB9-AA5A-4B3F-ABC2-673938C4CC26}"/>
              </a:ext>
            </a:extLst>
          </p:cNvPr>
          <p:cNvSpPr>
            <a:spLocks noGrp="1"/>
          </p:cNvSpPr>
          <p:nvPr>
            <p:ph type="body" sz="quarter" idx="20"/>
          </p:nvPr>
        </p:nvSpPr>
        <p:spPr>
          <a:xfrm>
            <a:off x="2208277" y="3741296"/>
            <a:ext cx="4292677" cy="558800"/>
          </a:xfrm>
          <a:prstGeom prst="rect">
            <a:avLst/>
          </a:prstGeom>
        </p:spPr>
        <p:txBody>
          <a:bodyPr/>
          <a:lstStyle>
            <a:lvl1pPr marL="0" indent="0" algn="ctr">
              <a:buNone/>
              <a:defRPr lang="zh-CN" altLang="en-US" sz="3200" b="1" kern="1200" dirty="0">
                <a:solidFill>
                  <a:schemeClr val="bg1"/>
                </a:solidFill>
                <a:latin typeface="+mj-ea"/>
                <a:ea typeface="+mj-ea"/>
                <a:cs typeface="+mn-cs"/>
              </a:defRPr>
            </a:lvl1pPr>
          </a:lstStyle>
          <a:p>
            <a:pPr lvl="0"/>
            <a:endParaRPr lang="zh-CN" altLang="en-US" dirty="0"/>
          </a:p>
        </p:txBody>
      </p:sp>
      <p:sp>
        <p:nvSpPr>
          <p:cNvPr id="60" name="文本占位符 59">
            <a:extLst>
              <a:ext uri="{FF2B5EF4-FFF2-40B4-BE49-F238E27FC236}">
                <a16:creationId xmlns:a16="http://schemas.microsoft.com/office/drawing/2014/main" id="{0AA49D5E-8A5B-41E0-8400-2825A3D682D4}"/>
              </a:ext>
            </a:extLst>
          </p:cNvPr>
          <p:cNvSpPr>
            <a:spLocks noGrp="1"/>
          </p:cNvSpPr>
          <p:nvPr>
            <p:ph type="body" sz="quarter" idx="21"/>
          </p:nvPr>
        </p:nvSpPr>
        <p:spPr>
          <a:xfrm>
            <a:off x="7410560" y="3741296"/>
            <a:ext cx="4292677" cy="558800"/>
          </a:xfrm>
          <a:prstGeom prst="rect">
            <a:avLst/>
          </a:prstGeom>
        </p:spPr>
        <p:txBody>
          <a:bodyPr/>
          <a:lstStyle>
            <a:lvl1pPr marL="0" indent="0" algn="ctr">
              <a:buNone/>
              <a:defRPr lang="zh-CN" altLang="en-US" sz="3200" b="1" kern="1200" dirty="0">
                <a:solidFill>
                  <a:schemeClr val="bg1"/>
                </a:solidFill>
                <a:latin typeface="+mj-ea"/>
                <a:ea typeface="+mj-ea"/>
                <a:cs typeface="+mn-cs"/>
              </a:defRPr>
            </a:lvl1pPr>
          </a:lstStyle>
          <a:p>
            <a:pPr lvl="0"/>
            <a:endParaRPr lang="zh-CN" altLang="en-US" dirty="0"/>
          </a:p>
        </p:txBody>
      </p:sp>
      <p:sp>
        <p:nvSpPr>
          <p:cNvPr id="61" name="文本占位符 60">
            <a:extLst>
              <a:ext uri="{FF2B5EF4-FFF2-40B4-BE49-F238E27FC236}">
                <a16:creationId xmlns:a16="http://schemas.microsoft.com/office/drawing/2014/main" id="{5BEB987F-3D5B-4444-949C-3D59C9B09345}"/>
              </a:ext>
            </a:extLst>
          </p:cNvPr>
          <p:cNvSpPr>
            <a:spLocks noGrp="1"/>
          </p:cNvSpPr>
          <p:nvPr>
            <p:ph type="body" sz="quarter" idx="22" hasCustomPrompt="1"/>
          </p:nvPr>
        </p:nvSpPr>
        <p:spPr>
          <a:xfrm>
            <a:off x="1986212" y="3694861"/>
            <a:ext cx="610669" cy="922103"/>
          </a:xfrm>
          <a:prstGeom prst="rect">
            <a:avLst/>
          </a:prstGeom>
        </p:spPr>
        <p:txBody>
          <a:bodyPr lIns="0" tIns="0" rIns="0" bIns="0">
            <a:noAutofit/>
          </a:bodyPr>
          <a:lstStyle>
            <a:lvl1pPr marL="0" indent="0" algn="ctr">
              <a:buNone/>
              <a:defRPr lang="zh-CN" altLang="en-US" sz="4800" b="1" kern="1200" dirty="0">
                <a:solidFill>
                  <a:schemeClr val="bg1"/>
                </a:solidFill>
                <a:effectLst>
                  <a:outerShdw blurRad="101600" dist="38100" dir="8100000" sx="110000" sy="110000" algn="tr" rotWithShape="0">
                    <a:prstClr val="black">
                      <a:alpha val="20000"/>
                    </a:prstClr>
                  </a:outerShdw>
                </a:effectLst>
                <a:latin typeface="+mj-ea"/>
                <a:ea typeface="+mj-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ltLang="zh-CN" dirty="0"/>
              <a:t>3.</a:t>
            </a:r>
            <a:endParaRPr lang="zh-CN" altLang="en-US" dirty="0"/>
          </a:p>
        </p:txBody>
      </p:sp>
      <p:sp>
        <p:nvSpPr>
          <p:cNvPr id="62" name="文本占位符 61">
            <a:extLst>
              <a:ext uri="{FF2B5EF4-FFF2-40B4-BE49-F238E27FC236}">
                <a16:creationId xmlns:a16="http://schemas.microsoft.com/office/drawing/2014/main" id="{1A2ECFCE-E059-4B45-8433-7863DE8CFC24}"/>
              </a:ext>
            </a:extLst>
          </p:cNvPr>
          <p:cNvSpPr>
            <a:spLocks noGrp="1"/>
          </p:cNvSpPr>
          <p:nvPr>
            <p:ph type="body" sz="quarter" idx="23" hasCustomPrompt="1"/>
          </p:nvPr>
        </p:nvSpPr>
        <p:spPr>
          <a:xfrm>
            <a:off x="7195273" y="3694861"/>
            <a:ext cx="610669" cy="922103"/>
          </a:xfrm>
          <a:prstGeom prst="rect">
            <a:avLst/>
          </a:prstGeom>
        </p:spPr>
        <p:txBody>
          <a:bodyPr lIns="0" tIns="0" rIns="0" bIns="0">
            <a:noAutofit/>
          </a:bodyPr>
          <a:lstStyle>
            <a:lvl1pPr marL="0" indent="0" algn="ctr">
              <a:buNone/>
              <a:defRPr lang="zh-CN" altLang="en-US" sz="4800" b="1" kern="1200" dirty="0">
                <a:solidFill>
                  <a:schemeClr val="bg1"/>
                </a:solidFill>
                <a:effectLst>
                  <a:outerShdw blurRad="101600" dist="38100" dir="8100000" sx="110000" sy="110000" algn="tr" rotWithShape="0">
                    <a:prstClr val="black">
                      <a:alpha val="20000"/>
                    </a:prstClr>
                  </a:outerShdw>
                </a:effectLst>
                <a:latin typeface="+mj-ea"/>
                <a:ea typeface="+mj-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ltLang="zh-CN" dirty="0"/>
              <a:t>4.</a:t>
            </a:r>
            <a:endParaRPr lang="zh-CN" altLang="en-US" dirty="0"/>
          </a:p>
        </p:txBody>
      </p:sp>
      <p:sp>
        <p:nvSpPr>
          <p:cNvPr id="63" name="矩形 62">
            <a:extLst>
              <a:ext uri="{FF2B5EF4-FFF2-40B4-BE49-F238E27FC236}">
                <a16:creationId xmlns:a16="http://schemas.microsoft.com/office/drawing/2014/main" id="{9334C0A3-9B34-49D7-9C8B-4139986241C5}"/>
              </a:ext>
            </a:extLst>
          </p:cNvPr>
          <p:cNvSpPr>
            <a:spLocks/>
          </p:cNvSpPr>
          <p:nvPr userDrawn="1"/>
        </p:nvSpPr>
        <p:spPr>
          <a:xfrm>
            <a:off x="1859214" y="4774994"/>
            <a:ext cx="4990803" cy="1056599"/>
          </a:xfrm>
          <a:prstGeom prst="rect">
            <a:avLst/>
          </a:prstGeom>
          <a:solidFill>
            <a:schemeClr val="accent2">
              <a:alpha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91440" tIns="0" rIns="90000" bIns="0" rtlCol="0" anchor="ctr"/>
          <a:lstStyle/>
          <a:p>
            <a:pPr algn="ctr"/>
            <a:endParaRPr lang="zh-CN" altLang="en-US"/>
          </a:p>
        </p:txBody>
      </p:sp>
      <p:sp>
        <p:nvSpPr>
          <p:cNvPr id="64" name="矩形 63">
            <a:extLst>
              <a:ext uri="{FF2B5EF4-FFF2-40B4-BE49-F238E27FC236}">
                <a16:creationId xmlns:a16="http://schemas.microsoft.com/office/drawing/2014/main" id="{6DEFA114-C191-4583-99B2-D3977509F603}"/>
              </a:ext>
            </a:extLst>
          </p:cNvPr>
          <p:cNvSpPr>
            <a:spLocks/>
          </p:cNvSpPr>
          <p:nvPr userDrawn="1"/>
        </p:nvSpPr>
        <p:spPr>
          <a:xfrm>
            <a:off x="7061497" y="4774994"/>
            <a:ext cx="4990803" cy="1056599"/>
          </a:xfrm>
          <a:prstGeom prst="rect">
            <a:avLst/>
          </a:prstGeom>
          <a:solidFill>
            <a:schemeClr val="accent2">
              <a:alpha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91440" tIns="0" rIns="90000" bIns="0" rtlCol="0" anchor="ctr"/>
          <a:lstStyle/>
          <a:p>
            <a:pPr algn="ctr"/>
            <a:endParaRPr lang="zh-CN" altLang="en-US"/>
          </a:p>
        </p:txBody>
      </p:sp>
      <p:sp>
        <p:nvSpPr>
          <p:cNvPr id="65" name="文本占位符 64">
            <a:extLst>
              <a:ext uri="{FF2B5EF4-FFF2-40B4-BE49-F238E27FC236}">
                <a16:creationId xmlns:a16="http://schemas.microsoft.com/office/drawing/2014/main" id="{EC44BE00-F89B-4D5E-A3E7-D2208BFA3F64}"/>
              </a:ext>
            </a:extLst>
          </p:cNvPr>
          <p:cNvSpPr>
            <a:spLocks noGrp="1"/>
          </p:cNvSpPr>
          <p:nvPr>
            <p:ph type="body" sz="quarter" idx="24"/>
          </p:nvPr>
        </p:nvSpPr>
        <p:spPr>
          <a:xfrm>
            <a:off x="2208277" y="5023893"/>
            <a:ext cx="4292677" cy="558800"/>
          </a:xfrm>
          <a:prstGeom prst="rect">
            <a:avLst/>
          </a:prstGeom>
        </p:spPr>
        <p:txBody>
          <a:bodyPr/>
          <a:lstStyle>
            <a:lvl1pPr marL="0" indent="0" algn="ctr">
              <a:buNone/>
              <a:defRPr lang="zh-CN" altLang="en-US" sz="3200" b="1" kern="1200" dirty="0">
                <a:solidFill>
                  <a:schemeClr val="bg1"/>
                </a:solidFill>
                <a:latin typeface="+mj-ea"/>
                <a:ea typeface="+mj-ea"/>
                <a:cs typeface="+mn-cs"/>
              </a:defRPr>
            </a:lvl1pPr>
          </a:lstStyle>
          <a:p>
            <a:pPr lvl="0"/>
            <a:endParaRPr lang="zh-CN" altLang="en-US" dirty="0"/>
          </a:p>
        </p:txBody>
      </p:sp>
      <p:sp>
        <p:nvSpPr>
          <p:cNvPr id="66" name="文本占位符 65">
            <a:extLst>
              <a:ext uri="{FF2B5EF4-FFF2-40B4-BE49-F238E27FC236}">
                <a16:creationId xmlns:a16="http://schemas.microsoft.com/office/drawing/2014/main" id="{4919950A-DE57-4784-8FD2-AF908995606D}"/>
              </a:ext>
            </a:extLst>
          </p:cNvPr>
          <p:cNvSpPr>
            <a:spLocks noGrp="1"/>
          </p:cNvSpPr>
          <p:nvPr>
            <p:ph type="body" sz="quarter" idx="25"/>
          </p:nvPr>
        </p:nvSpPr>
        <p:spPr>
          <a:xfrm>
            <a:off x="7410560" y="5023893"/>
            <a:ext cx="4292677" cy="558800"/>
          </a:xfrm>
          <a:prstGeom prst="rect">
            <a:avLst/>
          </a:prstGeom>
        </p:spPr>
        <p:txBody>
          <a:bodyPr/>
          <a:lstStyle>
            <a:lvl1pPr marL="0" indent="0" algn="ctr">
              <a:buNone/>
              <a:defRPr lang="zh-CN" altLang="en-US" sz="3200" b="1" kern="1200" dirty="0">
                <a:solidFill>
                  <a:schemeClr val="bg1"/>
                </a:solidFill>
                <a:latin typeface="+mj-ea"/>
                <a:ea typeface="+mj-ea"/>
                <a:cs typeface="+mn-cs"/>
              </a:defRPr>
            </a:lvl1pPr>
          </a:lstStyle>
          <a:p>
            <a:pPr lvl="0"/>
            <a:endParaRPr lang="zh-CN" altLang="en-US" dirty="0"/>
          </a:p>
        </p:txBody>
      </p:sp>
      <p:sp>
        <p:nvSpPr>
          <p:cNvPr id="67" name="文本占位符 66">
            <a:extLst>
              <a:ext uri="{FF2B5EF4-FFF2-40B4-BE49-F238E27FC236}">
                <a16:creationId xmlns:a16="http://schemas.microsoft.com/office/drawing/2014/main" id="{3EE97953-814D-41BD-9302-2ECC948B59D9}"/>
              </a:ext>
            </a:extLst>
          </p:cNvPr>
          <p:cNvSpPr>
            <a:spLocks noGrp="1"/>
          </p:cNvSpPr>
          <p:nvPr>
            <p:ph type="body" sz="quarter" idx="26" hasCustomPrompt="1"/>
          </p:nvPr>
        </p:nvSpPr>
        <p:spPr>
          <a:xfrm>
            <a:off x="1986212" y="4977458"/>
            <a:ext cx="610669" cy="922103"/>
          </a:xfrm>
          <a:prstGeom prst="rect">
            <a:avLst/>
          </a:prstGeom>
        </p:spPr>
        <p:txBody>
          <a:bodyPr lIns="0" tIns="0" rIns="0" bIns="0">
            <a:noAutofit/>
          </a:bodyPr>
          <a:lstStyle>
            <a:lvl1pPr marL="0" indent="0" algn="ctr">
              <a:buNone/>
              <a:defRPr lang="zh-CN" altLang="en-US" sz="4800" b="1" kern="1200" dirty="0">
                <a:solidFill>
                  <a:schemeClr val="bg1"/>
                </a:solidFill>
                <a:effectLst>
                  <a:outerShdw blurRad="101600" dist="38100" dir="8100000" sx="110000" sy="110000" algn="tr" rotWithShape="0">
                    <a:prstClr val="black">
                      <a:alpha val="20000"/>
                    </a:prstClr>
                  </a:outerShdw>
                </a:effectLst>
                <a:latin typeface="+mj-ea"/>
                <a:ea typeface="+mj-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ltLang="zh-CN" dirty="0"/>
              <a:t>5.</a:t>
            </a:r>
            <a:endParaRPr lang="zh-CN" altLang="en-US" dirty="0"/>
          </a:p>
        </p:txBody>
      </p:sp>
      <p:sp>
        <p:nvSpPr>
          <p:cNvPr id="68" name="文本占位符 67">
            <a:extLst>
              <a:ext uri="{FF2B5EF4-FFF2-40B4-BE49-F238E27FC236}">
                <a16:creationId xmlns:a16="http://schemas.microsoft.com/office/drawing/2014/main" id="{E4A1975F-2316-41E7-9C56-C7A19A9DEF8F}"/>
              </a:ext>
            </a:extLst>
          </p:cNvPr>
          <p:cNvSpPr>
            <a:spLocks noGrp="1"/>
          </p:cNvSpPr>
          <p:nvPr>
            <p:ph type="body" sz="quarter" idx="27" hasCustomPrompt="1"/>
          </p:nvPr>
        </p:nvSpPr>
        <p:spPr>
          <a:xfrm>
            <a:off x="7195273" y="4977458"/>
            <a:ext cx="610669" cy="922103"/>
          </a:xfrm>
          <a:prstGeom prst="rect">
            <a:avLst/>
          </a:prstGeom>
        </p:spPr>
        <p:txBody>
          <a:bodyPr lIns="0" tIns="0" rIns="0" bIns="0">
            <a:noAutofit/>
          </a:bodyPr>
          <a:lstStyle>
            <a:lvl1pPr marL="0" indent="0" algn="ctr">
              <a:buNone/>
              <a:defRPr lang="zh-CN" altLang="en-US" sz="4800" b="1" kern="1200" dirty="0">
                <a:solidFill>
                  <a:schemeClr val="bg1"/>
                </a:solidFill>
                <a:effectLst>
                  <a:outerShdw blurRad="101600" dist="38100" dir="8100000" sx="110000" sy="110000" algn="tr" rotWithShape="0">
                    <a:prstClr val="black">
                      <a:alpha val="20000"/>
                    </a:prstClr>
                  </a:outerShdw>
                </a:effectLst>
                <a:latin typeface="+mj-ea"/>
                <a:ea typeface="+mj-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ltLang="zh-CN" dirty="0"/>
              <a:t>6.</a:t>
            </a:r>
            <a:endParaRPr lang="zh-CN" altLang="en-US" dirty="0"/>
          </a:p>
        </p:txBody>
      </p:sp>
    </p:spTree>
    <p:extLst>
      <p:ext uri="{BB962C8B-B14F-4D97-AF65-F5344CB8AC3E}">
        <p14:creationId xmlns:p14="http://schemas.microsoft.com/office/powerpoint/2010/main" val="1685073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bg1">
            <a:alpha val="53000"/>
          </a:schemeClr>
        </a:solidFill>
        <a:effectLst/>
      </p:bgPr>
    </p:bg>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5360E067-D9FC-440B-B32C-1D7DABE99976}"/>
              </a:ext>
            </a:extLst>
          </p:cNvPr>
          <p:cNvPicPr>
            <a:picLocks noChangeAspect="1"/>
          </p:cNvPicPr>
          <p:nvPr userDrawn="1"/>
        </p:nvPicPr>
        <p:blipFill>
          <a:blip r:embed="rId2">
            <a:extLst>
              <a:ext uri="{28A0092B-C50C-407E-A947-70E740481C1C}">
                <a14:useLocalDpi xmlns:a14="http://schemas.microsoft.com/office/drawing/2010/main" val="0"/>
              </a:ext>
            </a:extLst>
          </a:blip>
          <a:srcRect l="11215" r="4410"/>
          <a:stretch>
            <a:fillRect/>
          </a:stretch>
        </p:blipFill>
        <p:spPr>
          <a:xfrm rot="5400000">
            <a:off x="2667000" y="-2666998"/>
            <a:ext cx="6858000" cy="12191998"/>
          </a:xfrm>
          <a:custGeom>
            <a:avLst/>
            <a:gdLst>
              <a:gd name="connsiteX0" fmla="*/ 0 w 6858000"/>
              <a:gd name="connsiteY0" fmla="*/ 12191998 h 12191998"/>
              <a:gd name="connsiteX1" fmla="*/ 0 w 6858000"/>
              <a:gd name="connsiteY1" fmla="*/ 0 h 12191998"/>
              <a:gd name="connsiteX2" fmla="*/ 6858000 w 6858000"/>
              <a:gd name="connsiteY2" fmla="*/ 0 h 12191998"/>
              <a:gd name="connsiteX3" fmla="*/ 6858000 w 6858000"/>
              <a:gd name="connsiteY3" fmla="*/ 12191998 h 12191998"/>
            </a:gdLst>
            <a:ahLst/>
            <a:cxnLst>
              <a:cxn ang="0">
                <a:pos x="connsiteX0" y="connsiteY0"/>
              </a:cxn>
              <a:cxn ang="0">
                <a:pos x="connsiteX1" y="connsiteY1"/>
              </a:cxn>
              <a:cxn ang="0">
                <a:pos x="connsiteX2" y="connsiteY2"/>
              </a:cxn>
              <a:cxn ang="0">
                <a:pos x="connsiteX3" y="connsiteY3"/>
              </a:cxn>
            </a:cxnLst>
            <a:rect l="l" t="t" r="r" b="b"/>
            <a:pathLst>
              <a:path w="6858000" h="12191998">
                <a:moveTo>
                  <a:pt x="0" y="12191998"/>
                </a:moveTo>
                <a:lnTo>
                  <a:pt x="0" y="0"/>
                </a:lnTo>
                <a:lnTo>
                  <a:pt x="6858000" y="0"/>
                </a:lnTo>
                <a:lnTo>
                  <a:pt x="6858000" y="12191998"/>
                </a:lnTo>
                <a:close/>
              </a:path>
            </a:pathLst>
          </a:custGeom>
        </p:spPr>
      </p:pic>
      <p:sp>
        <p:nvSpPr>
          <p:cNvPr id="14" name="矩形 13">
            <a:extLst>
              <a:ext uri="{FF2B5EF4-FFF2-40B4-BE49-F238E27FC236}">
                <a16:creationId xmlns:a16="http://schemas.microsoft.com/office/drawing/2014/main" id="{E0769B21-E654-49C3-AA99-95A2CEDBBC43}"/>
              </a:ext>
            </a:extLst>
          </p:cNvPr>
          <p:cNvSpPr/>
          <p:nvPr userDrawn="1"/>
        </p:nvSpPr>
        <p:spPr>
          <a:xfrm>
            <a:off x="0" y="2419943"/>
            <a:ext cx="11518900" cy="2424513"/>
          </a:xfrm>
          <a:prstGeom prst="rect">
            <a:avLst/>
          </a:prstGeom>
          <a:solidFill>
            <a:schemeClr val="accent2">
              <a:alpha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91440" tIns="0" rIns="90000" bIns="0" rtlCol="0" anchor="ctr"/>
          <a:lstStyle/>
          <a:p>
            <a:pPr algn="ctr"/>
            <a:endParaRPr lang="zh-CN" altLang="en-US"/>
          </a:p>
        </p:txBody>
      </p:sp>
      <p:sp>
        <p:nvSpPr>
          <p:cNvPr id="9" name="文本占位符 8">
            <a:extLst>
              <a:ext uri="{FF2B5EF4-FFF2-40B4-BE49-F238E27FC236}">
                <a16:creationId xmlns:a16="http://schemas.microsoft.com/office/drawing/2014/main" id="{A2B2F80A-F7DA-4111-B7CD-2FA19C039EB0}"/>
              </a:ext>
            </a:extLst>
          </p:cNvPr>
          <p:cNvSpPr>
            <a:spLocks noGrp="1"/>
          </p:cNvSpPr>
          <p:nvPr>
            <p:ph type="body" sz="quarter" idx="14" hasCustomPrompt="1"/>
          </p:nvPr>
        </p:nvSpPr>
        <p:spPr>
          <a:xfrm>
            <a:off x="1700645" y="1274783"/>
            <a:ext cx="778213" cy="1525328"/>
          </a:xfrm>
          <a:prstGeom prst="rect">
            <a:avLst/>
          </a:prstGeom>
        </p:spPr>
        <p:txBody>
          <a:bodyPr lIns="0" tIns="0" rIns="0" bIns="0">
            <a:noAutofit/>
          </a:bodyPr>
          <a:lstStyle>
            <a:lvl1pPr marL="0" indent="0" algn="ctr">
              <a:buNone/>
              <a:defRPr lang="zh-CN" altLang="en-US" sz="10700" b="1" kern="1200" dirty="0">
                <a:solidFill>
                  <a:schemeClr val="bg1">
                    <a:alpha val="90000"/>
                  </a:schemeClr>
                </a:solidFill>
                <a:effectLst>
                  <a:outerShdw blurRad="101600" dist="38100" dir="8100000" sx="110000" sy="110000" algn="tr" rotWithShape="0">
                    <a:prstClr val="black">
                      <a:alpha val="20000"/>
                    </a:prstClr>
                  </a:outerShdw>
                </a:effectLst>
                <a:latin typeface="+mj-ea"/>
                <a:ea typeface="+mj-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ltLang="zh-CN" dirty="0"/>
              <a:t>1</a:t>
            </a:r>
            <a:endParaRPr lang="zh-CN" altLang="en-US" dirty="0"/>
          </a:p>
        </p:txBody>
      </p:sp>
      <p:sp>
        <p:nvSpPr>
          <p:cNvPr id="11" name="文本占位符 10">
            <a:extLst>
              <a:ext uri="{FF2B5EF4-FFF2-40B4-BE49-F238E27FC236}">
                <a16:creationId xmlns:a16="http://schemas.microsoft.com/office/drawing/2014/main" id="{0231DA5F-183F-463E-AF1E-BA2BE34E84A7}"/>
              </a:ext>
            </a:extLst>
          </p:cNvPr>
          <p:cNvSpPr>
            <a:spLocks noGrp="1"/>
          </p:cNvSpPr>
          <p:nvPr>
            <p:ph type="body" sz="quarter" idx="10"/>
          </p:nvPr>
        </p:nvSpPr>
        <p:spPr>
          <a:xfrm>
            <a:off x="660400" y="1946578"/>
            <a:ext cx="2858703" cy="412372"/>
          </a:xfrm>
          <a:prstGeom prst="rect">
            <a:avLst/>
          </a:prstGeom>
        </p:spPr>
        <p:txBody>
          <a:bodyPr lIns="0" tIns="0" rIns="0" bIns="0">
            <a:normAutofit/>
          </a:bodyPr>
          <a:lstStyle>
            <a:lvl1pPr marL="0" indent="0" algn="ctr">
              <a:buNone/>
              <a:defRPr lang="zh-CN" altLang="en-US" sz="2200" b="1" kern="1200" dirty="0">
                <a:solidFill>
                  <a:schemeClr val="accent1"/>
                </a:solidFill>
                <a:latin typeface="+mj-ea"/>
                <a:ea typeface="+mj-ea"/>
                <a:cs typeface="+mn-cs"/>
              </a:defRPr>
            </a:lvl1pPr>
          </a:lstStyle>
          <a:p>
            <a:pPr lvl="0"/>
            <a:endParaRPr lang="zh-CN" altLang="en-US" dirty="0"/>
          </a:p>
        </p:txBody>
      </p:sp>
      <p:sp>
        <p:nvSpPr>
          <p:cNvPr id="12" name="文本占位符 11">
            <a:extLst>
              <a:ext uri="{FF2B5EF4-FFF2-40B4-BE49-F238E27FC236}">
                <a16:creationId xmlns:a16="http://schemas.microsoft.com/office/drawing/2014/main" id="{D987D272-847A-4DD3-89E9-D3CBE088759F}"/>
              </a:ext>
            </a:extLst>
          </p:cNvPr>
          <p:cNvSpPr>
            <a:spLocks noGrp="1"/>
          </p:cNvSpPr>
          <p:nvPr>
            <p:ph type="body" sz="quarter" idx="11"/>
          </p:nvPr>
        </p:nvSpPr>
        <p:spPr>
          <a:xfrm>
            <a:off x="771864" y="2857302"/>
            <a:ext cx="10635572" cy="1147763"/>
          </a:xfrm>
          <a:prstGeom prst="rect">
            <a:avLst/>
          </a:prstGeom>
        </p:spPr>
        <p:txBody>
          <a:bodyPr lIns="0" tIns="0" rIns="0" bIns="0">
            <a:noAutofit/>
          </a:bodyPr>
          <a:lstStyle>
            <a:lvl1pPr marL="0" indent="0" algn="ctr">
              <a:buNone/>
              <a:defRPr sz="8000" b="1">
                <a:solidFill>
                  <a:schemeClr val="bg1"/>
                </a:solidFill>
                <a:latin typeface="+mj-ea"/>
                <a:ea typeface="+mj-ea"/>
              </a:defRPr>
            </a:lvl1pPr>
          </a:lstStyle>
          <a:p>
            <a:pPr lvl="0"/>
            <a:endParaRPr lang="zh-CN" altLang="en-US" dirty="0"/>
          </a:p>
        </p:txBody>
      </p:sp>
      <p:sp>
        <p:nvSpPr>
          <p:cNvPr id="13" name="文本占位符 12">
            <a:extLst>
              <a:ext uri="{FF2B5EF4-FFF2-40B4-BE49-F238E27FC236}">
                <a16:creationId xmlns:a16="http://schemas.microsoft.com/office/drawing/2014/main" id="{EB57C867-E473-49D0-8C25-390C0E7D67D7}"/>
              </a:ext>
            </a:extLst>
          </p:cNvPr>
          <p:cNvSpPr>
            <a:spLocks noGrp="1"/>
          </p:cNvSpPr>
          <p:nvPr>
            <p:ph type="body" sz="quarter" idx="12"/>
          </p:nvPr>
        </p:nvSpPr>
        <p:spPr>
          <a:xfrm>
            <a:off x="771864" y="4042322"/>
            <a:ext cx="10635572" cy="477213"/>
          </a:xfrm>
          <a:prstGeom prst="rect">
            <a:avLst/>
          </a:prstGeom>
        </p:spPr>
        <p:txBody>
          <a:bodyPr lIns="0" tIns="0" rIns="0" bIns="0">
            <a:normAutofit/>
          </a:bodyPr>
          <a:lstStyle>
            <a:lvl1pPr marL="0" indent="0" algn="ctr">
              <a:buNone/>
              <a:defRPr sz="2800">
                <a:solidFill>
                  <a:schemeClr val="bg1"/>
                </a:solidFill>
                <a:latin typeface="+mn-ea"/>
                <a:ea typeface="+mn-ea"/>
              </a:defRPr>
            </a:lvl1pPr>
          </a:lstStyle>
          <a:p>
            <a:pPr lvl="0"/>
            <a:endParaRPr lang="zh-CN" altLang="en-US" dirty="0"/>
          </a:p>
        </p:txBody>
      </p:sp>
    </p:spTree>
    <p:extLst>
      <p:ext uri="{BB962C8B-B14F-4D97-AF65-F5344CB8AC3E}">
        <p14:creationId xmlns:p14="http://schemas.microsoft.com/office/powerpoint/2010/main" val="89317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C3E48D-A966-4EF8-927A-28E7244D7FD2}"/>
              </a:ext>
            </a:extLst>
          </p:cNvPr>
          <p:cNvSpPr>
            <a:spLocks noGrp="1"/>
          </p:cNvSpPr>
          <p:nvPr>
            <p:ph type="title"/>
          </p:nvPr>
        </p:nvSpPr>
        <p:spPr>
          <a:xfrm>
            <a:off x="660400" y="605269"/>
            <a:ext cx="8308975" cy="424732"/>
          </a:xfrm>
          <a:prstGeom prst="rect">
            <a:avLst/>
          </a:prstGeom>
        </p:spPr>
        <p:txBody>
          <a:bodyPr lIns="91440" tIns="45720" rIns="91440" bIns="46800">
            <a:noAutofit/>
          </a:bodyPr>
          <a:lstStyle>
            <a:lvl1pPr algn="l" defTabSz="914400" rtl="0" eaLnBrk="1" latinLnBrk="0" hangingPunct="1">
              <a:lnSpc>
                <a:spcPct val="90000"/>
              </a:lnSpc>
              <a:spcBef>
                <a:spcPct val="0"/>
              </a:spcBef>
              <a:buNone/>
              <a:defRPr lang="zh-CN" altLang="en-US" sz="2900" b="1" kern="1200" spc="100" dirty="0">
                <a:solidFill>
                  <a:schemeClr val="accent2"/>
                </a:solidFill>
                <a:effectLst/>
                <a:latin typeface="+mj-ea"/>
                <a:ea typeface="+mj-ea"/>
                <a:cs typeface="+mn-cs"/>
              </a:defRPr>
            </a:lvl1pPr>
          </a:lstStyle>
          <a:p>
            <a:pPr marL="0" lvl="0" indent="0" algn="just" defTabSz="914400" rtl="0" eaLnBrk="1" latinLnBrk="0" hangingPunct="1">
              <a:lnSpc>
                <a:spcPct val="90000"/>
              </a:lnSpc>
              <a:spcBef>
                <a:spcPts val="1000"/>
              </a:spcBef>
              <a:buFont typeface="Arial" panose="020B0604020202020204" pitchFamily="34" charset="0"/>
              <a:buNone/>
            </a:pPr>
            <a:r>
              <a:rPr lang="zh-CN" altLang="en-US" dirty="0"/>
              <a:t>单击此处编辑母版标题样式</a:t>
            </a:r>
          </a:p>
        </p:txBody>
      </p:sp>
      <p:sp>
        <p:nvSpPr>
          <p:cNvPr id="4" name="文本占位符 3">
            <a:extLst>
              <a:ext uri="{FF2B5EF4-FFF2-40B4-BE49-F238E27FC236}">
                <a16:creationId xmlns:a16="http://schemas.microsoft.com/office/drawing/2014/main" id="{DBD30E27-6BFE-449B-B0B0-D6375251C815}"/>
              </a:ext>
            </a:extLst>
          </p:cNvPr>
          <p:cNvSpPr>
            <a:spLocks noGrp="1"/>
          </p:cNvSpPr>
          <p:nvPr>
            <p:ph type="body" sz="quarter" idx="10" hasCustomPrompt="1"/>
          </p:nvPr>
        </p:nvSpPr>
        <p:spPr>
          <a:xfrm>
            <a:off x="5191932" y="6235700"/>
            <a:ext cx="6326968" cy="234842"/>
          </a:xfrm>
          <a:prstGeom prst="rect">
            <a:avLst/>
          </a:prstGeom>
        </p:spPr>
        <p:txBody>
          <a:bodyPr lIns="91440" tIns="45720" rIns="0" bIns="45720"/>
          <a:lstStyle>
            <a:lvl1pPr marL="0" indent="0" algn="r">
              <a:buNone/>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a:t>请在此处输入参考文献或标明他人贡献；请在此处输入参考文献或标明他人贡献</a:t>
            </a:r>
          </a:p>
        </p:txBody>
      </p:sp>
    </p:spTree>
    <p:extLst>
      <p:ext uri="{BB962C8B-B14F-4D97-AF65-F5344CB8AC3E}">
        <p14:creationId xmlns:p14="http://schemas.microsoft.com/office/powerpoint/2010/main" val="203502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90B231EE-5FA4-4540-94B4-656868583FB2}"/>
              </a:ext>
            </a:extLst>
          </p:cNvPr>
          <p:cNvPicPr>
            <a:picLocks noChangeAspect="1"/>
          </p:cNvPicPr>
          <p:nvPr userDrawn="1"/>
        </p:nvPicPr>
        <p:blipFill>
          <a:blip r:embed="rId2">
            <a:extLst>
              <a:ext uri="{28A0092B-C50C-407E-A947-70E740481C1C}">
                <a14:useLocalDpi xmlns:a14="http://schemas.microsoft.com/office/drawing/2010/main" val="0"/>
              </a:ext>
            </a:extLst>
          </a:blip>
          <a:srcRect l="7813" r="7812"/>
          <a:stretch>
            <a:fillRect/>
          </a:stretch>
        </p:blipFill>
        <p:spPr>
          <a:xfrm rot="16200000">
            <a:off x="2667001" y="-2666999"/>
            <a:ext cx="6858000" cy="12191999"/>
          </a:xfrm>
          <a:custGeom>
            <a:avLst/>
            <a:gdLst>
              <a:gd name="connsiteX0" fmla="*/ 6858000 w 6858000"/>
              <a:gd name="connsiteY0" fmla="*/ 0 h 12191999"/>
              <a:gd name="connsiteX1" fmla="*/ 6858000 w 6858000"/>
              <a:gd name="connsiteY1" fmla="*/ 12191999 h 12191999"/>
              <a:gd name="connsiteX2" fmla="*/ 0 w 6858000"/>
              <a:gd name="connsiteY2" fmla="*/ 12191999 h 12191999"/>
              <a:gd name="connsiteX3" fmla="*/ 0 w 6858000"/>
              <a:gd name="connsiteY3" fmla="*/ 0 h 12191999"/>
            </a:gdLst>
            <a:ahLst/>
            <a:cxnLst>
              <a:cxn ang="0">
                <a:pos x="connsiteX0" y="connsiteY0"/>
              </a:cxn>
              <a:cxn ang="0">
                <a:pos x="connsiteX1" y="connsiteY1"/>
              </a:cxn>
              <a:cxn ang="0">
                <a:pos x="connsiteX2" y="connsiteY2"/>
              </a:cxn>
              <a:cxn ang="0">
                <a:pos x="connsiteX3" y="connsiteY3"/>
              </a:cxn>
            </a:cxnLst>
            <a:rect l="l" t="t" r="r" b="b"/>
            <a:pathLst>
              <a:path w="6858000" h="12191999">
                <a:moveTo>
                  <a:pt x="6858000" y="0"/>
                </a:moveTo>
                <a:lnTo>
                  <a:pt x="6858000" y="12191999"/>
                </a:lnTo>
                <a:lnTo>
                  <a:pt x="0" y="12191999"/>
                </a:lnTo>
                <a:lnTo>
                  <a:pt x="0" y="0"/>
                </a:lnTo>
                <a:close/>
              </a:path>
            </a:pathLst>
          </a:custGeom>
        </p:spPr>
      </p:pic>
      <p:sp>
        <p:nvSpPr>
          <p:cNvPr id="12" name="矩形 11">
            <a:extLst>
              <a:ext uri="{FF2B5EF4-FFF2-40B4-BE49-F238E27FC236}">
                <a16:creationId xmlns:a16="http://schemas.microsoft.com/office/drawing/2014/main" id="{F0FE3570-9607-4464-967E-3D984EB7DFA2}"/>
              </a:ext>
            </a:extLst>
          </p:cNvPr>
          <p:cNvSpPr/>
          <p:nvPr userDrawn="1"/>
        </p:nvSpPr>
        <p:spPr>
          <a:xfrm>
            <a:off x="310745" y="1793676"/>
            <a:ext cx="11518900" cy="3287948"/>
          </a:xfrm>
          <a:prstGeom prst="rect">
            <a:avLst/>
          </a:prstGeom>
          <a:solidFill>
            <a:schemeClr val="accent2">
              <a:alpha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91440" tIns="0" rIns="90000" bIns="0" rtlCol="0" anchor="ctr"/>
          <a:lstStyle/>
          <a:p>
            <a:pPr algn="ctr"/>
            <a:endParaRPr lang="zh-CN" altLang="en-US"/>
          </a:p>
        </p:txBody>
      </p:sp>
      <p:sp>
        <p:nvSpPr>
          <p:cNvPr id="11" name="文本占位符 10">
            <a:extLst>
              <a:ext uri="{FF2B5EF4-FFF2-40B4-BE49-F238E27FC236}">
                <a16:creationId xmlns:a16="http://schemas.microsoft.com/office/drawing/2014/main" id="{B3724D22-25F8-4AD7-B1ED-989384E2E1B9}"/>
              </a:ext>
            </a:extLst>
          </p:cNvPr>
          <p:cNvSpPr>
            <a:spLocks noGrp="1"/>
          </p:cNvSpPr>
          <p:nvPr>
            <p:ph type="body" sz="quarter" idx="12" hasCustomPrompt="1"/>
          </p:nvPr>
        </p:nvSpPr>
        <p:spPr>
          <a:xfrm>
            <a:off x="1207849" y="3428843"/>
            <a:ext cx="9776298" cy="1395336"/>
          </a:xfrm>
          <a:prstGeom prst="rect">
            <a:avLst/>
          </a:prstGeom>
        </p:spPr>
        <p:txBody>
          <a:bodyPr lIns="0" tIns="0" rIns="0" bIns="0">
            <a:normAutofit/>
          </a:bodyPr>
          <a:lstStyle>
            <a:lvl1pPr marL="0" indent="0" algn="ctr">
              <a:buNone/>
              <a:defRPr lang="zh-CN" altLang="en-US" sz="8000" b="1" kern="1200" dirty="0">
                <a:solidFill>
                  <a:schemeClr val="bg1"/>
                </a:solidFill>
                <a:latin typeface="+mj-ea"/>
                <a:ea typeface="+mj-ea"/>
                <a:cs typeface="+mn-cs"/>
              </a:defRPr>
            </a:lvl1pPr>
          </a:lstStyle>
          <a:p>
            <a:pPr lvl="0"/>
            <a:r>
              <a:rPr lang="zh-CN" altLang="en-US" dirty="0"/>
              <a:t>敬请老师批评指正</a:t>
            </a:r>
          </a:p>
        </p:txBody>
      </p:sp>
      <p:sp>
        <p:nvSpPr>
          <p:cNvPr id="24" name="文本占位符 23">
            <a:extLst>
              <a:ext uri="{FF2B5EF4-FFF2-40B4-BE49-F238E27FC236}">
                <a16:creationId xmlns:a16="http://schemas.microsoft.com/office/drawing/2014/main" id="{79AB220B-967E-41D7-8DF7-B47C33FCADC2}"/>
              </a:ext>
            </a:extLst>
          </p:cNvPr>
          <p:cNvSpPr>
            <a:spLocks noGrp="1"/>
          </p:cNvSpPr>
          <p:nvPr>
            <p:ph type="body" sz="quarter" idx="14" hasCustomPrompt="1"/>
          </p:nvPr>
        </p:nvSpPr>
        <p:spPr>
          <a:xfrm>
            <a:off x="3819726" y="2249813"/>
            <a:ext cx="4552545" cy="914400"/>
          </a:xfrm>
          <a:prstGeom prst="rect">
            <a:avLst/>
          </a:prstGeom>
        </p:spPr>
        <p:txBody>
          <a:bodyPr>
            <a:noAutofit/>
          </a:bodyPr>
          <a:lstStyle>
            <a:lvl1pPr marL="0" indent="0" algn="ctr">
              <a:buNone/>
              <a:defRPr sz="6600">
                <a:solidFill>
                  <a:schemeClr val="bg1"/>
                </a:solidFill>
              </a:defRPr>
            </a:lvl1pPr>
          </a:lstStyle>
          <a:p>
            <a:pPr lvl="0"/>
            <a:r>
              <a:rPr lang="en-US" altLang="zh-CN" dirty="0"/>
              <a:t>THANKS</a:t>
            </a:r>
            <a:r>
              <a:rPr lang="zh-CN" altLang="en-US" dirty="0"/>
              <a:t>！</a:t>
            </a:r>
          </a:p>
        </p:txBody>
      </p:sp>
    </p:spTree>
    <p:extLst>
      <p:ext uri="{BB962C8B-B14F-4D97-AF65-F5344CB8AC3E}">
        <p14:creationId xmlns:p14="http://schemas.microsoft.com/office/powerpoint/2010/main" val="279024760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3680579"/>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7" r:id="rId3"/>
    <p:sldLayoutId id="2147483666" r:id="rId4"/>
    <p:sldLayoutId id="2147483654" r:id="rId5"/>
    <p:sldLayoutId id="2147483649"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414789A-B57F-42F4-9FA9-7109C59E8936}"/>
              </a:ext>
            </a:extLst>
          </p:cNvPr>
          <p:cNvSpPr>
            <a:spLocks noGrp="1"/>
          </p:cNvSpPr>
          <p:nvPr>
            <p:ph type="body" sz="quarter" idx="10"/>
          </p:nvPr>
        </p:nvSpPr>
        <p:spPr>
          <a:xfrm>
            <a:off x="660399" y="2217131"/>
            <a:ext cx="7945378" cy="914096"/>
          </a:xfrm>
        </p:spPr>
        <p:txBody>
          <a:bodyPr wrap="square">
            <a:spAutoFit/>
          </a:bodyPr>
          <a:lstStyle/>
          <a:p>
            <a:r>
              <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芯来</a:t>
            </a:r>
            <a:r>
              <a:rPr lang="en-US" altLang="zh-CN"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RISC-V</a:t>
            </a:r>
            <a:r>
              <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赛题答辩</a:t>
            </a:r>
            <a:endParaRPr lang="zh-CN" altLang="en-US" dirty="0"/>
          </a:p>
        </p:txBody>
      </p:sp>
      <p:sp>
        <p:nvSpPr>
          <p:cNvPr id="3" name="文本占位符 2">
            <a:extLst>
              <a:ext uri="{FF2B5EF4-FFF2-40B4-BE49-F238E27FC236}">
                <a16:creationId xmlns:a16="http://schemas.microsoft.com/office/drawing/2014/main" id="{DA04873D-0E38-4B59-9189-D5A46FBC23EA}"/>
              </a:ext>
            </a:extLst>
          </p:cNvPr>
          <p:cNvSpPr>
            <a:spLocks noGrp="1"/>
          </p:cNvSpPr>
          <p:nvPr>
            <p:ph type="body" sz="quarter" idx="11"/>
          </p:nvPr>
        </p:nvSpPr>
        <p:spPr>
          <a:xfrm>
            <a:off x="946450" y="4761968"/>
            <a:ext cx="4140623" cy="276999"/>
          </a:xfrm>
        </p:spPr>
        <p:txBody>
          <a:bodyPr wrap="square">
            <a:spAutoFit/>
          </a:bodyPr>
          <a:lstStyle/>
          <a:p>
            <a:r>
              <a:rPr lang="zh-CN" altLang="en-US" dirty="0">
                <a:solidFill>
                  <a:schemeClr val="bg1"/>
                </a:solidFill>
              </a:rPr>
              <a:t>队伍成员：张明明  肖昱  宋飞亮</a:t>
            </a:r>
          </a:p>
        </p:txBody>
      </p:sp>
      <p:sp>
        <p:nvSpPr>
          <p:cNvPr id="4" name="文本占位符 3">
            <a:extLst>
              <a:ext uri="{FF2B5EF4-FFF2-40B4-BE49-F238E27FC236}">
                <a16:creationId xmlns:a16="http://schemas.microsoft.com/office/drawing/2014/main" id="{2EA06E20-0702-4C74-9EB3-69F60DDDCDC0}"/>
              </a:ext>
            </a:extLst>
          </p:cNvPr>
          <p:cNvSpPr>
            <a:spLocks noGrp="1"/>
          </p:cNvSpPr>
          <p:nvPr>
            <p:ph type="body" sz="quarter" idx="12"/>
          </p:nvPr>
        </p:nvSpPr>
        <p:spPr>
          <a:xfrm>
            <a:off x="6759641" y="4761948"/>
            <a:ext cx="3208667" cy="277019"/>
          </a:xfrm>
        </p:spPr>
        <p:txBody>
          <a:bodyPr>
            <a:spAutoFit/>
          </a:bodyPr>
          <a:lstStyle/>
          <a:p>
            <a:r>
              <a:rPr lang="zh-CN" altLang="en-US" dirty="0">
                <a:solidFill>
                  <a:schemeClr val="bg1"/>
                </a:solidFill>
              </a:rPr>
              <a:t>指导老师：邓江峡</a:t>
            </a:r>
          </a:p>
        </p:txBody>
      </p:sp>
      <p:sp>
        <p:nvSpPr>
          <p:cNvPr id="6" name="文本占位符 5">
            <a:extLst>
              <a:ext uri="{FF2B5EF4-FFF2-40B4-BE49-F238E27FC236}">
                <a16:creationId xmlns:a16="http://schemas.microsoft.com/office/drawing/2014/main" id="{6A310AD8-0FF4-4638-BF94-06D457BD7E3F}"/>
              </a:ext>
            </a:extLst>
          </p:cNvPr>
          <p:cNvSpPr>
            <a:spLocks noGrp="1"/>
          </p:cNvSpPr>
          <p:nvPr>
            <p:ph type="body" sz="quarter" idx="14"/>
          </p:nvPr>
        </p:nvSpPr>
        <p:spPr>
          <a:xfrm>
            <a:off x="660399" y="3674687"/>
            <a:ext cx="5231115" cy="341632"/>
          </a:xfrm>
        </p:spPr>
        <p:txBody>
          <a:bodyPr wrap="square">
            <a:spAutoFit/>
          </a:bodyPr>
          <a:lstStyle/>
          <a:p>
            <a:r>
              <a:rPr lang="zh-CN" altLang="en-US" dirty="0">
                <a:solidFill>
                  <a:schemeClr val="tx1">
                    <a:lumMod val="50000"/>
                    <a:lumOff val="50000"/>
                  </a:schemeClr>
                </a:solidFill>
                <a:latin typeface="+mn-ea"/>
              </a:rPr>
              <a:t>队伍编号：</a:t>
            </a:r>
            <a:r>
              <a:rPr lang="en-US" altLang="zh-CN" dirty="0">
                <a:solidFill>
                  <a:schemeClr val="tx1">
                    <a:lumMod val="50000"/>
                    <a:lumOff val="50000"/>
                  </a:schemeClr>
                </a:solidFill>
                <a:latin typeface="+mn-ea"/>
              </a:rPr>
              <a:t>CICC599      </a:t>
            </a:r>
            <a:r>
              <a:rPr lang="zh-CN" altLang="en-US" dirty="0">
                <a:solidFill>
                  <a:schemeClr val="tx1">
                    <a:lumMod val="50000"/>
                    <a:lumOff val="50000"/>
                  </a:schemeClr>
                </a:solidFill>
                <a:latin typeface="+mn-ea"/>
              </a:rPr>
              <a:t>团队名称：我想静静</a:t>
            </a:r>
            <a:endParaRPr lang="zh-CN" altLang="en-US" dirty="0"/>
          </a:p>
        </p:txBody>
      </p:sp>
      <p:pic>
        <p:nvPicPr>
          <p:cNvPr id="7" name="图片 6">
            <a:extLst>
              <a:ext uri="{FF2B5EF4-FFF2-40B4-BE49-F238E27FC236}">
                <a16:creationId xmlns:a16="http://schemas.microsoft.com/office/drawing/2014/main" id="{0623BFBB-300F-337B-3D2C-8B84E53D77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9162" y="547549"/>
            <a:ext cx="1822708" cy="1030226"/>
          </a:xfrm>
          <a:prstGeom prst="rect">
            <a:avLst/>
          </a:prstGeom>
        </p:spPr>
      </p:pic>
    </p:spTree>
    <p:extLst>
      <p:ext uri="{BB962C8B-B14F-4D97-AF65-F5344CB8AC3E}">
        <p14:creationId xmlns:p14="http://schemas.microsoft.com/office/powerpoint/2010/main" val="2413142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2F2E9AC-F531-4346-B4BC-71010FB5CAB2}"/>
              </a:ext>
            </a:extLst>
          </p:cNvPr>
          <p:cNvSpPr>
            <a:spLocks noGrp="1"/>
          </p:cNvSpPr>
          <p:nvPr>
            <p:ph type="body" sz="quarter" idx="14"/>
          </p:nvPr>
        </p:nvSpPr>
        <p:spPr/>
        <p:txBody>
          <a:bodyPr>
            <a:spAutoFit/>
          </a:bodyPr>
          <a:lstStyle/>
          <a:p>
            <a:r>
              <a:rPr lang="en-US" altLang="zh-CN"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4</a:t>
            </a:r>
            <a:endPar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endParaRPr>
          </a:p>
        </p:txBody>
      </p:sp>
      <p:sp>
        <p:nvSpPr>
          <p:cNvPr id="3" name="文本占位符 2">
            <a:extLst>
              <a:ext uri="{FF2B5EF4-FFF2-40B4-BE49-F238E27FC236}">
                <a16:creationId xmlns:a16="http://schemas.microsoft.com/office/drawing/2014/main" id="{7CFDE201-F6FC-4E74-9270-B0CFA05087C6}"/>
              </a:ext>
            </a:extLst>
          </p:cNvPr>
          <p:cNvSpPr>
            <a:spLocks noGrp="1"/>
          </p:cNvSpPr>
          <p:nvPr>
            <p:ph type="body" sz="quarter" idx="10"/>
          </p:nvPr>
        </p:nvSpPr>
        <p:spPr/>
        <p:txBody>
          <a:bodyPr>
            <a:spAutoFit/>
          </a:bodyPr>
          <a:lstStyle/>
          <a:p>
            <a:r>
              <a:rPr lang="en-US" altLang="zh-CN"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PART FOUR</a:t>
            </a:r>
            <a:endPar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endParaRPr>
          </a:p>
        </p:txBody>
      </p:sp>
      <p:sp>
        <p:nvSpPr>
          <p:cNvPr id="4" name="文本占位符 3">
            <a:extLst>
              <a:ext uri="{FF2B5EF4-FFF2-40B4-BE49-F238E27FC236}">
                <a16:creationId xmlns:a16="http://schemas.microsoft.com/office/drawing/2014/main" id="{57BF92BA-BA30-47A3-B6C8-22CE9D331128}"/>
              </a:ext>
            </a:extLst>
          </p:cNvPr>
          <p:cNvSpPr>
            <a:spLocks noGrp="1"/>
          </p:cNvSpPr>
          <p:nvPr>
            <p:ph type="body" sz="quarter" idx="11"/>
          </p:nvPr>
        </p:nvSpPr>
        <p:spPr>
          <a:xfrm>
            <a:off x="660400" y="3146669"/>
            <a:ext cx="10635572" cy="1107996"/>
          </a:xfrm>
        </p:spPr>
        <p:txBody>
          <a:bodyPr>
            <a:spAutoFit/>
          </a:bodyPr>
          <a:lstStyle/>
          <a:p>
            <a:r>
              <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研发情况及创新点</a:t>
            </a:r>
          </a:p>
        </p:txBody>
      </p:sp>
      <p:pic>
        <p:nvPicPr>
          <p:cNvPr id="6" name="图片 5">
            <a:extLst>
              <a:ext uri="{FF2B5EF4-FFF2-40B4-BE49-F238E27FC236}">
                <a16:creationId xmlns:a16="http://schemas.microsoft.com/office/drawing/2014/main" id="{4AB943B5-A4FC-D254-1C2A-E46E0C067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9162" y="547549"/>
            <a:ext cx="1822708" cy="1030226"/>
          </a:xfrm>
          <a:prstGeom prst="rect">
            <a:avLst/>
          </a:prstGeom>
        </p:spPr>
      </p:pic>
    </p:spTree>
    <p:extLst>
      <p:ext uri="{BB962C8B-B14F-4D97-AF65-F5344CB8AC3E}">
        <p14:creationId xmlns:p14="http://schemas.microsoft.com/office/powerpoint/2010/main" val="2218340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ABEF1-69A5-49B1-A996-4EDEF219D952}"/>
              </a:ext>
            </a:extLst>
          </p:cNvPr>
          <p:cNvSpPr>
            <a:spLocks noGrp="1"/>
          </p:cNvSpPr>
          <p:nvPr>
            <p:ph type="title"/>
          </p:nvPr>
        </p:nvSpPr>
        <p:spPr>
          <a:xfrm>
            <a:off x="660400" y="605269"/>
            <a:ext cx="8308975" cy="495072"/>
          </a:xfrm>
        </p:spPr>
        <p:txBody>
          <a:bodyPr>
            <a:spAutoFit/>
          </a:bodyPr>
          <a:lstStyle/>
          <a:p>
            <a:r>
              <a:rPr lang="en-US" altLang="zh-CN"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4.</a:t>
            </a:r>
            <a:r>
              <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研发情况及创新点</a:t>
            </a:r>
          </a:p>
        </p:txBody>
      </p:sp>
      <p:sp>
        <p:nvSpPr>
          <p:cNvPr id="26" name="文本框 25">
            <a:extLst>
              <a:ext uri="{FF2B5EF4-FFF2-40B4-BE49-F238E27FC236}">
                <a16:creationId xmlns:a16="http://schemas.microsoft.com/office/drawing/2014/main" id="{11862CBA-DB91-44A7-97DD-B8BB6D4713D5}"/>
              </a:ext>
            </a:extLst>
          </p:cNvPr>
          <p:cNvSpPr txBox="1">
            <a:spLocks/>
          </p:cNvSpPr>
          <p:nvPr/>
        </p:nvSpPr>
        <p:spPr>
          <a:xfrm>
            <a:off x="1200883" y="1745905"/>
            <a:ext cx="2515548" cy="276999"/>
          </a:xfrm>
          <a:prstGeom prst="rect">
            <a:avLst/>
          </a:prstGeom>
        </p:spPr>
        <p:txBody>
          <a:bodyPr lIns="0" tIns="0" rIns="0" bIns="0">
            <a:spAutoFit/>
          </a:bodyPr>
          <a:lstStyle>
            <a:lvl1pPr algn="l" defTabSz="914400" rtl="0" eaLnBrk="1" latinLnBrk="0" hangingPunct="1">
              <a:lnSpc>
                <a:spcPct val="90000"/>
              </a:lnSpc>
              <a:spcBef>
                <a:spcPct val="0"/>
              </a:spcBef>
              <a:buNone/>
              <a:defRPr lang="zh-CN" altLang="en-US" sz="2900" b="1" kern="1200" spc="100" dirty="0">
                <a:solidFill>
                  <a:schemeClr val="accent2"/>
                </a:solidFill>
                <a:effectLst/>
                <a:latin typeface="+mj-ea"/>
                <a:ea typeface="+mj-ea"/>
                <a:cs typeface="+mn-cs"/>
              </a:defRPr>
            </a:lvl1pPr>
          </a:lstStyle>
          <a:p>
            <a:r>
              <a:rPr lang="zh-CN" altLang="en-US" sz="2000" dirty="0">
                <a:solidFill>
                  <a:schemeClr val="accent1"/>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蜂鸟</a:t>
            </a:r>
            <a:r>
              <a:rPr lang="en-US" altLang="zh-CN" sz="2000" dirty="0">
                <a:solidFill>
                  <a:schemeClr val="accent1"/>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E203</a:t>
            </a:r>
            <a:r>
              <a:rPr lang="zh-CN" altLang="en-US" sz="2000" dirty="0">
                <a:solidFill>
                  <a:schemeClr val="accent1"/>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内核优化</a:t>
            </a:r>
          </a:p>
        </p:txBody>
      </p:sp>
      <p:sp>
        <p:nvSpPr>
          <p:cNvPr id="27" name="文本框 26">
            <a:extLst>
              <a:ext uri="{FF2B5EF4-FFF2-40B4-BE49-F238E27FC236}">
                <a16:creationId xmlns:a16="http://schemas.microsoft.com/office/drawing/2014/main" id="{D58ED67E-4A84-4B87-B39A-1ECF64F6FEB4}"/>
              </a:ext>
            </a:extLst>
          </p:cNvPr>
          <p:cNvSpPr txBox="1"/>
          <p:nvPr/>
        </p:nvSpPr>
        <p:spPr>
          <a:xfrm>
            <a:off x="1213582" y="3518704"/>
            <a:ext cx="4034882" cy="2209451"/>
          </a:xfrm>
          <a:prstGeom prst="rect">
            <a:avLst/>
          </a:prstGeom>
          <a:noFill/>
        </p:spPr>
        <p:txBody>
          <a:bodyPr wrap="square" lIns="0" tIns="0" rIns="0" bIns="0" rtlCol="0">
            <a:spAutoFit/>
          </a:bodyPr>
          <a:lstStyle/>
          <a:p>
            <a:pPr>
              <a:lnSpc>
                <a:spcPct val="130000"/>
              </a:lnSpc>
            </a:pPr>
            <a:r>
              <a:rPr lang="zh-CN" altLang="zh-CN" sz="1600" dirty="0">
                <a:solidFill>
                  <a:schemeClr val="tx1">
                    <a:lumMod val="65000"/>
                    <a:lumOff val="35000"/>
                  </a:schemeClr>
                </a:solidFill>
              </a:rPr>
              <a:t>本设计最终决定继续采用</a:t>
            </a:r>
            <a:r>
              <a:rPr lang="en-US" altLang="zh-CN" sz="1600" dirty="0">
                <a:solidFill>
                  <a:schemeClr val="tx1">
                    <a:lumMod val="65000"/>
                    <a:lumOff val="35000"/>
                  </a:schemeClr>
                </a:solidFill>
              </a:rPr>
              <a:t>Booth4</a:t>
            </a:r>
            <a:r>
              <a:rPr lang="zh-CN" altLang="zh-CN" sz="1600" dirty="0">
                <a:solidFill>
                  <a:schemeClr val="tx1">
                    <a:lumMod val="65000"/>
                    <a:lumOff val="35000"/>
                  </a:schemeClr>
                </a:solidFill>
              </a:rPr>
              <a:t>乘法器，但将在每个周期计算两个</a:t>
            </a:r>
            <a:r>
              <a:rPr lang="en-US" altLang="zh-CN" sz="1600" dirty="0">
                <a:solidFill>
                  <a:schemeClr val="tx1">
                    <a:lumMod val="65000"/>
                    <a:lumOff val="35000"/>
                  </a:schemeClr>
                </a:solidFill>
              </a:rPr>
              <a:t>booth code</a:t>
            </a:r>
            <a:r>
              <a:rPr lang="zh-CN" altLang="zh-CN" sz="1600" dirty="0">
                <a:solidFill>
                  <a:schemeClr val="tx1">
                    <a:lumMod val="65000"/>
                    <a:lumOff val="35000"/>
                  </a:schemeClr>
                </a:solidFill>
              </a:rPr>
              <a:t>，即每次计算</a:t>
            </a:r>
            <a:r>
              <a:rPr lang="en-US" altLang="zh-CN" sz="1600" dirty="0">
                <a:solidFill>
                  <a:schemeClr val="tx1">
                    <a:lumMod val="65000"/>
                    <a:lumOff val="35000"/>
                  </a:schemeClr>
                </a:solidFill>
              </a:rPr>
              <a:t>4</a:t>
            </a:r>
            <a:r>
              <a:rPr lang="zh-CN" altLang="zh-CN" sz="1600" dirty="0">
                <a:solidFill>
                  <a:schemeClr val="tx1">
                    <a:lumMod val="65000"/>
                    <a:lumOff val="35000"/>
                  </a:schemeClr>
                </a:solidFill>
              </a:rPr>
              <a:t>位，对于无符号乘法进行一位符号扩展后统一当作有符号数进行运算，共需要</a:t>
            </a:r>
            <a:r>
              <a:rPr lang="en-US" altLang="zh-CN" sz="1600" dirty="0">
                <a:solidFill>
                  <a:schemeClr val="tx1">
                    <a:lumMod val="65000"/>
                    <a:lumOff val="35000"/>
                  </a:schemeClr>
                </a:solidFill>
              </a:rPr>
              <a:t>9</a:t>
            </a:r>
            <a:r>
              <a:rPr lang="zh-CN" altLang="zh-CN" sz="1600" dirty="0">
                <a:solidFill>
                  <a:schemeClr val="tx1">
                    <a:lumMod val="65000"/>
                    <a:lumOff val="35000"/>
                  </a:schemeClr>
                </a:solidFill>
              </a:rPr>
              <a:t>个迭代周期来完成乘法的计算，在</a:t>
            </a:r>
            <a:r>
              <a:rPr lang="en-US" altLang="zh-CN" sz="1600" dirty="0">
                <a:solidFill>
                  <a:schemeClr val="tx1">
                    <a:lumMod val="65000"/>
                    <a:lumOff val="35000"/>
                  </a:schemeClr>
                </a:solidFill>
              </a:rPr>
              <a:t>E203</a:t>
            </a:r>
            <a:r>
              <a:rPr lang="zh-CN" altLang="zh-CN" sz="1600" dirty="0">
                <a:solidFill>
                  <a:schemeClr val="tx1">
                    <a:lumMod val="65000"/>
                    <a:lumOff val="35000"/>
                  </a:schemeClr>
                </a:solidFill>
              </a:rPr>
              <a:t>计算通路中，将两个的加法计算变成</a:t>
            </a:r>
            <a:r>
              <a:rPr lang="en-US" altLang="zh-CN" sz="1600" dirty="0">
                <a:solidFill>
                  <a:schemeClr val="tx1">
                    <a:lumMod val="65000"/>
                    <a:lumOff val="35000"/>
                  </a:schemeClr>
                </a:solidFill>
              </a:rPr>
              <a:t>3</a:t>
            </a:r>
            <a:r>
              <a:rPr lang="zh-CN" altLang="zh-CN" sz="1600" dirty="0">
                <a:solidFill>
                  <a:schemeClr val="tx1">
                    <a:lumMod val="65000"/>
                    <a:lumOff val="35000"/>
                  </a:schemeClr>
                </a:solidFill>
              </a:rPr>
              <a:t>个，其中最后一个加数的计算将只在乘法计算时生效。</a:t>
            </a:r>
            <a:endParaRPr lang="zh-CN" altLang="en-US" sz="1600" dirty="0">
              <a:solidFill>
                <a:schemeClr val="tx1">
                  <a:lumMod val="65000"/>
                  <a:lumOff val="35000"/>
                </a:schemeClr>
              </a:solidFill>
            </a:endParaRPr>
          </a:p>
        </p:txBody>
      </p:sp>
      <p:sp>
        <p:nvSpPr>
          <p:cNvPr id="28" name="文本框 27">
            <a:extLst>
              <a:ext uri="{FF2B5EF4-FFF2-40B4-BE49-F238E27FC236}">
                <a16:creationId xmlns:a16="http://schemas.microsoft.com/office/drawing/2014/main" id="{A1B7B8F0-1539-4CE6-AAD9-F18EE40D2BA6}"/>
              </a:ext>
            </a:extLst>
          </p:cNvPr>
          <p:cNvSpPr txBox="1">
            <a:spLocks/>
          </p:cNvSpPr>
          <p:nvPr/>
        </p:nvSpPr>
        <p:spPr>
          <a:xfrm>
            <a:off x="1213582" y="2608965"/>
            <a:ext cx="1935338" cy="249299"/>
          </a:xfrm>
          <a:prstGeom prst="rect">
            <a:avLst/>
          </a:prstGeom>
        </p:spPr>
        <p:txBody>
          <a:bodyPr lIns="0" tIns="0" rIns="0" bIns="0">
            <a:spAutoFit/>
          </a:bodyPr>
          <a:lstStyle>
            <a:lvl1pPr algn="l" defTabSz="914400" rtl="0" eaLnBrk="1" latinLnBrk="0" hangingPunct="1">
              <a:lnSpc>
                <a:spcPct val="90000"/>
              </a:lnSpc>
              <a:spcBef>
                <a:spcPct val="0"/>
              </a:spcBef>
              <a:buNone/>
              <a:defRPr lang="zh-CN" altLang="en-US" sz="2900" b="1" kern="1200" spc="100" dirty="0">
                <a:solidFill>
                  <a:schemeClr val="accent2"/>
                </a:solidFill>
                <a:effectLst/>
                <a:latin typeface="+mj-ea"/>
                <a:ea typeface="+mj-ea"/>
                <a:cs typeface="+mn-cs"/>
              </a:defRPr>
            </a:lvl1pPr>
          </a:lstStyle>
          <a:p>
            <a:r>
              <a:rPr lang="zh-CN" altLang="en-US" sz="1800" dirty="0">
                <a:solidFill>
                  <a:schemeClr val="tx1">
                    <a:lumMod val="65000"/>
                    <a:lumOff val="35000"/>
                  </a:schemeClr>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乘法优化</a:t>
            </a:r>
          </a:p>
        </p:txBody>
      </p:sp>
      <p:cxnSp>
        <p:nvCxnSpPr>
          <p:cNvPr id="30" name="直接连接符 29">
            <a:extLst>
              <a:ext uri="{FF2B5EF4-FFF2-40B4-BE49-F238E27FC236}">
                <a16:creationId xmlns:a16="http://schemas.microsoft.com/office/drawing/2014/main" id="{DD7FF9B8-8F83-4AB9-A990-513ACF81324D}"/>
              </a:ext>
            </a:extLst>
          </p:cNvPr>
          <p:cNvCxnSpPr>
            <a:cxnSpLocks/>
          </p:cNvCxnSpPr>
          <p:nvPr/>
        </p:nvCxnSpPr>
        <p:spPr>
          <a:xfrm>
            <a:off x="967668" y="1240736"/>
            <a:ext cx="0" cy="5298960"/>
          </a:xfrm>
          <a:prstGeom prst="line">
            <a:avLst/>
          </a:prstGeom>
          <a:ln>
            <a:solidFill>
              <a:schemeClr val="bg2">
                <a:lumMod val="90000"/>
              </a:schemeClr>
            </a:solidFill>
          </a:ln>
        </p:spPr>
        <p:style>
          <a:lnRef idx="1">
            <a:schemeClr val="dk1"/>
          </a:lnRef>
          <a:fillRef idx="0">
            <a:schemeClr val="dk1"/>
          </a:fillRef>
          <a:effectRef idx="0">
            <a:schemeClr val="dk1"/>
          </a:effectRef>
          <a:fontRef idx="minor">
            <a:schemeClr val="tx1"/>
          </a:fontRef>
        </p:style>
      </p:cxnSp>
      <p:sp>
        <p:nvSpPr>
          <p:cNvPr id="35" name="文本框 34">
            <a:extLst>
              <a:ext uri="{FF2B5EF4-FFF2-40B4-BE49-F238E27FC236}">
                <a16:creationId xmlns:a16="http://schemas.microsoft.com/office/drawing/2014/main" id="{0DD19EFD-234E-49CD-9DDE-CA8382449F70}"/>
              </a:ext>
            </a:extLst>
          </p:cNvPr>
          <p:cNvSpPr txBox="1">
            <a:spLocks/>
          </p:cNvSpPr>
          <p:nvPr/>
        </p:nvSpPr>
        <p:spPr>
          <a:xfrm>
            <a:off x="6605873" y="1745359"/>
            <a:ext cx="3379221" cy="276999"/>
          </a:xfrm>
          <a:prstGeom prst="rect">
            <a:avLst/>
          </a:prstGeom>
        </p:spPr>
        <p:txBody>
          <a:bodyPr wrap="square" lIns="0" tIns="0" rIns="0" bIns="0">
            <a:spAutoFit/>
          </a:bodyPr>
          <a:lstStyle>
            <a:lvl1pPr algn="l" defTabSz="914400" rtl="0" eaLnBrk="1" latinLnBrk="0" hangingPunct="1">
              <a:lnSpc>
                <a:spcPct val="90000"/>
              </a:lnSpc>
              <a:spcBef>
                <a:spcPct val="0"/>
              </a:spcBef>
              <a:buNone/>
              <a:defRPr lang="zh-CN" altLang="en-US" sz="2900" b="1" kern="1200" spc="100" dirty="0">
                <a:solidFill>
                  <a:schemeClr val="accent2"/>
                </a:solidFill>
                <a:effectLst/>
                <a:latin typeface="+mj-ea"/>
                <a:ea typeface="+mj-ea"/>
                <a:cs typeface="+mn-cs"/>
              </a:defRPr>
            </a:lvl1pPr>
          </a:lstStyle>
          <a:p>
            <a:r>
              <a:rPr lang="zh-CN" altLang="en-US" sz="2000" dirty="0">
                <a:solidFill>
                  <a:schemeClr val="accent1"/>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蜂鸟</a:t>
            </a:r>
            <a:r>
              <a:rPr lang="en-US" altLang="zh-CN" sz="2000" dirty="0">
                <a:solidFill>
                  <a:schemeClr val="accent1"/>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E203</a:t>
            </a:r>
            <a:r>
              <a:rPr lang="zh-CN" altLang="en-US" sz="2000" dirty="0">
                <a:solidFill>
                  <a:schemeClr val="accent1"/>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指令集扩展</a:t>
            </a:r>
          </a:p>
        </p:txBody>
      </p:sp>
      <p:sp>
        <p:nvSpPr>
          <p:cNvPr id="36" name="文本框 35">
            <a:extLst>
              <a:ext uri="{FF2B5EF4-FFF2-40B4-BE49-F238E27FC236}">
                <a16:creationId xmlns:a16="http://schemas.microsoft.com/office/drawing/2014/main" id="{2BCFBA42-0F4A-41A0-9CDA-A9187B35124A}"/>
              </a:ext>
            </a:extLst>
          </p:cNvPr>
          <p:cNvSpPr txBox="1"/>
          <p:nvPr/>
        </p:nvSpPr>
        <p:spPr>
          <a:xfrm>
            <a:off x="6653296" y="3429000"/>
            <a:ext cx="4327220" cy="2242537"/>
          </a:xfrm>
          <a:prstGeom prst="rect">
            <a:avLst/>
          </a:prstGeom>
          <a:noFill/>
        </p:spPr>
        <p:txBody>
          <a:bodyPr wrap="square" lIns="0" tIns="0" rIns="0" bIns="0" rtlCol="0">
            <a:spAutoFit/>
          </a:bodyPr>
          <a:lstStyle/>
          <a:p>
            <a:pPr>
              <a:lnSpc>
                <a:spcPct val="130000"/>
              </a:lnSpc>
            </a:pPr>
            <a:r>
              <a:rPr lang="zh-CN" altLang="en-US" sz="1600" dirty="0">
                <a:solidFill>
                  <a:schemeClr val="tx1">
                    <a:lumMod val="65000"/>
                    <a:lumOff val="35000"/>
                  </a:schemeClr>
                </a:solidFill>
              </a:rPr>
              <a:t>本项目采用由</a:t>
            </a:r>
            <a:r>
              <a:rPr lang="en-US" altLang="zh-CN" sz="1600" dirty="0">
                <a:solidFill>
                  <a:schemeClr val="tx1">
                    <a:lumMod val="65000"/>
                    <a:lumOff val="35000"/>
                  </a:schemeClr>
                </a:solidFill>
              </a:rPr>
              <a:t>Berkeley</a:t>
            </a:r>
            <a:r>
              <a:rPr lang="zh-CN" altLang="en-US" sz="1600" dirty="0">
                <a:solidFill>
                  <a:schemeClr val="tx1">
                    <a:lumMod val="65000"/>
                    <a:lumOff val="35000"/>
                  </a:schemeClr>
                </a:solidFill>
              </a:rPr>
              <a:t>雇佣监督开发的</a:t>
            </a:r>
            <a:r>
              <a:rPr lang="en-US" altLang="zh-CN" sz="1600" dirty="0">
                <a:solidFill>
                  <a:schemeClr val="tx1">
                    <a:lumMod val="65000"/>
                    <a:lumOff val="35000"/>
                  </a:schemeClr>
                </a:solidFill>
              </a:rPr>
              <a:t>FPU</a:t>
            </a:r>
            <a:r>
              <a:rPr lang="zh-CN" altLang="en-US" sz="1600" dirty="0">
                <a:solidFill>
                  <a:schemeClr val="tx1">
                    <a:lumMod val="65000"/>
                    <a:lumOff val="35000"/>
                  </a:schemeClr>
                </a:solidFill>
              </a:rPr>
              <a:t>项目单元。</a:t>
            </a:r>
            <a:r>
              <a:rPr lang="zh-CN" altLang="zh-CN" sz="1600" dirty="0">
                <a:solidFill>
                  <a:schemeClr val="tx1">
                    <a:lumMod val="65000"/>
                    <a:lumOff val="35000"/>
                  </a:schemeClr>
                </a:solidFill>
              </a:rPr>
              <a:t>该项目是二进制浮点的硬件实现，它符合</a:t>
            </a:r>
            <a:r>
              <a:rPr lang="en-US" altLang="zh-CN" sz="1600" dirty="0">
                <a:solidFill>
                  <a:schemeClr val="tx1">
                    <a:lumMod val="65000"/>
                    <a:lumOff val="35000"/>
                  </a:schemeClr>
                </a:solidFill>
              </a:rPr>
              <a:t>IEEE</a:t>
            </a:r>
            <a:r>
              <a:rPr lang="zh-CN" altLang="zh-CN" sz="1600" dirty="0">
                <a:solidFill>
                  <a:schemeClr val="tx1">
                    <a:lumMod val="65000"/>
                    <a:lumOff val="35000"/>
                  </a:schemeClr>
                </a:solidFill>
              </a:rPr>
              <a:t>浮点运算的标准，支持多种浮点格式，使用</a:t>
            </a:r>
            <a:r>
              <a:rPr lang="en-US" altLang="zh-CN" sz="1600" dirty="0">
                <a:solidFill>
                  <a:schemeClr val="tx1">
                    <a:lumMod val="65000"/>
                    <a:lumOff val="35000"/>
                  </a:schemeClr>
                </a:solidFill>
              </a:rPr>
              <a:t>parameters</a:t>
            </a:r>
            <a:r>
              <a:rPr lang="zh-CN" altLang="zh-CN" sz="1600" dirty="0">
                <a:solidFill>
                  <a:schemeClr val="tx1">
                    <a:lumMod val="65000"/>
                    <a:lumOff val="35000"/>
                  </a:schemeClr>
                </a:solidFill>
              </a:rPr>
              <a:t>模块独立确定指数的宽度和有效字段。可选的格式包括：</a:t>
            </a:r>
            <a:r>
              <a:rPr lang="en-US" altLang="zh-CN" sz="1600" dirty="0">
                <a:solidFill>
                  <a:schemeClr val="tx1">
                    <a:lumMod val="65000"/>
                    <a:lumOff val="35000"/>
                  </a:schemeClr>
                </a:solidFill>
              </a:rPr>
              <a:t>16</a:t>
            </a:r>
            <a:r>
              <a:rPr lang="zh-CN" altLang="zh-CN" sz="1600" dirty="0">
                <a:solidFill>
                  <a:schemeClr val="tx1">
                    <a:lumMod val="65000"/>
                    <a:lumOff val="35000"/>
                  </a:schemeClr>
                </a:solidFill>
              </a:rPr>
              <a:t>位半精度、</a:t>
            </a:r>
            <a:r>
              <a:rPr lang="en-US" altLang="zh-CN" sz="1600" dirty="0">
                <a:solidFill>
                  <a:schemeClr val="tx1">
                    <a:lumMod val="65000"/>
                    <a:lumOff val="35000"/>
                  </a:schemeClr>
                </a:solidFill>
              </a:rPr>
              <a:t>32</a:t>
            </a:r>
            <a:r>
              <a:rPr lang="zh-CN" altLang="zh-CN" sz="1600" dirty="0">
                <a:solidFill>
                  <a:schemeClr val="tx1">
                    <a:lumMod val="65000"/>
                    <a:lumOff val="35000"/>
                  </a:schemeClr>
                </a:solidFill>
              </a:rPr>
              <a:t>位单精度、</a:t>
            </a:r>
            <a:r>
              <a:rPr lang="en-US" altLang="zh-CN" sz="1600" dirty="0">
                <a:solidFill>
                  <a:schemeClr val="tx1">
                    <a:lumMod val="65000"/>
                    <a:lumOff val="35000"/>
                  </a:schemeClr>
                </a:solidFill>
              </a:rPr>
              <a:t>64</a:t>
            </a:r>
            <a:r>
              <a:rPr lang="zh-CN" altLang="zh-CN" sz="1600" dirty="0">
                <a:solidFill>
                  <a:schemeClr val="tx1">
                    <a:lumMod val="65000"/>
                    <a:lumOff val="35000"/>
                  </a:schemeClr>
                </a:solidFill>
              </a:rPr>
              <a:t>位双精度和</a:t>
            </a:r>
            <a:r>
              <a:rPr lang="en-US" altLang="zh-CN" sz="1600" dirty="0">
                <a:solidFill>
                  <a:schemeClr val="tx1">
                    <a:lumMod val="65000"/>
                    <a:lumOff val="35000"/>
                  </a:schemeClr>
                </a:solidFill>
              </a:rPr>
              <a:t>128</a:t>
            </a:r>
            <a:r>
              <a:rPr lang="zh-CN" altLang="zh-CN" sz="1600" dirty="0">
                <a:solidFill>
                  <a:schemeClr val="tx1">
                    <a:lumMod val="65000"/>
                    <a:lumOff val="35000"/>
                  </a:schemeClr>
                </a:solidFill>
              </a:rPr>
              <a:t>位四精度的标准格式（本次项目仅使用其</a:t>
            </a:r>
            <a:r>
              <a:rPr lang="en-US" altLang="zh-CN" sz="1600" dirty="0">
                <a:solidFill>
                  <a:schemeClr val="tx1">
                    <a:lumMod val="65000"/>
                    <a:lumOff val="35000"/>
                  </a:schemeClr>
                </a:solidFill>
              </a:rPr>
              <a:t>32</a:t>
            </a:r>
            <a:r>
              <a:rPr lang="zh-CN" altLang="zh-CN" sz="1600" dirty="0">
                <a:solidFill>
                  <a:schemeClr val="tx1">
                    <a:lumMod val="65000"/>
                    <a:lumOff val="35000"/>
                  </a:schemeClr>
                </a:solidFill>
              </a:rPr>
              <a:t>位单精度格式）</a:t>
            </a:r>
            <a:r>
              <a:rPr lang="zh-CN" altLang="zh-CN" sz="1800" dirty="0">
                <a:effectLst/>
                <a:ea typeface="宋体" panose="02010600030101010101" pitchFamily="2" charset="-122"/>
                <a:cs typeface="Times New Roman" panose="02020603050405020304" pitchFamily="18" charset="0"/>
              </a:rPr>
              <a:t>。</a:t>
            </a:r>
            <a:endParaRPr lang="zh-CN" altLang="en-US" sz="1600" dirty="0">
              <a:solidFill>
                <a:schemeClr val="tx1">
                  <a:lumMod val="65000"/>
                  <a:lumOff val="35000"/>
                </a:schemeClr>
              </a:solidFill>
            </a:endParaRPr>
          </a:p>
        </p:txBody>
      </p:sp>
      <p:sp>
        <p:nvSpPr>
          <p:cNvPr id="37" name="文本框 36">
            <a:extLst>
              <a:ext uri="{FF2B5EF4-FFF2-40B4-BE49-F238E27FC236}">
                <a16:creationId xmlns:a16="http://schemas.microsoft.com/office/drawing/2014/main" id="{24629538-539E-4B20-AC99-9DC3EE59323A}"/>
              </a:ext>
            </a:extLst>
          </p:cNvPr>
          <p:cNvSpPr txBox="1">
            <a:spLocks/>
          </p:cNvSpPr>
          <p:nvPr/>
        </p:nvSpPr>
        <p:spPr>
          <a:xfrm>
            <a:off x="6653296" y="2535908"/>
            <a:ext cx="2492633" cy="249299"/>
          </a:xfrm>
          <a:prstGeom prst="rect">
            <a:avLst/>
          </a:prstGeom>
        </p:spPr>
        <p:txBody>
          <a:bodyPr wrap="square" lIns="0" tIns="0" rIns="0" bIns="0">
            <a:spAutoFit/>
          </a:bodyPr>
          <a:lstStyle>
            <a:lvl1pPr algn="l" defTabSz="914400" rtl="0" eaLnBrk="1" latinLnBrk="0" hangingPunct="1">
              <a:lnSpc>
                <a:spcPct val="90000"/>
              </a:lnSpc>
              <a:spcBef>
                <a:spcPct val="0"/>
              </a:spcBef>
              <a:buNone/>
              <a:defRPr lang="zh-CN" altLang="en-US" sz="2900" b="1" kern="1200" spc="100" dirty="0">
                <a:solidFill>
                  <a:schemeClr val="accent2"/>
                </a:solidFill>
                <a:effectLst/>
                <a:latin typeface="+mj-ea"/>
                <a:ea typeface="+mj-ea"/>
                <a:cs typeface="+mn-cs"/>
              </a:defRPr>
            </a:lvl1pPr>
          </a:lstStyle>
          <a:p>
            <a:r>
              <a:rPr lang="zh-CN" altLang="en-US" sz="1800" dirty="0">
                <a:solidFill>
                  <a:schemeClr val="tx1">
                    <a:lumMod val="65000"/>
                    <a:lumOff val="35000"/>
                  </a:schemeClr>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单精度浮点指令集扩展</a:t>
            </a:r>
          </a:p>
        </p:txBody>
      </p:sp>
      <p:cxnSp>
        <p:nvCxnSpPr>
          <p:cNvPr id="34" name="直接连接符 33">
            <a:extLst>
              <a:ext uri="{FF2B5EF4-FFF2-40B4-BE49-F238E27FC236}">
                <a16:creationId xmlns:a16="http://schemas.microsoft.com/office/drawing/2014/main" id="{77502A3A-593C-4D0D-93CC-3A02D3777356}"/>
              </a:ext>
            </a:extLst>
          </p:cNvPr>
          <p:cNvCxnSpPr>
            <a:cxnSpLocks/>
          </p:cNvCxnSpPr>
          <p:nvPr/>
        </p:nvCxnSpPr>
        <p:spPr>
          <a:xfrm>
            <a:off x="6407383" y="1240736"/>
            <a:ext cx="78025" cy="5298960"/>
          </a:xfrm>
          <a:prstGeom prst="line">
            <a:avLst/>
          </a:prstGeom>
          <a:ln>
            <a:solidFill>
              <a:schemeClr val="bg2">
                <a:lumMod val="90000"/>
              </a:schemeClr>
            </a:solidFill>
          </a:ln>
        </p:spPr>
        <p:style>
          <a:lnRef idx="1">
            <a:schemeClr val="dk1"/>
          </a:lnRef>
          <a:fillRef idx="0">
            <a:schemeClr val="dk1"/>
          </a:fillRef>
          <a:effectRef idx="0">
            <a:schemeClr val="dk1"/>
          </a:effectRef>
          <a:fontRef idx="minor">
            <a:schemeClr val="tx1"/>
          </a:fontRef>
        </p:style>
      </p:cxnSp>
      <p:pic>
        <p:nvPicPr>
          <p:cNvPr id="4" name="图片 3">
            <a:extLst>
              <a:ext uri="{FF2B5EF4-FFF2-40B4-BE49-F238E27FC236}">
                <a16:creationId xmlns:a16="http://schemas.microsoft.com/office/drawing/2014/main" id="{560FDF9F-DDFD-B664-1B28-C3947C468A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9162" y="547549"/>
            <a:ext cx="1822708" cy="1030226"/>
          </a:xfrm>
          <a:prstGeom prst="rect">
            <a:avLst/>
          </a:prstGeom>
        </p:spPr>
      </p:pic>
    </p:spTree>
    <p:extLst>
      <p:ext uri="{BB962C8B-B14F-4D97-AF65-F5344CB8AC3E}">
        <p14:creationId xmlns:p14="http://schemas.microsoft.com/office/powerpoint/2010/main" val="843371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ABEF1-69A5-49B1-A996-4EDEF219D952}"/>
              </a:ext>
            </a:extLst>
          </p:cNvPr>
          <p:cNvSpPr>
            <a:spLocks noGrp="1"/>
          </p:cNvSpPr>
          <p:nvPr>
            <p:ph type="title"/>
          </p:nvPr>
        </p:nvSpPr>
        <p:spPr>
          <a:xfrm>
            <a:off x="660400" y="605269"/>
            <a:ext cx="8308975" cy="495072"/>
          </a:xfrm>
        </p:spPr>
        <p:txBody>
          <a:bodyPr>
            <a:spAutoFit/>
          </a:bodyPr>
          <a:lstStyle/>
          <a:p>
            <a:r>
              <a:rPr lang="en-US" altLang="zh-CN"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4.</a:t>
            </a:r>
            <a:r>
              <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研发情况及创新点</a:t>
            </a:r>
          </a:p>
        </p:txBody>
      </p:sp>
      <p:sp>
        <p:nvSpPr>
          <p:cNvPr id="26" name="文本框 25">
            <a:extLst>
              <a:ext uri="{FF2B5EF4-FFF2-40B4-BE49-F238E27FC236}">
                <a16:creationId xmlns:a16="http://schemas.microsoft.com/office/drawing/2014/main" id="{11862CBA-DB91-44A7-97DD-B8BB6D4713D5}"/>
              </a:ext>
            </a:extLst>
          </p:cNvPr>
          <p:cNvSpPr txBox="1">
            <a:spLocks/>
          </p:cNvSpPr>
          <p:nvPr/>
        </p:nvSpPr>
        <p:spPr>
          <a:xfrm>
            <a:off x="1200883" y="2318852"/>
            <a:ext cx="3712570" cy="276999"/>
          </a:xfrm>
          <a:prstGeom prst="rect">
            <a:avLst/>
          </a:prstGeom>
        </p:spPr>
        <p:txBody>
          <a:bodyPr wrap="square" lIns="0" tIns="0" rIns="0" bIns="0">
            <a:spAutoFit/>
          </a:bodyPr>
          <a:lstStyle>
            <a:lvl1pPr algn="l" defTabSz="914400" rtl="0" eaLnBrk="1" latinLnBrk="0" hangingPunct="1">
              <a:lnSpc>
                <a:spcPct val="90000"/>
              </a:lnSpc>
              <a:spcBef>
                <a:spcPct val="0"/>
              </a:spcBef>
              <a:buNone/>
              <a:defRPr lang="zh-CN" altLang="en-US" sz="2900" b="1" kern="1200" spc="100" dirty="0">
                <a:solidFill>
                  <a:schemeClr val="accent2"/>
                </a:solidFill>
                <a:effectLst/>
                <a:latin typeface="+mj-ea"/>
                <a:ea typeface="+mj-ea"/>
                <a:cs typeface="+mn-cs"/>
              </a:defRPr>
            </a:lvl1pPr>
          </a:lstStyle>
          <a:p>
            <a:r>
              <a:rPr lang="en-US" altLang="zh-CN" sz="2000" dirty="0">
                <a:solidFill>
                  <a:schemeClr val="accent1"/>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NICE</a:t>
            </a:r>
            <a:r>
              <a:rPr lang="zh-CN" altLang="en-US" sz="2000" dirty="0">
                <a:solidFill>
                  <a:schemeClr val="accent1"/>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核的应用及扩展</a:t>
            </a:r>
          </a:p>
        </p:txBody>
      </p:sp>
      <p:sp>
        <p:nvSpPr>
          <p:cNvPr id="27" name="文本框 26">
            <a:extLst>
              <a:ext uri="{FF2B5EF4-FFF2-40B4-BE49-F238E27FC236}">
                <a16:creationId xmlns:a16="http://schemas.microsoft.com/office/drawing/2014/main" id="{D58ED67E-4A84-4B87-B39A-1ECF64F6FEB4}"/>
              </a:ext>
            </a:extLst>
          </p:cNvPr>
          <p:cNvSpPr txBox="1"/>
          <p:nvPr/>
        </p:nvSpPr>
        <p:spPr>
          <a:xfrm>
            <a:off x="1200883" y="3082655"/>
            <a:ext cx="8533426" cy="1433854"/>
          </a:xfrm>
          <a:prstGeom prst="rect">
            <a:avLst/>
          </a:prstGeom>
          <a:noFill/>
        </p:spPr>
        <p:txBody>
          <a:bodyPr wrap="square" lIns="0" tIns="0" rIns="0" bIns="0" rtlCol="0">
            <a:spAutoFit/>
          </a:bodyPr>
          <a:lstStyle/>
          <a:p>
            <a:pPr indent="304800" algn="l">
              <a:lnSpc>
                <a:spcPct val="150000"/>
              </a:lnSpc>
            </a:pPr>
            <a:r>
              <a:rPr lang="zh-CN" altLang="zh-CN" sz="1600" dirty="0">
                <a:solidFill>
                  <a:schemeClr val="tx1">
                    <a:lumMod val="65000"/>
                    <a:lumOff val="35000"/>
                  </a:schemeClr>
                </a:solidFill>
              </a:rPr>
              <a:t>通过</a:t>
            </a:r>
            <a:r>
              <a:rPr lang="en-US" altLang="zh-CN" sz="1600" dirty="0">
                <a:solidFill>
                  <a:schemeClr val="tx1">
                    <a:lumMod val="65000"/>
                    <a:lumOff val="35000"/>
                  </a:schemeClr>
                </a:solidFill>
              </a:rPr>
              <a:t>NICE</a:t>
            </a:r>
            <a:r>
              <a:rPr lang="zh-CN" altLang="zh-CN" sz="1600" dirty="0">
                <a:solidFill>
                  <a:schemeClr val="tx1">
                    <a:lumMod val="65000"/>
                    <a:lumOff val="35000"/>
                  </a:schemeClr>
                </a:solidFill>
              </a:rPr>
              <a:t>协处理器接口的添加，实现对蜂鸟</a:t>
            </a:r>
            <a:r>
              <a:rPr lang="en-US" altLang="zh-CN" sz="1600" dirty="0">
                <a:solidFill>
                  <a:schemeClr val="tx1">
                    <a:lumMod val="65000"/>
                    <a:lumOff val="35000"/>
                  </a:schemeClr>
                </a:solidFill>
              </a:rPr>
              <a:t>E203 RISC-V</a:t>
            </a:r>
            <a:r>
              <a:rPr lang="zh-CN" altLang="zh-CN" sz="1600" dirty="0">
                <a:solidFill>
                  <a:schemeClr val="tx1">
                    <a:lumMod val="65000"/>
                    <a:lumOff val="35000"/>
                  </a:schemeClr>
                </a:solidFill>
              </a:rPr>
              <a:t>内核进行运算算子的扩展，以配合本项目所需的卷积神经网络，提升运算速度，更好完成大量心音数据的分类。</a:t>
            </a:r>
          </a:p>
          <a:p>
            <a:pPr indent="304800" algn="l">
              <a:lnSpc>
                <a:spcPct val="150000"/>
              </a:lnSpc>
            </a:pPr>
            <a:r>
              <a:rPr lang="zh-CN" altLang="zh-CN" sz="1600" dirty="0">
                <a:solidFill>
                  <a:schemeClr val="tx1">
                    <a:lumMod val="65000"/>
                    <a:lumOff val="35000"/>
                  </a:schemeClr>
                </a:solidFill>
              </a:rPr>
              <a:t>我们设计的卷积神经网络协处理器由</a:t>
            </a:r>
            <a:r>
              <a:rPr lang="en-US" altLang="zh-CN" sz="1600" dirty="0">
                <a:solidFill>
                  <a:schemeClr val="tx1">
                    <a:lumMod val="65000"/>
                    <a:lumOff val="35000"/>
                  </a:schemeClr>
                </a:solidFill>
              </a:rPr>
              <a:t>NICE</a:t>
            </a:r>
            <a:r>
              <a:rPr lang="zh-CN" altLang="zh-CN" sz="1600" dirty="0">
                <a:solidFill>
                  <a:schemeClr val="tx1">
                    <a:lumMod val="65000"/>
                    <a:lumOff val="35000"/>
                  </a:schemeClr>
                </a:solidFill>
              </a:rPr>
              <a:t>接口，特征图存储器，权重存储器，激活模块，池化模块，结果存储器，加法树组成。</a:t>
            </a:r>
          </a:p>
        </p:txBody>
      </p:sp>
      <p:cxnSp>
        <p:nvCxnSpPr>
          <p:cNvPr id="30" name="直接连接符 29">
            <a:extLst>
              <a:ext uri="{FF2B5EF4-FFF2-40B4-BE49-F238E27FC236}">
                <a16:creationId xmlns:a16="http://schemas.microsoft.com/office/drawing/2014/main" id="{DD7FF9B8-8F83-4AB9-A990-513ACF81324D}"/>
              </a:ext>
            </a:extLst>
          </p:cNvPr>
          <p:cNvCxnSpPr>
            <a:cxnSpLocks/>
          </p:cNvCxnSpPr>
          <p:nvPr/>
        </p:nvCxnSpPr>
        <p:spPr>
          <a:xfrm>
            <a:off x="967668" y="1240736"/>
            <a:ext cx="0" cy="5298960"/>
          </a:xfrm>
          <a:prstGeom prst="line">
            <a:avLst/>
          </a:prstGeom>
          <a:ln>
            <a:solidFill>
              <a:schemeClr val="bg2">
                <a:lumMod val="90000"/>
              </a:schemeClr>
            </a:solidFill>
          </a:ln>
        </p:spPr>
        <p:style>
          <a:lnRef idx="1">
            <a:schemeClr val="dk1"/>
          </a:lnRef>
          <a:fillRef idx="0">
            <a:schemeClr val="dk1"/>
          </a:fillRef>
          <a:effectRef idx="0">
            <a:schemeClr val="dk1"/>
          </a:effectRef>
          <a:fontRef idx="minor">
            <a:schemeClr val="tx1"/>
          </a:fontRef>
        </p:style>
      </p:cxnSp>
      <p:pic>
        <p:nvPicPr>
          <p:cNvPr id="4" name="图片 3">
            <a:extLst>
              <a:ext uri="{FF2B5EF4-FFF2-40B4-BE49-F238E27FC236}">
                <a16:creationId xmlns:a16="http://schemas.microsoft.com/office/drawing/2014/main" id="{560FDF9F-DDFD-B664-1B28-C3947C468A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9162" y="547549"/>
            <a:ext cx="1822708" cy="1030226"/>
          </a:xfrm>
          <a:prstGeom prst="rect">
            <a:avLst/>
          </a:prstGeom>
        </p:spPr>
      </p:pic>
    </p:spTree>
    <p:extLst>
      <p:ext uri="{BB962C8B-B14F-4D97-AF65-F5344CB8AC3E}">
        <p14:creationId xmlns:p14="http://schemas.microsoft.com/office/powerpoint/2010/main" val="1014222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2F2E9AC-F531-4346-B4BC-71010FB5CAB2}"/>
              </a:ext>
            </a:extLst>
          </p:cNvPr>
          <p:cNvSpPr>
            <a:spLocks noGrp="1"/>
          </p:cNvSpPr>
          <p:nvPr>
            <p:ph type="body" sz="quarter" idx="14"/>
          </p:nvPr>
        </p:nvSpPr>
        <p:spPr/>
        <p:txBody>
          <a:bodyPr>
            <a:spAutoFit/>
          </a:bodyPr>
          <a:lstStyle/>
          <a:p>
            <a:r>
              <a:rPr lang="en-US" altLang="zh-CN" dirty="0"/>
              <a:t>5</a:t>
            </a:r>
            <a:endParaRPr lang="zh-CN" altLang="en-US" dirty="0"/>
          </a:p>
        </p:txBody>
      </p:sp>
      <p:sp>
        <p:nvSpPr>
          <p:cNvPr id="3" name="文本占位符 2">
            <a:extLst>
              <a:ext uri="{FF2B5EF4-FFF2-40B4-BE49-F238E27FC236}">
                <a16:creationId xmlns:a16="http://schemas.microsoft.com/office/drawing/2014/main" id="{7CFDE201-F6FC-4E74-9270-B0CFA05087C6}"/>
              </a:ext>
            </a:extLst>
          </p:cNvPr>
          <p:cNvSpPr>
            <a:spLocks noGrp="1"/>
          </p:cNvSpPr>
          <p:nvPr>
            <p:ph type="body" sz="quarter" idx="10"/>
          </p:nvPr>
        </p:nvSpPr>
        <p:spPr/>
        <p:txBody>
          <a:bodyPr>
            <a:spAutoFit/>
          </a:bodyPr>
          <a:lstStyle/>
          <a:p>
            <a:r>
              <a:rPr lang="en-US" altLang="zh-CN" dirty="0"/>
              <a:t>PART FIVE</a:t>
            </a:r>
            <a:endParaRPr lang="zh-CN" altLang="en-US" dirty="0"/>
          </a:p>
        </p:txBody>
      </p:sp>
      <p:sp>
        <p:nvSpPr>
          <p:cNvPr id="4" name="文本占位符 3">
            <a:extLst>
              <a:ext uri="{FF2B5EF4-FFF2-40B4-BE49-F238E27FC236}">
                <a16:creationId xmlns:a16="http://schemas.microsoft.com/office/drawing/2014/main" id="{57BF92BA-BA30-47A3-B6C8-22CE9D331128}"/>
              </a:ext>
            </a:extLst>
          </p:cNvPr>
          <p:cNvSpPr>
            <a:spLocks noGrp="1"/>
          </p:cNvSpPr>
          <p:nvPr>
            <p:ph type="body" sz="quarter" idx="11"/>
          </p:nvPr>
        </p:nvSpPr>
        <p:spPr>
          <a:xfrm>
            <a:off x="660400" y="3030745"/>
            <a:ext cx="10635572" cy="1147763"/>
          </a:xfrm>
        </p:spPr>
        <p:txBody>
          <a:bodyPr>
            <a:spAutoFit/>
          </a:bodyPr>
          <a:lstStyle/>
          <a:p>
            <a:r>
              <a:rPr lang="zh-CN" altLang="en-US" dirty="0"/>
              <a:t>项目心得体会</a:t>
            </a:r>
          </a:p>
        </p:txBody>
      </p:sp>
      <p:pic>
        <p:nvPicPr>
          <p:cNvPr id="6" name="图片 5">
            <a:extLst>
              <a:ext uri="{FF2B5EF4-FFF2-40B4-BE49-F238E27FC236}">
                <a16:creationId xmlns:a16="http://schemas.microsoft.com/office/drawing/2014/main" id="{4F353B5E-270E-6501-4E51-AD9B65F8E5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9162" y="547549"/>
            <a:ext cx="1822708" cy="1030226"/>
          </a:xfrm>
          <a:prstGeom prst="rect">
            <a:avLst/>
          </a:prstGeom>
        </p:spPr>
      </p:pic>
    </p:spTree>
    <p:extLst>
      <p:ext uri="{BB962C8B-B14F-4D97-AF65-F5344CB8AC3E}">
        <p14:creationId xmlns:p14="http://schemas.microsoft.com/office/powerpoint/2010/main" val="2950914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ABEF1-69A5-49B1-A996-4EDEF219D952}"/>
              </a:ext>
            </a:extLst>
          </p:cNvPr>
          <p:cNvSpPr>
            <a:spLocks noGrp="1"/>
          </p:cNvSpPr>
          <p:nvPr>
            <p:ph type="title"/>
          </p:nvPr>
        </p:nvSpPr>
        <p:spPr>
          <a:xfrm>
            <a:off x="660400" y="605269"/>
            <a:ext cx="8308975" cy="495072"/>
          </a:xfrm>
        </p:spPr>
        <p:txBody>
          <a:bodyPr>
            <a:spAutoFit/>
          </a:bodyPr>
          <a:lstStyle/>
          <a:p>
            <a:r>
              <a:rPr lang="en-US" altLang="zh-CN"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5.</a:t>
            </a:r>
            <a:r>
              <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项目心得体会</a:t>
            </a:r>
          </a:p>
        </p:txBody>
      </p:sp>
      <p:sp>
        <p:nvSpPr>
          <p:cNvPr id="14" name="文本框 13">
            <a:extLst>
              <a:ext uri="{FF2B5EF4-FFF2-40B4-BE49-F238E27FC236}">
                <a16:creationId xmlns:a16="http://schemas.microsoft.com/office/drawing/2014/main" id="{40319810-00A3-41D5-B39C-83DFE3376F02}"/>
              </a:ext>
            </a:extLst>
          </p:cNvPr>
          <p:cNvSpPr txBox="1">
            <a:spLocks/>
          </p:cNvSpPr>
          <p:nvPr/>
        </p:nvSpPr>
        <p:spPr>
          <a:xfrm>
            <a:off x="1136442" y="1577775"/>
            <a:ext cx="4113983" cy="276999"/>
          </a:xfrm>
          <a:prstGeom prst="rect">
            <a:avLst/>
          </a:prstGeom>
        </p:spPr>
        <p:txBody>
          <a:bodyPr wrap="square" lIns="0" tIns="0" rIns="0" bIns="0">
            <a:spAutoFit/>
          </a:bodyPr>
          <a:lstStyle>
            <a:lvl1pPr algn="l" defTabSz="914400" rtl="0" eaLnBrk="1" latinLnBrk="0" hangingPunct="1">
              <a:lnSpc>
                <a:spcPct val="90000"/>
              </a:lnSpc>
              <a:spcBef>
                <a:spcPct val="0"/>
              </a:spcBef>
              <a:buNone/>
              <a:defRPr lang="zh-CN" altLang="en-US" sz="2900" b="1" kern="1200" spc="100" dirty="0">
                <a:solidFill>
                  <a:schemeClr val="accent2"/>
                </a:solidFill>
                <a:effectLst/>
                <a:latin typeface="+mj-ea"/>
                <a:ea typeface="+mj-ea"/>
                <a:cs typeface="+mn-cs"/>
              </a:defRPr>
            </a:lvl1pPr>
          </a:lstStyle>
          <a:p>
            <a:r>
              <a:rPr lang="zh-CN" altLang="en-US" sz="2000" dirty="0">
                <a:solidFill>
                  <a:schemeClr val="accent1"/>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本次项目开发，主要有以下心得：</a:t>
            </a:r>
          </a:p>
        </p:txBody>
      </p:sp>
      <p:grpSp>
        <p:nvGrpSpPr>
          <p:cNvPr id="16" name="组合 15">
            <a:extLst>
              <a:ext uri="{FF2B5EF4-FFF2-40B4-BE49-F238E27FC236}">
                <a16:creationId xmlns:a16="http://schemas.microsoft.com/office/drawing/2014/main" id="{545C2615-00E2-445C-8D90-F54A6EA7F924}"/>
              </a:ext>
            </a:extLst>
          </p:cNvPr>
          <p:cNvGrpSpPr/>
          <p:nvPr/>
        </p:nvGrpSpPr>
        <p:grpSpPr>
          <a:xfrm>
            <a:off x="891598" y="2015155"/>
            <a:ext cx="8140314" cy="249299"/>
            <a:chOff x="877956" y="1791511"/>
            <a:chExt cx="2513531" cy="249299"/>
          </a:xfrm>
        </p:grpSpPr>
        <p:sp>
          <p:nvSpPr>
            <p:cNvPr id="18" name="文本框 17">
              <a:extLst>
                <a:ext uri="{FF2B5EF4-FFF2-40B4-BE49-F238E27FC236}">
                  <a16:creationId xmlns:a16="http://schemas.microsoft.com/office/drawing/2014/main" id="{6E981662-1112-4FFB-B470-1035B8AA8938}"/>
                </a:ext>
              </a:extLst>
            </p:cNvPr>
            <p:cNvSpPr txBox="1">
              <a:spLocks/>
            </p:cNvSpPr>
            <p:nvPr/>
          </p:nvSpPr>
          <p:spPr>
            <a:xfrm>
              <a:off x="1122800" y="1791511"/>
              <a:ext cx="2268687" cy="249299"/>
            </a:xfrm>
            <a:prstGeom prst="rect">
              <a:avLst/>
            </a:prstGeom>
          </p:spPr>
          <p:txBody>
            <a:bodyPr wrap="square" lIns="0" tIns="0" rIns="0" bIns="0">
              <a:spAutoFit/>
            </a:bodyPr>
            <a:lstStyle>
              <a:lvl1pPr algn="l" defTabSz="914400" rtl="0" eaLnBrk="1" latinLnBrk="0" hangingPunct="1">
                <a:lnSpc>
                  <a:spcPct val="90000"/>
                </a:lnSpc>
                <a:spcBef>
                  <a:spcPct val="0"/>
                </a:spcBef>
                <a:buNone/>
                <a:defRPr lang="zh-CN" altLang="en-US" sz="2900" b="1" kern="1200" spc="100" dirty="0">
                  <a:solidFill>
                    <a:schemeClr val="accent2"/>
                  </a:solidFill>
                  <a:effectLst/>
                  <a:latin typeface="+mj-ea"/>
                  <a:ea typeface="+mj-ea"/>
                  <a:cs typeface="+mn-cs"/>
                </a:defRPr>
              </a:lvl1pPr>
            </a:lstStyle>
            <a:p>
              <a:r>
                <a:rPr lang="zh-CN" altLang="en-US" sz="1800" dirty="0">
                  <a:solidFill>
                    <a:schemeClr val="tx1">
                      <a:lumMod val="65000"/>
                      <a:lumOff val="35000"/>
                    </a:schemeClr>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关键问题：设计中应首先抓住关键问题，连接设计全貌，合理规划</a:t>
              </a:r>
            </a:p>
          </p:txBody>
        </p:sp>
        <p:sp>
          <p:nvSpPr>
            <p:cNvPr id="19" name="矩形 18">
              <a:extLst>
                <a:ext uri="{FF2B5EF4-FFF2-40B4-BE49-F238E27FC236}">
                  <a16:creationId xmlns:a16="http://schemas.microsoft.com/office/drawing/2014/main" id="{04E566E4-E84F-46FC-949A-7EEF93E8FDAA}"/>
                </a:ext>
              </a:extLst>
            </p:cNvPr>
            <p:cNvSpPr/>
            <p:nvPr/>
          </p:nvSpPr>
          <p:spPr>
            <a:xfrm>
              <a:off x="877956" y="1851458"/>
              <a:ext cx="73556" cy="76024"/>
            </a:xfrm>
            <a:prstGeom prst="rect">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pic>
        <p:nvPicPr>
          <p:cNvPr id="4" name="图片 3">
            <a:extLst>
              <a:ext uri="{FF2B5EF4-FFF2-40B4-BE49-F238E27FC236}">
                <a16:creationId xmlns:a16="http://schemas.microsoft.com/office/drawing/2014/main" id="{F5A65709-92B4-036D-3CDA-4D37EEC1ED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9162" y="547549"/>
            <a:ext cx="1822708" cy="1030226"/>
          </a:xfrm>
          <a:prstGeom prst="rect">
            <a:avLst/>
          </a:prstGeom>
        </p:spPr>
      </p:pic>
      <p:grpSp>
        <p:nvGrpSpPr>
          <p:cNvPr id="20" name="组合 19">
            <a:extLst>
              <a:ext uri="{FF2B5EF4-FFF2-40B4-BE49-F238E27FC236}">
                <a16:creationId xmlns:a16="http://schemas.microsoft.com/office/drawing/2014/main" id="{7719C5B0-3964-2F69-423C-55156FF82F82}"/>
              </a:ext>
            </a:extLst>
          </p:cNvPr>
          <p:cNvGrpSpPr/>
          <p:nvPr/>
        </p:nvGrpSpPr>
        <p:grpSpPr>
          <a:xfrm>
            <a:off x="891598" y="2876588"/>
            <a:ext cx="8140314" cy="498598"/>
            <a:chOff x="877956" y="1791511"/>
            <a:chExt cx="2513531" cy="498598"/>
          </a:xfrm>
        </p:grpSpPr>
        <p:sp>
          <p:nvSpPr>
            <p:cNvPr id="21" name="文本框 20">
              <a:extLst>
                <a:ext uri="{FF2B5EF4-FFF2-40B4-BE49-F238E27FC236}">
                  <a16:creationId xmlns:a16="http://schemas.microsoft.com/office/drawing/2014/main" id="{E2B5A3E2-46C4-DEDE-D742-A2A0EB838E04}"/>
                </a:ext>
              </a:extLst>
            </p:cNvPr>
            <p:cNvSpPr txBox="1">
              <a:spLocks/>
            </p:cNvSpPr>
            <p:nvPr/>
          </p:nvSpPr>
          <p:spPr>
            <a:xfrm>
              <a:off x="1122800" y="1791511"/>
              <a:ext cx="2268687" cy="498598"/>
            </a:xfrm>
            <a:prstGeom prst="rect">
              <a:avLst/>
            </a:prstGeom>
          </p:spPr>
          <p:txBody>
            <a:bodyPr wrap="square" lIns="0" tIns="0" rIns="0" bIns="0">
              <a:spAutoFit/>
            </a:bodyPr>
            <a:lstStyle>
              <a:lvl1pPr algn="l" defTabSz="914400" rtl="0" eaLnBrk="1" latinLnBrk="0" hangingPunct="1">
                <a:lnSpc>
                  <a:spcPct val="90000"/>
                </a:lnSpc>
                <a:spcBef>
                  <a:spcPct val="0"/>
                </a:spcBef>
                <a:buNone/>
                <a:defRPr lang="zh-CN" altLang="en-US" sz="2900" b="1" kern="1200" spc="100" dirty="0">
                  <a:solidFill>
                    <a:schemeClr val="accent2"/>
                  </a:solidFill>
                  <a:effectLst/>
                  <a:latin typeface="+mj-ea"/>
                  <a:ea typeface="+mj-ea"/>
                  <a:cs typeface="+mn-cs"/>
                </a:defRPr>
              </a:lvl1pPr>
            </a:lstStyle>
            <a:p>
              <a:r>
                <a:rPr lang="zh-CN" altLang="en-US" sz="1800" dirty="0">
                  <a:solidFill>
                    <a:schemeClr val="tx1">
                      <a:lumMod val="65000"/>
                      <a:lumOff val="35000"/>
                    </a:schemeClr>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工作安排：设计中应在工作初期有较完整的工作安排文档，合理安排每个人员分工</a:t>
              </a:r>
            </a:p>
          </p:txBody>
        </p:sp>
        <p:sp>
          <p:nvSpPr>
            <p:cNvPr id="22" name="矩形 21">
              <a:extLst>
                <a:ext uri="{FF2B5EF4-FFF2-40B4-BE49-F238E27FC236}">
                  <a16:creationId xmlns:a16="http://schemas.microsoft.com/office/drawing/2014/main" id="{EC39D82A-1A4A-EACD-0C96-5128A6977BA0}"/>
                </a:ext>
              </a:extLst>
            </p:cNvPr>
            <p:cNvSpPr/>
            <p:nvPr/>
          </p:nvSpPr>
          <p:spPr>
            <a:xfrm>
              <a:off x="877956" y="1851458"/>
              <a:ext cx="73556" cy="76024"/>
            </a:xfrm>
            <a:prstGeom prst="rect">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grpSp>
        <p:nvGrpSpPr>
          <p:cNvPr id="23" name="组合 22">
            <a:extLst>
              <a:ext uri="{FF2B5EF4-FFF2-40B4-BE49-F238E27FC236}">
                <a16:creationId xmlns:a16="http://schemas.microsoft.com/office/drawing/2014/main" id="{379271D8-BEE7-4192-D4C5-962FAFF56131}"/>
              </a:ext>
            </a:extLst>
          </p:cNvPr>
          <p:cNvGrpSpPr/>
          <p:nvPr/>
        </p:nvGrpSpPr>
        <p:grpSpPr>
          <a:xfrm>
            <a:off x="891598" y="3987320"/>
            <a:ext cx="8140314" cy="249299"/>
            <a:chOff x="877956" y="1791511"/>
            <a:chExt cx="2513531" cy="249299"/>
          </a:xfrm>
        </p:grpSpPr>
        <p:sp>
          <p:nvSpPr>
            <p:cNvPr id="24" name="文本框 23">
              <a:extLst>
                <a:ext uri="{FF2B5EF4-FFF2-40B4-BE49-F238E27FC236}">
                  <a16:creationId xmlns:a16="http://schemas.microsoft.com/office/drawing/2014/main" id="{63CBDB65-7476-B2BE-363A-66627DAC6B07}"/>
                </a:ext>
              </a:extLst>
            </p:cNvPr>
            <p:cNvSpPr txBox="1">
              <a:spLocks/>
            </p:cNvSpPr>
            <p:nvPr/>
          </p:nvSpPr>
          <p:spPr>
            <a:xfrm>
              <a:off x="1122800" y="1791511"/>
              <a:ext cx="2268687" cy="249299"/>
            </a:xfrm>
            <a:prstGeom prst="rect">
              <a:avLst/>
            </a:prstGeom>
          </p:spPr>
          <p:txBody>
            <a:bodyPr wrap="square" lIns="0" tIns="0" rIns="0" bIns="0">
              <a:spAutoFit/>
            </a:bodyPr>
            <a:lstStyle>
              <a:lvl1pPr algn="l" defTabSz="914400" rtl="0" eaLnBrk="1" latinLnBrk="0" hangingPunct="1">
                <a:lnSpc>
                  <a:spcPct val="90000"/>
                </a:lnSpc>
                <a:spcBef>
                  <a:spcPct val="0"/>
                </a:spcBef>
                <a:buNone/>
                <a:defRPr lang="zh-CN" altLang="en-US" sz="2900" b="1" kern="1200" spc="100" dirty="0">
                  <a:solidFill>
                    <a:schemeClr val="accent2"/>
                  </a:solidFill>
                  <a:effectLst/>
                  <a:latin typeface="+mj-ea"/>
                  <a:ea typeface="+mj-ea"/>
                  <a:cs typeface="+mn-cs"/>
                </a:defRPr>
              </a:lvl1pPr>
            </a:lstStyle>
            <a:p>
              <a:r>
                <a:rPr lang="zh-CN" altLang="en-US" sz="1800" dirty="0">
                  <a:solidFill>
                    <a:schemeClr val="tx1">
                      <a:lumMod val="65000"/>
                      <a:lumOff val="35000"/>
                    </a:schemeClr>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设计进度：应提前规划每段时间的工作进度，定期讨论交流</a:t>
              </a:r>
            </a:p>
          </p:txBody>
        </p:sp>
        <p:sp>
          <p:nvSpPr>
            <p:cNvPr id="25" name="矩形 24">
              <a:extLst>
                <a:ext uri="{FF2B5EF4-FFF2-40B4-BE49-F238E27FC236}">
                  <a16:creationId xmlns:a16="http://schemas.microsoft.com/office/drawing/2014/main" id="{61BB0B45-5341-0FE4-2E27-9B787A5F3C01}"/>
                </a:ext>
              </a:extLst>
            </p:cNvPr>
            <p:cNvSpPr/>
            <p:nvPr/>
          </p:nvSpPr>
          <p:spPr>
            <a:xfrm>
              <a:off x="877956" y="1851458"/>
              <a:ext cx="73556" cy="76024"/>
            </a:xfrm>
            <a:prstGeom prst="rect">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grpSp>
        <p:nvGrpSpPr>
          <p:cNvPr id="26" name="组合 25">
            <a:extLst>
              <a:ext uri="{FF2B5EF4-FFF2-40B4-BE49-F238E27FC236}">
                <a16:creationId xmlns:a16="http://schemas.microsoft.com/office/drawing/2014/main" id="{7FC1FB55-8B6D-2A43-5F3A-EEB14553CE63}"/>
              </a:ext>
            </a:extLst>
          </p:cNvPr>
          <p:cNvGrpSpPr/>
          <p:nvPr/>
        </p:nvGrpSpPr>
        <p:grpSpPr>
          <a:xfrm>
            <a:off x="891598" y="4848753"/>
            <a:ext cx="8140314" cy="249299"/>
            <a:chOff x="877956" y="1791511"/>
            <a:chExt cx="2513531" cy="249299"/>
          </a:xfrm>
        </p:grpSpPr>
        <p:sp>
          <p:nvSpPr>
            <p:cNvPr id="27" name="文本框 26">
              <a:extLst>
                <a:ext uri="{FF2B5EF4-FFF2-40B4-BE49-F238E27FC236}">
                  <a16:creationId xmlns:a16="http://schemas.microsoft.com/office/drawing/2014/main" id="{75F117C7-C258-822F-00EB-5C101167B4AA}"/>
                </a:ext>
              </a:extLst>
            </p:cNvPr>
            <p:cNvSpPr txBox="1">
              <a:spLocks/>
            </p:cNvSpPr>
            <p:nvPr/>
          </p:nvSpPr>
          <p:spPr>
            <a:xfrm>
              <a:off x="1122800" y="1791511"/>
              <a:ext cx="2268687" cy="249299"/>
            </a:xfrm>
            <a:prstGeom prst="rect">
              <a:avLst/>
            </a:prstGeom>
          </p:spPr>
          <p:txBody>
            <a:bodyPr wrap="square" lIns="0" tIns="0" rIns="0" bIns="0">
              <a:spAutoFit/>
            </a:bodyPr>
            <a:lstStyle>
              <a:lvl1pPr algn="l" defTabSz="914400" rtl="0" eaLnBrk="1" latinLnBrk="0" hangingPunct="1">
                <a:lnSpc>
                  <a:spcPct val="90000"/>
                </a:lnSpc>
                <a:spcBef>
                  <a:spcPct val="0"/>
                </a:spcBef>
                <a:buNone/>
                <a:defRPr lang="zh-CN" altLang="en-US" sz="2900" b="1" kern="1200" spc="100" dirty="0">
                  <a:solidFill>
                    <a:schemeClr val="accent2"/>
                  </a:solidFill>
                  <a:effectLst/>
                  <a:latin typeface="+mj-ea"/>
                  <a:ea typeface="+mj-ea"/>
                  <a:cs typeface="+mn-cs"/>
                </a:defRPr>
              </a:lvl1pPr>
            </a:lstStyle>
            <a:p>
              <a:r>
                <a:rPr lang="zh-CN" altLang="en-US" sz="1800" dirty="0">
                  <a:solidFill>
                    <a:schemeClr val="tx1">
                      <a:lumMod val="65000"/>
                      <a:lumOff val="35000"/>
                    </a:schemeClr>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积极分享：分享才能提高</a:t>
              </a:r>
            </a:p>
          </p:txBody>
        </p:sp>
        <p:sp>
          <p:nvSpPr>
            <p:cNvPr id="28" name="矩形 27">
              <a:extLst>
                <a:ext uri="{FF2B5EF4-FFF2-40B4-BE49-F238E27FC236}">
                  <a16:creationId xmlns:a16="http://schemas.microsoft.com/office/drawing/2014/main" id="{EC334447-92CA-B6C8-1F61-E148D31489D8}"/>
                </a:ext>
              </a:extLst>
            </p:cNvPr>
            <p:cNvSpPr/>
            <p:nvPr/>
          </p:nvSpPr>
          <p:spPr>
            <a:xfrm>
              <a:off x="877956" y="1851458"/>
              <a:ext cx="73556" cy="76024"/>
            </a:xfrm>
            <a:prstGeom prst="rect">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spTree>
    <p:extLst>
      <p:ext uri="{BB962C8B-B14F-4D97-AF65-F5344CB8AC3E}">
        <p14:creationId xmlns:p14="http://schemas.microsoft.com/office/powerpoint/2010/main" val="1735823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2F2E9AC-F531-4346-B4BC-71010FB5CAB2}"/>
              </a:ext>
            </a:extLst>
          </p:cNvPr>
          <p:cNvSpPr>
            <a:spLocks noGrp="1"/>
          </p:cNvSpPr>
          <p:nvPr>
            <p:ph type="body" sz="quarter" idx="14"/>
          </p:nvPr>
        </p:nvSpPr>
        <p:spPr/>
        <p:txBody>
          <a:bodyPr>
            <a:spAutoFit/>
          </a:bodyPr>
          <a:lstStyle/>
          <a:p>
            <a:r>
              <a:rPr lang="en-US" altLang="zh-CN" dirty="0"/>
              <a:t>6</a:t>
            </a:r>
            <a:endParaRPr lang="zh-CN" altLang="en-US" dirty="0"/>
          </a:p>
        </p:txBody>
      </p:sp>
      <p:sp>
        <p:nvSpPr>
          <p:cNvPr id="3" name="文本占位符 2">
            <a:extLst>
              <a:ext uri="{FF2B5EF4-FFF2-40B4-BE49-F238E27FC236}">
                <a16:creationId xmlns:a16="http://schemas.microsoft.com/office/drawing/2014/main" id="{7CFDE201-F6FC-4E74-9270-B0CFA05087C6}"/>
              </a:ext>
            </a:extLst>
          </p:cNvPr>
          <p:cNvSpPr>
            <a:spLocks noGrp="1"/>
          </p:cNvSpPr>
          <p:nvPr>
            <p:ph type="body" sz="quarter" idx="10"/>
          </p:nvPr>
        </p:nvSpPr>
        <p:spPr/>
        <p:txBody>
          <a:bodyPr>
            <a:spAutoFit/>
          </a:bodyPr>
          <a:lstStyle/>
          <a:p>
            <a:r>
              <a:rPr lang="en-US" altLang="zh-CN" dirty="0"/>
              <a:t>PART SIX</a:t>
            </a:r>
            <a:endParaRPr lang="zh-CN" altLang="en-US" dirty="0"/>
          </a:p>
        </p:txBody>
      </p:sp>
      <p:sp>
        <p:nvSpPr>
          <p:cNvPr id="4" name="文本占位符 3">
            <a:extLst>
              <a:ext uri="{FF2B5EF4-FFF2-40B4-BE49-F238E27FC236}">
                <a16:creationId xmlns:a16="http://schemas.microsoft.com/office/drawing/2014/main" id="{57BF92BA-BA30-47A3-B6C8-22CE9D331128}"/>
              </a:ext>
            </a:extLst>
          </p:cNvPr>
          <p:cNvSpPr>
            <a:spLocks noGrp="1"/>
          </p:cNvSpPr>
          <p:nvPr>
            <p:ph type="body" sz="quarter" idx="11"/>
          </p:nvPr>
        </p:nvSpPr>
        <p:spPr>
          <a:xfrm>
            <a:off x="660400" y="2995059"/>
            <a:ext cx="10635572" cy="1147763"/>
          </a:xfrm>
        </p:spPr>
        <p:txBody>
          <a:bodyPr>
            <a:spAutoFit/>
          </a:bodyPr>
          <a:lstStyle/>
          <a:p>
            <a:r>
              <a:rPr lang="zh-CN" altLang="en-US" dirty="0"/>
              <a:t>后续工作</a:t>
            </a:r>
          </a:p>
        </p:txBody>
      </p:sp>
      <p:pic>
        <p:nvPicPr>
          <p:cNvPr id="6" name="图片 5">
            <a:extLst>
              <a:ext uri="{FF2B5EF4-FFF2-40B4-BE49-F238E27FC236}">
                <a16:creationId xmlns:a16="http://schemas.microsoft.com/office/drawing/2014/main" id="{21918BD5-1BCE-1664-8CE2-52E3D2DE4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9162" y="547549"/>
            <a:ext cx="1822708" cy="1030226"/>
          </a:xfrm>
          <a:prstGeom prst="rect">
            <a:avLst/>
          </a:prstGeom>
        </p:spPr>
      </p:pic>
    </p:spTree>
    <p:extLst>
      <p:ext uri="{BB962C8B-B14F-4D97-AF65-F5344CB8AC3E}">
        <p14:creationId xmlns:p14="http://schemas.microsoft.com/office/powerpoint/2010/main" val="1610500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ABEF1-69A5-49B1-A996-4EDEF219D952}"/>
              </a:ext>
            </a:extLst>
          </p:cNvPr>
          <p:cNvSpPr>
            <a:spLocks noGrp="1"/>
          </p:cNvSpPr>
          <p:nvPr>
            <p:ph type="title"/>
          </p:nvPr>
        </p:nvSpPr>
        <p:spPr>
          <a:xfrm>
            <a:off x="660400" y="605269"/>
            <a:ext cx="8308975" cy="495072"/>
          </a:xfrm>
        </p:spPr>
        <p:txBody>
          <a:bodyPr>
            <a:spAutoFit/>
          </a:bodyPr>
          <a:lstStyle/>
          <a:p>
            <a:r>
              <a:rPr lang="en-US" altLang="zh-CN"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6.</a:t>
            </a:r>
            <a:r>
              <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后续工作</a:t>
            </a:r>
          </a:p>
        </p:txBody>
      </p:sp>
      <p:sp>
        <p:nvSpPr>
          <p:cNvPr id="14" name="文本框 13">
            <a:extLst>
              <a:ext uri="{FF2B5EF4-FFF2-40B4-BE49-F238E27FC236}">
                <a16:creationId xmlns:a16="http://schemas.microsoft.com/office/drawing/2014/main" id="{40319810-00A3-41D5-B39C-83DFE3376F02}"/>
              </a:ext>
            </a:extLst>
          </p:cNvPr>
          <p:cNvSpPr txBox="1">
            <a:spLocks/>
          </p:cNvSpPr>
          <p:nvPr/>
        </p:nvSpPr>
        <p:spPr>
          <a:xfrm>
            <a:off x="1129815" y="1432089"/>
            <a:ext cx="8308975" cy="553998"/>
          </a:xfrm>
          <a:prstGeom prst="rect">
            <a:avLst/>
          </a:prstGeom>
        </p:spPr>
        <p:txBody>
          <a:bodyPr wrap="square" lIns="0" tIns="0" rIns="0" bIns="0">
            <a:spAutoFit/>
          </a:bodyPr>
          <a:lstStyle>
            <a:lvl1pPr algn="l" defTabSz="914400" rtl="0" eaLnBrk="1" latinLnBrk="0" hangingPunct="1">
              <a:lnSpc>
                <a:spcPct val="90000"/>
              </a:lnSpc>
              <a:spcBef>
                <a:spcPct val="0"/>
              </a:spcBef>
              <a:buNone/>
              <a:defRPr lang="zh-CN" altLang="en-US" sz="2900" b="1" kern="1200" spc="100" dirty="0">
                <a:solidFill>
                  <a:schemeClr val="accent2"/>
                </a:solidFill>
                <a:effectLst/>
                <a:latin typeface="+mj-ea"/>
                <a:ea typeface="+mj-ea"/>
                <a:cs typeface="+mn-cs"/>
              </a:defRPr>
            </a:lvl1pPr>
          </a:lstStyle>
          <a:p>
            <a:r>
              <a:rPr lang="zh-CN" altLang="en-US" sz="2000" dirty="0">
                <a:solidFill>
                  <a:schemeClr val="accent1"/>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本次项目由于前期规划散乱，最终成品并不完整，之后还有较多需要改进的内容：</a:t>
            </a:r>
          </a:p>
        </p:txBody>
      </p:sp>
      <p:grpSp>
        <p:nvGrpSpPr>
          <p:cNvPr id="16" name="组合 15">
            <a:extLst>
              <a:ext uri="{FF2B5EF4-FFF2-40B4-BE49-F238E27FC236}">
                <a16:creationId xmlns:a16="http://schemas.microsoft.com/office/drawing/2014/main" id="{545C2615-00E2-445C-8D90-F54A6EA7F924}"/>
              </a:ext>
            </a:extLst>
          </p:cNvPr>
          <p:cNvGrpSpPr/>
          <p:nvPr/>
        </p:nvGrpSpPr>
        <p:grpSpPr>
          <a:xfrm>
            <a:off x="914748" y="2317835"/>
            <a:ext cx="8140314" cy="498598"/>
            <a:chOff x="877956" y="1791511"/>
            <a:chExt cx="2513531" cy="498598"/>
          </a:xfrm>
        </p:grpSpPr>
        <p:sp>
          <p:nvSpPr>
            <p:cNvPr id="18" name="文本框 17">
              <a:extLst>
                <a:ext uri="{FF2B5EF4-FFF2-40B4-BE49-F238E27FC236}">
                  <a16:creationId xmlns:a16="http://schemas.microsoft.com/office/drawing/2014/main" id="{6E981662-1112-4FFB-B470-1035B8AA8938}"/>
                </a:ext>
              </a:extLst>
            </p:cNvPr>
            <p:cNvSpPr txBox="1">
              <a:spLocks/>
            </p:cNvSpPr>
            <p:nvPr/>
          </p:nvSpPr>
          <p:spPr>
            <a:xfrm>
              <a:off x="1122800" y="1791511"/>
              <a:ext cx="2268687" cy="498598"/>
            </a:xfrm>
            <a:prstGeom prst="rect">
              <a:avLst/>
            </a:prstGeom>
          </p:spPr>
          <p:txBody>
            <a:bodyPr wrap="square" lIns="0" tIns="0" rIns="0" bIns="0">
              <a:spAutoFit/>
            </a:bodyPr>
            <a:lstStyle>
              <a:lvl1pPr algn="l" defTabSz="914400" rtl="0" eaLnBrk="1" latinLnBrk="0" hangingPunct="1">
                <a:lnSpc>
                  <a:spcPct val="90000"/>
                </a:lnSpc>
                <a:spcBef>
                  <a:spcPct val="0"/>
                </a:spcBef>
                <a:buNone/>
                <a:defRPr lang="zh-CN" altLang="en-US" sz="2900" b="1" kern="1200" spc="100" dirty="0">
                  <a:solidFill>
                    <a:schemeClr val="accent2"/>
                  </a:solidFill>
                  <a:effectLst/>
                  <a:latin typeface="+mj-ea"/>
                  <a:ea typeface="+mj-ea"/>
                  <a:cs typeface="+mn-cs"/>
                </a:defRPr>
              </a:lvl1pPr>
            </a:lstStyle>
            <a:p>
              <a:r>
                <a:rPr lang="zh-CN" altLang="en-US" sz="1800" dirty="0">
                  <a:solidFill>
                    <a:schemeClr val="tx1">
                      <a:lumMod val="65000"/>
                      <a:lumOff val="35000"/>
                    </a:schemeClr>
                  </a:solidFill>
                  <a:ea typeface="OPPOSans B" panose="00020600040101010101" pitchFamily="18" charset="-122"/>
                </a:rPr>
                <a:t>针对</a:t>
              </a:r>
              <a:r>
                <a:rPr lang="zh-CN" altLang="zh-CN" sz="1800" dirty="0">
                  <a:solidFill>
                    <a:schemeClr val="tx1">
                      <a:lumMod val="65000"/>
                      <a:lumOff val="35000"/>
                    </a:schemeClr>
                  </a:solidFill>
                  <a:ea typeface="OPPOSans B" panose="00020600040101010101" pitchFamily="18" charset="-122"/>
                </a:rPr>
                <a:t>微架构优化较为单一，之后在保证低功耗小面积的前提下，可考虑从硬件除法器设计，微架构的调整，分支预测等方面进行优化</a:t>
              </a:r>
              <a:endParaRPr lang="zh-CN" altLang="en-US" sz="1800" dirty="0">
                <a:solidFill>
                  <a:schemeClr val="tx1">
                    <a:lumMod val="65000"/>
                    <a:lumOff val="35000"/>
                  </a:schemeClr>
                </a:solidFill>
                <a:ea typeface="OPPOSans B" panose="00020600040101010101" pitchFamily="18" charset="-122"/>
                <a:sym typeface="OPPOSans B" panose="00020600040101010101" pitchFamily="18" charset="-122"/>
              </a:endParaRPr>
            </a:p>
          </p:txBody>
        </p:sp>
        <p:sp>
          <p:nvSpPr>
            <p:cNvPr id="19" name="矩形 18">
              <a:extLst>
                <a:ext uri="{FF2B5EF4-FFF2-40B4-BE49-F238E27FC236}">
                  <a16:creationId xmlns:a16="http://schemas.microsoft.com/office/drawing/2014/main" id="{04E566E4-E84F-46FC-949A-7EEF93E8FDAA}"/>
                </a:ext>
              </a:extLst>
            </p:cNvPr>
            <p:cNvSpPr/>
            <p:nvPr/>
          </p:nvSpPr>
          <p:spPr>
            <a:xfrm>
              <a:off x="877956" y="1851458"/>
              <a:ext cx="73556" cy="76024"/>
            </a:xfrm>
            <a:prstGeom prst="rect">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pic>
        <p:nvPicPr>
          <p:cNvPr id="4" name="图片 3">
            <a:extLst>
              <a:ext uri="{FF2B5EF4-FFF2-40B4-BE49-F238E27FC236}">
                <a16:creationId xmlns:a16="http://schemas.microsoft.com/office/drawing/2014/main" id="{F5A65709-92B4-036D-3CDA-4D37EEC1ED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9162" y="547549"/>
            <a:ext cx="1822708" cy="1030226"/>
          </a:xfrm>
          <a:prstGeom prst="rect">
            <a:avLst/>
          </a:prstGeom>
        </p:spPr>
      </p:pic>
      <p:grpSp>
        <p:nvGrpSpPr>
          <p:cNvPr id="20" name="组合 19">
            <a:extLst>
              <a:ext uri="{FF2B5EF4-FFF2-40B4-BE49-F238E27FC236}">
                <a16:creationId xmlns:a16="http://schemas.microsoft.com/office/drawing/2014/main" id="{7719C5B0-3964-2F69-423C-55156FF82F82}"/>
              </a:ext>
            </a:extLst>
          </p:cNvPr>
          <p:cNvGrpSpPr/>
          <p:nvPr/>
        </p:nvGrpSpPr>
        <p:grpSpPr>
          <a:xfrm>
            <a:off x="914748" y="3179268"/>
            <a:ext cx="8140314" cy="498598"/>
            <a:chOff x="877956" y="1791511"/>
            <a:chExt cx="2513531" cy="498598"/>
          </a:xfrm>
        </p:grpSpPr>
        <p:sp>
          <p:nvSpPr>
            <p:cNvPr id="21" name="文本框 20">
              <a:extLst>
                <a:ext uri="{FF2B5EF4-FFF2-40B4-BE49-F238E27FC236}">
                  <a16:creationId xmlns:a16="http://schemas.microsoft.com/office/drawing/2014/main" id="{E2B5A3E2-46C4-DEDE-D742-A2A0EB838E04}"/>
                </a:ext>
              </a:extLst>
            </p:cNvPr>
            <p:cNvSpPr txBox="1">
              <a:spLocks/>
            </p:cNvSpPr>
            <p:nvPr/>
          </p:nvSpPr>
          <p:spPr>
            <a:xfrm>
              <a:off x="1122800" y="1791511"/>
              <a:ext cx="2268687" cy="498598"/>
            </a:xfrm>
            <a:prstGeom prst="rect">
              <a:avLst/>
            </a:prstGeom>
          </p:spPr>
          <p:txBody>
            <a:bodyPr wrap="square" lIns="0" tIns="0" rIns="0" bIns="0">
              <a:spAutoFit/>
            </a:bodyPr>
            <a:lstStyle>
              <a:lvl1pPr algn="l" defTabSz="914400" rtl="0" eaLnBrk="1" latinLnBrk="0" hangingPunct="1">
                <a:lnSpc>
                  <a:spcPct val="90000"/>
                </a:lnSpc>
                <a:spcBef>
                  <a:spcPct val="0"/>
                </a:spcBef>
                <a:buNone/>
                <a:defRPr lang="zh-CN" altLang="en-US" sz="2900" b="1" kern="1200" spc="100" dirty="0">
                  <a:solidFill>
                    <a:schemeClr val="accent2"/>
                  </a:solidFill>
                  <a:effectLst/>
                  <a:latin typeface="+mj-ea"/>
                  <a:ea typeface="+mj-ea"/>
                  <a:cs typeface="+mn-cs"/>
                </a:defRPr>
              </a:lvl1pPr>
            </a:lstStyle>
            <a:p>
              <a:r>
                <a:rPr lang="zh-CN" altLang="en-US" sz="1800" dirty="0">
                  <a:solidFill>
                    <a:schemeClr val="tx1">
                      <a:lumMod val="65000"/>
                      <a:lumOff val="35000"/>
                    </a:schemeClr>
                  </a:solidFill>
                  <a:ea typeface="OPPOSans B" panose="00020600040101010101" pitchFamily="18" charset="-122"/>
                </a:rPr>
                <a:t>完</a:t>
              </a:r>
              <a:r>
                <a:rPr lang="zh-CN" altLang="zh-CN" sz="1800" dirty="0">
                  <a:solidFill>
                    <a:schemeClr val="tx1">
                      <a:lumMod val="65000"/>
                      <a:lumOff val="35000"/>
                    </a:schemeClr>
                  </a:solidFill>
                  <a:ea typeface="OPPOSans B" panose="00020600040101010101" pitchFamily="18" charset="-122"/>
                </a:rPr>
                <a:t>善单精度浮点指令集的扩展，并深度开发</a:t>
              </a:r>
              <a:r>
                <a:rPr lang="en-US" altLang="zh-CN" sz="1800" dirty="0">
                  <a:solidFill>
                    <a:schemeClr val="tx1">
                      <a:lumMod val="65000"/>
                      <a:lumOff val="35000"/>
                    </a:schemeClr>
                  </a:solidFill>
                  <a:ea typeface="OPPOSans B" panose="00020600040101010101" pitchFamily="18" charset="-122"/>
                </a:rPr>
                <a:t>Berkeley </a:t>
              </a:r>
              <a:r>
                <a:rPr lang="en-US" altLang="zh-CN" sz="1800" dirty="0" err="1">
                  <a:solidFill>
                    <a:schemeClr val="tx1">
                      <a:lumMod val="65000"/>
                      <a:lumOff val="35000"/>
                    </a:schemeClr>
                  </a:solidFill>
                  <a:ea typeface="OPPOSans B" panose="00020600040101010101" pitchFamily="18" charset="-122"/>
                </a:rPr>
                <a:t>HardFloat</a:t>
              </a:r>
              <a:r>
                <a:rPr lang="zh-CN" altLang="zh-CN" sz="1800" dirty="0">
                  <a:solidFill>
                    <a:schemeClr val="tx1">
                      <a:lumMod val="65000"/>
                      <a:lumOff val="35000"/>
                    </a:schemeClr>
                  </a:solidFill>
                  <a:ea typeface="OPPOSans B" panose="00020600040101010101" pitchFamily="18" charset="-122"/>
                </a:rPr>
                <a:t>单元，完成对半精度，单精度，双精度等的支持</a:t>
              </a:r>
              <a:endParaRPr lang="zh-CN" altLang="en-US" sz="1800" dirty="0">
                <a:solidFill>
                  <a:schemeClr val="tx1">
                    <a:lumMod val="65000"/>
                    <a:lumOff val="35000"/>
                  </a:schemeClr>
                </a:solidFill>
                <a:ea typeface="OPPOSans B" panose="00020600040101010101" pitchFamily="18" charset="-122"/>
                <a:sym typeface="OPPOSans B" panose="00020600040101010101" pitchFamily="18" charset="-122"/>
              </a:endParaRPr>
            </a:p>
          </p:txBody>
        </p:sp>
        <p:sp>
          <p:nvSpPr>
            <p:cNvPr id="22" name="矩形 21">
              <a:extLst>
                <a:ext uri="{FF2B5EF4-FFF2-40B4-BE49-F238E27FC236}">
                  <a16:creationId xmlns:a16="http://schemas.microsoft.com/office/drawing/2014/main" id="{EC39D82A-1A4A-EACD-0C96-5128A6977BA0}"/>
                </a:ext>
              </a:extLst>
            </p:cNvPr>
            <p:cNvSpPr/>
            <p:nvPr/>
          </p:nvSpPr>
          <p:spPr>
            <a:xfrm>
              <a:off x="877956" y="1851458"/>
              <a:ext cx="73556" cy="76024"/>
            </a:xfrm>
            <a:prstGeom prst="rect">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grpSp>
        <p:nvGrpSpPr>
          <p:cNvPr id="23" name="组合 22">
            <a:extLst>
              <a:ext uri="{FF2B5EF4-FFF2-40B4-BE49-F238E27FC236}">
                <a16:creationId xmlns:a16="http://schemas.microsoft.com/office/drawing/2014/main" id="{379271D8-BEE7-4192-D4C5-962FAFF56131}"/>
              </a:ext>
            </a:extLst>
          </p:cNvPr>
          <p:cNvGrpSpPr/>
          <p:nvPr/>
        </p:nvGrpSpPr>
        <p:grpSpPr>
          <a:xfrm>
            <a:off x="914748" y="4290000"/>
            <a:ext cx="8140314" cy="498598"/>
            <a:chOff x="877956" y="1791511"/>
            <a:chExt cx="2513531" cy="498598"/>
          </a:xfrm>
        </p:grpSpPr>
        <p:sp>
          <p:nvSpPr>
            <p:cNvPr id="24" name="文本框 23">
              <a:extLst>
                <a:ext uri="{FF2B5EF4-FFF2-40B4-BE49-F238E27FC236}">
                  <a16:creationId xmlns:a16="http://schemas.microsoft.com/office/drawing/2014/main" id="{63CBDB65-7476-B2BE-363A-66627DAC6B07}"/>
                </a:ext>
              </a:extLst>
            </p:cNvPr>
            <p:cNvSpPr txBox="1">
              <a:spLocks/>
            </p:cNvSpPr>
            <p:nvPr/>
          </p:nvSpPr>
          <p:spPr>
            <a:xfrm>
              <a:off x="1122800" y="1791511"/>
              <a:ext cx="2268687" cy="498598"/>
            </a:xfrm>
            <a:prstGeom prst="rect">
              <a:avLst/>
            </a:prstGeom>
          </p:spPr>
          <p:txBody>
            <a:bodyPr wrap="square" lIns="0" tIns="0" rIns="0" bIns="0">
              <a:spAutoFit/>
            </a:bodyPr>
            <a:lstStyle>
              <a:lvl1pPr algn="l" defTabSz="914400" rtl="0" eaLnBrk="1" latinLnBrk="0" hangingPunct="1">
                <a:lnSpc>
                  <a:spcPct val="90000"/>
                </a:lnSpc>
                <a:spcBef>
                  <a:spcPct val="0"/>
                </a:spcBef>
                <a:buNone/>
                <a:defRPr lang="zh-CN" altLang="en-US" sz="2900" b="1" kern="1200" spc="100" dirty="0">
                  <a:solidFill>
                    <a:schemeClr val="accent2"/>
                  </a:solidFill>
                  <a:effectLst/>
                  <a:latin typeface="+mj-ea"/>
                  <a:ea typeface="+mj-ea"/>
                  <a:cs typeface="+mn-cs"/>
                </a:defRPr>
              </a:lvl1pPr>
            </a:lstStyle>
            <a:p>
              <a:r>
                <a:rPr lang="zh-CN" altLang="en-US" sz="1800" dirty="0">
                  <a:solidFill>
                    <a:schemeClr val="tx1">
                      <a:lumMod val="65000"/>
                      <a:lumOff val="35000"/>
                    </a:schemeClr>
                  </a:solidFill>
                  <a:ea typeface="OPPOSans B" panose="00020600040101010101" pitchFamily="18" charset="-122"/>
                </a:rPr>
                <a:t>此次</a:t>
              </a:r>
              <a:r>
                <a:rPr lang="zh-CN" altLang="zh-CN" sz="1800" dirty="0">
                  <a:solidFill>
                    <a:schemeClr val="tx1">
                      <a:lumMod val="65000"/>
                      <a:lumOff val="35000"/>
                    </a:schemeClr>
                  </a:solidFill>
                  <a:ea typeface="OPPOSans B" panose="00020600040101010101" pitchFamily="18" charset="-122"/>
                </a:rPr>
                <a:t>设计主要以内核开发为主，并未在外设部分做开发，之后需根据该项目需求，增加外设支持，完善系统应用</a:t>
              </a:r>
              <a:endParaRPr lang="zh-CN" altLang="en-US" sz="1800" dirty="0">
                <a:solidFill>
                  <a:schemeClr val="tx1">
                    <a:lumMod val="65000"/>
                    <a:lumOff val="35000"/>
                  </a:schemeClr>
                </a:solidFill>
                <a:ea typeface="OPPOSans B" panose="00020600040101010101" pitchFamily="18" charset="-122"/>
                <a:sym typeface="OPPOSans B" panose="00020600040101010101" pitchFamily="18" charset="-122"/>
              </a:endParaRPr>
            </a:p>
          </p:txBody>
        </p:sp>
        <p:sp>
          <p:nvSpPr>
            <p:cNvPr id="25" name="矩形 24">
              <a:extLst>
                <a:ext uri="{FF2B5EF4-FFF2-40B4-BE49-F238E27FC236}">
                  <a16:creationId xmlns:a16="http://schemas.microsoft.com/office/drawing/2014/main" id="{61BB0B45-5341-0FE4-2E27-9B787A5F3C01}"/>
                </a:ext>
              </a:extLst>
            </p:cNvPr>
            <p:cNvSpPr/>
            <p:nvPr/>
          </p:nvSpPr>
          <p:spPr>
            <a:xfrm>
              <a:off x="877956" y="1851458"/>
              <a:ext cx="73556" cy="76024"/>
            </a:xfrm>
            <a:prstGeom prst="rect">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grpSp>
        <p:nvGrpSpPr>
          <p:cNvPr id="26" name="组合 25">
            <a:extLst>
              <a:ext uri="{FF2B5EF4-FFF2-40B4-BE49-F238E27FC236}">
                <a16:creationId xmlns:a16="http://schemas.microsoft.com/office/drawing/2014/main" id="{7FC1FB55-8B6D-2A43-5F3A-EEB14553CE63}"/>
              </a:ext>
            </a:extLst>
          </p:cNvPr>
          <p:cNvGrpSpPr/>
          <p:nvPr/>
        </p:nvGrpSpPr>
        <p:grpSpPr>
          <a:xfrm>
            <a:off x="914748" y="5151433"/>
            <a:ext cx="8140314" cy="747897"/>
            <a:chOff x="877956" y="1791511"/>
            <a:chExt cx="2513531" cy="747897"/>
          </a:xfrm>
        </p:grpSpPr>
        <p:sp>
          <p:nvSpPr>
            <p:cNvPr id="27" name="文本框 26">
              <a:extLst>
                <a:ext uri="{FF2B5EF4-FFF2-40B4-BE49-F238E27FC236}">
                  <a16:creationId xmlns:a16="http://schemas.microsoft.com/office/drawing/2014/main" id="{75F117C7-C258-822F-00EB-5C101167B4AA}"/>
                </a:ext>
              </a:extLst>
            </p:cNvPr>
            <p:cNvSpPr txBox="1">
              <a:spLocks/>
            </p:cNvSpPr>
            <p:nvPr/>
          </p:nvSpPr>
          <p:spPr>
            <a:xfrm>
              <a:off x="1122800" y="1791511"/>
              <a:ext cx="2268687" cy="747897"/>
            </a:xfrm>
            <a:prstGeom prst="rect">
              <a:avLst/>
            </a:prstGeom>
          </p:spPr>
          <p:txBody>
            <a:bodyPr wrap="square" lIns="0" tIns="0" rIns="0" bIns="0">
              <a:spAutoFit/>
            </a:bodyPr>
            <a:lstStyle>
              <a:lvl1pPr algn="l" defTabSz="914400" rtl="0" eaLnBrk="1" latinLnBrk="0" hangingPunct="1">
                <a:lnSpc>
                  <a:spcPct val="90000"/>
                </a:lnSpc>
                <a:spcBef>
                  <a:spcPct val="0"/>
                </a:spcBef>
                <a:buNone/>
                <a:defRPr lang="zh-CN" altLang="en-US" sz="2900" b="1" kern="1200" spc="100" dirty="0">
                  <a:solidFill>
                    <a:schemeClr val="accent2"/>
                  </a:solidFill>
                  <a:effectLst/>
                  <a:latin typeface="+mj-ea"/>
                  <a:ea typeface="+mj-ea"/>
                  <a:cs typeface="+mn-cs"/>
                </a:defRPr>
              </a:lvl1pPr>
            </a:lstStyle>
            <a:p>
              <a:r>
                <a:rPr lang="zh-CN" altLang="zh-CN" sz="1800" dirty="0">
                  <a:solidFill>
                    <a:schemeClr val="tx1">
                      <a:lumMod val="65000"/>
                      <a:lumOff val="35000"/>
                    </a:schemeClr>
                  </a:solidFill>
                  <a:ea typeface="OPPOSans B" panose="00020600040101010101" pitchFamily="18" charset="-122"/>
                </a:rPr>
                <a:t>项目设计为心音分类系统，但项目整体流程不够完善，之后将考虑从心音采集，量化，分类完善整体系统级应用，以支持完整心音分类流程，使得整个系统级应用前景更加明晰</a:t>
              </a:r>
              <a:endParaRPr lang="zh-CN" altLang="en-US" sz="1800" dirty="0">
                <a:solidFill>
                  <a:schemeClr val="tx1">
                    <a:lumMod val="65000"/>
                    <a:lumOff val="35000"/>
                  </a:schemeClr>
                </a:solidFill>
                <a:ea typeface="OPPOSans B" panose="00020600040101010101" pitchFamily="18" charset="-122"/>
                <a:sym typeface="OPPOSans B" panose="00020600040101010101" pitchFamily="18" charset="-122"/>
              </a:endParaRPr>
            </a:p>
          </p:txBody>
        </p:sp>
        <p:sp>
          <p:nvSpPr>
            <p:cNvPr id="28" name="矩形 27">
              <a:extLst>
                <a:ext uri="{FF2B5EF4-FFF2-40B4-BE49-F238E27FC236}">
                  <a16:creationId xmlns:a16="http://schemas.microsoft.com/office/drawing/2014/main" id="{EC334447-92CA-B6C8-1F61-E148D31489D8}"/>
                </a:ext>
              </a:extLst>
            </p:cNvPr>
            <p:cNvSpPr/>
            <p:nvPr/>
          </p:nvSpPr>
          <p:spPr>
            <a:xfrm>
              <a:off x="877956" y="1851458"/>
              <a:ext cx="73556" cy="76024"/>
            </a:xfrm>
            <a:prstGeom prst="rect">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spTree>
    <p:extLst>
      <p:ext uri="{BB962C8B-B14F-4D97-AF65-F5344CB8AC3E}">
        <p14:creationId xmlns:p14="http://schemas.microsoft.com/office/powerpoint/2010/main" val="2384724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3273DBA-DA30-4C01-A9A7-8FB3A81BEFEE}"/>
              </a:ext>
            </a:extLst>
          </p:cNvPr>
          <p:cNvSpPr>
            <a:spLocks noGrp="1"/>
          </p:cNvSpPr>
          <p:nvPr>
            <p:ph type="body" sz="quarter" idx="12"/>
          </p:nvPr>
        </p:nvSpPr>
        <p:spPr/>
        <p:txBody>
          <a:bodyPr>
            <a:spAutoFit/>
          </a:bodyPr>
          <a:lstStyle/>
          <a:p>
            <a:r>
              <a:rPr lang="zh-CN" altLang="en-US" dirty="0"/>
              <a:t>敬请老师批评指正</a:t>
            </a:r>
          </a:p>
        </p:txBody>
      </p:sp>
      <p:sp>
        <p:nvSpPr>
          <p:cNvPr id="3" name="文本占位符 2">
            <a:extLst>
              <a:ext uri="{FF2B5EF4-FFF2-40B4-BE49-F238E27FC236}">
                <a16:creationId xmlns:a16="http://schemas.microsoft.com/office/drawing/2014/main" id="{75FF9641-614C-447E-A938-3FB0FA836170}"/>
              </a:ext>
            </a:extLst>
          </p:cNvPr>
          <p:cNvSpPr>
            <a:spLocks noGrp="1"/>
          </p:cNvSpPr>
          <p:nvPr>
            <p:ph type="body" sz="quarter" idx="14"/>
          </p:nvPr>
        </p:nvSpPr>
        <p:spPr/>
        <p:txBody>
          <a:bodyPr>
            <a:spAutoFit/>
          </a:bodyPr>
          <a:lstStyle/>
          <a:p>
            <a:r>
              <a:rPr lang="en-US" altLang="zh-CN" dirty="0"/>
              <a:t>THANKS!</a:t>
            </a:r>
            <a:endParaRPr lang="zh-CN" altLang="en-US" dirty="0"/>
          </a:p>
        </p:txBody>
      </p:sp>
      <p:sp>
        <p:nvSpPr>
          <p:cNvPr id="7" name="矩形 6">
            <a:extLst>
              <a:ext uri="{FF2B5EF4-FFF2-40B4-BE49-F238E27FC236}">
                <a16:creationId xmlns:a16="http://schemas.microsoft.com/office/drawing/2014/main" id="{7D11B89F-FC75-4813-8C9E-72784654DBC7}"/>
              </a:ext>
            </a:extLst>
          </p:cNvPr>
          <p:cNvSpPr/>
          <p:nvPr/>
        </p:nvSpPr>
        <p:spPr>
          <a:xfrm>
            <a:off x="5492076" y="1386213"/>
            <a:ext cx="1207849" cy="11238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8" name="矩形 7">
            <a:extLst>
              <a:ext uri="{FF2B5EF4-FFF2-40B4-BE49-F238E27FC236}">
                <a16:creationId xmlns:a16="http://schemas.microsoft.com/office/drawing/2014/main" id="{4342A3D6-06B0-4C0B-821D-984B7261DBE9}"/>
              </a:ext>
            </a:extLst>
          </p:cNvPr>
          <p:cNvSpPr/>
          <p:nvPr/>
        </p:nvSpPr>
        <p:spPr>
          <a:xfrm>
            <a:off x="5492073" y="5415593"/>
            <a:ext cx="1207849" cy="11238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pic>
        <p:nvPicPr>
          <p:cNvPr id="4" name="图片 3">
            <a:extLst>
              <a:ext uri="{FF2B5EF4-FFF2-40B4-BE49-F238E27FC236}">
                <a16:creationId xmlns:a16="http://schemas.microsoft.com/office/drawing/2014/main" id="{74704402-137F-6481-B30D-E02C612F6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9162" y="547549"/>
            <a:ext cx="1822708" cy="1030226"/>
          </a:xfrm>
          <a:prstGeom prst="rect">
            <a:avLst/>
          </a:prstGeom>
        </p:spPr>
      </p:pic>
    </p:spTree>
    <p:extLst>
      <p:ext uri="{BB962C8B-B14F-4D97-AF65-F5344CB8AC3E}">
        <p14:creationId xmlns:p14="http://schemas.microsoft.com/office/powerpoint/2010/main" val="3158207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5A468DF-EF0D-4AE6-9796-3CA167C0FC7E}"/>
              </a:ext>
            </a:extLst>
          </p:cNvPr>
          <p:cNvSpPr>
            <a:spLocks noGrp="1"/>
          </p:cNvSpPr>
          <p:nvPr>
            <p:ph type="body" sz="quarter" idx="10"/>
          </p:nvPr>
        </p:nvSpPr>
        <p:spPr/>
        <p:txBody>
          <a:bodyPr>
            <a:spAutoFit/>
          </a:bodyPr>
          <a:lstStyle/>
          <a:p>
            <a:r>
              <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目录</a:t>
            </a:r>
          </a:p>
        </p:txBody>
      </p:sp>
      <p:sp>
        <p:nvSpPr>
          <p:cNvPr id="3" name="文本占位符 2">
            <a:extLst>
              <a:ext uri="{FF2B5EF4-FFF2-40B4-BE49-F238E27FC236}">
                <a16:creationId xmlns:a16="http://schemas.microsoft.com/office/drawing/2014/main" id="{CFE23409-4D86-4DCC-959F-844A6E9F11B6}"/>
              </a:ext>
            </a:extLst>
          </p:cNvPr>
          <p:cNvSpPr>
            <a:spLocks noGrp="1"/>
          </p:cNvSpPr>
          <p:nvPr>
            <p:ph type="body" sz="quarter" idx="11"/>
          </p:nvPr>
        </p:nvSpPr>
        <p:spPr/>
        <p:txBody>
          <a:bodyPr>
            <a:spAutoFit/>
          </a:bodyPr>
          <a:lstStyle/>
          <a:p>
            <a:r>
              <a:rPr lang="en-US" altLang="zh-CN"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Contents</a:t>
            </a:r>
            <a:endPar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endParaRPr>
          </a:p>
        </p:txBody>
      </p:sp>
      <p:sp>
        <p:nvSpPr>
          <p:cNvPr id="4" name="文本占位符 3">
            <a:extLst>
              <a:ext uri="{FF2B5EF4-FFF2-40B4-BE49-F238E27FC236}">
                <a16:creationId xmlns:a16="http://schemas.microsoft.com/office/drawing/2014/main" id="{D4AFF4A0-544E-4C01-A52E-99CE75A226BA}"/>
              </a:ext>
            </a:extLst>
          </p:cNvPr>
          <p:cNvSpPr>
            <a:spLocks noGrp="1"/>
          </p:cNvSpPr>
          <p:nvPr>
            <p:ph type="body" sz="quarter" idx="12"/>
          </p:nvPr>
        </p:nvSpPr>
        <p:spPr/>
        <p:txBody>
          <a:bodyPr>
            <a:spAutoFit/>
          </a:bodyPr>
          <a:lstStyle/>
          <a:p>
            <a:r>
              <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团队介绍</a:t>
            </a:r>
          </a:p>
        </p:txBody>
      </p:sp>
      <p:sp>
        <p:nvSpPr>
          <p:cNvPr id="5" name="文本占位符 4">
            <a:extLst>
              <a:ext uri="{FF2B5EF4-FFF2-40B4-BE49-F238E27FC236}">
                <a16:creationId xmlns:a16="http://schemas.microsoft.com/office/drawing/2014/main" id="{E84941E2-0ED0-437E-A436-0A4CAC0FA447}"/>
              </a:ext>
            </a:extLst>
          </p:cNvPr>
          <p:cNvSpPr>
            <a:spLocks noGrp="1"/>
          </p:cNvSpPr>
          <p:nvPr>
            <p:ph type="body" sz="quarter" idx="13"/>
          </p:nvPr>
        </p:nvSpPr>
        <p:spPr/>
        <p:txBody>
          <a:bodyPr>
            <a:spAutoFit/>
          </a:bodyPr>
          <a:lstStyle/>
          <a:p>
            <a:r>
              <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研究背景及意义</a:t>
            </a:r>
          </a:p>
        </p:txBody>
      </p:sp>
      <p:sp>
        <p:nvSpPr>
          <p:cNvPr id="6" name="文本占位符 5">
            <a:extLst>
              <a:ext uri="{FF2B5EF4-FFF2-40B4-BE49-F238E27FC236}">
                <a16:creationId xmlns:a16="http://schemas.microsoft.com/office/drawing/2014/main" id="{85B80F97-9129-40A1-92C2-DAA6D48F1E6C}"/>
              </a:ext>
            </a:extLst>
          </p:cNvPr>
          <p:cNvSpPr>
            <a:spLocks noGrp="1"/>
          </p:cNvSpPr>
          <p:nvPr>
            <p:ph type="body" sz="quarter" idx="18"/>
          </p:nvPr>
        </p:nvSpPr>
        <p:spPr/>
        <p:txBody>
          <a:bodyPr>
            <a:spAutoFit/>
          </a:bodyPr>
          <a:lstStyle/>
          <a:p>
            <a:r>
              <a:rPr lang="en-US" altLang="zh-CN"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1.</a:t>
            </a:r>
            <a:endPar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endParaRPr>
          </a:p>
        </p:txBody>
      </p:sp>
      <p:sp>
        <p:nvSpPr>
          <p:cNvPr id="7" name="文本占位符 6">
            <a:extLst>
              <a:ext uri="{FF2B5EF4-FFF2-40B4-BE49-F238E27FC236}">
                <a16:creationId xmlns:a16="http://schemas.microsoft.com/office/drawing/2014/main" id="{8069AEBF-2DB8-4BB7-9F77-35476CB394FA}"/>
              </a:ext>
            </a:extLst>
          </p:cNvPr>
          <p:cNvSpPr>
            <a:spLocks noGrp="1"/>
          </p:cNvSpPr>
          <p:nvPr>
            <p:ph type="body" sz="quarter" idx="19"/>
          </p:nvPr>
        </p:nvSpPr>
        <p:spPr/>
        <p:txBody>
          <a:bodyPr>
            <a:spAutoFit/>
          </a:bodyPr>
          <a:lstStyle/>
          <a:p>
            <a:r>
              <a:rPr lang="en-US" altLang="zh-CN"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2.</a:t>
            </a:r>
            <a:endPar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endParaRPr>
          </a:p>
        </p:txBody>
      </p:sp>
      <p:sp>
        <p:nvSpPr>
          <p:cNvPr id="8" name="文本占位符 7">
            <a:extLst>
              <a:ext uri="{FF2B5EF4-FFF2-40B4-BE49-F238E27FC236}">
                <a16:creationId xmlns:a16="http://schemas.microsoft.com/office/drawing/2014/main" id="{5ED269A7-D73E-461B-86CC-192777EE0421}"/>
              </a:ext>
            </a:extLst>
          </p:cNvPr>
          <p:cNvSpPr>
            <a:spLocks noGrp="1"/>
          </p:cNvSpPr>
          <p:nvPr>
            <p:ph type="body" sz="quarter" idx="20"/>
          </p:nvPr>
        </p:nvSpPr>
        <p:spPr>
          <a:xfrm>
            <a:off x="2208277" y="3741296"/>
            <a:ext cx="4292677" cy="535531"/>
          </a:xfrm>
        </p:spPr>
        <p:txBody>
          <a:bodyPr>
            <a:spAutoFit/>
          </a:bodyPr>
          <a:lstStyle/>
          <a:p>
            <a:r>
              <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项目简介</a:t>
            </a:r>
          </a:p>
        </p:txBody>
      </p:sp>
      <p:sp>
        <p:nvSpPr>
          <p:cNvPr id="9" name="文本占位符 8">
            <a:extLst>
              <a:ext uri="{FF2B5EF4-FFF2-40B4-BE49-F238E27FC236}">
                <a16:creationId xmlns:a16="http://schemas.microsoft.com/office/drawing/2014/main" id="{BBAA73C2-A0B7-40B8-81B1-AEE09E518D77}"/>
              </a:ext>
            </a:extLst>
          </p:cNvPr>
          <p:cNvSpPr>
            <a:spLocks noGrp="1"/>
          </p:cNvSpPr>
          <p:nvPr>
            <p:ph type="body" sz="quarter" idx="21"/>
          </p:nvPr>
        </p:nvSpPr>
        <p:spPr>
          <a:xfrm>
            <a:off x="7410560" y="3741296"/>
            <a:ext cx="4292677" cy="535531"/>
          </a:xfrm>
        </p:spPr>
        <p:txBody>
          <a:bodyPr>
            <a:spAutoFit/>
          </a:bodyPr>
          <a:lstStyle/>
          <a:p>
            <a:r>
              <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研发情况及创新点</a:t>
            </a:r>
          </a:p>
        </p:txBody>
      </p:sp>
      <p:sp>
        <p:nvSpPr>
          <p:cNvPr id="10" name="文本占位符 9">
            <a:extLst>
              <a:ext uri="{FF2B5EF4-FFF2-40B4-BE49-F238E27FC236}">
                <a16:creationId xmlns:a16="http://schemas.microsoft.com/office/drawing/2014/main" id="{53EADE6B-9CE2-4A4E-95B3-DE85C5C7BA89}"/>
              </a:ext>
            </a:extLst>
          </p:cNvPr>
          <p:cNvSpPr>
            <a:spLocks noGrp="1"/>
          </p:cNvSpPr>
          <p:nvPr>
            <p:ph type="body" sz="quarter" idx="22"/>
          </p:nvPr>
        </p:nvSpPr>
        <p:spPr/>
        <p:txBody>
          <a:bodyPr>
            <a:spAutoFit/>
          </a:bodyPr>
          <a:lstStyle/>
          <a:p>
            <a:r>
              <a:rPr lang="en-US" altLang="zh-CN"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3.</a:t>
            </a:r>
            <a:endPar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endParaRPr>
          </a:p>
        </p:txBody>
      </p:sp>
      <p:sp>
        <p:nvSpPr>
          <p:cNvPr id="11" name="文本占位符 10">
            <a:extLst>
              <a:ext uri="{FF2B5EF4-FFF2-40B4-BE49-F238E27FC236}">
                <a16:creationId xmlns:a16="http://schemas.microsoft.com/office/drawing/2014/main" id="{3A9E5CA7-5C58-4C43-897B-54FE39AFBE16}"/>
              </a:ext>
            </a:extLst>
          </p:cNvPr>
          <p:cNvSpPr>
            <a:spLocks noGrp="1"/>
          </p:cNvSpPr>
          <p:nvPr>
            <p:ph type="body" sz="quarter" idx="23"/>
          </p:nvPr>
        </p:nvSpPr>
        <p:spPr/>
        <p:txBody>
          <a:bodyPr>
            <a:spAutoFit/>
          </a:bodyPr>
          <a:lstStyle/>
          <a:p>
            <a:r>
              <a:rPr lang="en-US" altLang="zh-CN"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4.</a:t>
            </a:r>
            <a:endPar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endParaRPr>
          </a:p>
        </p:txBody>
      </p:sp>
      <p:sp>
        <p:nvSpPr>
          <p:cNvPr id="12" name="文本占位符 11">
            <a:extLst>
              <a:ext uri="{FF2B5EF4-FFF2-40B4-BE49-F238E27FC236}">
                <a16:creationId xmlns:a16="http://schemas.microsoft.com/office/drawing/2014/main" id="{53935815-9EDF-4615-9364-89E1DDFA18F6}"/>
              </a:ext>
            </a:extLst>
          </p:cNvPr>
          <p:cNvSpPr>
            <a:spLocks noGrp="1"/>
          </p:cNvSpPr>
          <p:nvPr>
            <p:ph type="body" sz="quarter" idx="24"/>
          </p:nvPr>
        </p:nvSpPr>
        <p:spPr>
          <a:xfrm>
            <a:off x="2208277" y="5023893"/>
            <a:ext cx="4292677" cy="535531"/>
          </a:xfrm>
        </p:spPr>
        <p:txBody>
          <a:bodyPr>
            <a:spAutoFit/>
          </a:bodyPr>
          <a:lstStyle/>
          <a:p>
            <a:r>
              <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项目心得体会</a:t>
            </a:r>
          </a:p>
        </p:txBody>
      </p:sp>
      <p:sp>
        <p:nvSpPr>
          <p:cNvPr id="13" name="文本占位符 12">
            <a:extLst>
              <a:ext uri="{FF2B5EF4-FFF2-40B4-BE49-F238E27FC236}">
                <a16:creationId xmlns:a16="http://schemas.microsoft.com/office/drawing/2014/main" id="{600B2867-91B0-4DE2-A955-77086829D4C1}"/>
              </a:ext>
            </a:extLst>
          </p:cNvPr>
          <p:cNvSpPr>
            <a:spLocks noGrp="1"/>
          </p:cNvSpPr>
          <p:nvPr>
            <p:ph type="body" sz="quarter" idx="25"/>
          </p:nvPr>
        </p:nvSpPr>
        <p:spPr>
          <a:xfrm>
            <a:off x="7410560" y="5023893"/>
            <a:ext cx="4292677" cy="535531"/>
          </a:xfrm>
        </p:spPr>
        <p:txBody>
          <a:bodyPr>
            <a:spAutoFit/>
          </a:bodyPr>
          <a:lstStyle/>
          <a:p>
            <a:r>
              <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后续工作</a:t>
            </a:r>
          </a:p>
        </p:txBody>
      </p:sp>
      <p:sp>
        <p:nvSpPr>
          <p:cNvPr id="14" name="文本占位符 13">
            <a:extLst>
              <a:ext uri="{FF2B5EF4-FFF2-40B4-BE49-F238E27FC236}">
                <a16:creationId xmlns:a16="http://schemas.microsoft.com/office/drawing/2014/main" id="{875241A6-3DD4-4E17-8E79-7F9B4609DF25}"/>
              </a:ext>
            </a:extLst>
          </p:cNvPr>
          <p:cNvSpPr>
            <a:spLocks noGrp="1"/>
          </p:cNvSpPr>
          <p:nvPr>
            <p:ph type="body" sz="quarter" idx="26"/>
          </p:nvPr>
        </p:nvSpPr>
        <p:spPr/>
        <p:txBody>
          <a:bodyPr>
            <a:spAutoFit/>
          </a:bodyPr>
          <a:lstStyle/>
          <a:p>
            <a:r>
              <a:rPr lang="en-US" altLang="zh-CN"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5.</a:t>
            </a:r>
            <a:endPar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endParaRPr>
          </a:p>
        </p:txBody>
      </p:sp>
      <p:sp>
        <p:nvSpPr>
          <p:cNvPr id="15" name="文本占位符 14">
            <a:extLst>
              <a:ext uri="{FF2B5EF4-FFF2-40B4-BE49-F238E27FC236}">
                <a16:creationId xmlns:a16="http://schemas.microsoft.com/office/drawing/2014/main" id="{6671B255-93B9-424C-8089-EFBCC9739438}"/>
              </a:ext>
            </a:extLst>
          </p:cNvPr>
          <p:cNvSpPr>
            <a:spLocks noGrp="1"/>
          </p:cNvSpPr>
          <p:nvPr>
            <p:ph type="body" sz="quarter" idx="27"/>
          </p:nvPr>
        </p:nvSpPr>
        <p:spPr/>
        <p:txBody>
          <a:bodyPr>
            <a:spAutoFit/>
          </a:bodyPr>
          <a:lstStyle/>
          <a:p>
            <a:r>
              <a:rPr lang="en-US" altLang="zh-CN"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6.</a:t>
            </a:r>
            <a:endPar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endParaRPr>
          </a:p>
        </p:txBody>
      </p:sp>
      <p:pic>
        <p:nvPicPr>
          <p:cNvPr id="16" name="图片 15">
            <a:extLst>
              <a:ext uri="{FF2B5EF4-FFF2-40B4-BE49-F238E27FC236}">
                <a16:creationId xmlns:a16="http://schemas.microsoft.com/office/drawing/2014/main" id="{8B5436DA-57E2-AD97-EC92-0313666DD6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9162" y="547549"/>
            <a:ext cx="1822708" cy="1030226"/>
          </a:xfrm>
          <a:prstGeom prst="rect">
            <a:avLst/>
          </a:prstGeom>
        </p:spPr>
      </p:pic>
    </p:spTree>
    <p:extLst>
      <p:ext uri="{BB962C8B-B14F-4D97-AF65-F5344CB8AC3E}">
        <p14:creationId xmlns:p14="http://schemas.microsoft.com/office/powerpoint/2010/main" val="812988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2F2E9AC-F531-4346-B4BC-71010FB5CAB2}"/>
              </a:ext>
            </a:extLst>
          </p:cNvPr>
          <p:cNvSpPr>
            <a:spLocks noGrp="1"/>
          </p:cNvSpPr>
          <p:nvPr>
            <p:ph type="body" sz="quarter" idx="14"/>
          </p:nvPr>
        </p:nvSpPr>
        <p:spPr/>
        <p:txBody>
          <a:bodyPr>
            <a:spAutoFit/>
          </a:bodyPr>
          <a:lstStyle/>
          <a:p>
            <a:r>
              <a:rPr lang="en-US" altLang="zh-CN"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1</a:t>
            </a:r>
            <a:endPar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endParaRPr>
          </a:p>
        </p:txBody>
      </p:sp>
      <p:sp>
        <p:nvSpPr>
          <p:cNvPr id="3" name="文本占位符 2">
            <a:extLst>
              <a:ext uri="{FF2B5EF4-FFF2-40B4-BE49-F238E27FC236}">
                <a16:creationId xmlns:a16="http://schemas.microsoft.com/office/drawing/2014/main" id="{7CFDE201-F6FC-4E74-9270-B0CFA05087C6}"/>
              </a:ext>
            </a:extLst>
          </p:cNvPr>
          <p:cNvSpPr>
            <a:spLocks noGrp="1"/>
          </p:cNvSpPr>
          <p:nvPr>
            <p:ph type="body" sz="quarter" idx="10"/>
          </p:nvPr>
        </p:nvSpPr>
        <p:spPr/>
        <p:txBody>
          <a:bodyPr>
            <a:spAutoFit/>
          </a:bodyPr>
          <a:lstStyle/>
          <a:p>
            <a:r>
              <a:rPr lang="en-US" altLang="zh-CN"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PART ONE</a:t>
            </a:r>
            <a:endPar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endParaRPr>
          </a:p>
        </p:txBody>
      </p:sp>
      <p:sp>
        <p:nvSpPr>
          <p:cNvPr id="4" name="文本占位符 3">
            <a:extLst>
              <a:ext uri="{FF2B5EF4-FFF2-40B4-BE49-F238E27FC236}">
                <a16:creationId xmlns:a16="http://schemas.microsoft.com/office/drawing/2014/main" id="{57BF92BA-BA30-47A3-B6C8-22CE9D331128}"/>
              </a:ext>
            </a:extLst>
          </p:cNvPr>
          <p:cNvSpPr>
            <a:spLocks noGrp="1"/>
          </p:cNvSpPr>
          <p:nvPr>
            <p:ph type="body" sz="quarter" idx="11"/>
          </p:nvPr>
        </p:nvSpPr>
        <p:spPr>
          <a:xfrm>
            <a:off x="660400" y="3088796"/>
            <a:ext cx="10635572" cy="1147763"/>
          </a:xfrm>
        </p:spPr>
        <p:txBody>
          <a:bodyPr>
            <a:spAutoFit/>
          </a:bodyPr>
          <a:lstStyle/>
          <a:p>
            <a:r>
              <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团队介绍</a:t>
            </a:r>
          </a:p>
        </p:txBody>
      </p:sp>
      <p:pic>
        <p:nvPicPr>
          <p:cNvPr id="8" name="图片 7">
            <a:extLst>
              <a:ext uri="{FF2B5EF4-FFF2-40B4-BE49-F238E27FC236}">
                <a16:creationId xmlns:a16="http://schemas.microsoft.com/office/drawing/2014/main" id="{9D00D869-B5D2-D879-407D-E9A7DF6FCD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9162" y="547549"/>
            <a:ext cx="1822708" cy="1030226"/>
          </a:xfrm>
          <a:prstGeom prst="rect">
            <a:avLst/>
          </a:prstGeom>
        </p:spPr>
      </p:pic>
    </p:spTree>
    <p:extLst>
      <p:ext uri="{BB962C8B-B14F-4D97-AF65-F5344CB8AC3E}">
        <p14:creationId xmlns:p14="http://schemas.microsoft.com/office/powerpoint/2010/main" val="1642767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ABEF1-69A5-49B1-A996-4EDEF219D952}"/>
              </a:ext>
            </a:extLst>
          </p:cNvPr>
          <p:cNvSpPr>
            <a:spLocks noGrp="1"/>
          </p:cNvSpPr>
          <p:nvPr>
            <p:ph type="title"/>
          </p:nvPr>
        </p:nvSpPr>
        <p:spPr>
          <a:xfrm>
            <a:off x="660400" y="605269"/>
            <a:ext cx="8308975" cy="495072"/>
          </a:xfrm>
        </p:spPr>
        <p:txBody>
          <a:bodyPr>
            <a:spAutoFit/>
          </a:bodyPr>
          <a:lstStyle/>
          <a:p>
            <a:r>
              <a:rPr lang="en-US" altLang="zh-CN"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1.</a:t>
            </a:r>
            <a:r>
              <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团队成员</a:t>
            </a:r>
          </a:p>
        </p:txBody>
      </p:sp>
      <p:sp>
        <p:nvSpPr>
          <p:cNvPr id="10" name="文本框 9">
            <a:extLst>
              <a:ext uri="{FF2B5EF4-FFF2-40B4-BE49-F238E27FC236}">
                <a16:creationId xmlns:a16="http://schemas.microsoft.com/office/drawing/2014/main" id="{33A7CA24-EC55-40DC-A6E4-681FFFC059F7}"/>
              </a:ext>
            </a:extLst>
          </p:cNvPr>
          <p:cNvSpPr txBox="1">
            <a:spLocks/>
          </p:cNvSpPr>
          <p:nvPr/>
        </p:nvSpPr>
        <p:spPr>
          <a:xfrm>
            <a:off x="1227872" y="2203398"/>
            <a:ext cx="8841290" cy="276999"/>
          </a:xfrm>
          <a:prstGeom prst="rect">
            <a:avLst/>
          </a:prstGeom>
        </p:spPr>
        <p:txBody>
          <a:bodyPr wrap="square" lIns="0" tIns="0" rIns="0" bIns="0">
            <a:spAutoFit/>
          </a:bodyPr>
          <a:lstStyle>
            <a:lvl1pPr algn="l" defTabSz="914400" rtl="0" eaLnBrk="1" latinLnBrk="0" hangingPunct="1">
              <a:lnSpc>
                <a:spcPct val="90000"/>
              </a:lnSpc>
              <a:spcBef>
                <a:spcPct val="0"/>
              </a:spcBef>
              <a:buNone/>
              <a:defRPr lang="zh-CN" altLang="en-US" sz="2900" b="1" kern="1200" spc="100" dirty="0">
                <a:solidFill>
                  <a:schemeClr val="accent2"/>
                </a:solidFill>
                <a:effectLst/>
                <a:latin typeface="+mj-ea"/>
                <a:ea typeface="+mj-ea"/>
                <a:cs typeface="+mn-cs"/>
              </a:defRPr>
            </a:lvl1pPr>
          </a:lstStyle>
          <a:p>
            <a:r>
              <a:rPr lang="zh-CN" altLang="en-US" sz="2000" dirty="0">
                <a:solidFill>
                  <a:schemeClr val="accent1"/>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指导老师：邓江峡</a:t>
            </a:r>
            <a:r>
              <a:rPr lang="en-US" altLang="zh-CN" sz="2000" dirty="0">
                <a:solidFill>
                  <a:schemeClr val="accent1"/>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	</a:t>
            </a:r>
            <a:r>
              <a:rPr lang="zh-CN" altLang="en-US" sz="2000" dirty="0">
                <a:solidFill>
                  <a:schemeClr val="accent1"/>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集成电路设计和验证</a:t>
            </a:r>
            <a:r>
              <a:rPr lang="en-US" altLang="zh-CN" sz="2000" dirty="0">
                <a:solidFill>
                  <a:schemeClr val="accent1"/>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	</a:t>
            </a:r>
            <a:r>
              <a:rPr lang="zh-CN" altLang="en-US" sz="2000" dirty="0">
                <a:solidFill>
                  <a:schemeClr val="accent1"/>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杭州电子科技大学副教授</a:t>
            </a:r>
          </a:p>
        </p:txBody>
      </p:sp>
      <p:sp>
        <p:nvSpPr>
          <p:cNvPr id="8" name="文本框 7">
            <a:extLst>
              <a:ext uri="{FF2B5EF4-FFF2-40B4-BE49-F238E27FC236}">
                <a16:creationId xmlns:a16="http://schemas.microsoft.com/office/drawing/2014/main" id="{6E750CFA-54BA-4E23-8964-175228075804}"/>
              </a:ext>
            </a:extLst>
          </p:cNvPr>
          <p:cNvSpPr txBox="1">
            <a:spLocks/>
          </p:cNvSpPr>
          <p:nvPr/>
        </p:nvSpPr>
        <p:spPr>
          <a:xfrm>
            <a:off x="1227872" y="3097257"/>
            <a:ext cx="8025275" cy="1938992"/>
          </a:xfrm>
          <a:prstGeom prst="rect">
            <a:avLst/>
          </a:prstGeom>
        </p:spPr>
        <p:txBody>
          <a:bodyPr wrap="square" lIns="0" tIns="0" rIns="0" bIns="0">
            <a:spAutoFit/>
          </a:bodyPr>
          <a:lstStyle>
            <a:lvl1pPr algn="l" defTabSz="914400" rtl="0" eaLnBrk="1" latinLnBrk="0" hangingPunct="1">
              <a:lnSpc>
                <a:spcPct val="90000"/>
              </a:lnSpc>
              <a:spcBef>
                <a:spcPct val="0"/>
              </a:spcBef>
              <a:buNone/>
              <a:defRPr lang="zh-CN" altLang="en-US" sz="2900" b="1" kern="1200" spc="100" dirty="0">
                <a:solidFill>
                  <a:schemeClr val="accent2"/>
                </a:solidFill>
                <a:effectLst/>
                <a:latin typeface="+mj-ea"/>
                <a:ea typeface="+mj-ea"/>
                <a:cs typeface="+mn-cs"/>
              </a:defRPr>
            </a:lvl1pPr>
          </a:lstStyle>
          <a:p>
            <a:r>
              <a:rPr lang="zh-CN" altLang="en-US" sz="2000" dirty="0">
                <a:solidFill>
                  <a:schemeClr val="accent1"/>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成员</a:t>
            </a:r>
            <a:endParaRPr lang="en-US" altLang="zh-CN" sz="2000" dirty="0">
              <a:solidFill>
                <a:schemeClr val="accent1"/>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endParaRPr>
          </a:p>
          <a:p>
            <a:endParaRPr lang="en-US" altLang="zh-CN" sz="2000" dirty="0">
              <a:solidFill>
                <a:schemeClr val="accent1"/>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endParaRPr>
          </a:p>
          <a:p>
            <a:r>
              <a:rPr lang="en-US" altLang="zh-CN" sz="2000" dirty="0">
                <a:solidFill>
                  <a:schemeClr val="accent1"/>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1.</a:t>
            </a:r>
            <a:r>
              <a:rPr lang="zh-CN" altLang="en-US" sz="2000" dirty="0">
                <a:solidFill>
                  <a:schemeClr val="accent1"/>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张明明</a:t>
            </a:r>
            <a:r>
              <a:rPr lang="en-US" altLang="zh-CN" sz="2000" dirty="0">
                <a:solidFill>
                  <a:schemeClr val="accent1"/>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	</a:t>
            </a:r>
            <a:r>
              <a:rPr lang="zh-CN" altLang="en-US" sz="2000" dirty="0">
                <a:solidFill>
                  <a:schemeClr val="accent1"/>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杭州电子科技大学集成电路专业研究生</a:t>
            </a:r>
            <a:endParaRPr lang="en-US" altLang="zh-CN" sz="2000" dirty="0">
              <a:solidFill>
                <a:schemeClr val="accent1"/>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endParaRPr>
          </a:p>
          <a:p>
            <a:endParaRPr lang="en-US" altLang="zh-CN" sz="2000" dirty="0">
              <a:solidFill>
                <a:schemeClr val="accent1"/>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endParaRPr>
          </a:p>
          <a:p>
            <a:r>
              <a:rPr lang="en-US" altLang="zh-CN" sz="2000" dirty="0">
                <a:solidFill>
                  <a:schemeClr val="accent1"/>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2.</a:t>
            </a:r>
            <a:r>
              <a:rPr lang="zh-CN" altLang="en-US" sz="2000" dirty="0">
                <a:solidFill>
                  <a:schemeClr val="accent1"/>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肖昱</a:t>
            </a:r>
            <a:r>
              <a:rPr lang="en-US" altLang="zh-CN" sz="2000" dirty="0">
                <a:solidFill>
                  <a:schemeClr val="accent1"/>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		</a:t>
            </a:r>
            <a:r>
              <a:rPr lang="zh-CN" altLang="en-US" sz="2000" dirty="0">
                <a:solidFill>
                  <a:schemeClr val="accent1"/>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杭州电子科技大学电子信息与工程专业研究生</a:t>
            </a:r>
            <a:endParaRPr lang="en-US" altLang="zh-CN" sz="2000" dirty="0">
              <a:solidFill>
                <a:schemeClr val="accent1"/>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endParaRPr>
          </a:p>
          <a:p>
            <a:endParaRPr lang="en-US" altLang="zh-CN" sz="2000" dirty="0">
              <a:solidFill>
                <a:schemeClr val="accent1"/>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endParaRPr>
          </a:p>
          <a:p>
            <a:r>
              <a:rPr lang="en-US" altLang="zh-CN" sz="2000" dirty="0">
                <a:solidFill>
                  <a:schemeClr val="accent1"/>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3.</a:t>
            </a:r>
            <a:r>
              <a:rPr lang="zh-CN" altLang="en-US" sz="2000" dirty="0">
                <a:solidFill>
                  <a:schemeClr val="accent1"/>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宋飞亮</a:t>
            </a:r>
            <a:r>
              <a:rPr lang="en-US" altLang="zh-CN" sz="2000" dirty="0">
                <a:solidFill>
                  <a:schemeClr val="accent1"/>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	</a:t>
            </a:r>
            <a:r>
              <a:rPr lang="zh-CN" altLang="en-US" sz="2000" dirty="0">
                <a:solidFill>
                  <a:schemeClr val="accent1"/>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杭州电子科技大学电子科学与技术专业研究生</a:t>
            </a:r>
          </a:p>
        </p:txBody>
      </p:sp>
      <p:pic>
        <p:nvPicPr>
          <p:cNvPr id="4" name="图片 3">
            <a:extLst>
              <a:ext uri="{FF2B5EF4-FFF2-40B4-BE49-F238E27FC236}">
                <a16:creationId xmlns:a16="http://schemas.microsoft.com/office/drawing/2014/main" id="{D5D336BC-80F8-DD0D-BC9B-97063F3495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9162" y="547549"/>
            <a:ext cx="1822708" cy="1030226"/>
          </a:xfrm>
          <a:prstGeom prst="rect">
            <a:avLst/>
          </a:prstGeom>
        </p:spPr>
      </p:pic>
    </p:spTree>
    <p:extLst>
      <p:ext uri="{BB962C8B-B14F-4D97-AF65-F5344CB8AC3E}">
        <p14:creationId xmlns:p14="http://schemas.microsoft.com/office/powerpoint/2010/main" val="4100379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2F2E9AC-F531-4346-B4BC-71010FB5CAB2}"/>
              </a:ext>
            </a:extLst>
          </p:cNvPr>
          <p:cNvSpPr>
            <a:spLocks noGrp="1"/>
          </p:cNvSpPr>
          <p:nvPr>
            <p:ph type="body" sz="quarter" idx="14"/>
          </p:nvPr>
        </p:nvSpPr>
        <p:spPr/>
        <p:txBody>
          <a:bodyPr>
            <a:spAutoFit/>
          </a:bodyPr>
          <a:lstStyle/>
          <a:p>
            <a:r>
              <a:rPr lang="en-US" altLang="zh-CN"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2</a:t>
            </a:r>
            <a:endPar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endParaRPr>
          </a:p>
        </p:txBody>
      </p:sp>
      <p:sp>
        <p:nvSpPr>
          <p:cNvPr id="3" name="文本占位符 2">
            <a:extLst>
              <a:ext uri="{FF2B5EF4-FFF2-40B4-BE49-F238E27FC236}">
                <a16:creationId xmlns:a16="http://schemas.microsoft.com/office/drawing/2014/main" id="{7CFDE201-F6FC-4E74-9270-B0CFA05087C6}"/>
              </a:ext>
            </a:extLst>
          </p:cNvPr>
          <p:cNvSpPr>
            <a:spLocks noGrp="1"/>
          </p:cNvSpPr>
          <p:nvPr>
            <p:ph type="body" sz="quarter" idx="10"/>
          </p:nvPr>
        </p:nvSpPr>
        <p:spPr/>
        <p:txBody>
          <a:bodyPr>
            <a:spAutoFit/>
          </a:bodyPr>
          <a:lstStyle/>
          <a:p>
            <a:r>
              <a:rPr lang="en-US" altLang="zh-CN"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PART TWO</a:t>
            </a:r>
            <a:endPar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endParaRPr>
          </a:p>
        </p:txBody>
      </p:sp>
      <p:sp>
        <p:nvSpPr>
          <p:cNvPr id="4" name="文本占位符 3">
            <a:extLst>
              <a:ext uri="{FF2B5EF4-FFF2-40B4-BE49-F238E27FC236}">
                <a16:creationId xmlns:a16="http://schemas.microsoft.com/office/drawing/2014/main" id="{57BF92BA-BA30-47A3-B6C8-22CE9D331128}"/>
              </a:ext>
            </a:extLst>
          </p:cNvPr>
          <p:cNvSpPr>
            <a:spLocks noGrp="1"/>
          </p:cNvSpPr>
          <p:nvPr>
            <p:ph type="body" sz="quarter" idx="11"/>
          </p:nvPr>
        </p:nvSpPr>
        <p:spPr>
          <a:xfrm>
            <a:off x="609818" y="3117732"/>
            <a:ext cx="10635572" cy="1147763"/>
          </a:xfrm>
        </p:spPr>
        <p:txBody>
          <a:bodyPr>
            <a:spAutoFit/>
          </a:bodyPr>
          <a:lstStyle/>
          <a:p>
            <a:r>
              <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研究背景及意义</a:t>
            </a:r>
          </a:p>
        </p:txBody>
      </p:sp>
      <p:pic>
        <p:nvPicPr>
          <p:cNvPr id="6" name="图片 5">
            <a:extLst>
              <a:ext uri="{FF2B5EF4-FFF2-40B4-BE49-F238E27FC236}">
                <a16:creationId xmlns:a16="http://schemas.microsoft.com/office/drawing/2014/main" id="{6564A863-F016-82BD-3A3E-99D8427AA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9162" y="547549"/>
            <a:ext cx="1822708" cy="1030226"/>
          </a:xfrm>
          <a:prstGeom prst="rect">
            <a:avLst/>
          </a:prstGeom>
        </p:spPr>
      </p:pic>
    </p:spTree>
    <p:extLst>
      <p:ext uri="{BB962C8B-B14F-4D97-AF65-F5344CB8AC3E}">
        <p14:creationId xmlns:p14="http://schemas.microsoft.com/office/powerpoint/2010/main" val="708899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ABEF1-69A5-49B1-A996-4EDEF219D952}"/>
              </a:ext>
            </a:extLst>
          </p:cNvPr>
          <p:cNvSpPr>
            <a:spLocks noGrp="1"/>
          </p:cNvSpPr>
          <p:nvPr>
            <p:ph type="title"/>
          </p:nvPr>
        </p:nvSpPr>
        <p:spPr>
          <a:xfrm>
            <a:off x="660400" y="605269"/>
            <a:ext cx="8308975" cy="495072"/>
          </a:xfrm>
        </p:spPr>
        <p:txBody>
          <a:bodyPr>
            <a:spAutoFit/>
          </a:bodyPr>
          <a:lstStyle/>
          <a:p>
            <a:r>
              <a:rPr lang="en-US" altLang="zh-CN"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2.</a:t>
            </a:r>
            <a:r>
              <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研究背景及意义</a:t>
            </a:r>
          </a:p>
        </p:txBody>
      </p:sp>
      <p:sp>
        <p:nvSpPr>
          <p:cNvPr id="15" name="文本框 14">
            <a:extLst>
              <a:ext uri="{FF2B5EF4-FFF2-40B4-BE49-F238E27FC236}">
                <a16:creationId xmlns:a16="http://schemas.microsoft.com/office/drawing/2014/main" id="{DA4B2B5A-48E5-41D6-AA48-07C0810AA483}"/>
              </a:ext>
            </a:extLst>
          </p:cNvPr>
          <p:cNvSpPr txBox="1"/>
          <p:nvPr/>
        </p:nvSpPr>
        <p:spPr>
          <a:xfrm>
            <a:off x="1136442" y="2075904"/>
            <a:ext cx="9558565" cy="2849626"/>
          </a:xfrm>
          <a:prstGeom prst="rect">
            <a:avLst/>
          </a:prstGeom>
          <a:noFill/>
        </p:spPr>
        <p:txBody>
          <a:bodyPr wrap="square" lIns="0" tIns="0" rIns="0" bIns="0" rtlCol="0">
            <a:spAutoFit/>
          </a:bodyPr>
          <a:lstStyle/>
          <a:p>
            <a:pPr>
              <a:lnSpc>
                <a:spcPct val="130000"/>
              </a:lnSpc>
            </a:pPr>
            <a:r>
              <a:rPr lang="zh-CN" altLang="en-US" sz="1600" dirty="0">
                <a:solidFill>
                  <a:schemeClr val="tx1">
                    <a:lumMod val="65000"/>
                    <a:lumOff val="35000"/>
                  </a:schemeClr>
                </a:solidFill>
              </a:rPr>
              <a:t>近年来，全球心血管病患病人数整体呈上升趋势，病例数从 </a:t>
            </a:r>
            <a:r>
              <a:rPr lang="en-US" altLang="zh-CN" sz="1600" dirty="0">
                <a:solidFill>
                  <a:schemeClr val="tx1">
                    <a:lumMod val="65000"/>
                    <a:lumOff val="35000"/>
                  </a:schemeClr>
                </a:solidFill>
              </a:rPr>
              <a:t>1990 </a:t>
            </a:r>
            <a:r>
              <a:rPr lang="zh-CN" altLang="en-US" sz="1600" dirty="0">
                <a:solidFill>
                  <a:schemeClr val="tx1">
                    <a:lumMod val="65000"/>
                    <a:lumOff val="35000"/>
                  </a:schemeClr>
                </a:solidFill>
              </a:rPr>
              <a:t>年的 </a:t>
            </a:r>
            <a:r>
              <a:rPr lang="en-US" altLang="zh-CN" sz="1600" dirty="0">
                <a:solidFill>
                  <a:schemeClr val="tx1">
                    <a:lumMod val="65000"/>
                    <a:lumOff val="35000"/>
                  </a:schemeClr>
                </a:solidFill>
              </a:rPr>
              <a:t>2.71 </a:t>
            </a:r>
            <a:r>
              <a:rPr lang="zh-CN" altLang="en-US" sz="1600" dirty="0">
                <a:solidFill>
                  <a:schemeClr val="tx1">
                    <a:lumMod val="65000"/>
                    <a:lumOff val="35000"/>
                  </a:schemeClr>
                </a:solidFill>
              </a:rPr>
              <a:t>亿增至 </a:t>
            </a:r>
            <a:r>
              <a:rPr lang="en-US" altLang="zh-CN" sz="1600" dirty="0">
                <a:solidFill>
                  <a:schemeClr val="tx1">
                    <a:lumMod val="65000"/>
                    <a:lumOff val="35000"/>
                  </a:schemeClr>
                </a:solidFill>
              </a:rPr>
              <a:t>2019 </a:t>
            </a:r>
            <a:r>
              <a:rPr lang="zh-CN" altLang="en-US" sz="1600" dirty="0">
                <a:solidFill>
                  <a:schemeClr val="tx1">
                    <a:lumMod val="65000"/>
                    <a:lumOff val="35000"/>
                  </a:schemeClr>
                </a:solidFill>
              </a:rPr>
              <a:t>年的 </a:t>
            </a:r>
            <a:r>
              <a:rPr lang="en-US" altLang="zh-CN" sz="1600" dirty="0">
                <a:solidFill>
                  <a:schemeClr val="tx1">
                    <a:lumMod val="65000"/>
                    <a:lumOff val="35000"/>
                  </a:schemeClr>
                </a:solidFill>
              </a:rPr>
              <a:t>5.23 </a:t>
            </a:r>
            <a:r>
              <a:rPr lang="zh-CN" altLang="en-US" sz="1600" dirty="0">
                <a:solidFill>
                  <a:schemeClr val="tx1">
                    <a:lumMod val="65000"/>
                    <a:lumOff val="35000"/>
                  </a:schemeClr>
                </a:solidFill>
              </a:rPr>
              <a:t>亿， </a:t>
            </a:r>
          </a:p>
          <a:p>
            <a:pPr>
              <a:lnSpc>
                <a:spcPct val="130000"/>
              </a:lnSpc>
            </a:pPr>
            <a:r>
              <a:rPr lang="zh-CN" altLang="en-US" sz="1600" dirty="0">
                <a:solidFill>
                  <a:schemeClr val="tx1">
                    <a:lumMod val="65000"/>
                    <a:lumOff val="35000"/>
                  </a:schemeClr>
                </a:solidFill>
              </a:rPr>
              <a:t>增长近一倍。而在国家心血管病中心近日发布的</a:t>
            </a:r>
            <a:r>
              <a:rPr lang="en-US" altLang="zh-CN" sz="1600" dirty="0">
                <a:solidFill>
                  <a:schemeClr val="tx1">
                    <a:lumMod val="65000"/>
                    <a:lumOff val="35000"/>
                  </a:schemeClr>
                </a:solidFill>
              </a:rPr>
              <a:t>《</a:t>
            </a:r>
            <a:r>
              <a:rPr lang="zh-CN" altLang="en-US" sz="1600" dirty="0">
                <a:solidFill>
                  <a:schemeClr val="tx1">
                    <a:lumMod val="65000"/>
                    <a:lumOff val="35000"/>
                  </a:schemeClr>
                </a:solidFill>
              </a:rPr>
              <a:t>中国心血管健康与疾病报告 </a:t>
            </a:r>
            <a:r>
              <a:rPr lang="en-US" altLang="zh-CN" sz="1600" dirty="0">
                <a:solidFill>
                  <a:schemeClr val="tx1">
                    <a:lumMod val="65000"/>
                    <a:lumOff val="35000"/>
                  </a:schemeClr>
                </a:solidFill>
              </a:rPr>
              <a:t>2021》</a:t>
            </a:r>
            <a:r>
              <a:rPr lang="zh-CN" altLang="en-US" sz="1600" dirty="0">
                <a:solidFill>
                  <a:schemeClr val="tx1">
                    <a:lumMod val="65000"/>
                    <a:lumOff val="35000"/>
                  </a:schemeClr>
                </a:solidFill>
              </a:rPr>
              <a:t>中指出，我国心 </a:t>
            </a:r>
          </a:p>
          <a:p>
            <a:pPr>
              <a:lnSpc>
                <a:spcPct val="130000"/>
              </a:lnSpc>
            </a:pPr>
            <a:r>
              <a:rPr lang="zh-CN" altLang="en-US" sz="1600" dirty="0">
                <a:solidFill>
                  <a:schemeClr val="tx1">
                    <a:lumMod val="65000"/>
                    <a:lumOff val="35000"/>
                  </a:schemeClr>
                </a:solidFill>
              </a:rPr>
              <a:t>血管患病率处于持续上升阶段，文中提到我国现患心血管病人数为 </a:t>
            </a:r>
            <a:r>
              <a:rPr lang="en-US" altLang="zh-CN" sz="1600" dirty="0">
                <a:solidFill>
                  <a:schemeClr val="tx1">
                    <a:lumMod val="65000"/>
                    <a:lumOff val="35000"/>
                  </a:schemeClr>
                </a:solidFill>
              </a:rPr>
              <a:t>3.3 </a:t>
            </a:r>
            <a:r>
              <a:rPr lang="zh-CN" altLang="en-US" sz="1600" dirty="0">
                <a:solidFill>
                  <a:schemeClr val="tx1">
                    <a:lumMod val="65000"/>
                    <a:lumOff val="35000"/>
                  </a:schemeClr>
                </a:solidFill>
              </a:rPr>
              <a:t>亿，其中脑卒中患者 </a:t>
            </a:r>
            <a:r>
              <a:rPr lang="en-US" altLang="zh-CN" sz="1600" dirty="0">
                <a:solidFill>
                  <a:schemeClr val="tx1">
                    <a:lumMod val="65000"/>
                    <a:lumOff val="35000"/>
                  </a:schemeClr>
                </a:solidFill>
              </a:rPr>
              <a:t>1300 </a:t>
            </a:r>
            <a:r>
              <a:rPr lang="zh-CN" altLang="en-US" sz="1600" dirty="0">
                <a:solidFill>
                  <a:schemeClr val="tx1">
                    <a:lumMod val="65000"/>
                    <a:lumOff val="35000"/>
                  </a:schemeClr>
                </a:solidFill>
              </a:rPr>
              <a:t>万人，冠 </a:t>
            </a:r>
          </a:p>
          <a:p>
            <a:pPr>
              <a:lnSpc>
                <a:spcPct val="130000"/>
              </a:lnSpc>
            </a:pPr>
            <a:r>
              <a:rPr lang="zh-CN" altLang="en-US" sz="1600" dirty="0">
                <a:solidFill>
                  <a:schemeClr val="tx1">
                    <a:lumMod val="65000"/>
                    <a:lumOff val="35000"/>
                  </a:schemeClr>
                </a:solidFill>
              </a:rPr>
              <a:t>心病患者 </a:t>
            </a:r>
            <a:r>
              <a:rPr lang="en-US" altLang="zh-CN" sz="1600" dirty="0">
                <a:solidFill>
                  <a:schemeClr val="tx1">
                    <a:lumMod val="65000"/>
                    <a:lumOff val="35000"/>
                  </a:schemeClr>
                </a:solidFill>
              </a:rPr>
              <a:t>1139 </a:t>
            </a:r>
            <a:r>
              <a:rPr lang="zh-CN" altLang="en-US" sz="1600" dirty="0">
                <a:solidFill>
                  <a:schemeClr val="tx1">
                    <a:lumMod val="65000"/>
                    <a:lumOff val="35000"/>
                  </a:schemeClr>
                </a:solidFill>
              </a:rPr>
              <a:t>万人，心力衰竭患者 </a:t>
            </a:r>
            <a:r>
              <a:rPr lang="en-US" altLang="zh-CN" sz="1600" dirty="0">
                <a:solidFill>
                  <a:schemeClr val="tx1">
                    <a:lumMod val="65000"/>
                    <a:lumOff val="35000"/>
                  </a:schemeClr>
                </a:solidFill>
              </a:rPr>
              <a:t>890 </a:t>
            </a:r>
            <a:r>
              <a:rPr lang="zh-CN" altLang="en-US" sz="1600" dirty="0">
                <a:solidFill>
                  <a:schemeClr val="tx1">
                    <a:lumMod val="65000"/>
                    <a:lumOff val="35000"/>
                  </a:schemeClr>
                </a:solidFill>
              </a:rPr>
              <a:t>万人，肺源性心脏病患者 </a:t>
            </a:r>
            <a:r>
              <a:rPr lang="en-US" altLang="zh-CN" sz="1600" dirty="0">
                <a:solidFill>
                  <a:schemeClr val="tx1">
                    <a:lumMod val="65000"/>
                    <a:lumOff val="35000"/>
                  </a:schemeClr>
                </a:solidFill>
              </a:rPr>
              <a:t>500 </a:t>
            </a:r>
            <a:r>
              <a:rPr lang="zh-CN" altLang="en-US" sz="1600" dirty="0">
                <a:solidFill>
                  <a:schemeClr val="tx1">
                    <a:lumMod val="65000"/>
                    <a:lumOff val="35000"/>
                  </a:schemeClr>
                </a:solidFill>
              </a:rPr>
              <a:t>万人，心房颤动患者 </a:t>
            </a:r>
            <a:r>
              <a:rPr lang="en-US" altLang="zh-CN" sz="1600" dirty="0">
                <a:solidFill>
                  <a:schemeClr val="tx1">
                    <a:lumMod val="65000"/>
                    <a:lumOff val="35000"/>
                  </a:schemeClr>
                </a:solidFill>
              </a:rPr>
              <a:t>487 </a:t>
            </a:r>
            <a:r>
              <a:rPr lang="zh-CN" altLang="en-US" sz="1600" dirty="0">
                <a:solidFill>
                  <a:schemeClr val="tx1">
                    <a:lumMod val="65000"/>
                    <a:lumOff val="35000"/>
                  </a:schemeClr>
                </a:solidFill>
              </a:rPr>
              <a:t>万人，风 </a:t>
            </a:r>
          </a:p>
          <a:p>
            <a:pPr>
              <a:lnSpc>
                <a:spcPct val="130000"/>
              </a:lnSpc>
            </a:pPr>
            <a:r>
              <a:rPr lang="zh-CN" altLang="en-US" sz="1600" dirty="0">
                <a:solidFill>
                  <a:schemeClr val="tx1">
                    <a:lumMod val="65000"/>
                    <a:lumOff val="35000"/>
                  </a:schemeClr>
                </a:solidFill>
              </a:rPr>
              <a:t>湿性心脏病患者 </a:t>
            </a:r>
            <a:r>
              <a:rPr lang="en-US" altLang="zh-CN" sz="1600" dirty="0">
                <a:solidFill>
                  <a:schemeClr val="tx1">
                    <a:lumMod val="65000"/>
                    <a:lumOff val="35000"/>
                  </a:schemeClr>
                </a:solidFill>
              </a:rPr>
              <a:t>250 </a:t>
            </a:r>
            <a:r>
              <a:rPr lang="zh-CN" altLang="en-US" sz="1600" dirty="0">
                <a:solidFill>
                  <a:schemeClr val="tx1">
                    <a:lumMod val="65000"/>
                    <a:lumOff val="35000"/>
                  </a:schemeClr>
                </a:solidFill>
              </a:rPr>
              <a:t>万人，先天性心脏病患者 </a:t>
            </a:r>
            <a:r>
              <a:rPr lang="en-US" altLang="zh-CN" sz="1600" dirty="0">
                <a:solidFill>
                  <a:schemeClr val="tx1">
                    <a:lumMod val="65000"/>
                    <a:lumOff val="35000"/>
                  </a:schemeClr>
                </a:solidFill>
              </a:rPr>
              <a:t>200 </a:t>
            </a:r>
            <a:r>
              <a:rPr lang="zh-CN" altLang="en-US" sz="1600" dirty="0">
                <a:solidFill>
                  <a:schemeClr val="tx1">
                    <a:lumMod val="65000"/>
                    <a:lumOff val="35000"/>
                  </a:schemeClr>
                </a:solidFill>
              </a:rPr>
              <a:t>万人，下肢动脉疾病患者 </a:t>
            </a:r>
            <a:r>
              <a:rPr lang="en-US" altLang="zh-CN" sz="1600" dirty="0">
                <a:solidFill>
                  <a:schemeClr val="tx1">
                    <a:lumMod val="65000"/>
                    <a:lumOff val="35000"/>
                  </a:schemeClr>
                </a:solidFill>
              </a:rPr>
              <a:t>4530 </a:t>
            </a:r>
            <a:r>
              <a:rPr lang="zh-CN" altLang="en-US" sz="1600" dirty="0">
                <a:solidFill>
                  <a:schemeClr val="tx1">
                    <a:lumMod val="65000"/>
                    <a:lumOff val="35000"/>
                  </a:schemeClr>
                </a:solidFill>
              </a:rPr>
              <a:t>万人，高血压患者 </a:t>
            </a:r>
            <a:r>
              <a:rPr lang="en-US" altLang="zh-CN" sz="1600" dirty="0">
                <a:solidFill>
                  <a:schemeClr val="tx1">
                    <a:lumMod val="65000"/>
                    <a:lumOff val="35000"/>
                  </a:schemeClr>
                </a:solidFill>
              </a:rPr>
              <a:t>2.45 </a:t>
            </a:r>
            <a:endParaRPr lang="zh-CN" altLang="en-US" sz="1600" dirty="0">
              <a:solidFill>
                <a:schemeClr val="tx1">
                  <a:lumMod val="65000"/>
                  <a:lumOff val="35000"/>
                </a:schemeClr>
              </a:solidFill>
            </a:endParaRPr>
          </a:p>
          <a:p>
            <a:pPr>
              <a:lnSpc>
                <a:spcPct val="130000"/>
              </a:lnSpc>
            </a:pPr>
            <a:r>
              <a:rPr lang="zh-CN" altLang="en-US" sz="1600" dirty="0">
                <a:solidFill>
                  <a:schemeClr val="tx1">
                    <a:lumMod val="65000"/>
                    <a:lumOff val="35000"/>
                  </a:schemeClr>
                </a:solidFill>
              </a:rPr>
              <a:t>亿人，同时，我国每 </a:t>
            </a:r>
            <a:r>
              <a:rPr lang="en-US" altLang="zh-CN" sz="1600" dirty="0">
                <a:solidFill>
                  <a:schemeClr val="tx1">
                    <a:lumMod val="65000"/>
                    <a:lumOff val="35000"/>
                  </a:schemeClr>
                </a:solidFill>
              </a:rPr>
              <a:t>5 </a:t>
            </a:r>
            <a:r>
              <a:rPr lang="zh-CN" altLang="en-US" sz="1600" dirty="0">
                <a:solidFill>
                  <a:schemeClr val="tx1">
                    <a:lumMod val="65000"/>
                    <a:lumOff val="35000"/>
                  </a:schemeClr>
                </a:solidFill>
              </a:rPr>
              <a:t>例因病死亡病例中就有 </a:t>
            </a:r>
            <a:r>
              <a:rPr lang="en-US" altLang="zh-CN" sz="1600" dirty="0">
                <a:solidFill>
                  <a:schemeClr val="tx1">
                    <a:lumMod val="65000"/>
                    <a:lumOff val="35000"/>
                  </a:schemeClr>
                </a:solidFill>
              </a:rPr>
              <a:t>2 </a:t>
            </a:r>
            <a:r>
              <a:rPr lang="zh-CN" altLang="en-US" sz="1600" dirty="0">
                <a:solidFill>
                  <a:schemeClr val="tx1">
                    <a:lumMod val="65000"/>
                    <a:lumOff val="35000"/>
                  </a:schemeClr>
                </a:solidFill>
              </a:rPr>
              <a:t>例死于心血管病，已然成为致死率最高的疾病。在中国， </a:t>
            </a:r>
          </a:p>
          <a:p>
            <a:pPr>
              <a:lnSpc>
                <a:spcPct val="130000"/>
              </a:lnSpc>
            </a:pPr>
            <a:r>
              <a:rPr lang="zh-CN" altLang="en-US" sz="1600" dirty="0">
                <a:solidFill>
                  <a:schemeClr val="tx1">
                    <a:lumMod val="65000"/>
                    <a:lumOff val="35000"/>
                  </a:schemeClr>
                </a:solidFill>
              </a:rPr>
              <a:t>今后 </a:t>
            </a:r>
            <a:r>
              <a:rPr lang="en-US" altLang="zh-CN" sz="1600" dirty="0">
                <a:solidFill>
                  <a:schemeClr val="tx1">
                    <a:lumMod val="65000"/>
                    <a:lumOff val="35000"/>
                  </a:schemeClr>
                </a:solidFill>
              </a:rPr>
              <a:t>10 </a:t>
            </a:r>
            <a:r>
              <a:rPr lang="zh-CN" altLang="en-US" sz="1600" dirty="0">
                <a:solidFill>
                  <a:schemeClr val="tx1">
                    <a:lumMod val="65000"/>
                    <a:lumOff val="35000"/>
                  </a:schemeClr>
                </a:solidFill>
              </a:rPr>
              <a:t>年心血管病患病人数仍将快速增长</a:t>
            </a:r>
            <a:r>
              <a:rPr lang="en-US" altLang="zh-CN" sz="1600" dirty="0">
                <a:solidFill>
                  <a:schemeClr val="tx1">
                    <a:lumMod val="65000"/>
                    <a:lumOff val="35000"/>
                  </a:schemeClr>
                </a:solidFill>
              </a:rPr>
              <a:t>.</a:t>
            </a:r>
            <a:r>
              <a:rPr lang="zh-CN" altLang="en-US" sz="1600" dirty="0">
                <a:solidFill>
                  <a:schemeClr val="tx1">
                    <a:lumMod val="65000"/>
                    <a:lumOff val="35000"/>
                  </a:schemeClr>
                </a:solidFill>
              </a:rPr>
              <a:t>特别是农村</a:t>
            </a:r>
            <a:r>
              <a:rPr lang="en-US" altLang="zh-CN" sz="1600" dirty="0">
                <a:solidFill>
                  <a:schemeClr val="tx1">
                    <a:lumMod val="65000"/>
                    <a:lumOff val="35000"/>
                  </a:schemeClr>
                </a:solidFill>
              </a:rPr>
              <a:t>,</a:t>
            </a:r>
            <a:r>
              <a:rPr lang="zh-CN" altLang="en-US" sz="1600" dirty="0">
                <a:solidFill>
                  <a:schemeClr val="tx1">
                    <a:lumMod val="65000"/>
                    <a:lumOff val="35000"/>
                  </a:schemeClr>
                </a:solidFill>
              </a:rPr>
              <a:t>近几年来心血管病死亡率持续高于城市水平</a:t>
            </a:r>
            <a:r>
              <a:rPr lang="en-US" altLang="zh-CN" sz="1600" dirty="0">
                <a:solidFill>
                  <a:schemeClr val="tx1">
                    <a:lumMod val="65000"/>
                    <a:lumOff val="35000"/>
                  </a:schemeClr>
                </a:solidFill>
              </a:rPr>
              <a:t>.</a:t>
            </a:r>
            <a:r>
              <a:rPr lang="zh-CN" altLang="en-US" sz="1600" dirty="0">
                <a:solidFill>
                  <a:schemeClr val="tx1">
                    <a:lumMod val="65000"/>
                    <a:lumOff val="35000"/>
                  </a:schemeClr>
                </a:solidFill>
              </a:rPr>
              <a:t>与此 </a:t>
            </a:r>
          </a:p>
          <a:p>
            <a:pPr>
              <a:lnSpc>
                <a:spcPct val="130000"/>
              </a:lnSpc>
            </a:pPr>
            <a:r>
              <a:rPr lang="zh-CN" altLang="en-US" sz="1600" dirty="0">
                <a:solidFill>
                  <a:schemeClr val="tx1">
                    <a:lumMod val="65000"/>
                    <a:lumOff val="35000"/>
                  </a:schemeClr>
                </a:solidFill>
              </a:rPr>
              <a:t>同时</a:t>
            </a:r>
            <a:r>
              <a:rPr lang="en-US" altLang="zh-CN" sz="1600" dirty="0">
                <a:solidFill>
                  <a:schemeClr val="tx1">
                    <a:lumMod val="65000"/>
                    <a:lumOff val="35000"/>
                  </a:schemeClr>
                </a:solidFill>
              </a:rPr>
              <a:t>,</a:t>
            </a:r>
            <a:r>
              <a:rPr lang="zh-CN" altLang="en-US" sz="1600" dirty="0">
                <a:solidFill>
                  <a:schemeClr val="tx1">
                    <a:lumMod val="65000"/>
                    <a:lumOff val="35000"/>
                  </a:schemeClr>
                </a:solidFill>
              </a:rPr>
              <a:t>心血管病住院总费用也在快速增加</a:t>
            </a:r>
            <a:r>
              <a:rPr lang="en-US" altLang="zh-CN" sz="1600" dirty="0">
                <a:solidFill>
                  <a:schemeClr val="tx1">
                    <a:lumMod val="65000"/>
                    <a:lumOff val="35000"/>
                  </a:schemeClr>
                </a:solidFill>
              </a:rPr>
              <a:t>,2004 </a:t>
            </a:r>
            <a:r>
              <a:rPr lang="zh-CN" altLang="en-US" sz="1600" dirty="0">
                <a:solidFill>
                  <a:schemeClr val="tx1">
                    <a:lumMod val="65000"/>
                    <a:lumOff val="35000"/>
                  </a:schemeClr>
                </a:solidFill>
              </a:rPr>
              <a:t>年至今</a:t>
            </a:r>
            <a:r>
              <a:rPr lang="en-US" altLang="zh-CN" sz="1600" dirty="0">
                <a:solidFill>
                  <a:schemeClr val="tx1">
                    <a:lumMod val="65000"/>
                    <a:lumOff val="35000"/>
                  </a:schemeClr>
                </a:solidFill>
              </a:rPr>
              <a:t>,</a:t>
            </a:r>
            <a:r>
              <a:rPr lang="zh-CN" altLang="en-US" sz="1600" dirty="0">
                <a:solidFill>
                  <a:schemeClr val="tx1">
                    <a:lumMod val="65000"/>
                    <a:lumOff val="35000"/>
                  </a:schemeClr>
                </a:solidFill>
              </a:rPr>
              <a:t>年均增速远高于 </a:t>
            </a:r>
            <a:r>
              <a:rPr lang="en-US" altLang="zh-CN" sz="1600" dirty="0">
                <a:solidFill>
                  <a:schemeClr val="tx1">
                    <a:lumMod val="65000"/>
                    <a:lumOff val="35000"/>
                  </a:schemeClr>
                </a:solidFill>
              </a:rPr>
              <a:t>GDP </a:t>
            </a:r>
            <a:r>
              <a:rPr lang="zh-CN" altLang="en-US" sz="1600" dirty="0">
                <a:solidFill>
                  <a:schemeClr val="tx1">
                    <a:lumMod val="65000"/>
                    <a:lumOff val="35000"/>
                  </a:schemeClr>
                </a:solidFill>
              </a:rPr>
              <a:t>增速</a:t>
            </a:r>
            <a:r>
              <a:rPr lang="en-US" altLang="zh-CN" sz="1600" dirty="0">
                <a:solidFill>
                  <a:schemeClr val="tx1">
                    <a:lumMod val="65000"/>
                    <a:lumOff val="35000"/>
                  </a:schemeClr>
                </a:solidFill>
              </a:rPr>
              <a:t>.</a:t>
            </a:r>
            <a:r>
              <a:rPr lang="zh-CN" altLang="en-US" sz="1600" dirty="0">
                <a:solidFill>
                  <a:schemeClr val="tx1">
                    <a:lumMod val="65000"/>
                    <a:lumOff val="35000"/>
                  </a:schemeClr>
                </a:solidFill>
              </a:rPr>
              <a:t>中国心血管病负担日渐加 </a:t>
            </a:r>
          </a:p>
          <a:p>
            <a:pPr>
              <a:lnSpc>
                <a:spcPct val="130000"/>
              </a:lnSpc>
            </a:pPr>
            <a:r>
              <a:rPr lang="zh-CN" altLang="en-US" sz="1600" dirty="0">
                <a:solidFill>
                  <a:schemeClr val="tx1">
                    <a:lumMod val="65000"/>
                    <a:lumOff val="35000"/>
                  </a:schemeClr>
                </a:solidFill>
              </a:rPr>
              <a:t>重</a:t>
            </a:r>
            <a:r>
              <a:rPr lang="en-US" altLang="zh-CN" sz="1600" dirty="0">
                <a:solidFill>
                  <a:schemeClr val="tx1">
                    <a:lumMod val="65000"/>
                    <a:lumOff val="35000"/>
                  </a:schemeClr>
                </a:solidFill>
              </a:rPr>
              <a:t>,</a:t>
            </a:r>
            <a:r>
              <a:rPr lang="zh-CN" altLang="en-US" sz="1600" dirty="0">
                <a:solidFill>
                  <a:schemeClr val="tx1">
                    <a:lumMod val="65000"/>
                    <a:lumOff val="35000"/>
                  </a:schemeClr>
                </a:solidFill>
              </a:rPr>
              <a:t>已成为重大的公共卫生问题</a:t>
            </a:r>
            <a:r>
              <a:rPr lang="en-US" altLang="zh-CN" sz="1600" dirty="0">
                <a:solidFill>
                  <a:schemeClr val="tx1">
                    <a:lumMod val="65000"/>
                    <a:lumOff val="35000"/>
                  </a:schemeClr>
                </a:solidFill>
              </a:rPr>
              <a:t>,</a:t>
            </a:r>
            <a:r>
              <a:rPr lang="zh-CN" altLang="en-US" sz="1600" dirty="0">
                <a:solidFill>
                  <a:schemeClr val="tx1">
                    <a:lumMod val="65000"/>
                    <a:lumOff val="35000"/>
                  </a:schemeClr>
                </a:solidFill>
              </a:rPr>
              <a:t>加强政府主导下的心血管病防治工作刻不容缓。</a:t>
            </a:r>
          </a:p>
        </p:txBody>
      </p:sp>
      <p:grpSp>
        <p:nvGrpSpPr>
          <p:cNvPr id="16" name="组合 15">
            <a:extLst>
              <a:ext uri="{FF2B5EF4-FFF2-40B4-BE49-F238E27FC236}">
                <a16:creationId xmlns:a16="http://schemas.microsoft.com/office/drawing/2014/main" id="{545C2615-00E2-445C-8D90-F54A6EA7F924}"/>
              </a:ext>
            </a:extLst>
          </p:cNvPr>
          <p:cNvGrpSpPr/>
          <p:nvPr/>
        </p:nvGrpSpPr>
        <p:grpSpPr>
          <a:xfrm>
            <a:off x="891599" y="1753548"/>
            <a:ext cx="2180182" cy="249299"/>
            <a:chOff x="877956" y="1791511"/>
            <a:chExt cx="2180182" cy="249299"/>
          </a:xfrm>
        </p:grpSpPr>
        <p:sp>
          <p:nvSpPr>
            <p:cNvPr id="18" name="文本框 17">
              <a:extLst>
                <a:ext uri="{FF2B5EF4-FFF2-40B4-BE49-F238E27FC236}">
                  <a16:creationId xmlns:a16="http://schemas.microsoft.com/office/drawing/2014/main" id="{6E981662-1112-4FFB-B470-1035B8AA8938}"/>
                </a:ext>
              </a:extLst>
            </p:cNvPr>
            <p:cNvSpPr txBox="1">
              <a:spLocks/>
            </p:cNvSpPr>
            <p:nvPr/>
          </p:nvSpPr>
          <p:spPr>
            <a:xfrm>
              <a:off x="1122800" y="1791511"/>
              <a:ext cx="1935338" cy="249299"/>
            </a:xfrm>
            <a:prstGeom prst="rect">
              <a:avLst/>
            </a:prstGeom>
          </p:spPr>
          <p:txBody>
            <a:bodyPr lIns="0" tIns="0" rIns="0" bIns="0">
              <a:spAutoFit/>
            </a:bodyPr>
            <a:lstStyle>
              <a:lvl1pPr algn="l" defTabSz="914400" rtl="0" eaLnBrk="1" latinLnBrk="0" hangingPunct="1">
                <a:lnSpc>
                  <a:spcPct val="90000"/>
                </a:lnSpc>
                <a:spcBef>
                  <a:spcPct val="0"/>
                </a:spcBef>
                <a:buNone/>
                <a:defRPr lang="zh-CN" altLang="en-US" sz="2900" b="1" kern="1200" spc="100" dirty="0">
                  <a:solidFill>
                    <a:schemeClr val="accent2"/>
                  </a:solidFill>
                  <a:effectLst/>
                  <a:latin typeface="+mj-ea"/>
                  <a:ea typeface="+mj-ea"/>
                  <a:cs typeface="+mn-cs"/>
                </a:defRPr>
              </a:lvl1pPr>
            </a:lstStyle>
            <a:p>
              <a:r>
                <a:rPr lang="zh-CN" altLang="en-US" sz="1800" dirty="0">
                  <a:solidFill>
                    <a:schemeClr val="tx1">
                      <a:lumMod val="65000"/>
                      <a:lumOff val="35000"/>
                    </a:schemeClr>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研究背景</a:t>
              </a:r>
            </a:p>
          </p:txBody>
        </p:sp>
        <p:sp>
          <p:nvSpPr>
            <p:cNvPr id="19" name="矩形 18">
              <a:extLst>
                <a:ext uri="{FF2B5EF4-FFF2-40B4-BE49-F238E27FC236}">
                  <a16:creationId xmlns:a16="http://schemas.microsoft.com/office/drawing/2014/main" id="{04E566E4-E84F-46FC-949A-7EEF93E8FDAA}"/>
                </a:ext>
              </a:extLst>
            </p:cNvPr>
            <p:cNvSpPr/>
            <p:nvPr/>
          </p:nvSpPr>
          <p:spPr>
            <a:xfrm>
              <a:off x="877956" y="1851458"/>
              <a:ext cx="73556" cy="76024"/>
            </a:xfrm>
            <a:prstGeom prst="rect">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pic>
        <p:nvPicPr>
          <p:cNvPr id="4" name="图片 3">
            <a:extLst>
              <a:ext uri="{FF2B5EF4-FFF2-40B4-BE49-F238E27FC236}">
                <a16:creationId xmlns:a16="http://schemas.microsoft.com/office/drawing/2014/main" id="{F5A65709-92B4-036D-3CDA-4D37EEC1ED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9162" y="547549"/>
            <a:ext cx="1822708" cy="1030226"/>
          </a:xfrm>
          <a:prstGeom prst="rect">
            <a:avLst/>
          </a:prstGeom>
        </p:spPr>
      </p:pic>
    </p:spTree>
    <p:extLst>
      <p:ext uri="{BB962C8B-B14F-4D97-AF65-F5344CB8AC3E}">
        <p14:creationId xmlns:p14="http://schemas.microsoft.com/office/powerpoint/2010/main" val="2891411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B828B1E1-E1A1-4A45-B2C5-58FDB92267B3}"/>
              </a:ext>
            </a:extLst>
          </p:cNvPr>
          <p:cNvSpPr>
            <a:spLocks/>
          </p:cNvSpPr>
          <p:nvPr/>
        </p:nvSpPr>
        <p:spPr>
          <a:xfrm rot="5400000">
            <a:off x="6787768" y="1646901"/>
            <a:ext cx="4363212" cy="4725337"/>
          </a:xfrm>
          <a:prstGeom prst="rect">
            <a:avLst/>
          </a:prstGeom>
          <a:blipFill>
            <a:blip r:embed="rId2"/>
            <a:tile tx="-19050" ty="457200" sx="100000" sy="100000" flip="xy" algn="b"/>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pic>
        <p:nvPicPr>
          <p:cNvPr id="4" name="图片 3">
            <a:extLst>
              <a:ext uri="{FF2B5EF4-FFF2-40B4-BE49-F238E27FC236}">
                <a16:creationId xmlns:a16="http://schemas.microsoft.com/office/drawing/2014/main" id="{0A986596-6760-A72D-8756-73618F41C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9162" y="547549"/>
            <a:ext cx="1822708" cy="1030226"/>
          </a:xfrm>
          <a:prstGeom prst="rect">
            <a:avLst/>
          </a:prstGeom>
        </p:spPr>
      </p:pic>
      <p:sp>
        <p:nvSpPr>
          <p:cNvPr id="8" name="标题 1">
            <a:extLst>
              <a:ext uri="{FF2B5EF4-FFF2-40B4-BE49-F238E27FC236}">
                <a16:creationId xmlns:a16="http://schemas.microsoft.com/office/drawing/2014/main" id="{769FA4A3-272C-8A24-4617-EE47E33D93D3}"/>
              </a:ext>
            </a:extLst>
          </p:cNvPr>
          <p:cNvSpPr>
            <a:spLocks noGrp="1"/>
          </p:cNvSpPr>
          <p:nvPr>
            <p:ph type="title"/>
          </p:nvPr>
        </p:nvSpPr>
        <p:spPr>
          <a:xfrm>
            <a:off x="660400" y="605269"/>
            <a:ext cx="8308975" cy="495072"/>
          </a:xfrm>
        </p:spPr>
        <p:txBody>
          <a:bodyPr>
            <a:spAutoFit/>
          </a:bodyPr>
          <a:lstStyle/>
          <a:p>
            <a:r>
              <a:rPr lang="en-US" altLang="zh-CN"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2.</a:t>
            </a:r>
            <a:r>
              <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研究背景及意义</a:t>
            </a:r>
          </a:p>
        </p:txBody>
      </p:sp>
      <p:grpSp>
        <p:nvGrpSpPr>
          <p:cNvPr id="9" name="组合 8">
            <a:extLst>
              <a:ext uri="{FF2B5EF4-FFF2-40B4-BE49-F238E27FC236}">
                <a16:creationId xmlns:a16="http://schemas.microsoft.com/office/drawing/2014/main" id="{700BB644-7138-8EF2-D2FC-4DCFE507CEC9}"/>
              </a:ext>
            </a:extLst>
          </p:cNvPr>
          <p:cNvGrpSpPr/>
          <p:nvPr/>
        </p:nvGrpSpPr>
        <p:grpSpPr>
          <a:xfrm>
            <a:off x="891599" y="1753548"/>
            <a:ext cx="2180182" cy="249299"/>
            <a:chOff x="877956" y="1791511"/>
            <a:chExt cx="2180182" cy="249299"/>
          </a:xfrm>
        </p:grpSpPr>
        <p:sp>
          <p:nvSpPr>
            <p:cNvPr id="10" name="文本框 9">
              <a:extLst>
                <a:ext uri="{FF2B5EF4-FFF2-40B4-BE49-F238E27FC236}">
                  <a16:creationId xmlns:a16="http://schemas.microsoft.com/office/drawing/2014/main" id="{59B40DDC-9F41-A19B-E05C-5DBB63110CE6}"/>
                </a:ext>
              </a:extLst>
            </p:cNvPr>
            <p:cNvSpPr txBox="1">
              <a:spLocks/>
            </p:cNvSpPr>
            <p:nvPr/>
          </p:nvSpPr>
          <p:spPr>
            <a:xfrm>
              <a:off x="1122800" y="1791511"/>
              <a:ext cx="1935338" cy="249299"/>
            </a:xfrm>
            <a:prstGeom prst="rect">
              <a:avLst/>
            </a:prstGeom>
          </p:spPr>
          <p:txBody>
            <a:bodyPr lIns="0" tIns="0" rIns="0" bIns="0">
              <a:spAutoFit/>
            </a:bodyPr>
            <a:lstStyle>
              <a:lvl1pPr algn="l" defTabSz="914400" rtl="0" eaLnBrk="1" latinLnBrk="0" hangingPunct="1">
                <a:lnSpc>
                  <a:spcPct val="90000"/>
                </a:lnSpc>
                <a:spcBef>
                  <a:spcPct val="0"/>
                </a:spcBef>
                <a:buNone/>
                <a:defRPr lang="zh-CN" altLang="en-US" sz="2900" b="1" kern="1200" spc="100" dirty="0">
                  <a:solidFill>
                    <a:schemeClr val="accent2"/>
                  </a:solidFill>
                  <a:effectLst/>
                  <a:latin typeface="+mj-ea"/>
                  <a:ea typeface="+mj-ea"/>
                  <a:cs typeface="+mn-cs"/>
                </a:defRPr>
              </a:lvl1pPr>
            </a:lstStyle>
            <a:p>
              <a:r>
                <a:rPr lang="zh-CN" altLang="en-US" sz="1800" dirty="0">
                  <a:solidFill>
                    <a:schemeClr val="tx1">
                      <a:lumMod val="65000"/>
                      <a:lumOff val="35000"/>
                    </a:schemeClr>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研究意义</a:t>
              </a:r>
            </a:p>
          </p:txBody>
        </p:sp>
        <p:sp>
          <p:nvSpPr>
            <p:cNvPr id="11" name="矩形 10">
              <a:extLst>
                <a:ext uri="{FF2B5EF4-FFF2-40B4-BE49-F238E27FC236}">
                  <a16:creationId xmlns:a16="http://schemas.microsoft.com/office/drawing/2014/main" id="{A7766E8E-F4FC-0C5B-1027-E5EE15CB18EF}"/>
                </a:ext>
              </a:extLst>
            </p:cNvPr>
            <p:cNvSpPr/>
            <p:nvPr/>
          </p:nvSpPr>
          <p:spPr>
            <a:xfrm>
              <a:off x="877956" y="1851458"/>
              <a:ext cx="73556" cy="76024"/>
            </a:xfrm>
            <a:prstGeom prst="rect">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sp>
        <p:nvSpPr>
          <p:cNvPr id="21" name="文本框 20">
            <a:extLst>
              <a:ext uri="{FF2B5EF4-FFF2-40B4-BE49-F238E27FC236}">
                <a16:creationId xmlns:a16="http://schemas.microsoft.com/office/drawing/2014/main" id="{327285D5-A420-B7EA-4DDF-DA5EF3034D5B}"/>
              </a:ext>
            </a:extLst>
          </p:cNvPr>
          <p:cNvSpPr txBox="1"/>
          <p:nvPr/>
        </p:nvSpPr>
        <p:spPr>
          <a:xfrm>
            <a:off x="1136442" y="2075904"/>
            <a:ext cx="5409041" cy="3809889"/>
          </a:xfrm>
          <a:prstGeom prst="rect">
            <a:avLst/>
          </a:prstGeom>
          <a:noFill/>
        </p:spPr>
        <p:txBody>
          <a:bodyPr wrap="square" lIns="0" tIns="0" rIns="0" bIns="0" rtlCol="0">
            <a:spAutoFit/>
          </a:bodyPr>
          <a:lstStyle/>
          <a:p>
            <a:pPr>
              <a:lnSpc>
                <a:spcPct val="130000"/>
              </a:lnSpc>
            </a:pPr>
            <a:r>
              <a:rPr lang="zh-CN" altLang="en-US" sz="1600" dirty="0">
                <a:solidFill>
                  <a:schemeClr val="tx1">
                    <a:lumMod val="65000"/>
                    <a:lumOff val="35000"/>
                  </a:schemeClr>
                </a:solidFill>
              </a:rPr>
              <a:t>心音信号是一种可以用来表征人体心脏生理状况的信号，应用于听诊辅助治疗已经有相当久远的历史。由于心音信号在诊断心脏疾病时所表现出的重要表现，近年来，国内学者都对其进行了大量的研究。心音信号含有关于心脏的各个部分如心房，心室，心血管及各个瓣膜功能状态的大量得到生理和病理信息，能够很好地反映大血管，血液流动，心脏活动以及心脏的健康状况。然而，现在的临床诊断大都是医生通过听诊器听到心脏的跳动的声音来进行一个初步的诊断，具有很强的主观性，经验性。而通过计算机辅助诊断的心音信号分析系统对心音信号进行分析可以有效提高诊断的客观型和准确性，同时还可以避免分析过程中对某些微小信息的遗漏。</a:t>
            </a:r>
          </a:p>
        </p:txBody>
      </p:sp>
    </p:spTree>
    <p:extLst>
      <p:ext uri="{BB962C8B-B14F-4D97-AF65-F5344CB8AC3E}">
        <p14:creationId xmlns:p14="http://schemas.microsoft.com/office/powerpoint/2010/main" val="1567833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2F2E9AC-F531-4346-B4BC-71010FB5CAB2}"/>
              </a:ext>
            </a:extLst>
          </p:cNvPr>
          <p:cNvSpPr>
            <a:spLocks noGrp="1"/>
          </p:cNvSpPr>
          <p:nvPr>
            <p:ph type="body" sz="quarter" idx="14"/>
          </p:nvPr>
        </p:nvSpPr>
        <p:spPr/>
        <p:txBody>
          <a:bodyPr>
            <a:spAutoFit/>
          </a:bodyPr>
          <a:lstStyle/>
          <a:p>
            <a:r>
              <a:rPr lang="en-US" altLang="zh-CN"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3</a:t>
            </a:r>
            <a:endPar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endParaRPr>
          </a:p>
        </p:txBody>
      </p:sp>
      <p:sp>
        <p:nvSpPr>
          <p:cNvPr id="3" name="文本占位符 2">
            <a:extLst>
              <a:ext uri="{FF2B5EF4-FFF2-40B4-BE49-F238E27FC236}">
                <a16:creationId xmlns:a16="http://schemas.microsoft.com/office/drawing/2014/main" id="{7CFDE201-F6FC-4E74-9270-B0CFA05087C6}"/>
              </a:ext>
            </a:extLst>
          </p:cNvPr>
          <p:cNvSpPr>
            <a:spLocks noGrp="1"/>
          </p:cNvSpPr>
          <p:nvPr>
            <p:ph type="body" sz="quarter" idx="10"/>
          </p:nvPr>
        </p:nvSpPr>
        <p:spPr/>
        <p:txBody>
          <a:bodyPr>
            <a:spAutoFit/>
          </a:bodyPr>
          <a:lstStyle/>
          <a:p>
            <a:r>
              <a:rPr lang="en-US" altLang="zh-CN"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PART THREE</a:t>
            </a:r>
            <a:endPar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endParaRPr>
          </a:p>
        </p:txBody>
      </p:sp>
      <p:sp>
        <p:nvSpPr>
          <p:cNvPr id="4" name="文本占位符 3">
            <a:extLst>
              <a:ext uri="{FF2B5EF4-FFF2-40B4-BE49-F238E27FC236}">
                <a16:creationId xmlns:a16="http://schemas.microsoft.com/office/drawing/2014/main" id="{57BF92BA-BA30-47A3-B6C8-22CE9D331128}"/>
              </a:ext>
            </a:extLst>
          </p:cNvPr>
          <p:cNvSpPr>
            <a:spLocks noGrp="1"/>
          </p:cNvSpPr>
          <p:nvPr>
            <p:ph type="body" sz="quarter" idx="11"/>
          </p:nvPr>
        </p:nvSpPr>
        <p:spPr>
          <a:xfrm>
            <a:off x="660400" y="3083008"/>
            <a:ext cx="10635572" cy="1147763"/>
          </a:xfrm>
        </p:spPr>
        <p:txBody>
          <a:bodyPr>
            <a:spAutoFit/>
          </a:bodyPr>
          <a:lstStyle/>
          <a:p>
            <a:r>
              <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项目简介</a:t>
            </a:r>
          </a:p>
        </p:txBody>
      </p:sp>
      <p:pic>
        <p:nvPicPr>
          <p:cNvPr id="6" name="图片 5">
            <a:extLst>
              <a:ext uri="{FF2B5EF4-FFF2-40B4-BE49-F238E27FC236}">
                <a16:creationId xmlns:a16="http://schemas.microsoft.com/office/drawing/2014/main" id="{B11CD91B-2770-850B-AF5D-96782B348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9162" y="547549"/>
            <a:ext cx="1822708" cy="1030226"/>
          </a:xfrm>
          <a:prstGeom prst="rect">
            <a:avLst/>
          </a:prstGeom>
        </p:spPr>
      </p:pic>
    </p:spTree>
    <p:extLst>
      <p:ext uri="{BB962C8B-B14F-4D97-AF65-F5344CB8AC3E}">
        <p14:creationId xmlns:p14="http://schemas.microsoft.com/office/powerpoint/2010/main" val="3843281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ABEF1-69A5-49B1-A996-4EDEF219D952}"/>
              </a:ext>
            </a:extLst>
          </p:cNvPr>
          <p:cNvSpPr>
            <a:spLocks noGrp="1"/>
          </p:cNvSpPr>
          <p:nvPr>
            <p:ph type="title"/>
          </p:nvPr>
        </p:nvSpPr>
        <p:spPr>
          <a:xfrm>
            <a:off x="660400" y="605269"/>
            <a:ext cx="8308975" cy="495072"/>
          </a:xfrm>
        </p:spPr>
        <p:txBody>
          <a:bodyPr>
            <a:spAutoFit/>
          </a:bodyPr>
          <a:lstStyle/>
          <a:p>
            <a:r>
              <a:rPr lang="en-US" altLang="zh-CN"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2.</a:t>
            </a:r>
            <a:r>
              <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研究简介</a:t>
            </a:r>
          </a:p>
        </p:txBody>
      </p:sp>
      <p:sp>
        <p:nvSpPr>
          <p:cNvPr id="19" name="文本框 18">
            <a:extLst>
              <a:ext uri="{FF2B5EF4-FFF2-40B4-BE49-F238E27FC236}">
                <a16:creationId xmlns:a16="http://schemas.microsoft.com/office/drawing/2014/main" id="{CA6D1047-F250-49AC-BED2-4EFEEA08F17C}"/>
              </a:ext>
            </a:extLst>
          </p:cNvPr>
          <p:cNvSpPr txBox="1">
            <a:spLocks/>
          </p:cNvSpPr>
          <p:nvPr/>
        </p:nvSpPr>
        <p:spPr>
          <a:xfrm>
            <a:off x="1122800" y="1417367"/>
            <a:ext cx="2870466" cy="276999"/>
          </a:xfrm>
          <a:prstGeom prst="rect">
            <a:avLst/>
          </a:prstGeom>
        </p:spPr>
        <p:txBody>
          <a:bodyPr wrap="square" lIns="0" tIns="0" rIns="0" bIns="0">
            <a:spAutoFit/>
          </a:bodyPr>
          <a:lstStyle>
            <a:lvl1pPr algn="l" defTabSz="914400" rtl="0" eaLnBrk="1" latinLnBrk="0" hangingPunct="1">
              <a:lnSpc>
                <a:spcPct val="90000"/>
              </a:lnSpc>
              <a:spcBef>
                <a:spcPct val="0"/>
              </a:spcBef>
              <a:buNone/>
              <a:defRPr lang="zh-CN" altLang="en-US" sz="2900" b="1" kern="1200" spc="100" dirty="0">
                <a:solidFill>
                  <a:schemeClr val="accent2"/>
                </a:solidFill>
                <a:effectLst/>
                <a:latin typeface="+mj-ea"/>
                <a:ea typeface="+mj-ea"/>
                <a:cs typeface="+mn-cs"/>
              </a:defRPr>
            </a:lvl1pPr>
          </a:lstStyle>
          <a:p>
            <a:r>
              <a:rPr lang="en-US" altLang="zh-CN" sz="2000" dirty="0">
                <a:solidFill>
                  <a:schemeClr val="accent1"/>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1.</a:t>
            </a:r>
            <a:r>
              <a:rPr lang="zh-CN" altLang="en-US" sz="2000" dirty="0">
                <a:solidFill>
                  <a:schemeClr val="accent1"/>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前期工作</a:t>
            </a:r>
          </a:p>
        </p:txBody>
      </p:sp>
      <p:sp>
        <p:nvSpPr>
          <p:cNvPr id="20" name="文本框 19">
            <a:extLst>
              <a:ext uri="{FF2B5EF4-FFF2-40B4-BE49-F238E27FC236}">
                <a16:creationId xmlns:a16="http://schemas.microsoft.com/office/drawing/2014/main" id="{875D3394-7866-4243-A8E3-47E06CE559B0}"/>
              </a:ext>
            </a:extLst>
          </p:cNvPr>
          <p:cNvSpPr txBox="1"/>
          <p:nvPr/>
        </p:nvSpPr>
        <p:spPr>
          <a:xfrm>
            <a:off x="1122800" y="1970159"/>
            <a:ext cx="3160442" cy="1249188"/>
          </a:xfrm>
          <a:prstGeom prst="rect">
            <a:avLst/>
          </a:prstGeom>
          <a:noFill/>
        </p:spPr>
        <p:txBody>
          <a:bodyPr wrap="square" lIns="0" tIns="0" rIns="0" bIns="0" rtlCol="0">
            <a:spAutoFit/>
          </a:bodyPr>
          <a:lstStyle/>
          <a:p>
            <a:pPr>
              <a:lnSpc>
                <a:spcPct val="130000"/>
              </a:lnSpc>
            </a:pPr>
            <a:r>
              <a:rPr lang="zh-CN" altLang="zh-CN" sz="1600" dirty="0">
                <a:solidFill>
                  <a:schemeClr val="tx1">
                    <a:lumMod val="65000"/>
                    <a:lumOff val="35000"/>
                  </a:schemeClr>
                </a:solidFill>
              </a:rPr>
              <a:t>我们通过</a:t>
            </a:r>
            <a:r>
              <a:rPr lang="en-US" altLang="zh-CN" sz="1600" dirty="0">
                <a:solidFill>
                  <a:schemeClr val="tx1">
                    <a:lumMod val="65000"/>
                    <a:lumOff val="35000"/>
                  </a:schemeClr>
                </a:solidFill>
              </a:rPr>
              <a:t>python</a:t>
            </a:r>
            <a:r>
              <a:rPr lang="zh-CN" altLang="zh-CN" sz="1600" dirty="0">
                <a:solidFill>
                  <a:schemeClr val="tx1">
                    <a:lumMod val="65000"/>
                    <a:lumOff val="35000"/>
                  </a:schemeClr>
                </a:solidFill>
              </a:rPr>
              <a:t>对心音的波形文件进行预处理和生成频谱二阶谱图，并利用二分类训练模型对图像进行二分类训练。</a:t>
            </a:r>
            <a:endParaRPr lang="zh-CN" altLang="en-US" sz="1600" dirty="0">
              <a:solidFill>
                <a:schemeClr val="tx1">
                  <a:lumMod val="65000"/>
                  <a:lumOff val="35000"/>
                </a:schemeClr>
              </a:solidFill>
            </a:endParaRPr>
          </a:p>
        </p:txBody>
      </p:sp>
      <p:sp>
        <p:nvSpPr>
          <p:cNvPr id="24" name="文本框 23">
            <a:extLst>
              <a:ext uri="{FF2B5EF4-FFF2-40B4-BE49-F238E27FC236}">
                <a16:creationId xmlns:a16="http://schemas.microsoft.com/office/drawing/2014/main" id="{27E618D3-14A4-4EE9-9EF9-157ED34DCAA9}"/>
              </a:ext>
            </a:extLst>
          </p:cNvPr>
          <p:cNvSpPr txBox="1">
            <a:spLocks/>
          </p:cNvSpPr>
          <p:nvPr/>
        </p:nvSpPr>
        <p:spPr>
          <a:xfrm>
            <a:off x="4638200" y="1417367"/>
            <a:ext cx="3099270" cy="276999"/>
          </a:xfrm>
          <a:prstGeom prst="rect">
            <a:avLst/>
          </a:prstGeom>
        </p:spPr>
        <p:txBody>
          <a:bodyPr wrap="square" lIns="0" tIns="0" rIns="0" bIns="0">
            <a:spAutoFit/>
          </a:bodyPr>
          <a:lstStyle>
            <a:lvl1pPr algn="l" defTabSz="914400" rtl="0" eaLnBrk="1" latinLnBrk="0" hangingPunct="1">
              <a:lnSpc>
                <a:spcPct val="90000"/>
              </a:lnSpc>
              <a:spcBef>
                <a:spcPct val="0"/>
              </a:spcBef>
              <a:buNone/>
              <a:defRPr lang="zh-CN" altLang="en-US" sz="2900" b="1" kern="1200" spc="100" dirty="0">
                <a:solidFill>
                  <a:schemeClr val="accent2"/>
                </a:solidFill>
                <a:effectLst/>
                <a:latin typeface="+mj-ea"/>
                <a:ea typeface="+mj-ea"/>
                <a:cs typeface="+mn-cs"/>
              </a:defRPr>
            </a:lvl1pPr>
          </a:lstStyle>
          <a:p>
            <a:r>
              <a:rPr lang="en-US" altLang="zh-CN" sz="2000" dirty="0">
                <a:solidFill>
                  <a:schemeClr val="accent1"/>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2.</a:t>
            </a:r>
            <a:r>
              <a:rPr lang="zh-CN" altLang="en-US" sz="2000" dirty="0">
                <a:solidFill>
                  <a:schemeClr val="accent1"/>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硬件设计</a:t>
            </a:r>
          </a:p>
        </p:txBody>
      </p:sp>
      <p:sp>
        <p:nvSpPr>
          <p:cNvPr id="25" name="文本框 24">
            <a:extLst>
              <a:ext uri="{FF2B5EF4-FFF2-40B4-BE49-F238E27FC236}">
                <a16:creationId xmlns:a16="http://schemas.microsoft.com/office/drawing/2014/main" id="{BFAC51D8-547F-4B08-846A-A232743D3E3F}"/>
              </a:ext>
            </a:extLst>
          </p:cNvPr>
          <p:cNvSpPr txBox="1"/>
          <p:nvPr/>
        </p:nvSpPr>
        <p:spPr>
          <a:xfrm>
            <a:off x="4638201" y="1970159"/>
            <a:ext cx="3160442" cy="2849626"/>
          </a:xfrm>
          <a:prstGeom prst="rect">
            <a:avLst/>
          </a:prstGeom>
          <a:noFill/>
        </p:spPr>
        <p:txBody>
          <a:bodyPr wrap="square" lIns="0" tIns="0" rIns="0" bIns="0" rtlCol="0">
            <a:spAutoFit/>
          </a:bodyPr>
          <a:lstStyle/>
          <a:p>
            <a:pPr>
              <a:lnSpc>
                <a:spcPct val="130000"/>
              </a:lnSpc>
            </a:pPr>
            <a:r>
              <a:rPr lang="zh-CN" altLang="zh-CN" sz="1600" dirty="0">
                <a:solidFill>
                  <a:schemeClr val="tx1">
                    <a:lumMod val="65000"/>
                    <a:lumOff val="35000"/>
                  </a:schemeClr>
                </a:solidFill>
              </a:rPr>
              <a:t>我们在原有</a:t>
            </a:r>
            <a:r>
              <a:rPr lang="en-US" altLang="zh-CN" sz="1600" dirty="0">
                <a:solidFill>
                  <a:schemeClr val="tx1">
                    <a:lumMod val="65000"/>
                    <a:lumOff val="35000"/>
                  </a:schemeClr>
                </a:solidFill>
              </a:rPr>
              <a:t>E203 CPU core</a:t>
            </a:r>
            <a:r>
              <a:rPr lang="zh-CN" altLang="zh-CN" sz="1600" dirty="0">
                <a:solidFill>
                  <a:schemeClr val="tx1">
                    <a:lumMod val="65000"/>
                    <a:lumOff val="35000"/>
                  </a:schemeClr>
                </a:solidFill>
              </a:rPr>
              <a:t>的基础上，针对</a:t>
            </a:r>
            <a:r>
              <a:rPr lang="en-US" altLang="zh-CN" sz="1600" dirty="0">
                <a:solidFill>
                  <a:schemeClr val="tx1">
                    <a:lumMod val="65000"/>
                    <a:lumOff val="35000"/>
                  </a:schemeClr>
                </a:solidFill>
              </a:rPr>
              <a:t>E203</a:t>
            </a:r>
            <a:r>
              <a:rPr lang="zh-CN" altLang="zh-CN" sz="1600" dirty="0">
                <a:solidFill>
                  <a:schemeClr val="tx1">
                    <a:lumMod val="65000"/>
                    <a:lumOff val="35000"/>
                  </a:schemeClr>
                </a:solidFill>
              </a:rPr>
              <a:t>内核微架构的乘除法模块进行了优化，并对</a:t>
            </a:r>
            <a:r>
              <a:rPr lang="en-US" altLang="zh-CN" sz="1600" dirty="0">
                <a:solidFill>
                  <a:schemeClr val="tx1">
                    <a:lumMod val="65000"/>
                    <a:lumOff val="35000"/>
                  </a:schemeClr>
                </a:solidFill>
              </a:rPr>
              <a:t>E203 core</a:t>
            </a:r>
            <a:r>
              <a:rPr lang="zh-CN" altLang="zh-CN" sz="1600" dirty="0">
                <a:solidFill>
                  <a:schemeClr val="tx1">
                    <a:lumMod val="65000"/>
                    <a:lumOff val="35000"/>
                  </a:schemeClr>
                </a:solidFill>
              </a:rPr>
              <a:t>进行了单精度浮点指令集（</a:t>
            </a:r>
            <a:r>
              <a:rPr lang="en-US" altLang="zh-CN" sz="1600" dirty="0">
                <a:solidFill>
                  <a:schemeClr val="tx1">
                    <a:lumMod val="65000"/>
                    <a:lumOff val="35000"/>
                  </a:schemeClr>
                </a:solidFill>
              </a:rPr>
              <a:t>F</a:t>
            </a:r>
            <a:r>
              <a:rPr lang="zh-CN" altLang="zh-CN" sz="1600" dirty="0">
                <a:solidFill>
                  <a:schemeClr val="tx1">
                    <a:lumMod val="65000"/>
                    <a:lumOff val="35000"/>
                  </a:schemeClr>
                </a:solidFill>
              </a:rPr>
              <a:t>）的扩展。同时，我们运用协处理器接口，对输入数据进行卷积，激活（</a:t>
            </a:r>
            <a:r>
              <a:rPr lang="en-US" altLang="zh-CN" sz="1600" dirty="0">
                <a:solidFill>
                  <a:schemeClr val="tx1">
                    <a:lumMod val="65000"/>
                    <a:lumOff val="35000"/>
                  </a:schemeClr>
                </a:solidFill>
              </a:rPr>
              <a:t>Tanh</a:t>
            </a:r>
            <a:r>
              <a:rPr lang="zh-CN" altLang="zh-CN" sz="1600" dirty="0">
                <a:solidFill>
                  <a:schemeClr val="tx1">
                    <a:lumMod val="65000"/>
                    <a:lumOff val="35000"/>
                  </a:schemeClr>
                </a:solidFill>
              </a:rPr>
              <a:t>函数），池化（去平均值），再卷积等运算，完成对处理器运算算子的加速。</a:t>
            </a:r>
            <a:endParaRPr lang="zh-CN" altLang="en-US" sz="1600" dirty="0">
              <a:solidFill>
                <a:schemeClr val="tx1">
                  <a:lumMod val="65000"/>
                  <a:lumOff val="35000"/>
                </a:schemeClr>
              </a:solidFill>
            </a:endParaRPr>
          </a:p>
        </p:txBody>
      </p:sp>
      <p:sp>
        <p:nvSpPr>
          <p:cNvPr id="44" name="文本框 43">
            <a:extLst>
              <a:ext uri="{FF2B5EF4-FFF2-40B4-BE49-F238E27FC236}">
                <a16:creationId xmlns:a16="http://schemas.microsoft.com/office/drawing/2014/main" id="{466DF600-D34E-4A40-BEC0-37013E8B5574}"/>
              </a:ext>
            </a:extLst>
          </p:cNvPr>
          <p:cNvSpPr txBox="1">
            <a:spLocks/>
          </p:cNvSpPr>
          <p:nvPr/>
        </p:nvSpPr>
        <p:spPr>
          <a:xfrm>
            <a:off x="8153602" y="1417367"/>
            <a:ext cx="2515548" cy="276999"/>
          </a:xfrm>
          <a:prstGeom prst="rect">
            <a:avLst/>
          </a:prstGeom>
        </p:spPr>
        <p:txBody>
          <a:bodyPr lIns="0" tIns="0" rIns="0" bIns="0">
            <a:spAutoFit/>
          </a:bodyPr>
          <a:lstStyle>
            <a:lvl1pPr algn="l" defTabSz="914400" rtl="0" eaLnBrk="1" latinLnBrk="0" hangingPunct="1">
              <a:lnSpc>
                <a:spcPct val="90000"/>
              </a:lnSpc>
              <a:spcBef>
                <a:spcPct val="0"/>
              </a:spcBef>
              <a:buNone/>
              <a:defRPr lang="zh-CN" altLang="en-US" sz="2900" b="1" kern="1200" spc="100" dirty="0">
                <a:solidFill>
                  <a:schemeClr val="accent2"/>
                </a:solidFill>
                <a:effectLst/>
                <a:latin typeface="+mj-ea"/>
                <a:ea typeface="+mj-ea"/>
                <a:cs typeface="+mn-cs"/>
              </a:defRPr>
            </a:lvl1pPr>
          </a:lstStyle>
          <a:p>
            <a:r>
              <a:rPr lang="en-US" altLang="zh-CN" sz="2000" dirty="0">
                <a:solidFill>
                  <a:schemeClr val="accent1"/>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3.</a:t>
            </a:r>
            <a:r>
              <a:rPr lang="zh-CN" altLang="en-US" sz="2000" dirty="0">
                <a:solidFill>
                  <a:schemeClr val="accent1"/>
                </a:solidFill>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软件设计</a:t>
            </a:r>
          </a:p>
        </p:txBody>
      </p:sp>
      <p:sp>
        <p:nvSpPr>
          <p:cNvPr id="45" name="文本框 44">
            <a:extLst>
              <a:ext uri="{FF2B5EF4-FFF2-40B4-BE49-F238E27FC236}">
                <a16:creationId xmlns:a16="http://schemas.microsoft.com/office/drawing/2014/main" id="{AEB038C1-7D2F-491A-BEAD-1368CEAADBCF}"/>
              </a:ext>
            </a:extLst>
          </p:cNvPr>
          <p:cNvSpPr txBox="1"/>
          <p:nvPr/>
        </p:nvSpPr>
        <p:spPr>
          <a:xfrm>
            <a:off x="8153602" y="1970159"/>
            <a:ext cx="3160442" cy="1569276"/>
          </a:xfrm>
          <a:prstGeom prst="rect">
            <a:avLst/>
          </a:prstGeom>
          <a:noFill/>
        </p:spPr>
        <p:txBody>
          <a:bodyPr wrap="square" lIns="0" tIns="0" rIns="0" bIns="0" rtlCol="0">
            <a:spAutoFit/>
          </a:bodyPr>
          <a:lstStyle/>
          <a:p>
            <a:pPr>
              <a:lnSpc>
                <a:spcPct val="130000"/>
              </a:lnSpc>
            </a:pPr>
            <a:r>
              <a:rPr lang="zh-CN" altLang="zh-CN" sz="1600" dirty="0">
                <a:solidFill>
                  <a:schemeClr val="tx1">
                    <a:lumMod val="65000"/>
                    <a:lumOff val="35000"/>
                  </a:schemeClr>
                </a:solidFill>
              </a:rPr>
              <a:t>软件设计中，我们将收集到的心音信号图像数组加载到协处理器中，并将权重，偏置参数导入协处理器，然后启动硬件卷积神经网络模块，最终取出结果</a:t>
            </a:r>
            <a:r>
              <a:rPr lang="zh-CN" altLang="en-US" sz="1600" dirty="0">
                <a:solidFill>
                  <a:schemeClr val="tx1">
                    <a:lumMod val="65000"/>
                    <a:lumOff val="35000"/>
                  </a:schemeClr>
                </a:solidFill>
              </a:rPr>
              <a:t>。</a:t>
            </a:r>
          </a:p>
        </p:txBody>
      </p:sp>
      <p:sp>
        <p:nvSpPr>
          <p:cNvPr id="49" name="矩形 48">
            <a:extLst>
              <a:ext uri="{FF2B5EF4-FFF2-40B4-BE49-F238E27FC236}">
                <a16:creationId xmlns:a16="http://schemas.microsoft.com/office/drawing/2014/main" id="{8A83FEFE-5439-49A3-8AB1-528CC5ED9108}"/>
              </a:ext>
            </a:extLst>
          </p:cNvPr>
          <p:cNvSpPr/>
          <p:nvPr/>
        </p:nvSpPr>
        <p:spPr>
          <a:xfrm>
            <a:off x="1122800" y="4014836"/>
            <a:ext cx="3016063" cy="2003948"/>
          </a:xfrm>
          <a:prstGeom prst="rect">
            <a:avLst/>
          </a:prstGeom>
          <a:blipFill dpi="0" rotWithShape="1">
            <a:blip r:embed="rId2"/>
            <a:srcRect/>
            <a:tile tx="-19050" ty="-457200" sx="100000" sy="100000" flip="xy" algn="b"/>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1" name="矩形 50">
            <a:extLst>
              <a:ext uri="{FF2B5EF4-FFF2-40B4-BE49-F238E27FC236}">
                <a16:creationId xmlns:a16="http://schemas.microsoft.com/office/drawing/2014/main" id="{E542FF36-56BC-4854-8693-FEC4DAE29609}"/>
              </a:ext>
            </a:extLst>
          </p:cNvPr>
          <p:cNvSpPr/>
          <p:nvPr/>
        </p:nvSpPr>
        <p:spPr>
          <a:xfrm flipH="1" flipV="1">
            <a:off x="8153602" y="4014836"/>
            <a:ext cx="3016063" cy="2003948"/>
          </a:xfrm>
          <a:prstGeom prst="rect">
            <a:avLst/>
          </a:prstGeom>
          <a:blipFill dpi="0" rotWithShape="1">
            <a:blip r:embed="rId2"/>
            <a:srcRect/>
            <a:tile tx="-19050" ty="1143000" sx="100000" sy="100000" flip="xy" algn="b"/>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pic>
        <p:nvPicPr>
          <p:cNvPr id="4" name="图片 3">
            <a:extLst>
              <a:ext uri="{FF2B5EF4-FFF2-40B4-BE49-F238E27FC236}">
                <a16:creationId xmlns:a16="http://schemas.microsoft.com/office/drawing/2014/main" id="{46750519-9195-976C-327B-4A00387D4D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9162" y="547549"/>
            <a:ext cx="1822708" cy="1030226"/>
          </a:xfrm>
          <a:prstGeom prst="rect">
            <a:avLst/>
          </a:prstGeom>
        </p:spPr>
      </p:pic>
    </p:spTree>
    <p:extLst>
      <p:ext uri="{BB962C8B-B14F-4D97-AF65-F5344CB8AC3E}">
        <p14:creationId xmlns:p14="http://schemas.microsoft.com/office/powerpoint/2010/main" val="3717407146"/>
      </p:ext>
    </p:extLst>
  </p:cSld>
  <p:clrMapOvr>
    <a:masterClrMapping/>
  </p:clrMapOvr>
</p:sld>
</file>

<file path=ppt/theme/theme1.xml><?xml version="1.0" encoding="utf-8"?>
<a:theme xmlns:a="http://schemas.openxmlformats.org/drawingml/2006/main" name="Office 主题​​">
  <a:themeElements>
    <a:clrScheme name="自定义 3">
      <a:dk1>
        <a:sysClr val="windowText" lastClr="000000"/>
      </a:dk1>
      <a:lt1>
        <a:sysClr val="window" lastClr="FFFFFF"/>
      </a:lt1>
      <a:dk2>
        <a:srgbClr val="44546A"/>
      </a:dk2>
      <a:lt2>
        <a:srgbClr val="E7E6E6"/>
      </a:lt2>
      <a:accent1>
        <a:srgbClr val="B92507"/>
      </a:accent1>
      <a:accent2>
        <a:srgbClr val="0070C0"/>
      </a:accent2>
      <a:accent3>
        <a:srgbClr val="7F7F7F"/>
      </a:accent3>
      <a:accent4>
        <a:srgbClr val="17223B"/>
      </a:accent4>
      <a:accent5>
        <a:srgbClr val="5B9BD5"/>
      </a:accent5>
      <a:accent6>
        <a:srgbClr val="FFFFFF"/>
      </a:accent6>
      <a:hlink>
        <a:srgbClr val="7F7F7F"/>
      </a:hlink>
      <a:folHlink>
        <a:srgbClr val="954F72"/>
      </a:folHlink>
    </a:clrScheme>
    <a:fontScheme name="自定义 1">
      <a:majorFont>
        <a:latin typeface="OPPOSans H"/>
        <a:ea typeface="OPPOSans B"/>
        <a:cs typeface=""/>
      </a:majorFont>
      <a:minorFont>
        <a:latin typeface="OPPOSans R"/>
        <a:ea typeface="阿里巴巴普惠体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3296</TotalTime>
  <Words>1266</Words>
  <Application>Microsoft Office PowerPoint</Application>
  <PresentationFormat>宽屏</PresentationFormat>
  <Paragraphs>91</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OPPOSans B</vt:lpstr>
      <vt:lpstr>OPPOSans R</vt:lpstr>
      <vt:lpstr>阿里巴巴普惠体 L</vt:lpstr>
      <vt:lpstr>等线</vt:lpstr>
      <vt:lpstr>Arial</vt:lpstr>
      <vt:lpstr>Office 主题​​</vt:lpstr>
      <vt:lpstr>PowerPoint 演示文稿</vt:lpstr>
      <vt:lpstr>PowerPoint 演示文稿</vt:lpstr>
      <vt:lpstr>PowerPoint 演示文稿</vt:lpstr>
      <vt:lpstr>1.团队成员</vt:lpstr>
      <vt:lpstr>PowerPoint 演示文稿</vt:lpstr>
      <vt:lpstr>2.研究背景及意义</vt:lpstr>
      <vt:lpstr>2.研究背景及意义</vt:lpstr>
      <vt:lpstr>PowerPoint 演示文稿</vt:lpstr>
      <vt:lpstr>2.研究简介</vt:lpstr>
      <vt:lpstr>PowerPoint 演示文稿</vt:lpstr>
      <vt:lpstr>4.研发情况及创新点</vt:lpstr>
      <vt:lpstr>4.研发情况及创新点</vt:lpstr>
      <vt:lpstr>PowerPoint 演示文稿</vt:lpstr>
      <vt:lpstr>5.项目心得体会</vt:lpstr>
      <vt:lpstr>PowerPoint 演示文稿</vt:lpstr>
      <vt:lpstr>6.后续工作</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Meng Fei</dc:creator>
  <cp:lastModifiedBy>mingming</cp:lastModifiedBy>
  <cp:revision>78</cp:revision>
  <dcterms:created xsi:type="dcterms:W3CDTF">2022-02-18T09:18:08Z</dcterms:created>
  <dcterms:modified xsi:type="dcterms:W3CDTF">2023-05-31T15:08:47Z</dcterms:modified>
</cp:coreProperties>
</file>