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1" r:id="rId3"/>
    <p:sldId id="260" r:id="rId4"/>
    <p:sldId id="264" r:id="rId5"/>
    <p:sldId id="279" r:id="rId6"/>
    <p:sldId id="278" r:id="rId7"/>
    <p:sldId id="265" r:id="rId8"/>
    <p:sldId id="262" r:id="rId9"/>
    <p:sldId id="267" r:id="rId10"/>
    <p:sldId id="270" r:id="rId11"/>
    <p:sldId id="268" r:id="rId12"/>
    <p:sldId id="272" r:id="rId13"/>
    <p:sldId id="271" r:id="rId14"/>
    <p:sldId id="277" r:id="rId15"/>
    <p:sldId id="273" r:id="rId16"/>
    <p:sldId id="274" r:id="rId17"/>
    <p:sldId id="275" r:id="rId18"/>
    <p:sldId id="276" r:id="rId19"/>
    <p:sldId id="280" r:id="rId20"/>
    <p:sldId id="282" r:id="rId21"/>
    <p:sldId id="283" r:id="rId22"/>
    <p:sldId id="281" r:id="rId23"/>
    <p:sldId id="284" r:id="rId24"/>
    <p:sldId id="285" r:id="rId25"/>
    <p:sldId id="286" r:id="rId26"/>
    <p:sldId id="287" r:id="rId27"/>
    <p:sldId id="291" r:id="rId28"/>
    <p:sldId id="290" r:id="rId29"/>
    <p:sldId id="288" r:id="rId30"/>
    <p:sldId id="258" r:id="rId31"/>
    <p:sldId id="294" r:id="rId32"/>
    <p:sldId id="293" r:id="rId33"/>
    <p:sldId id="26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B22C"/>
    <a:srgbClr val="BE1C18"/>
    <a:srgbClr val="DAA99E"/>
    <a:srgbClr val="B8DB6B"/>
    <a:srgbClr val="FA6A74"/>
    <a:srgbClr val="FB7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outlineViewPr>
    <p:cViewPr>
      <p:scale>
        <a:sx n="33" d="100"/>
        <a:sy n="33" d="100"/>
      </p:scale>
      <p:origin x="0" y="-39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BE935-29DB-4FC2-8B19-6E94314B4EFA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8A9D7-D220-4BB9-A511-45F917E6B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280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F311C-949A-4C33-B034-62598FD31FEF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D8F2C-8F6A-4BB1-83F7-A4E545D07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D8F2C-8F6A-4BB1-83F7-A4E545D07B9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31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BCE-806E-4B6A-ADEA-D95655AB074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CCEC-98D0-421B-929B-73650B5101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1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BCE-806E-4B6A-ADEA-D95655AB074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CCEC-98D0-421B-929B-73650B510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3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BCE-806E-4B6A-ADEA-D95655AB074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CCEC-98D0-421B-929B-73650B510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63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BCE-806E-4B6A-ADEA-D95655AB074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CCEC-98D0-421B-929B-73650B510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4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BCE-806E-4B6A-ADEA-D95655AB074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CCEC-98D0-421B-929B-73650B5101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2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BCE-806E-4B6A-ADEA-D95655AB074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CCEC-98D0-421B-929B-73650B510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7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BCE-806E-4B6A-ADEA-D95655AB074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CCEC-98D0-421B-929B-73650B510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6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BCE-806E-4B6A-ADEA-D95655AB074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CCEC-98D0-421B-929B-73650B510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3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BCE-806E-4B6A-ADEA-D95655AB074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CCEC-98D0-421B-929B-73650B510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88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C54BCE-806E-4B6A-ADEA-D95655AB074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BFCCEC-98D0-421B-929B-73650B510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68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BCE-806E-4B6A-ADEA-D95655AB074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CCEC-98D0-421B-929B-73650B510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56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C54BCE-806E-4B6A-ADEA-D95655AB074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1BFCCEC-98D0-421B-929B-73650B5101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65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210.0297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zhuanlan.zhihu.com/p/3084490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0844905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zhuanlan.zhihu.com/p/3084490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2085405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zhuanlan.zhihu.com/p/3208540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easy-tensorflow.com/tf-tutorials/recurrent-neural-networks/bidirectional-rnn-for-classifica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annote/pyannote-audio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annote.github.io/pyannote-metrics/referenc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32085405" TargetMode="External"/><Relationship Id="rId3" Type="http://schemas.openxmlformats.org/officeDocument/2006/relationships/hyperlink" Target="https://blog.csdn.net/zouxy09/article/details/9156785" TargetMode="External"/><Relationship Id="rId7" Type="http://schemas.openxmlformats.org/officeDocument/2006/relationships/hyperlink" Target="https://github.com/pyannote/pyannote-audio" TargetMode="External"/><Relationship Id="rId2" Type="http://schemas.openxmlformats.org/officeDocument/2006/relationships/hyperlink" Target="https://pyannote.github.io/pyannote-metrics/referenc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deyuanli.com/pp" TargetMode="External"/><Relationship Id="rId5" Type="http://schemas.openxmlformats.org/officeDocument/2006/relationships/hyperlink" Target="https://arxiv.org/pdf/1210.0297.pdf" TargetMode="External"/><Relationship Id="rId10" Type="http://schemas.openxmlformats.org/officeDocument/2006/relationships/hyperlink" Target="https://kaldi-asr.org/doc/about.html" TargetMode="External"/><Relationship Id="rId4" Type="http://schemas.openxmlformats.org/officeDocument/2006/relationships/hyperlink" Target="http://www.speech.cs.cmu.edu/15-492/slides/03_mfcc.pdf" TargetMode="External"/><Relationship Id="rId9" Type="http://schemas.openxmlformats.org/officeDocument/2006/relationships/hyperlink" Target="https://zhuanlan.zhihu.com/p/3084490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ideyuanli.com/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ech.cs.cmu.edu/15-492/slides/03_mfcc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5%B1%E6%8C%AF%E5%B3%B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ech.cs.cmu.edu/15-492/slides/03_mfcc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声纹识别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李欣尧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5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MFCC(</a:t>
            </a:r>
            <a:r>
              <a:rPr lang="en-US" altLang="zh-CN" sz="3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Mel-frequency cepstral coefficients</a:t>
            </a:r>
            <a:r>
              <a:rPr lang="en-US" altLang="zh-CN" sz="4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 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梅尔倒谱系数</a:t>
            </a:r>
            <a:endParaRPr lang="zh-CN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725949" y="2139350"/>
            <a:ext cx="2691440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预加重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分帧</a:t>
            </a:r>
            <a:r>
              <a:rPr lang="en-US" altLang="zh-CN" dirty="0" smtClean="0"/>
              <a:t>, </a:t>
            </a:r>
            <a:r>
              <a:rPr lang="zh-CN" altLang="en-US" dirty="0" smtClean="0"/>
              <a:t>加窗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3" idx="1"/>
          </p:cNvCxnSpPr>
          <p:nvPr/>
        </p:nvCxnSpPr>
        <p:spPr>
          <a:xfrm flipH="1">
            <a:off x="2725949" y="2307565"/>
            <a:ext cx="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06127" y="20121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时域信号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2725949" y="2752688"/>
            <a:ext cx="2691440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FFT(Fast Fourier Transform)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2725949" y="3366026"/>
            <a:ext cx="2691440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Mel</a:t>
            </a:r>
            <a:r>
              <a:rPr lang="zh-CN" altLang="en-US" dirty="0"/>
              <a:t>滤波</a:t>
            </a:r>
          </a:p>
        </p:txBody>
      </p:sp>
      <p:cxnSp>
        <p:nvCxnSpPr>
          <p:cNvPr id="11" name="直接连接符 10"/>
          <p:cNvCxnSpPr>
            <a:stCxn id="3" idx="2"/>
            <a:endCxn id="33" idx="0"/>
          </p:cNvCxnSpPr>
          <p:nvPr/>
        </p:nvCxnSpPr>
        <p:spPr>
          <a:xfrm>
            <a:off x="4071669" y="2475781"/>
            <a:ext cx="0" cy="27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071669" y="3089119"/>
            <a:ext cx="0" cy="27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725949" y="3979364"/>
            <a:ext cx="2691440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</a:t>
            </a:r>
            <a:r>
              <a:rPr lang="zh-CN" altLang="en-US" dirty="0" smtClean="0"/>
              <a:t>对数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4071669" y="3702457"/>
            <a:ext cx="0" cy="27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725949" y="4592702"/>
            <a:ext cx="2691440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DCT(Discrete Cosine Transform)</a:t>
            </a:r>
            <a:endParaRPr lang="zh-CN" altLang="en-US" sz="1400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4071669" y="4315795"/>
            <a:ext cx="0" cy="27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725949" y="5206040"/>
            <a:ext cx="2691440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动态特征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4071669" y="4929133"/>
            <a:ext cx="0" cy="27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3" idx="1"/>
          </p:cNvCxnSpPr>
          <p:nvPr/>
        </p:nvCxnSpPr>
        <p:spPr>
          <a:xfrm>
            <a:off x="1699404" y="2307565"/>
            <a:ext cx="1026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427029" y="513202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特征向量</a:t>
            </a:r>
            <a:endParaRPr lang="zh-CN" altLang="en-US" sz="1600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5405887" y="5401572"/>
            <a:ext cx="1026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763109" y="2653914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每一帧的向量就是</a:t>
            </a:r>
            <a:r>
              <a:rPr lang="en-US" altLang="zh-CN" dirty="0" smtClean="0"/>
              <a:t>MFCC</a:t>
            </a:r>
            <a:r>
              <a:rPr lang="zh-CN" altLang="en-US" dirty="0" smtClean="0"/>
              <a:t>的特征向量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接下来可以根据这些向量进行训练和识别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751608" y="4978140"/>
            <a:ext cx="4549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特征提取</a:t>
            </a:r>
            <a:r>
              <a:rPr lang="zh-CN" altLang="en-US" dirty="0" smtClean="0"/>
              <a:t>部分通常是提取</a:t>
            </a:r>
            <a:r>
              <a:rPr lang="en-US" altLang="zh-CN" dirty="0" smtClean="0"/>
              <a:t>DCT</a:t>
            </a:r>
            <a:r>
              <a:rPr lang="zh-CN" altLang="en-US" dirty="0" smtClean="0"/>
              <a:t>的前</a:t>
            </a:r>
            <a:r>
              <a:rPr lang="en-US" altLang="zh-CN" dirty="0" smtClean="0"/>
              <a:t>13</a:t>
            </a:r>
            <a:r>
              <a:rPr lang="zh-CN" altLang="en-US" dirty="0" smtClean="0"/>
              <a:t>个系数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并附加上这</a:t>
            </a:r>
            <a:r>
              <a:rPr lang="en-US" altLang="zh-CN" dirty="0" smtClean="0"/>
              <a:t>13</a:t>
            </a:r>
            <a:r>
              <a:rPr lang="zh-CN" altLang="en-US" dirty="0" smtClean="0"/>
              <a:t>个系数的一阶差分和二阶差分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6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VAD/SAD (</a:t>
            </a:r>
            <a:r>
              <a:rPr lang="en-US" altLang="zh-CN" sz="4400" dirty="0" smtClean="0"/>
              <a:t>Voice/Speech </a:t>
            </a:r>
            <a:r>
              <a:rPr lang="en-US" altLang="zh-CN" sz="4400" dirty="0"/>
              <a:t>Activity Detection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6" b="24510"/>
          <a:stretch/>
        </p:blipFill>
        <p:spPr>
          <a:xfrm>
            <a:off x="1896086" y="3025742"/>
            <a:ext cx="8460788" cy="22243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64" y="5231023"/>
            <a:ext cx="19050" cy="190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11995" y="2196885"/>
            <a:ext cx="69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语音活性检测</a:t>
            </a:r>
            <a:r>
              <a:rPr lang="en-US" altLang="zh-CN" dirty="0" smtClean="0"/>
              <a:t>(</a:t>
            </a:r>
            <a:r>
              <a:rPr lang="zh-CN" altLang="en-US" dirty="0" smtClean="0"/>
              <a:t>语音端点检测</a:t>
            </a:r>
            <a:r>
              <a:rPr lang="en-US" altLang="zh-CN" dirty="0" smtClean="0"/>
              <a:t>): </a:t>
            </a:r>
            <a:r>
              <a:rPr lang="zh-CN" altLang="en-US" dirty="0" smtClean="0"/>
              <a:t>检测一段语音的是否是人说话的语音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05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VAD/SAD (</a:t>
            </a:r>
            <a:r>
              <a:rPr lang="en-US" altLang="zh-CN" sz="4400" dirty="0" smtClean="0"/>
              <a:t>Voice/Speech </a:t>
            </a:r>
            <a:r>
              <a:rPr lang="en-US" altLang="zh-CN" sz="4400" dirty="0"/>
              <a:t>Activity Detection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9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37" r="36652" b="37590"/>
          <a:stretch/>
        </p:blipFill>
        <p:spPr>
          <a:xfrm>
            <a:off x="5189710" y="4528481"/>
            <a:ext cx="3278392" cy="1304365"/>
          </a:xfr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115" y="3557491"/>
            <a:ext cx="19050" cy="19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5087" b="40981"/>
          <a:stretch/>
        </p:blipFill>
        <p:spPr>
          <a:xfrm>
            <a:off x="1706920" y="4528481"/>
            <a:ext cx="2538805" cy="13043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0394" r="27536" b="41115"/>
          <a:stretch/>
        </p:blipFill>
        <p:spPr>
          <a:xfrm>
            <a:off x="1706920" y="2613797"/>
            <a:ext cx="6746973" cy="1268083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3298809" y="4777251"/>
            <a:ext cx="1877699" cy="174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298809" y="5428033"/>
            <a:ext cx="1877699" cy="248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05266" y="30663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远场噪音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69679" y="49959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封音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26" r="7385" b="13777"/>
          <a:stretch/>
        </p:blipFill>
        <p:spPr>
          <a:xfrm>
            <a:off x="8790967" y="4528481"/>
            <a:ext cx="2581699" cy="13043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" t="37551" r="7248" b="18555"/>
          <a:stretch/>
        </p:blipFill>
        <p:spPr>
          <a:xfrm>
            <a:off x="8790967" y="2613797"/>
            <a:ext cx="2581699" cy="126808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543379" y="2016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时域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758650" y="19961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频域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4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VAD/SAD (</a:t>
            </a:r>
            <a:r>
              <a:rPr lang="en-US" altLang="zh-CN" sz="4400" dirty="0" smtClean="0"/>
              <a:t>Voice/Speech </a:t>
            </a:r>
            <a:r>
              <a:rPr lang="en-US" altLang="zh-CN" sz="4400" dirty="0"/>
              <a:t>Activity Detection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/>
              <a:t>Multi-parameter </a:t>
            </a:r>
            <a:r>
              <a:rPr lang="en-US" altLang="zh-CN" dirty="0" smtClean="0"/>
              <a:t>SAD</a:t>
            </a:r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Statistical SAD</a:t>
            </a:r>
            <a:endParaRPr lang="en-US" altLang="zh-CN" dirty="0"/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Energy </a:t>
            </a:r>
            <a:r>
              <a:rPr lang="en-US" altLang="zh-CN" dirty="0"/>
              <a:t>Based </a:t>
            </a:r>
            <a:r>
              <a:rPr lang="en-US" altLang="zh-CN" dirty="0" smtClean="0"/>
              <a:t>SAD</a:t>
            </a:r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/>
              <a:t> Phoneme Recognizer Based </a:t>
            </a:r>
            <a:r>
              <a:rPr lang="en-US" altLang="zh-CN" dirty="0" smtClean="0"/>
              <a:t>SAD</a:t>
            </a:r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Bi </a:t>
            </a:r>
            <a:r>
              <a:rPr lang="en-US" altLang="zh-CN" dirty="0"/>
              <a:t>Gaussian Modeling of log-Energies Based SAD</a:t>
            </a:r>
          </a:p>
          <a:p>
            <a:pPr>
              <a:buFont typeface="Calibri" panose="020F0502020204030204" pitchFamily="34" charset="0"/>
              <a:buChar char="·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42785" y="6376893"/>
            <a:ext cx="26709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00" dirty="0" smtClean="0">
                <a:solidFill>
                  <a:srgbClr val="000000"/>
                </a:solidFill>
              </a:rPr>
              <a:t>Reference: </a:t>
            </a:r>
            <a:r>
              <a:rPr lang="en-US" altLang="zh-CN" sz="1000" dirty="0">
                <a:hlinkClick r:id="rId2"/>
              </a:rPr>
              <a:t>https://arxiv.org/pdf/1210.0297.pdf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VAD/SAD (</a:t>
            </a:r>
            <a:r>
              <a:rPr lang="en-US" altLang="zh-CN" sz="4400" dirty="0" smtClean="0"/>
              <a:t>Voice/Speech </a:t>
            </a:r>
            <a:r>
              <a:rPr lang="en-US" altLang="zh-CN" sz="4400" dirty="0"/>
              <a:t>Activity Detection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/>
              <a:t>Multi-parameter </a:t>
            </a:r>
            <a:r>
              <a:rPr lang="en-US" altLang="zh-CN" dirty="0" smtClean="0"/>
              <a:t>SAD</a:t>
            </a:r>
          </a:p>
          <a:p>
            <a:pPr lvl="1"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line </a:t>
            </a:r>
            <a:r>
              <a:rPr lang="en-US" altLang="zh-CN" dirty="0"/>
              <a:t>spectral </a:t>
            </a:r>
            <a:r>
              <a:rPr lang="en-US" altLang="zh-CN" dirty="0" smtClean="0"/>
              <a:t>pairs</a:t>
            </a:r>
          </a:p>
          <a:p>
            <a:pPr lvl="1"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full-band energy</a:t>
            </a:r>
          </a:p>
          <a:p>
            <a:pPr lvl="1">
              <a:buSzPct val="25000"/>
              <a:buFont typeface="Wingdings" panose="05000000000000000000" pitchFamily="2" charset="2"/>
              <a:buChar char="l"/>
            </a:pPr>
            <a:r>
              <a:rPr lang="en-US" altLang="zh-CN" dirty="0"/>
              <a:t>low-band energy</a:t>
            </a:r>
            <a:endParaRPr lang="en-US" altLang="zh-CN" dirty="0" smtClean="0"/>
          </a:p>
          <a:p>
            <a:pPr lvl="1">
              <a:buSzPct val="25000"/>
              <a:buFont typeface="Wingdings" panose="05000000000000000000" pitchFamily="2" charset="2"/>
              <a:buChar char="l"/>
            </a:pPr>
            <a:r>
              <a:rPr lang="en-US" altLang="zh-CN" dirty="0"/>
              <a:t>zero-crossing rate</a:t>
            </a:r>
            <a:endParaRPr lang="en-US" altLang="zh-CN" dirty="0" smtClean="0"/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Statistical SAD</a:t>
            </a:r>
            <a:endParaRPr lang="en-US" altLang="zh-CN" dirty="0"/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Energy </a:t>
            </a:r>
            <a:r>
              <a:rPr lang="en-US" altLang="zh-CN" dirty="0"/>
              <a:t>Based </a:t>
            </a:r>
            <a:r>
              <a:rPr lang="en-US" altLang="zh-CN" dirty="0" smtClean="0"/>
              <a:t>SAD</a:t>
            </a:r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/>
              <a:t> Phoneme Recognizer Based </a:t>
            </a:r>
            <a:r>
              <a:rPr lang="en-US" altLang="zh-CN" dirty="0" smtClean="0"/>
              <a:t>SAD</a:t>
            </a:r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Bi </a:t>
            </a:r>
            <a:r>
              <a:rPr lang="en-US" altLang="zh-CN" dirty="0"/>
              <a:t>Gaussian Modeling of log-Energies Based SAD</a:t>
            </a:r>
          </a:p>
          <a:p>
            <a:pPr>
              <a:buFont typeface="Calibri" panose="020F0502020204030204" pitchFamily="34" charset="0"/>
              <a:buChar char="·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3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VAD/SAD (</a:t>
            </a:r>
            <a:r>
              <a:rPr lang="en-US" altLang="zh-CN" sz="4400" dirty="0" smtClean="0"/>
              <a:t>Voice/Speech </a:t>
            </a:r>
            <a:r>
              <a:rPr lang="en-US" altLang="zh-CN" sz="4400" dirty="0"/>
              <a:t>Activity Detection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/>
              <a:t>Multi-parameter </a:t>
            </a:r>
            <a:r>
              <a:rPr lang="en-US" altLang="zh-CN" dirty="0" smtClean="0"/>
              <a:t>SAD</a:t>
            </a:r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Statistical SAD</a:t>
            </a:r>
            <a:endParaRPr lang="en-US" altLang="zh-CN" dirty="0"/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a </a:t>
            </a:r>
            <a:r>
              <a:rPr lang="en-US" altLang="zh-CN" dirty="0"/>
              <a:t>statistical model is used where the decision are taken based on likelihood ratio test (LRT). In addition to that, a decision-directed (DD) method is used to estimate various parameters. Finally, it also introduces an improved hang-over scheme based on hidden Markov model (HMM) </a:t>
            </a:r>
            <a:endParaRPr lang="en-US" altLang="zh-CN" dirty="0" smtClean="0"/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Energy Based SAD</a:t>
            </a:r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/>
              <a:t>Phoneme Recognizer Based </a:t>
            </a:r>
            <a:r>
              <a:rPr lang="en-US" altLang="zh-CN" dirty="0" smtClean="0"/>
              <a:t>SAD</a:t>
            </a:r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Bi </a:t>
            </a:r>
            <a:r>
              <a:rPr lang="en-US" altLang="zh-CN" dirty="0"/>
              <a:t>Gaussian Modeling of log-Energies Based SAD</a:t>
            </a:r>
          </a:p>
          <a:p>
            <a:pPr>
              <a:buFont typeface="Calibri" panose="020F0502020204030204" pitchFamily="34" charset="0"/>
              <a:buChar char="·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1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VAD/SAD (</a:t>
            </a:r>
            <a:r>
              <a:rPr lang="en-US" altLang="zh-CN" sz="4400" dirty="0" smtClean="0"/>
              <a:t>Voice/Speech </a:t>
            </a:r>
            <a:r>
              <a:rPr lang="en-US" altLang="zh-CN" sz="4400" dirty="0"/>
              <a:t>Activity Detection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/>
              <a:t>Multi-parameter </a:t>
            </a:r>
            <a:r>
              <a:rPr lang="en-US" altLang="zh-CN" dirty="0" smtClean="0"/>
              <a:t>SAD</a:t>
            </a:r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Statistical SAD</a:t>
            </a:r>
            <a:endParaRPr lang="en-US" altLang="zh-CN" dirty="0"/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/>
              <a:t> Energy Based SAD</a:t>
            </a:r>
          </a:p>
          <a:p>
            <a:pPr lvl="1">
              <a:buSzPct val="25000"/>
              <a:buFont typeface="Wingdings" panose="05000000000000000000" pitchFamily="2" charset="2"/>
              <a:buChar char="l"/>
            </a:pPr>
            <a:r>
              <a:rPr lang="en-US" altLang="zh-CN" dirty="0"/>
              <a:t>First, energy of all the speech frames are computed for a given speech utterance. Then, an empirical threshold is selected from the frame energies.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Kaldi</a:t>
            </a:r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Phoneme Recognizer Based SAD</a:t>
            </a:r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Bi </a:t>
            </a:r>
            <a:r>
              <a:rPr lang="en-US" altLang="zh-CN" dirty="0"/>
              <a:t>Gaussian Modeling of log-Energies Based SAD</a:t>
            </a:r>
          </a:p>
          <a:p>
            <a:pPr>
              <a:buFont typeface="Calibri" panose="020F0502020204030204" pitchFamily="34" charset="0"/>
              <a:buChar char="·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1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VAD/SAD (</a:t>
            </a:r>
            <a:r>
              <a:rPr lang="en-US" altLang="zh-CN" sz="4400" dirty="0" smtClean="0"/>
              <a:t>Voice/Speech </a:t>
            </a:r>
            <a:r>
              <a:rPr lang="en-US" altLang="zh-CN" sz="4400" dirty="0"/>
              <a:t>Activity Detection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2"/>
            <a:ext cx="10058400" cy="4598200"/>
          </a:xfrm>
        </p:spPr>
        <p:txBody>
          <a:bodyPr>
            <a:normAutofit/>
          </a:bodyPr>
          <a:lstStyle/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/>
              <a:t>Multi-parameter </a:t>
            </a:r>
            <a:r>
              <a:rPr lang="en-US" altLang="zh-CN" dirty="0" smtClean="0"/>
              <a:t>SAD</a:t>
            </a:r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Statistical SAD</a:t>
            </a:r>
            <a:endParaRPr lang="en-US" altLang="zh-CN" dirty="0"/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/>
              <a:t> Energy Based </a:t>
            </a:r>
            <a:r>
              <a:rPr lang="en-US" altLang="zh-CN" dirty="0" smtClean="0"/>
              <a:t>SAD</a:t>
            </a:r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Phoneme Recognizer Based </a:t>
            </a:r>
            <a:r>
              <a:rPr lang="en-US" altLang="zh-CN" dirty="0" smtClean="0"/>
              <a:t>SAD</a:t>
            </a:r>
          </a:p>
          <a:p>
            <a:pPr lvl="1"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non </a:t>
            </a:r>
            <a:r>
              <a:rPr lang="en-US" altLang="zh-CN" dirty="0"/>
              <a:t>speech segments are of four </a:t>
            </a:r>
            <a:r>
              <a:rPr lang="en-US" altLang="zh-CN" dirty="0" smtClean="0"/>
              <a:t>kinds</a:t>
            </a:r>
          </a:p>
          <a:p>
            <a:pPr lvl="2"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pau</a:t>
            </a:r>
            <a:r>
              <a:rPr lang="en-US" altLang="zh-CN" dirty="0"/>
              <a:t>: pause within speech </a:t>
            </a:r>
            <a:r>
              <a:rPr lang="en-US" altLang="zh-CN" dirty="0" smtClean="0"/>
              <a:t>signal          </a:t>
            </a:r>
            <a:r>
              <a:rPr lang="zh-CN" altLang="en-US" dirty="0" smtClean="0"/>
              <a:t>语音间的间隔</a:t>
            </a:r>
            <a:endParaRPr lang="en-US" altLang="zh-CN" dirty="0" smtClean="0"/>
          </a:p>
          <a:p>
            <a:pPr lvl="2"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spk</a:t>
            </a:r>
            <a:r>
              <a:rPr lang="en-US" altLang="zh-CN" dirty="0"/>
              <a:t>: speaker related </a:t>
            </a:r>
            <a:r>
              <a:rPr lang="en-US" altLang="zh-CN" dirty="0" smtClean="0"/>
              <a:t>noises                  </a:t>
            </a:r>
            <a:r>
              <a:rPr lang="zh-CN" altLang="en-US" dirty="0" smtClean="0"/>
              <a:t>说话人相关的噪音</a:t>
            </a:r>
            <a:endParaRPr lang="en-US" altLang="zh-CN" dirty="0" smtClean="0"/>
          </a:p>
          <a:p>
            <a:pPr lvl="2"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sta</a:t>
            </a:r>
            <a:r>
              <a:rPr lang="en-US" altLang="zh-CN" dirty="0"/>
              <a:t>: stationary </a:t>
            </a:r>
            <a:r>
              <a:rPr lang="en-US" altLang="zh-CN" dirty="0" smtClean="0"/>
              <a:t>noise                               </a:t>
            </a:r>
            <a:r>
              <a:rPr lang="zh-CN" altLang="en-US" dirty="0" smtClean="0"/>
              <a:t>一直都有的噪音</a:t>
            </a:r>
            <a:endParaRPr lang="en-US" altLang="zh-CN" dirty="0" smtClean="0"/>
          </a:p>
          <a:p>
            <a:pPr lvl="2"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int</a:t>
            </a:r>
            <a:r>
              <a:rPr lang="en-US" altLang="zh-CN" dirty="0"/>
              <a:t>: intermittent </a:t>
            </a:r>
            <a:r>
              <a:rPr lang="en-US" altLang="zh-CN" dirty="0" smtClean="0"/>
              <a:t>noise                            </a:t>
            </a:r>
            <a:r>
              <a:rPr lang="zh-CN" altLang="en-US" dirty="0" smtClean="0"/>
              <a:t>断断续续的噪音</a:t>
            </a:r>
            <a:endParaRPr lang="en-US" altLang="zh-CN" dirty="0" smtClean="0"/>
          </a:p>
          <a:p>
            <a:pPr lvl="1"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This </a:t>
            </a:r>
            <a:r>
              <a:rPr lang="en-US" altLang="zh-CN" dirty="0"/>
              <a:t>tool uses a </a:t>
            </a:r>
            <a:r>
              <a:rPr lang="en-US" altLang="zh-CN" dirty="0">
                <a:solidFill>
                  <a:srgbClr val="FF0000"/>
                </a:solidFill>
              </a:rPr>
              <a:t>neural network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hidden Markov model </a:t>
            </a:r>
            <a:r>
              <a:rPr lang="en-US" altLang="zh-CN" dirty="0"/>
              <a:t>based technique to identify phonemes. </a:t>
            </a:r>
            <a:endParaRPr lang="en-US" altLang="zh-CN" dirty="0" smtClean="0"/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Bi </a:t>
            </a:r>
            <a:r>
              <a:rPr lang="en-US" altLang="zh-CN" dirty="0"/>
              <a:t>Gaussian Modeling of log-Energies Based SAD</a:t>
            </a:r>
          </a:p>
          <a:p>
            <a:pPr>
              <a:buFont typeface="Calibri" panose="020F0502020204030204" pitchFamily="34" charset="0"/>
              <a:buChar char="·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0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VAD/SAD (</a:t>
            </a:r>
            <a:r>
              <a:rPr lang="en-US" altLang="zh-CN" sz="4400" dirty="0" smtClean="0"/>
              <a:t>Voice/Speech </a:t>
            </a:r>
            <a:r>
              <a:rPr lang="en-US" altLang="zh-CN" sz="4400" dirty="0"/>
              <a:t>Activity Detection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2"/>
            <a:ext cx="10058400" cy="4192759"/>
          </a:xfrm>
        </p:spPr>
        <p:txBody>
          <a:bodyPr>
            <a:normAutofit/>
          </a:bodyPr>
          <a:lstStyle/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/>
              <a:t>Multi-parameter </a:t>
            </a:r>
            <a:r>
              <a:rPr lang="en-US" altLang="zh-CN" dirty="0" smtClean="0"/>
              <a:t>SAD</a:t>
            </a:r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Statistical SAD</a:t>
            </a:r>
            <a:endParaRPr lang="en-US" altLang="zh-CN" dirty="0"/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/>
              <a:t> Energy Based </a:t>
            </a:r>
            <a:r>
              <a:rPr lang="en-US" altLang="zh-CN" dirty="0" smtClean="0"/>
              <a:t>SAD</a:t>
            </a:r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 Phoneme Recognizer Based SAD</a:t>
            </a:r>
          </a:p>
          <a:p>
            <a:pPr>
              <a:buSzPct val="25000"/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smtClean="0"/>
              <a:t>Bi </a:t>
            </a:r>
            <a:r>
              <a:rPr lang="en-US" altLang="zh-CN" dirty="0"/>
              <a:t>Gaussian Modeling of log-Energies Based </a:t>
            </a:r>
            <a:r>
              <a:rPr lang="en-US" altLang="zh-CN" dirty="0" smtClean="0"/>
              <a:t>SAD</a:t>
            </a:r>
          </a:p>
          <a:p>
            <a:pPr lvl="1"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log-energies </a:t>
            </a:r>
            <a:r>
              <a:rPr lang="en-US" altLang="zh-CN" dirty="0"/>
              <a:t>of each speech frames of a speech utterance are </a:t>
            </a:r>
            <a:r>
              <a:rPr lang="en-US" altLang="zh-CN" dirty="0" smtClean="0"/>
              <a:t>computed</a:t>
            </a:r>
          </a:p>
          <a:p>
            <a:pPr lvl="1"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the </a:t>
            </a:r>
            <a:r>
              <a:rPr lang="en-US" altLang="zh-CN" dirty="0"/>
              <a:t>distribution of log-</a:t>
            </a:r>
            <a:r>
              <a:rPr lang="en-US" altLang="zh-CN" dirty="0">
                <a:solidFill>
                  <a:srgbClr val="FF0000"/>
                </a:solidFill>
              </a:rPr>
              <a:t>energy</a:t>
            </a:r>
            <a:r>
              <a:rPr lang="en-US" altLang="zh-CN" dirty="0"/>
              <a:t> coefficients is estimated using Gaussian mixture model of two </a:t>
            </a:r>
            <a:r>
              <a:rPr lang="en-US" altLang="zh-CN" dirty="0" smtClean="0"/>
              <a:t>mixtures</a:t>
            </a:r>
          </a:p>
          <a:p>
            <a:pPr lvl="1"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The </a:t>
            </a:r>
            <a:r>
              <a:rPr lang="en-US" altLang="zh-CN" dirty="0"/>
              <a:t>cluster corresponding to smaller value of center is treated as noise or non-speech class, and the cluster corresponding to larger value of center is considered as speech </a:t>
            </a:r>
          </a:p>
          <a:p>
            <a:pPr lvl="1">
              <a:buSzPct val="2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A </a:t>
            </a:r>
            <a:r>
              <a:rPr lang="en-US" altLang="zh-CN" dirty="0"/>
              <a:t>threshold is computed to determine the decision making boundary between speech and non-speech </a:t>
            </a:r>
            <a:r>
              <a:rPr lang="en-US" altLang="zh-CN" dirty="0" smtClean="0"/>
              <a:t>class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12" y="1780783"/>
            <a:ext cx="4034106" cy="220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RNN(</a:t>
            </a:r>
            <a:r>
              <a:rPr lang="en-US" altLang="zh-CN" sz="4400" dirty="0"/>
              <a:t>Recurrent Neural Network</a:t>
            </a:r>
            <a:r>
              <a:rPr lang="en-US" altLang="zh-CN" dirty="0" smtClean="0"/>
              <a:t>)</a:t>
            </a:r>
            <a:r>
              <a:rPr lang="zh-CN" altLang="en-US" sz="3200" dirty="0"/>
              <a:t>循环神经网络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846984" cy="4023360"/>
          </a:xfrm>
        </p:spPr>
        <p:txBody>
          <a:bodyPr/>
          <a:lstStyle/>
          <a:p>
            <a:pPr>
              <a:buFont typeface="Calibri" panose="020F0502020204030204" pitchFamily="34" charset="0"/>
              <a:buChar char="·"/>
            </a:pPr>
            <a:r>
              <a:rPr lang="en-US" altLang="zh-CN" dirty="0" smtClean="0"/>
              <a:t> RNN:  Recurrent Neural Network </a:t>
            </a:r>
            <a:r>
              <a:rPr lang="zh-CN" altLang="en-US" dirty="0" smtClean="0"/>
              <a:t>循环神经网络</a:t>
            </a:r>
            <a:endParaRPr lang="en-US" altLang="zh-CN" dirty="0" smtClean="0"/>
          </a:p>
          <a:p>
            <a:pPr lvl="1">
              <a:buFont typeface="Calibri" panose="020F0502020204030204" pitchFamily="34" charset="0"/>
              <a:buChar char="·"/>
            </a:pPr>
            <a:r>
              <a:rPr lang="zh-CN" altLang="en-US" dirty="0" smtClean="0"/>
              <a:t>在</a:t>
            </a:r>
            <a:r>
              <a:rPr lang="en-US" altLang="zh-CN" dirty="0" smtClean="0"/>
              <a:t>NLP</a:t>
            </a:r>
            <a:r>
              <a:rPr lang="zh-CN" altLang="en-US" dirty="0" smtClean="0"/>
              <a:t>中至关重要</a:t>
            </a:r>
            <a:endParaRPr lang="en-US" altLang="zh-CN" dirty="0" smtClean="0"/>
          </a:p>
          <a:p>
            <a:pPr>
              <a:buFont typeface="Calibri" panose="020F0502020204030204" pitchFamily="34" charset="0"/>
              <a:buChar char="·"/>
            </a:pPr>
            <a:r>
              <a:rPr lang="zh-CN" altLang="en-US" dirty="0" smtClean="0"/>
              <a:t> 为什么</a:t>
            </a:r>
            <a:r>
              <a:rPr lang="zh-CN" altLang="en-US" dirty="0"/>
              <a:t>需要</a:t>
            </a:r>
            <a:r>
              <a:rPr lang="en-US" altLang="zh-CN" dirty="0"/>
              <a:t>RNN:</a:t>
            </a:r>
          </a:p>
          <a:p>
            <a:pPr lvl="1">
              <a:buFont typeface="Calibri" panose="020F0502020204030204" pitchFamily="34" charset="0"/>
              <a:buChar char="·"/>
            </a:pPr>
            <a:r>
              <a:rPr lang="zh-CN" altLang="en-US" dirty="0" smtClean="0"/>
              <a:t>对于通常的神经网络模型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他们只能单独的处理一个个输入</a:t>
            </a:r>
            <a:r>
              <a:rPr lang="en-US" altLang="zh-CN" dirty="0" smtClean="0"/>
              <a:t>, </a:t>
            </a:r>
            <a:r>
              <a:rPr lang="zh-CN" altLang="en-US" dirty="0" smtClean="0"/>
              <a:t>前一个输入和后一个输入没关系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但是某些任务需要能够</a:t>
            </a:r>
            <a:r>
              <a:rPr lang="zh-CN" altLang="en-US" dirty="0" smtClean="0">
                <a:solidFill>
                  <a:srgbClr val="FF0000"/>
                </a:solidFill>
              </a:rPr>
              <a:t>处理序列的信息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</a:t>
            </a:r>
            <a:r>
              <a:rPr lang="zh-CN" altLang="en-US" dirty="0" smtClean="0">
                <a:solidFill>
                  <a:srgbClr val="FF0000"/>
                </a:solidFill>
              </a:rPr>
              <a:t>前面的输入和后面的输入是有关系的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 typeface="Calibri" panose="020F0502020204030204" pitchFamily="34" charset="0"/>
              <a:buChar char="·"/>
            </a:pPr>
            <a:r>
              <a:rPr lang="zh-CN" altLang="en-US" dirty="0" smtClean="0"/>
              <a:t>比如我们理解一句话的时候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孤立的理解这句话是没有用的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必须把整个句子作为序列连起来</a:t>
            </a:r>
            <a:r>
              <a:rPr lang="en-US" altLang="zh-CN" dirty="0" smtClean="0"/>
              <a:t>. </a:t>
            </a:r>
            <a:r>
              <a:rPr lang="zh-CN" altLang="en-US" dirty="0" smtClean="0"/>
              <a:t>处理视频的时候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我们要把视频的每一帧连起来分析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40860" y="6394146"/>
            <a:ext cx="29161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00" dirty="0" smtClean="0">
                <a:solidFill>
                  <a:srgbClr val="000000"/>
                </a:solidFill>
              </a:rPr>
              <a:t>Reference: </a:t>
            </a:r>
            <a:r>
              <a:rPr lang="en-US" altLang="zh-CN" sz="1000" dirty="0">
                <a:hlinkClick r:id="rId2"/>
              </a:rPr>
              <a:t>https://zhuanlan.zhihu.com/p/30844905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32" y="1845734"/>
            <a:ext cx="3303456" cy="358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情景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06239" y="2990773"/>
            <a:ext cx="1546430" cy="5607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电话录音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6483" y="2546517"/>
            <a:ext cx="1132936" cy="3347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6483" y="3107233"/>
            <a:ext cx="1132936" cy="3347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Customer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06483" y="3667949"/>
            <a:ext cx="1132936" cy="334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Music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6483" y="4002654"/>
            <a:ext cx="1132936" cy="334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Machine Sound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06483" y="4337359"/>
            <a:ext cx="1132936" cy="334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Noise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6483" y="4672064"/>
            <a:ext cx="1132936" cy="334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Third Person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46282" y="3103780"/>
            <a:ext cx="902898" cy="3347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注册</a:t>
            </a:r>
          </a:p>
        </p:txBody>
      </p:sp>
      <p:sp>
        <p:nvSpPr>
          <p:cNvPr id="14" name="矩形 13"/>
          <p:cNvSpPr/>
          <p:nvPr/>
        </p:nvSpPr>
        <p:spPr>
          <a:xfrm>
            <a:off x="5363338" y="1918512"/>
            <a:ext cx="1468784" cy="3347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Seller</a:t>
            </a:r>
            <a:r>
              <a:rPr lang="zh-CN" altLang="en-US" dirty="0" smtClean="0">
                <a:solidFill>
                  <a:schemeClr val="tx1"/>
                </a:solidFill>
              </a:rPr>
              <a:t>语音库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46281" y="4002654"/>
            <a:ext cx="902898" cy="33470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丢弃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46281" y="2546517"/>
            <a:ext cx="902898" cy="3347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过滤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12908" y="3103780"/>
            <a:ext cx="1787970" cy="34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Customer</a:t>
            </a:r>
            <a:r>
              <a:rPr lang="zh-CN" altLang="en-US" dirty="0" smtClean="0">
                <a:solidFill>
                  <a:schemeClr val="tx1"/>
                </a:solidFill>
              </a:rPr>
              <a:t>语音库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06239" y="5486395"/>
            <a:ext cx="1546430" cy="5607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Customer</a:t>
            </a:r>
            <a:r>
              <a:rPr lang="zh-CN" altLang="en-US" dirty="0" smtClean="0">
                <a:solidFill>
                  <a:schemeClr val="tx1"/>
                </a:solidFill>
              </a:rPr>
              <a:t>录音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154379" y="4451225"/>
            <a:ext cx="902898" cy="3347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打分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575988" y="4149303"/>
            <a:ext cx="983411" cy="362304"/>
          </a:xfrm>
          <a:prstGeom prst="roundRect">
            <a:avLst/>
          </a:prstGeom>
          <a:solidFill>
            <a:srgbClr val="89B22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匹配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0575987" y="4744517"/>
            <a:ext cx="983411" cy="362304"/>
          </a:xfrm>
          <a:prstGeom prst="roundRect">
            <a:avLst/>
          </a:prstGeom>
          <a:solidFill>
            <a:srgbClr val="DAA99E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不匹配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3461" y="306915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Phase 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23461" y="558208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Phase 2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>
          <a:xfrm>
            <a:off x="3286665" y="2651743"/>
            <a:ext cx="263044" cy="2242868"/>
          </a:xfrm>
          <a:prstGeom prst="leftBrace">
            <a:avLst>
              <a:gd name="adj1" fmla="val 8333"/>
              <a:gd name="adj2" fmla="val 288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7" idx="3"/>
            <a:endCxn id="17" idx="1"/>
          </p:cNvCxnSpPr>
          <p:nvPr/>
        </p:nvCxnSpPr>
        <p:spPr>
          <a:xfrm>
            <a:off x="4839419" y="2713870"/>
            <a:ext cx="806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3"/>
            <a:endCxn id="13" idx="1"/>
          </p:cNvCxnSpPr>
          <p:nvPr/>
        </p:nvCxnSpPr>
        <p:spPr>
          <a:xfrm flipV="1">
            <a:off x="4839419" y="3271133"/>
            <a:ext cx="806863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839419" y="4168275"/>
            <a:ext cx="806863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6" idx="1"/>
          </p:cNvCxnSpPr>
          <p:nvPr/>
        </p:nvCxnSpPr>
        <p:spPr>
          <a:xfrm>
            <a:off x="4839419" y="3835302"/>
            <a:ext cx="806862" cy="334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1" idx="3"/>
            <a:endCxn id="16" idx="1"/>
          </p:cNvCxnSpPr>
          <p:nvPr/>
        </p:nvCxnSpPr>
        <p:spPr>
          <a:xfrm flipV="1">
            <a:off x="4839419" y="4170007"/>
            <a:ext cx="806862" cy="334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2" idx="3"/>
            <a:endCxn id="16" idx="1"/>
          </p:cNvCxnSpPr>
          <p:nvPr/>
        </p:nvCxnSpPr>
        <p:spPr>
          <a:xfrm flipV="1">
            <a:off x="4839419" y="4170007"/>
            <a:ext cx="806862" cy="669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3" idx="3"/>
            <a:endCxn id="18" idx="1"/>
          </p:cNvCxnSpPr>
          <p:nvPr/>
        </p:nvCxnSpPr>
        <p:spPr>
          <a:xfrm>
            <a:off x="6549180" y="3271133"/>
            <a:ext cx="763728" cy="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2"/>
            <a:endCxn id="17" idx="0"/>
          </p:cNvCxnSpPr>
          <p:nvPr/>
        </p:nvCxnSpPr>
        <p:spPr>
          <a:xfrm>
            <a:off x="6097730" y="2253217"/>
            <a:ext cx="0" cy="29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9" idx="3"/>
            <a:endCxn id="20" idx="1"/>
          </p:cNvCxnSpPr>
          <p:nvPr/>
        </p:nvCxnSpPr>
        <p:spPr>
          <a:xfrm flipV="1">
            <a:off x="3152669" y="4618578"/>
            <a:ext cx="6001710" cy="1148176"/>
          </a:xfrm>
          <a:prstGeom prst="bentConnector3">
            <a:avLst>
              <a:gd name="adj1" fmla="val 842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8" idx="2"/>
            <a:endCxn id="20" idx="1"/>
          </p:cNvCxnSpPr>
          <p:nvPr/>
        </p:nvCxnSpPr>
        <p:spPr>
          <a:xfrm rot="16200000" flipH="1">
            <a:off x="8094471" y="3558669"/>
            <a:ext cx="1172331" cy="947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" idx="3"/>
            <a:endCxn id="22" idx="1"/>
          </p:cNvCxnSpPr>
          <p:nvPr/>
        </p:nvCxnSpPr>
        <p:spPr>
          <a:xfrm flipV="1">
            <a:off x="10057277" y="4330455"/>
            <a:ext cx="518711" cy="28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0" idx="3"/>
            <a:endCxn id="23" idx="1"/>
          </p:cNvCxnSpPr>
          <p:nvPr/>
        </p:nvCxnSpPr>
        <p:spPr>
          <a:xfrm>
            <a:off x="10057277" y="4618578"/>
            <a:ext cx="518710" cy="30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056288" y="20011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0659711" y="20011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3351319" y="1912578"/>
            <a:ext cx="0" cy="4352029"/>
          </a:xfrm>
          <a:prstGeom prst="line">
            <a:avLst/>
          </a:prstGeom>
          <a:ln>
            <a:solidFill>
              <a:srgbClr val="00B050">
                <a:alpha val="3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316632" y="1912578"/>
            <a:ext cx="0" cy="4352029"/>
          </a:xfrm>
          <a:prstGeom prst="line">
            <a:avLst/>
          </a:prstGeom>
          <a:ln>
            <a:solidFill>
              <a:srgbClr val="00B050">
                <a:alpha val="3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1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RNN(</a:t>
            </a:r>
            <a:r>
              <a:rPr lang="en-US" altLang="zh-CN" sz="4400" dirty="0"/>
              <a:t>Recurrent Neural Network</a:t>
            </a:r>
            <a:r>
              <a:rPr lang="en-US" altLang="zh-CN" dirty="0" smtClean="0"/>
              <a:t>)</a:t>
            </a:r>
            <a:r>
              <a:rPr lang="zh-CN" altLang="en-US" sz="3200" dirty="0"/>
              <a:t>循环神经网络</a:t>
            </a:r>
            <a:endParaRPr lang="en-US" altLang="zh-CN" sz="3200" dirty="0"/>
          </a:p>
        </p:txBody>
      </p:sp>
      <p:pic>
        <p:nvPicPr>
          <p:cNvPr id="1026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216333"/>
            <a:ext cx="10058400" cy="328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9140860" y="6394146"/>
            <a:ext cx="31181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00" dirty="0" err="1" smtClean="0">
                <a:solidFill>
                  <a:srgbClr val="000000"/>
                </a:solidFill>
              </a:rPr>
              <a:t>Image_source</a:t>
            </a:r>
            <a:r>
              <a:rPr lang="en-US" altLang="zh-CN" sz="1000" dirty="0" smtClean="0">
                <a:solidFill>
                  <a:srgbClr val="000000"/>
                </a:solidFill>
              </a:rPr>
              <a:t>: </a:t>
            </a:r>
            <a:r>
              <a:rPr lang="en-US" altLang="zh-CN" sz="1000" dirty="0">
                <a:hlinkClick r:id="rId3"/>
              </a:rPr>
              <a:t>https://zhuanlan.zhihu.com/p/30844905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RNN(</a:t>
            </a:r>
            <a:r>
              <a:rPr lang="en-US" altLang="zh-CN" sz="4400" dirty="0"/>
              <a:t>Recurrent Neural Network</a:t>
            </a:r>
            <a:r>
              <a:rPr lang="en-US" altLang="zh-CN" dirty="0" smtClean="0"/>
              <a:t>)</a:t>
            </a:r>
            <a:r>
              <a:rPr lang="zh-CN" altLang="en-US" sz="3200" dirty="0"/>
              <a:t>循环神经网络</a:t>
            </a:r>
            <a:endParaRPr lang="en-US" altLang="zh-CN" sz="3200" dirty="0"/>
          </a:p>
        </p:txBody>
      </p:sp>
      <p:sp>
        <p:nvSpPr>
          <p:cNvPr id="4" name="矩形 3"/>
          <p:cNvSpPr/>
          <p:nvPr/>
        </p:nvSpPr>
        <p:spPr>
          <a:xfrm>
            <a:off x="9140860" y="6394146"/>
            <a:ext cx="31181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00" dirty="0" err="1" smtClean="0">
                <a:solidFill>
                  <a:srgbClr val="000000"/>
                </a:solidFill>
              </a:rPr>
              <a:t>Image_source</a:t>
            </a:r>
            <a:r>
              <a:rPr lang="en-US" altLang="zh-CN" sz="1000" dirty="0" smtClean="0">
                <a:solidFill>
                  <a:srgbClr val="000000"/>
                </a:solidFill>
              </a:rPr>
              <a:t>: </a:t>
            </a:r>
            <a:r>
              <a:rPr lang="en-US" altLang="zh-CN" sz="1000" dirty="0">
                <a:hlinkClick r:id="rId2"/>
              </a:rPr>
              <a:t>https://zhuanlan.zhihu.com/p/30844905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2052" name="Picture 4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299423"/>
            <a:ext cx="10058400" cy="31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0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LSTM(</a:t>
            </a:r>
            <a:r>
              <a:rPr lang="en-US" altLang="zh-CN" sz="4400" dirty="0" smtClean="0"/>
              <a:t>long short-term </a:t>
            </a:r>
            <a:r>
              <a:rPr lang="en-US" altLang="zh-CN" sz="4400" dirty="0"/>
              <a:t>memory</a:t>
            </a:r>
            <a:r>
              <a:rPr lang="en-US" altLang="zh-CN" dirty="0" smtClean="0"/>
              <a:t>)</a:t>
            </a:r>
            <a:r>
              <a:rPr lang="zh-CN" altLang="en-US" sz="4000" dirty="0"/>
              <a:t>长短期记忆</a:t>
            </a:r>
          </a:p>
        </p:txBody>
      </p:sp>
      <p:pic>
        <p:nvPicPr>
          <p:cNvPr id="3076" name="Picture 4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82" y="1846263"/>
            <a:ext cx="537196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9140860" y="6394146"/>
            <a:ext cx="31181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00" dirty="0" err="1" smtClean="0">
                <a:solidFill>
                  <a:srgbClr val="000000"/>
                </a:solidFill>
              </a:rPr>
              <a:t>Image_source</a:t>
            </a:r>
            <a:r>
              <a:rPr lang="en-US" altLang="zh-CN" sz="1000" dirty="0" smtClean="0">
                <a:solidFill>
                  <a:srgbClr val="000000"/>
                </a:solidFill>
              </a:rPr>
              <a:t>: </a:t>
            </a:r>
            <a:r>
              <a:rPr lang="en-US" altLang="zh-CN" sz="1000" dirty="0">
                <a:hlinkClick r:id="rId3"/>
              </a:rPr>
              <a:t>https://zhuanlan.zhihu.com/p/32085405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LSTM(</a:t>
            </a:r>
            <a:r>
              <a:rPr lang="en-US" altLang="zh-CN" sz="4400" dirty="0" smtClean="0"/>
              <a:t>long short-term </a:t>
            </a:r>
            <a:r>
              <a:rPr lang="en-US" altLang="zh-CN" sz="4400" dirty="0"/>
              <a:t>memory</a:t>
            </a:r>
            <a:r>
              <a:rPr lang="en-US" altLang="zh-CN" dirty="0" smtClean="0"/>
              <a:t>)</a:t>
            </a:r>
            <a:r>
              <a:rPr lang="zh-CN" altLang="en-US" sz="4000" dirty="0"/>
              <a:t>长短期记忆</a:t>
            </a:r>
          </a:p>
        </p:txBody>
      </p:sp>
      <p:sp>
        <p:nvSpPr>
          <p:cNvPr id="9" name="矩形 8"/>
          <p:cNvSpPr/>
          <p:nvPr/>
        </p:nvSpPr>
        <p:spPr>
          <a:xfrm>
            <a:off x="9140860" y="6394146"/>
            <a:ext cx="31181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00" dirty="0" err="1" smtClean="0">
                <a:solidFill>
                  <a:srgbClr val="000000"/>
                </a:solidFill>
              </a:rPr>
              <a:t>Image_source</a:t>
            </a:r>
            <a:r>
              <a:rPr lang="en-US" altLang="zh-CN" sz="1000" dirty="0" smtClean="0">
                <a:solidFill>
                  <a:srgbClr val="000000"/>
                </a:solidFill>
              </a:rPr>
              <a:t>: </a:t>
            </a:r>
            <a:r>
              <a:rPr lang="en-US" altLang="zh-CN" sz="1000" dirty="0">
                <a:hlinkClick r:id="rId2"/>
              </a:rPr>
              <a:t>https://zhuanlan.zhihu.com/p/32085405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4100" name="Picture 4" descr="previ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205" y="2264989"/>
            <a:ext cx="2536683" cy="162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317" y="1852148"/>
            <a:ext cx="5879173" cy="436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revie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205" y="4037087"/>
            <a:ext cx="2549789" cy="182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8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BRNN(Bidirectional RNN) </a:t>
            </a:r>
            <a:r>
              <a:rPr lang="zh-CN" altLang="en-US" dirty="0" smtClean="0"/>
              <a:t>双向</a:t>
            </a:r>
            <a:r>
              <a:rPr lang="en-US" altLang="zh-CN" dirty="0" smtClean="0"/>
              <a:t>RNN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406106" y="2156604"/>
            <a:ext cx="778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我十一假期来</a:t>
            </a:r>
            <a:r>
              <a:rPr lang="en-US" altLang="zh-CN" dirty="0" smtClean="0"/>
              <a:t>___</a:t>
            </a:r>
            <a:r>
              <a:rPr lang="zh-CN" altLang="en-US" dirty="0" smtClean="0"/>
              <a:t>玩了</a:t>
            </a:r>
            <a:r>
              <a:rPr lang="en-US" altLang="zh-CN" dirty="0" smtClean="0"/>
              <a:t>, </a:t>
            </a:r>
            <a:r>
              <a:rPr lang="zh-CN" altLang="en-US" dirty="0" smtClean="0"/>
              <a:t>昨天去了艾弗尔铁塔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今天去喝了左岸的咖啡</a:t>
            </a:r>
            <a:r>
              <a:rPr lang="en-US" altLang="zh-CN" dirty="0" smtClean="0"/>
              <a:t>, </a:t>
            </a:r>
            <a:r>
              <a:rPr lang="zh-CN" altLang="en-US" dirty="0"/>
              <a:t>真好</a:t>
            </a:r>
            <a:r>
              <a:rPr lang="zh-CN" altLang="en-US" dirty="0" smtClean="0"/>
              <a:t>喝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6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BRNN(Bidirectional RNN) </a:t>
            </a:r>
            <a:r>
              <a:rPr lang="zh-CN" altLang="en-US" dirty="0" smtClean="0"/>
              <a:t>双向</a:t>
            </a:r>
            <a:r>
              <a:rPr lang="en-US" altLang="zh-CN" dirty="0" smtClean="0"/>
              <a:t>RNN</a:t>
            </a:r>
            <a:endParaRPr lang="zh-CN" altLang="en-US" sz="4000" dirty="0"/>
          </a:p>
        </p:txBody>
      </p:sp>
      <p:sp>
        <p:nvSpPr>
          <p:cNvPr id="9" name="矩形 8"/>
          <p:cNvSpPr/>
          <p:nvPr/>
        </p:nvSpPr>
        <p:spPr>
          <a:xfrm>
            <a:off x="5703067" y="6369319"/>
            <a:ext cx="65854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00" dirty="0" err="1" smtClean="0">
                <a:solidFill>
                  <a:srgbClr val="000000"/>
                </a:solidFill>
              </a:rPr>
              <a:t>Image_source</a:t>
            </a:r>
            <a:r>
              <a:rPr lang="en-US" altLang="zh-CN" sz="1000" dirty="0" smtClean="0">
                <a:solidFill>
                  <a:srgbClr val="000000"/>
                </a:solidFill>
              </a:rPr>
              <a:t>: </a:t>
            </a:r>
            <a:r>
              <a:rPr lang="en-US" altLang="zh-CN" sz="1000" dirty="0">
                <a:hlinkClick r:id="rId2"/>
              </a:rPr>
              <a:t>http://www.easy-tensorflow.com/tf-tutorials/recurrent-neural-networks/bidirectional-rnn-for-classification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5124" name="Picture 4" descr="Image result for brn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945" y="3736315"/>
            <a:ext cx="6294078" cy="222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406106" y="2156604"/>
            <a:ext cx="778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我十一假期来</a:t>
            </a:r>
            <a:r>
              <a:rPr lang="en-US" altLang="zh-CN" dirty="0" smtClean="0"/>
              <a:t>___</a:t>
            </a:r>
            <a:r>
              <a:rPr lang="zh-CN" altLang="en-US" dirty="0" smtClean="0"/>
              <a:t>玩了</a:t>
            </a:r>
            <a:r>
              <a:rPr lang="en-US" altLang="zh-CN" dirty="0" smtClean="0"/>
              <a:t>, </a:t>
            </a:r>
            <a:r>
              <a:rPr lang="zh-CN" altLang="en-US" dirty="0" smtClean="0"/>
              <a:t>昨天去了艾弗尔铁塔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今天去喝了左岸的咖啡</a:t>
            </a:r>
            <a:r>
              <a:rPr lang="en-US" altLang="zh-CN" dirty="0" smtClean="0"/>
              <a:t>, </a:t>
            </a:r>
            <a:r>
              <a:rPr lang="zh-CN" altLang="en-US" dirty="0"/>
              <a:t>真好</a:t>
            </a:r>
            <a:r>
              <a:rPr lang="zh-CN" altLang="en-US" dirty="0" smtClean="0"/>
              <a:t>喝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406105" y="2835215"/>
            <a:ext cx="963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当前时刻的输出不仅和之前的状态有关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还可能和未来的状态有关</a:t>
            </a:r>
            <a:r>
              <a:rPr lang="en-US" altLang="zh-CN" dirty="0" smtClean="0"/>
              <a:t>, </a:t>
            </a:r>
            <a:r>
              <a:rPr lang="zh-CN" altLang="en-US" dirty="0" smtClean="0"/>
              <a:t>真正做到基于</a:t>
            </a:r>
            <a:r>
              <a:rPr lang="zh-CN" altLang="en-US" dirty="0" smtClean="0">
                <a:solidFill>
                  <a:srgbClr val="FF0000"/>
                </a:solidFill>
              </a:rPr>
              <a:t>上下文</a:t>
            </a:r>
            <a:r>
              <a:rPr lang="zh-CN" altLang="en-US" dirty="0" smtClean="0"/>
              <a:t>的判断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06105" y="3736315"/>
            <a:ext cx="3562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BRNN</a:t>
            </a:r>
            <a:r>
              <a:rPr lang="zh-CN" altLang="en-US" dirty="0" smtClean="0"/>
              <a:t>就是在</a:t>
            </a:r>
            <a:r>
              <a:rPr lang="en-US" altLang="zh-CN" dirty="0" smtClean="0"/>
              <a:t>RNN</a:t>
            </a:r>
            <a:r>
              <a:rPr lang="zh-CN" altLang="en-US" dirty="0" smtClean="0"/>
              <a:t>基础上加上一个反向的</a:t>
            </a:r>
            <a:r>
              <a:rPr lang="en-US" altLang="zh-CN" dirty="0" smtClean="0"/>
              <a:t>RNN, </a:t>
            </a:r>
            <a:r>
              <a:rPr lang="zh-CN" altLang="en-US" dirty="0" smtClean="0"/>
              <a:t>两个</a:t>
            </a:r>
            <a:r>
              <a:rPr lang="en-US" altLang="zh-CN" dirty="0" smtClean="0"/>
              <a:t>RNN</a:t>
            </a:r>
            <a:r>
              <a:rPr lang="zh-CN" altLang="en-US" dirty="0" smtClean="0"/>
              <a:t>叠加一起组成的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同理</a:t>
            </a:r>
            <a:r>
              <a:rPr lang="en-US" altLang="zh-CN" dirty="0" smtClean="0"/>
              <a:t>Bidirectional LSTM</a:t>
            </a:r>
            <a:r>
              <a:rPr lang="zh-CN" altLang="en-US" dirty="0"/>
              <a:t>也</a:t>
            </a:r>
            <a:r>
              <a:rPr lang="zh-CN" altLang="en-US" dirty="0" smtClean="0"/>
              <a:t>是</a:t>
            </a:r>
            <a:r>
              <a:rPr lang="zh-CN" altLang="en-US" dirty="0"/>
              <a:t>由</a:t>
            </a:r>
            <a:r>
              <a:rPr lang="zh-CN" altLang="en-US" dirty="0" smtClean="0">
                <a:solidFill>
                  <a:srgbClr val="FF0000"/>
                </a:solidFill>
              </a:rPr>
              <a:t>两条相反的</a:t>
            </a:r>
            <a:r>
              <a:rPr lang="en-US" altLang="zh-CN" dirty="0" smtClean="0">
                <a:solidFill>
                  <a:srgbClr val="FF0000"/>
                </a:solidFill>
              </a:rPr>
              <a:t>LSTM</a:t>
            </a:r>
            <a:r>
              <a:rPr lang="zh-CN" altLang="en-US" dirty="0" smtClean="0">
                <a:solidFill>
                  <a:srgbClr val="FF0000"/>
                </a:solidFill>
              </a:rPr>
              <a:t>叠加组成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Pyannote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2732848" cy="40233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err="1" smtClean="0"/>
              <a:t>Pyannote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上的声纹识别的工具</a:t>
            </a:r>
            <a:r>
              <a:rPr lang="en-US" altLang="zh-CN" dirty="0" smtClean="0"/>
              <a:t>, 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SAD, SCD, Speaker Embedding, Overlapped Speak Detection</a:t>
            </a:r>
            <a:r>
              <a:rPr lang="zh-CN" altLang="en-US" dirty="0" smtClean="0"/>
              <a:t>工具</a:t>
            </a:r>
            <a:r>
              <a:rPr lang="en-US" altLang="zh-CN" dirty="0" smtClean="0"/>
              <a:t>, </a:t>
            </a:r>
            <a:r>
              <a:rPr lang="zh-CN" altLang="en-US" dirty="0" smtClean="0"/>
              <a:t>包括训练和分类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842" y="1803514"/>
            <a:ext cx="7951830" cy="44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Image result for neural network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5" b="9939"/>
          <a:stretch/>
        </p:blipFill>
        <p:spPr bwMode="auto">
          <a:xfrm>
            <a:off x="5772200" y="3096884"/>
            <a:ext cx="6246082" cy="315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Pyannote</a:t>
            </a:r>
            <a:endParaRPr lang="zh-CN" altLang="en-US" dirty="0"/>
          </a:p>
        </p:txBody>
      </p:sp>
      <p:sp>
        <p:nvSpPr>
          <p:cNvPr id="10" name="左大括号 9"/>
          <p:cNvSpPr/>
          <p:nvPr/>
        </p:nvSpPr>
        <p:spPr>
          <a:xfrm rot="5400000">
            <a:off x="8046394" y="2137291"/>
            <a:ext cx="224075" cy="17641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747901" y="253797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BLSTM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620117" y="253797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Linear</a:t>
            </a:r>
            <a:endParaRPr lang="zh-CN" altLang="en-US" dirty="0"/>
          </a:p>
        </p:txBody>
      </p:sp>
      <p:sp>
        <p:nvSpPr>
          <p:cNvPr id="17" name="左大括号 16"/>
          <p:cNvSpPr/>
          <p:nvPr/>
        </p:nvSpPr>
        <p:spPr>
          <a:xfrm rot="5400000">
            <a:off x="9897451" y="2521859"/>
            <a:ext cx="224075" cy="9949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42204" y="2268747"/>
            <a:ext cx="3413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Speaker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可以理解为分类器的线性层</a:t>
            </a:r>
            <a:r>
              <a:rPr lang="en-US" altLang="zh-CN" dirty="0" smtClean="0"/>
              <a:t>,</a:t>
            </a:r>
          </a:p>
          <a:p>
            <a:r>
              <a:rPr lang="en-US" altLang="zh-CN" dirty="0" err="1" smtClean="0"/>
              <a:t>Embeddings</a:t>
            </a:r>
            <a:r>
              <a:rPr lang="zh-CN" altLang="en-US" dirty="0" smtClean="0"/>
              <a:t>的主要作用就是</a:t>
            </a:r>
            <a:r>
              <a:rPr lang="zh-CN" altLang="en-US" dirty="0" smtClean="0">
                <a:solidFill>
                  <a:srgbClr val="FF0000"/>
                </a:solidFill>
              </a:rPr>
              <a:t>降维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5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Pyannote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8078" y="2248641"/>
            <a:ext cx="240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One-hot representation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870435" y="2228502"/>
            <a:ext cx="265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Distributed </a:t>
            </a:r>
            <a:r>
              <a:rPr lang="en-US" altLang="zh-CN" dirty="0"/>
              <a:t>representation</a:t>
            </a:r>
            <a:endParaRPr lang="zh-CN" altLang="en-US" dirty="0"/>
          </a:p>
        </p:txBody>
      </p:sp>
      <p:pic>
        <p:nvPicPr>
          <p:cNvPr id="10242" name="Picture 2" descr="Two different representations of molecular fragments: (a) traditional sparse and one-hot representation and (b) distributed and dense representation developed in the present work. N = size of fragment vocabulary; k = number of elements in the fragment vectors (adjustable, e.g., 100 in the current work). 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18" b="13131"/>
          <a:stretch/>
        </p:blipFill>
        <p:spPr bwMode="auto">
          <a:xfrm>
            <a:off x="1031561" y="3192493"/>
            <a:ext cx="4532477" cy="204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wo different representations of molecular fragments: (a) traditional sparse and one-hot representation and (b) distributed and dense representation developed in the present work. N = size of fragment vocabulary; k = number of elements in the fragment vectors (adjustable, e.g., 100 in the current work). 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57" b="13166"/>
          <a:stretch/>
        </p:blipFill>
        <p:spPr bwMode="auto">
          <a:xfrm>
            <a:off x="7305607" y="3192493"/>
            <a:ext cx="3420122" cy="204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6150634" y="2228502"/>
            <a:ext cx="0" cy="374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Pyannote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032865"/>
            <a:ext cx="4070465" cy="4070465"/>
          </a:xfrm>
        </p:spPr>
      </p:pic>
      <p:sp>
        <p:nvSpPr>
          <p:cNvPr id="7" name="文本框 6"/>
          <p:cNvSpPr txBox="1"/>
          <p:nvPr/>
        </p:nvSpPr>
        <p:spPr>
          <a:xfrm>
            <a:off x="7037393" y="2029564"/>
            <a:ext cx="22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Speaker </a:t>
            </a:r>
            <a:r>
              <a:rPr lang="en-US" altLang="zh-CN" dirty="0" err="1" smtClean="0"/>
              <a:t>Embeddings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10549" y="2075730"/>
            <a:ext cx="351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TSNE: </a:t>
            </a:r>
            <a:r>
              <a:rPr lang="zh-CN" altLang="en-US" dirty="0" smtClean="0"/>
              <a:t>继续降维</a:t>
            </a:r>
            <a:r>
              <a:rPr lang="en-US" altLang="zh-CN" dirty="0" smtClean="0"/>
              <a:t>, </a:t>
            </a:r>
            <a:r>
              <a:rPr lang="zh-CN" altLang="en-US" dirty="0" smtClean="0"/>
              <a:t>把高维度的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投射至</a:t>
            </a:r>
            <a:r>
              <a:rPr lang="en-US" altLang="zh-CN" dirty="0" smtClean="0"/>
              <a:t>2</a:t>
            </a:r>
            <a:r>
              <a:rPr lang="zh-CN" altLang="en-US" dirty="0" smtClean="0"/>
              <a:t>维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以便观察</a:t>
            </a:r>
            <a:endParaRPr lang="en-US" altLang="zh-CN" dirty="0" smtClean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45515"/>
              </p:ext>
            </p:extLst>
          </p:nvPr>
        </p:nvGraphicFramePr>
        <p:xfrm>
          <a:off x="1410549" y="2909454"/>
          <a:ext cx="414974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948"/>
                <a:gridCol w="829948"/>
                <a:gridCol w="829948"/>
                <a:gridCol w="829948"/>
                <a:gridCol w="829948"/>
              </a:tblGrid>
              <a:tr h="3430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6.6969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3.669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3.225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9.6363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343.7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25.21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413.4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234.67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82.95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556.2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22.001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56.655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8796519" y="6398835"/>
            <a:ext cx="33954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00" dirty="0" err="1" smtClean="0">
                <a:solidFill>
                  <a:srgbClr val="000000"/>
                </a:solidFill>
              </a:rPr>
              <a:t>Image_source</a:t>
            </a:r>
            <a:r>
              <a:rPr lang="en-US" altLang="zh-CN" sz="1000" dirty="0" smtClean="0">
                <a:solidFill>
                  <a:srgbClr val="000000"/>
                </a:solidFill>
              </a:rPr>
              <a:t>: </a:t>
            </a:r>
            <a:r>
              <a:rPr lang="en-US" altLang="zh-CN" sz="1000" dirty="0">
                <a:hlinkClick r:id="rId3"/>
              </a:rPr>
              <a:t>https://github.com/pyannote/pyannote-audio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7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技术流程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0496" y="2554823"/>
            <a:ext cx="2329133" cy="125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VAD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(Voice Activity Detection)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语音端点检测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47689" y="2554823"/>
            <a:ext cx="2418273" cy="125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SCD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(Speaker Change Detection)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说话</a:t>
            </a:r>
            <a:r>
              <a:rPr lang="zh-CN" altLang="en-US" sz="1600" dirty="0" smtClean="0">
                <a:solidFill>
                  <a:schemeClr val="tx1"/>
                </a:solidFill>
              </a:rPr>
              <a:t>人改变检测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34022" y="2554823"/>
            <a:ext cx="2418273" cy="125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Speech Turn Clustering</a:t>
            </a: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说话人聚类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20355" y="2554823"/>
            <a:ext cx="2418273" cy="125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Speaker Recognition</a:t>
            </a: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说话人</a:t>
            </a:r>
            <a:r>
              <a:rPr lang="zh-CN" altLang="en-US" sz="1600" dirty="0">
                <a:solidFill>
                  <a:schemeClr val="tx1"/>
                </a:solidFill>
              </a:rPr>
              <a:t>识别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2408" y="6383381"/>
            <a:ext cx="3974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Reference: </a:t>
            </a:r>
            <a:r>
              <a:rPr lang="en-US" altLang="zh-CN" sz="1000" dirty="0">
                <a:hlinkClick r:id="rId2"/>
              </a:rPr>
              <a:t>https://pyannote.github.io/pyannote-metrics/reference.html</a:t>
            </a:r>
            <a:endParaRPr lang="zh-CN" altLang="en-US" sz="1000" dirty="0"/>
          </a:p>
        </p:txBody>
      </p:sp>
      <p:cxnSp>
        <p:nvCxnSpPr>
          <p:cNvPr id="5" name="直接箭头连接符 4"/>
          <p:cNvCxnSpPr>
            <a:stCxn id="6" idx="3"/>
            <a:endCxn id="8" idx="1"/>
          </p:cNvCxnSpPr>
          <p:nvPr/>
        </p:nvCxnSpPr>
        <p:spPr>
          <a:xfrm>
            <a:off x="3079629" y="3180239"/>
            <a:ext cx="368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865962" y="3180239"/>
            <a:ext cx="368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652295" y="3180239"/>
            <a:ext cx="368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1438628" y="3180239"/>
            <a:ext cx="368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82436" y="3180239"/>
            <a:ext cx="368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号 6"/>
          <p:cNvSpPr/>
          <p:nvPr/>
        </p:nvSpPr>
        <p:spPr>
          <a:xfrm rot="16200000">
            <a:off x="4470641" y="525293"/>
            <a:ext cx="448574" cy="79147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698789" y="4790336"/>
            <a:ext cx="1992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Speaker </a:t>
            </a:r>
            <a:r>
              <a:rPr lang="en-US" altLang="zh-CN" dirty="0" err="1" smtClean="0"/>
              <a:t>Diarization</a:t>
            </a:r>
            <a:endParaRPr lang="en-US" altLang="zh-CN" dirty="0" smtClean="0"/>
          </a:p>
          <a:p>
            <a:pPr algn="ctr"/>
            <a:r>
              <a:rPr lang="zh-CN" altLang="en-US" dirty="0"/>
              <a:t>说话</a:t>
            </a:r>
            <a:r>
              <a:rPr lang="zh-CN" altLang="en-US" dirty="0" smtClean="0"/>
              <a:t>人差异化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2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AISHELL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6105" y="3114134"/>
            <a:ext cx="974463" cy="400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数据集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2851" y="2124971"/>
            <a:ext cx="974463" cy="400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训练集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2852" y="4441451"/>
            <a:ext cx="974463" cy="400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测试集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79984" y="3690953"/>
            <a:ext cx="974463" cy="400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注册集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9984" y="5189074"/>
            <a:ext cx="974463" cy="400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验证集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79984" y="1928862"/>
            <a:ext cx="1052422" cy="264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预处理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79984" y="2193407"/>
            <a:ext cx="1052422" cy="264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提取特征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79984" y="2457952"/>
            <a:ext cx="1052422" cy="264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端点检测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59260" y="3493696"/>
            <a:ext cx="1052422" cy="264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预处理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59260" y="3758241"/>
            <a:ext cx="1052422" cy="264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提取特征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59260" y="4022786"/>
            <a:ext cx="1052422" cy="264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端点检测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59260" y="5060824"/>
            <a:ext cx="1052422" cy="264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预处理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59260" y="5325369"/>
            <a:ext cx="1052422" cy="264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提取特征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59260" y="5589914"/>
            <a:ext cx="1052422" cy="264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端点检测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59260" y="2045027"/>
            <a:ext cx="1052422" cy="264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训练</a:t>
            </a:r>
            <a:r>
              <a:rPr lang="en-US" altLang="zh-CN" sz="1600" dirty="0" smtClean="0">
                <a:solidFill>
                  <a:schemeClr val="tx1"/>
                </a:solidFill>
              </a:rPr>
              <a:t>UBM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59260" y="2309572"/>
            <a:ext cx="1052422" cy="264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ivector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提取器</a:t>
            </a:r>
          </a:p>
        </p:txBody>
      </p:sp>
      <p:sp>
        <p:nvSpPr>
          <p:cNvPr id="28" name="矩形 27"/>
          <p:cNvSpPr/>
          <p:nvPr/>
        </p:nvSpPr>
        <p:spPr>
          <a:xfrm>
            <a:off x="7916495" y="2124971"/>
            <a:ext cx="974463" cy="400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提取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ivector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16495" y="3696417"/>
            <a:ext cx="974463" cy="400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提取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ivector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16495" y="5253497"/>
            <a:ext cx="974463" cy="400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提取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ivector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595771" y="2218710"/>
            <a:ext cx="1052422" cy="264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训练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plda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595771" y="4509598"/>
            <a:ext cx="1052422" cy="264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打分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" name="肘形连接符 4"/>
          <p:cNvCxnSpPr>
            <a:stCxn id="4" idx="3"/>
            <a:endCxn id="6" idx="1"/>
          </p:cNvCxnSpPr>
          <p:nvPr/>
        </p:nvCxnSpPr>
        <p:spPr>
          <a:xfrm flipV="1">
            <a:off x="2380568" y="2325391"/>
            <a:ext cx="532283" cy="989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3"/>
            <a:endCxn id="7" idx="1"/>
          </p:cNvCxnSpPr>
          <p:nvPr/>
        </p:nvCxnSpPr>
        <p:spPr>
          <a:xfrm>
            <a:off x="2380568" y="3314554"/>
            <a:ext cx="532284" cy="1327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6" idx="3"/>
            <a:endCxn id="16" idx="1"/>
          </p:cNvCxnSpPr>
          <p:nvPr/>
        </p:nvCxnSpPr>
        <p:spPr>
          <a:xfrm>
            <a:off x="3887314" y="2325391"/>
            <a:ext cx="592670" cy="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6" idx="3"/>
          </p:cNvCxnSpPr>
          <p:nvPr/>
        </p:nvCxnSpPr>
        <p:spPr>
          <a:xfrm flipV="1">
            <a:off x="5532406" y="2325391"/>
            <a:ext cx="626854" cy="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28" idx="1"/>
          </p:cNvCxnSpPr>
          <p:nvPr/>
        </p:nvCxnSpPr>
        <p:spPr>
          <a:xfrm>
            <a:off x="7211682" y="2309572"/>
            <a:ext cx="715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8879778" y="2337461"/>
            <a:ext cx="715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7" idx="3"/>
            <a:endCxn id="8" idx="1"/>
          </p:cNvCxnSpPr>
          <p:nvPr/>
        </p:nvCxnSpPr>
        <p:spPr>
          <a:xfrm flipV="1">
            <a:off x="3887315" y="3891373"/>
            <a:ext cx="592669" cy="750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7" idx="3"/>
            <a:endCxn id="9" idx="1"/>
          </p:cNvCxnSpPr>
          <p:nvPr/>
        </p:nvCxnSpPr>
        <p:spPr>
          <a:xfrm>
            <a:off x="3887315" y="4641871"/>
            <a:ext cx="592669" cy="747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8" idx="3"/>
            <a:endCxn id="19" idx="1"/>
          </p:cNvCxnSpPr>
          <p:nvPr/>
        </p:nvCxnSpPr>
        <p:spPr>
          <a:xfrm flipV="1">
            <a:off x="5454447" y="3890514"/>
            <a:ext cx="704813" cy="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5454447" y="5389494"/>
            <a:ext cx="704813" cy="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7217271" y="3889654"/>
            <a:ext cx="704813" cy="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211682" y="5456353"/>
            <a:ext cx="704813" cy="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9" idx="3"/>
            <a:endCxn id="32" idx="1"/>
          </p:cNvCxnSpPr>
          <p:nvPr/>
        </p:nvCxnSpPr>
        <p:spPr>
          <a:xfrm>
            <a:off x="8890958" y="3896837"/>
            <a:ext cx="704813" cy="745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30" idx="3"/>
            <a:endCxn id="32" idx="1"/>
          </p:cNvCxnSpPr>
          <p:nvPr/>
        </p:nvCxnSpPr>
        <p:spPr>
          <a:xfrm flipV="1">
            <a:off x="8890958" y="4641871"/>
            <a:ext cx="704813" cy="8120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1" idx="2"/>
            <a:endCxn id="32" idx="0"/>
          </p:cNvCxnSpPr>
          <p:nvPr/>
        </p:nvCxnSpPr>
        <p:spPr>
          <a:xfrm>
            <a:off x="10121982" y="2483255"/>
            <a:ext cx="0" cy="202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9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42203" y="3372927"/>
            <a:ext cx="1138686" cy="5434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SAD&amp;SCD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97986" y="3372924"/>
            <a:ext cx="787859" cy="5434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63665" y="3372924"/>
            <a:ext cx="793630" cy="5434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聚类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14838" y="2283409"/>
            <a:ext cx="1535501" cy="5434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销售语音库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72724" y="3372925"/>
            <a:ext cx="819731" cy="5434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过滤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236505" y="3372924"/>
            <a:ext cx="812613" cy="5434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337045" y="3372924"/>
            <a:ext cx="812613" cy="5434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打分</a:t>
            </a:r>
          </a:p>
        </p:txBody>
      </p:sp>
      <p:sp>
        <p:nvSpPr>
          <p:cNvPr id="16" name="矩形 15"/>
          <p:cNvSpPr/>
          <p:nvPr/>
        </p:nvSpPr>
        <p:spPr>
          <a:xfrm>
            <a:off x="8879837" y="2283409"/>
            <a:ext cx="1727028" cy="5434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客户验证语音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endCxn id="4" idx="1"/>
          </p:cNvCxnSpPr>
          <p:nvPr/>
        </p:nvCxnSpPr>
        <p:spPr>
          <a:xfrm>
            <a:off x="310551" y="3644660"/>
            <a:ext cx="931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5" idx="1"/>
          </p:cNvCxnSpPr>
          <p:nvPr/>
        </p:nvCxnSpPr>
        <p:spPr>
          <a:xfrm flipV="1">
            <a:off x="2380889" y="3644657"/>
            <a:ext cx="31709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3"/>
            <a:endCxn id="78" idx="1"/>
          </p:cNvCxnSpPr>
          <p:nvPr/>
        </p:nvCxnSpPr>
        <p:spPr>
          <a:xfrm>
            <a:off x="3485845" y="3644657"/>
            <a:ext cx="28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3"/>
            <a:endCxn id="12" idx="1"/>
          </p:cNvCxnSpPr>
          <p:nvPr/>
        </p:nvCxnSpPr>
        <p:spPr>
          <a:xfrm>
            <a:off x="5657295" y="3644657"/>
            <a:ext cx="315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792456" y="3644660"/>
            <a:ext cx="327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3"/>
          </p:cNvCxnSpPr>
          <p:nvPr/>
        </p:nvCxnSpPr>
        <p:spPr>
          <a:xfrm>
            <a:off x="9049118" y="3644657"/>
            <a:ext cx="28792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52" idx="1"/>
          </p:cNvCxnSpPr>
          <p:nvPr/>
        </p:nvCxnSpPr>
        <p:spPr>
          <a:xfrm flipV="1">
            <a:off x="10149658" y="3329573"/>
            <a:ext cx="768612" cy="31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2"/>
            <a:endCxn id="12" idx="0"/>
          </p:cNvCxnSpPr>
          <p:nvPr/>
        </p:nvCxnSpPr>
        <p:spPr>
          <a:xfrm>
            <a:off x="6382589" y="2826874"/>
            <a:ext cx="1" cy="54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751976" y="2826874"/>
            <a:ext cx="0" cy="54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07402" y="33295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电话录音</a:t>
            </a:r>
          </a:p>
        </p:txBody>
      </p:sp>
      <p:cxnSp>
        <p:nvCxnSpPr>
          <p:cNvPr id="45" name="直接箭头连接符 44"/>
          <p:cNvCxnSpPr>
            <a:stCxn id="15" idx="3"/>
            <a:endCxn id="51" idx="1"/>
          </p:cNvCxnSpPr>
          <p:nvPr/>
        </p:nvCxnSpPr>
        <p:spPr>
          <a:xfrm>
            <a:off x="10149658" y="3644657"/>
            <a:ext cx="768612" cy="32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0918270" y="3780523"/>
            <a:ext cx="948048" cy="3752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不匹配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18270" y="3135478"/>
            <a:ext cx="948048" cy="388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匹配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 rot="20084850">
            <a:off x="10168844" y="328309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高于阈值</a:t>
            </a:r>
            <a:endParaRPr lang="zh-CN" altLang="en-US" sz="1000" dirty="0"/>
          </a:p>
        </p:txBody>
      </p:sp>
      <p:sp>
        <p:nvSpPr>
          <p:cNvPr id="56" name="文本框 55"/>
          <p:cNvSpPr txBox="1"/>
          <p:nvPr/>
        </p:nvSpPr>
        <p:spPr>
          <a:xfrm rot="1347646">
            <a:off x="10137575" y="37554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低</a:t>
            </a:r>
            <a:r>
              <a:rPr lang="zh-CN" altLang="en-US" sz="1000" dirty="0" smtClean="0"/>
              <a:t>于阈值</a:t>
            </a:r>
            <a:endParaRPr lang="zh-CN" altLang="en-US" sz="1000" dirty="0"/>
          </a:p>
        </p:txBody>
      </p:sp>
      <p:sp>
        <p:nvSpPr>
          <p:cNvPr id="57" name="矩形 56"/>
          <p:cNvSpPr/>
          <p:nvPr/>
        </p:nvSpPr>
        <p:spPr>
          <a:xfrm>
            <a:off x="9155882" y="4490899"/>
            <a:ext cx="1174938" cy="5434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更新阈值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9751976" y="3924982"/>
            <a:ext cx="0" cy="54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285063" y="2910696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打分</a:t>
            </a:r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7112444" y="3372924"/>
            <a:ext cx="812613" cy="5434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</a:t>
            </a:r>
            <a:endParaRPr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7925486" y="3644656"/>
            <a:ext cx="3164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773773" y="3372924"/>
            <a:ext cx="785459" cy="5434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清洗</a:t>
            </a:r>
          </a:p>
        </p:txBody>
      </p:sp>
      <p:cxnSp>
        <p:nvCxnSpPr>
          <p:cNvPr id="84" name="直接箭头连接符 83"/>
          <p:cNvCxnSpPr>
            <a:stCxn id="78" idx="3"/>
            <a:endCxn id="8" idx="1"/>
          </p:cNvCxnSpPr>
          <p:nvPr/>
        </p:nvCxnSpPr>
        <p:spPr>
          <a:xfrm>
            <a:off x="4559232" y="3644657"/>
            <a:ext cx="304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2603639" y="4462437"/>
            <a:ext cx="397347" cy="13319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调整参数</a:t>
            </a:r>
            <a:endParaRPr lang="zh-CN" altLang="en-US" dirty="0"/>
          </a:p>
        </p:txBody>
      </p:sp>
      <p:cxnSp>
        <p:nvCxnSpPr>
          <p:cNvPr id="101" name="肘形连接符 100"/>
          <p:cNvCxnSpPr>
            <a:stCxn id="78" idx="2"/>
          </p:cNvCxnSpPr>
          <p:nvPr/>
        </p:nvCxnSpPr>
        <p:spPr>
          <a:xfrm rot="5400000">
            <a:off x="3113580" y="3802940"/>
            <a:ext cx="939475" cy="1166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99" idx="1"/>
            <a:endCxn id="4" idx="2"/>
          </p:cNvCxnSpPr>
          <p:nvPr/>
        </p:nvCxnSpPr>
        <p:spPr>
          <a:xfrm rot="10800000">
            <a:off x="1811547" y="3916393"/>
            <a:ext cx="792093" cy="12120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3924216" y="419800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 smtClean="0"/>
              <a:t>失败</a:t>
            </a:r>
            <a:endParaRPr lang="zh-CN" altLang="en-US" sz="1050" dirty="0"/>
          </a:p>
        </p:txBody>
      </p:sp>
      <p:cxnSp>
        <p:nvCxnSpPr>
          <p:cNvPr id="121" name="肘形连接符 120"/>
          <p:cNvCxnSpPr>
            <a:stCxn id="12" idx="2"/>
            <a:endCxn id="99" idx="3"/>
          </p:cNvCxnSpPr>
          <p:nvPr/>
        </p:nvCxnSpPr>
        <p:spPr>
          <a:xfrm rot="5400000">
            <a:off x="4085782" y="2831594"/>
            <a:ext cx="1212013" cy="3381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6126480" y="419800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 smtClean="0"/>
              <a:t>失败</a:t>
            </a:r>
            <a:endParaRPr lang="zh-CN" altLang="en-US" sz="1050" dirty="0"/>
          </a:p>
        </p:txBody>
      </p:sp>
      <p:cxnSp>
        <p:nvCxnSpPr>
          <p:cNvPr id="127" name="肘形连接符 126"/>
          <p:cNvCxnSpPr>
            <a:stCxn id="67" idx="2"/>
          </p:cNvCxnSpPr>
          <p:nvPr/>
        </p:nvCxnSpPr>
        <p:spPr>
          <a:xfrm rot="5400000">
            <a:off x="4517784" y="2399164"/>
            <a:ext cx="1483742" cy="4518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7289476" y="419800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 smtClean="0"/>
              <a:t>失败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5715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我们的业务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 smtClean="0"/>
              <a:t>1. </a:t>
            </a:r>
            <a:r>
              <a:rPr lang="zh-CN" altLang="en-US" sz="1600" dirty="0" smtClean="0"/>
              <a:t>根据我们的情景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基于</a:t>
            </a:r>
            <a:r>
              <a:rPr lang="en-US" altLang="zh-CN" sz="1600" dirty="0" smtClean="0"/>
              <a:t>DNN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SAD</a:t>
            </a:r>
            <a:r>
              <a:rPr lang="zh-CN" altLang="en-US" sz="1600" dirty="0" smtClean="0"/>
              <a:t>及</a:t>
            </a:r>
            <a:r>
              <a:rPr lang="en-US" altLang="zh-CN" sz="1600" dirty="0" smtClean="0"/>
              <a:t>SCD</a:t>
            </a:r>
            <a:r>
              <a:rPr lang="zh-CN" altLang="en-US" sz="1600" dirty="0" smtClean="0"/>
              <a:t>是基本确定了的</a:t>
            </a:r>
            <a:endParaRPr lang="en-US" altLang="zh-CN" sz="1600" dirty="0" smtClean="0"/>
          </a:p>
          <a:p>
            <a:r>
              <a:rPr lang="en-US" altLang="zh-CN" sz="1600" dirty="0" smtClean="0"/>
              <a:t>2. </a:t>
            </a:r>
            <a:r>
              <a:rPr lang="zh-CN" altLang="en-US" sz="1600" dirty="0" smtClean="0"/>
              <a:t>根据</a:t>
            </a:r>
            <a:r>
              <a:rPr lang="en-US" altLang="zh-CN" sz="1600" dirty="0" smtClean="0"/>
              <a:t>SAD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SCD</a:t>
            </a:r>
            <a:r>
              <a:rPr lang="zh-CN" altLang="en-US" sz="1600" dirty="0" smtClean="0"/>
              <a:t>结果对录音进行切分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得到销售和客户的各自的</a:t>
            </a:r>
            <a:r>
              <a:rPr lang="zh-CN" altLang="en-US" sz="1600" dirty="0"/>
              <a:t>多</a:t>
            </a:r>
            <a:r>
              <a:rPr lang="zh-CN" altLang="en-US" sz="1600" dirty="0" smtClean="0"/>
              <a:t>段语音</a:t>
            </a:r>
            <a:endParaRPr lang="en-US" altLang="zh-CN" sz="1600" dirty="0" smtClean="0"/>
          </a:p>
          <a:p>
            <a:r>
              <a:rPr lang="en-US" altLang="zh-CN" sz="1600" dirty="0" smtClean="0"/>
              <a:t>3. </a:t>
            </a:r>
            <a:r>
              <a:rPr lang="zh-CN" altLang="en-US" sz="1600" dirty="0" smtClean="0"/>
              <a:t>清洗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过滤碎片片段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如果整个音频太碎或太整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都可能是不合格的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回炉重造</a:t>
            </a:r>
            <a:endParaRPr lang="en-US" altLang="zh-CN" sz="1600" dirty="0" smtClean="0"/>
          </a:p>
          <a:p>
            <a:r>
              <a:rPr lang="en-US" altLang="zh-CN" sz="1600" dirty="0" smtClean="0"/>
              <a:t>4. </a:t>
            </a:r>
            <a:r>
              <a:rPr lang="zh-CN" altLang="en-US" sz="1600" dirty="0" smtClean="0"/>
              <a:t>说话人聚类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这一部分可以用两种方法做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一是聚类的</a:t>
            </a:r>
            <a:r>
              <a:rPr lang="en-US" altLang="zh-CN" sz="1600" dirty="0" smtClean="0"/>
              <a:t>k-means, </a:t>
            </a:r>
            <a:r>
              <a:rPr lang="zh-CN" altLang="en-US" sz="1600" dirty="0" smtClean="0"/>
              <a:t>二是基于</a:t>
            </a:r>
            <a:r>
              <a:rPr lang="en-US" altLang="zh-CN" sz="1600" dirty="0" smtClean="0"/>
              <a:t>DNN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embeddings</a:t>
            </a:r>
            <a:r>
              <a:rPr lang="en-US" altLang="zh-CN" sz="1600" dirty="0" smtClean="0"/>
              <a:t>, </a:t>
            </a:r>
            <a:r>
              <a:rPr lang="zh-CN" altLang="en-US" sz="1600" dirty="0"/>
              <a:t>还</a:t>
            </a:r>
            <a:r>
              <a:rPr lang="zh-CN" altLang="en-US" sz="1600" dirty="0" smtClean="0"/>
              <a:t>没搞清用哪种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或者哪种可用</a:t>
            </a:r>
            <a:endParaRPr lang="en-US" altLang="zh-CN" sz="1600" dirty="0" smtClean="0"/>
          </a:p>
          <a:p>
            <a:r>
              <a:rPr lang="en-US" altLang="zh-CN" sz="1600" dirty="0" smtClean="0"/>
              <a:t>5. </a:t>
            </a:r>
            <a:r>
              <a:rPr lang="zh-CN" altLang="en-US" sz="1600" dirty="0" smtClean="0"/>
              <a:t>然后根据销售的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找到对应的销售语音库的语音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和聚类里的语音逐一对比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如果有一个聚类匹配程度高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可以确定这类是销售语音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反之则失败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回炉重造</a:t>
            </a:r>
            <a:endParaRPr lang="en-US" altLang="zh-CN" sz="1600" dirty="0" smtClean="0"/>
          </a:p>
          <a:p>
            <a:r>
              <a:rPr lang="en-US" altLang="zh-CN" sz="1600" dirty="0" smtClean="0"/>
              <a:t>6. </a:t>
            </a:r>
            <a:r>
              <a:rPr lang="zh-CN" altLang="en-US" sz="1600" dirty="0" smtClean="0"/>
              <a:t>筛选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这一步的目的是在剩下的客户聚类里找到最为合适的几个片段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拿出来注册</a:t>
            </a:r>
            <a:r>
              <a:rPr lang="en-US" altLang="zh-CN" sz="1600" dirty="0" smtClean="0"/>
              <a:t>, top-n-similarity(</a:t>
            </a:r>
            <a:r>
              <a:rPr lang="zh-CN" altLang="en-US" sz="1600" dirty="0" smtClean="0"/>
              <a:t>距离销售</a:t>
            </a:r>
            <a:r>
              <a:rPr lang="en-US" altLang="zh-CN" sz="1600" dirty="0" smtClean="0"/>
              <a:t>cluster</a:t>
            </a:r>
            <a:r>
              <a:rPr lang="zh-CN" altLang="en-US" sz="1600" dirty="0" smtClean="0"/>
              <a:t>最远</a:t>
            </a:r>
            <a:r>
              <a:rPr lang="en-US" altLang="zh-CN" sz="1600" dirty="0" smtClean="0"/>
              <a:t>) </a:t>
            </a:r>
            <a:r>
              <a:rPr lang="zh-CN" altLang="en-US" sz="1600" dirty="0" smtClean="0"/>
              <a:t>片段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这里也会设置阈值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如果聚类太过松散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回炉重造</a:t>
            </a:r>
            <a:endParaRPr lang="en-US" altLang="zh-CN" sz="1600" dirty="0" smtClean="0"/>
          </a:p>
          <a:p>
            <a:r>
              <a:rPr lang="en-US" altLang="zh-CN" sz="1600" dirty="0" smtClean="0"/>
              <a:t>7. </a:t>
            </a:r>
            <a:r>
              <a:rPr lang="zh-CN" altLang="en-US" sz="1600" dirty="0" smtClean="0"/>
              <a:t>阶段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根据客户</a:t>
            </a:r>
            <a:r>
              <a:rPr lang="en-US" altLang="zh-CN" sz="1600" dirty="0" smtClean="0"/>
              <a:t>id,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从客户语音库拿出对应客户语音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进行打分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高于阈值匹配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否则不匹配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可以根据需求更新阈值</a:t>
            </a:r>
            <a:endParaRPr lang="en-US" altLang="zh-CN" sz="1600" dirty="0" smtClean="0"/>
          </a:p>
          <a:p>
            <a:r>
              <a:rPr lang="en-US" altLang="zh-CN" sz="1600" dirty="0" smtClean="0"/>
              <a:t>8. </a:t>
            </a:r>
            <a:r>
              <a:rPr lang="zh-CN" altLang="en-US" sz="1600" dirty="0" smtClean="0"/>
              <a:t>打分</a:t>
            </a:r>
            <a:r>
              <a:rPr lang="en-US" altLang="zh-CN" sz="1600" dirty="0" smtClean="0"/>
              <a:t>: speaker verification. </a:t>
            </a:r>
            <a:r>
              <a:rPr lang="zh-CN" altLang="en-US" sz="1600" dirty="0" smtClean="0"/>
              <a:t>可以使用</a:t>
            </a:r>
            <a:r>
              <a:rPr lang="en-US" altLang="zh-CN" sz="1600" dirty="0" err="1" smtClean="0"/>
              <a:t>kaldi</a:t>
            </a:r>
            <a:r>
              <a:rPr lang="zh-CN" altLang="en-US" sz="1600" dirty="0" smtClean="0"/>
              <a:t>的基于</a:t>
            </a:r>
            <a:r>
              <a:rPr lang="en-US" altLang="zh-CN" sz="1600" dirty="0" err="1" smtClean="0"/>
              <a:t>ivector-plda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或者</a:t>
            </a:r>
            <a:r>
              <a:rPr lang="en-US" altLang="zh-CN" sz="1600" dirty="0" smtClean="0"/>
              <a:t>DNN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embeddings</a:t>
            </a:r>
            <a:r>
              <a:rPr lang="zh-CN" altLang="en-US" sz="1600" dirty="0" smtClean="0"/>
              <a:t>打分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目前试过</a:t>
            </a:r>
            <a:r>
              <a:rPr lang="en-US" altLang="zh-CN" sz="1600" dirty="0" err="1" smtClean="0"/>
              <a:t>kaldi</a:t>
            </a:r>
            <a:r>
              <a:rPr lang="zh-CN" altLang="en-US" sz="1600" dirty="0" smtClean="0"/>
              <a:t>的方法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效果还可以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还没试</a:t>
            </a:r>
            <a:r>
              <a:rPr lang="en-US" altLang="zh-CN" sz="1600" dirty="0" err="1" smtClean="0"/>
              <a:t>embeddings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402048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pyannote.github.io/pyannote-metrics/reference.html</a:t>
            </a:r>
            <a:endParaRPr lang="en-US" altLang="zh-CN" dirty="0" smtClean="0">
              <a:hlinkClick r:id="rId3"/>
            </a:endParaRPr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www.speech.cs.cmu.edu/15-492/slides/03_mfcc.pdf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https</a:t>
            </a:r>
            <a:r>
              <a:rPr lang="en-US" altLang="zh-CN" dirty="0">
                <a:hlinkClick r:id="rId5"/>
              </a:rPr>
              <a:t>://</a:t>
            </a:r>
            <a:r>
              <a:rPr lang="en-US" altLang="zh-CN" dirty="0" smtClean="0">
                <a:hlinkClick r:id="rId5"/>
              </a:rPr>
              <a:t>arxiv.org/pdf/1210.0297.pdf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https://bideyuanli.com/pp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https</a:t>
            </a:r>
            <a:r>
              <a:rPr lang="en-US" altLang="zh-CN" dirty="0">
                <a:hlinkClick r:id="rId7"/>
              </a:rPr>
              <a:t>://</a:t>
            </a:r>
            <a:r>
              <a:rPr lang="en-US" altLang="zh-CN" dirty="0" smtClean="0">
                <a:hlinkClick r:id="rId7"/>
              </a:rPr>
              <a:t>github.com/pyannote/pyannote-audio</a:t>
            </a:r>
            <a:endParaRPr lang="en-US" altLang="zh-CN" dirty="0" smtClean="0"/>
          </a:p>
          <a:p>
            <a:r>
              <a:rPr lang="en-US" altLang="zh-CN" dirty="0" smtClean="0">
                <a:hlinkClick r:id="rId8"/>
              </a:rPr>
              <a:t>https</a:t>
            </a:r>
            <a:r>
              <a:rPr lang="en-US" altLang="zh-CN" dirty="0">
                <a:hlinkClick r:id="rId8"/>
              </a:rPr>
              <a:t>://</a:t>
            </a:r>
            <a:r>
              <a:rPr lang="en-US" altLang="zh-CN" dirty="0" smtClean="0">
                <a:hlinkClick r:id="rId8"/>
              </a:rPr>
              <a:t>zhuanlan.zhihu.com/p/32085405</a:t>
            </a:r>
            <a:endParaRPr lang="en-US" altLang="zh-CN" dirty="0" smtClean="0"/>
          </a:p>
          <a:p>
            <a:r>
              <a:rPr lang="en-US" altLang="zh-CN" dirty="0" smtClean="0">
                <a:hlinkClick r:id="rId9"/>
              </a:rPr>
              <a:t>https</a:t>
            </a:r>
            <a:r>
              <a:rPr lang="en-US" altLang="zh-CN" dirty="0">
                <a:hlinkClick r:id="rId9"/>
              </a:rPr>
              <a:t>://</a:t>
            </a:r>
            <a:r>
              <a:rPr lang="en-US" altLang="zh-CN" dirty="0" smtClean="0">
                <a:hlinkClick r:id="rId9"/>
              </a:rPr>
              <a:t>zhuanlan.zhihu.com/p/30844905</a:t>
            </a:r>
            <a:endParaRPr lang="en-US" altLang="zh-CN" dirty="0" smtClean="0"/>
          </a:p>
          <a:p>
            <a:r>
              <a:rPr lang="en-US" altLang="zh-CN" dirty="0">
                <a:hlinkClick r:id="rId10"/>
              </a:rPr>
              <a:t>https://kaldi-asr.org/doc/about.html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8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一些基础</a:t>
            </a:r>
            <a:endParaRPr lang="zh-CN" altLang="en-US" sz="32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97280" y="1845733"/>
            <a:ext cx="2655211" cy="4409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hlinkClick r:id="rId2"/>
              </a:rPr>
              <a:t>测试你的音高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819" y="2286669"/>
            <a:ext cx="5287113" cy="39820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95" y="2286669"/>
            <a:ext cx="5347838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MFCC(</a:t>
            </a:r>
            <a:r>
              <a:rPr lang="en-US" altLang="zh-CN" sz="3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Mel-frequency cepstral coefficients</a:t>
            </a:r>
            <a:r>
              <a:rPr lang="en-US" altLang="zh-CN" sz="4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 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梅尔倒谱系数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67033"/>
            <a:ext cx="5011594" cy="4022725"/>
          </a:xfrm>
        </p:spPr>
      </p:pic>
      <p:sp>
        <p:nvSpPr>
          <p:cNvPr id="5" name="文本框 4"/>
          <p:cNvSpPr txBox="1"/>
          <p:nvPr/>
        </p:nvSpPr>
        <p:spPr>
          <a:xfrm>
            <a:off x="6858000" y="3700731"/>
            <a:ext cx="158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Low-frequency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58000" y="5060830"/>
            <a:ext cx="162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High-frequency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97991" y="2465259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Spectrum</a:t>
            </a:r>
            <a:endParaRPr lang="zh-CN" altLang="en-US" dirty="0"/>
          </a:p>
        </p:txBody>
      </p:sp>
      <p:sp>
        <p:nvSpPr>
          <p:cNvPr id="8" name="等于号 7"/>
          <p:cNvSpPr/>
          <p:nvPr/>
        </p:nvSpPr>
        <p:spPr>
          <a:xfrm rot="5400000">
            <a:off x="7337816" y="3035079"/>
            <a:ext cx="625353" cy="422694"/>
          </a:xfrm>
          <a:prstGeom prst="mathEqual">
            <a:avLst>
              <a:gd name="adj1" fmla="val 9234"/>
              <a:gd name="adj2" fmla="val 28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加号 8"/>
          <p:cNvSpPr/>
          <p:nvPr/>
        </p:nvSpPr>
        <p:spPr>
          <a:xfrm>
            <a:off x="7439145" y="4373938"/>
            <a:ext cx="523857" cy="562265"/>
          </a:xfrm>
          <a:prstGeom prst="mathPlus">
            <a:avLst>
              <a:gd name="adj1" fmla="val 6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701073" y="6386424"/>
            <a:ext cx="4469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/>
              <a:t>Image_source</a:t>
            </a:r>
            <a:r>
              <a:rPr lang="en-US" altLang="zh-CN" sz="1100" dirty="0" smtClean="0"/>
              <a:t>: </a:t>
            </a:r>
            <a:r>
              <a:rPr lang="en-US" altLang="zh-CN" sz="1100" dirty="0">
                <a:hlinkClick r:id="rId3"/>
              </a:rPr>
              <a:t>http://www.speech.cs.cmu.edu/15-492/slides/03_mfcc.pdf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616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MFCC(</a:t>
            </a:r>
            <a:r>
              <a:rPr lang="en-US" altLang="zh-CN" sz="3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Mel-frequency cepstral coefficients</a:t>
            </a:r>
            <a:r>
              <a:rPr lang="en-US" altLang="zh-CN" sz="4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 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梅尔倒谱系数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3" y="2611398"/>
            <a:ext cx="4466758" cy="3585394"/>
          </a:xfrm>
        </p:spPr>
      </p:pic>
      <p:cxnSp>
        <p:nvCxnSpPr>
          <p:cNvPr id="10" name="直接箭头连接符 9"/>
          <p:cNvCxnSpPr/>
          <p:nvPr/>
        </p:nvCxnSpPr>
        <p:spPr>
          <a:xfrm flipH="1">
            <a:off x="1397480" y="2192154"/>
            <a:ext cx="904050" cy="637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137626" y="2192154"/>
            <a:ext cx="493431" cy="672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767357" y="2192154"/>
            <a:ext cx="200130" cy="689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236201" y="2192154"/>
            <a:ext cx="709522" cy="755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015367" y="1837487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Formants(</a:t>
            </a:r>
            <a:r>
              <a:rPr lang="zh-CN" altLang="en-US" dirty="0" smtClean="0"/>
              <a:t>共振峰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546355" y="2611398"/>
            <a:ext cx="55571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共振峰是指在声音的频谱中能量相对集中的一些区域，共振峰不但是音质的决定因素，而且反映了声道（共振腔）的物理特征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共振峰</a:t>
            </a:r>
            <a:r>
              <a:rPr lang="zh-CN" altLang="en-US" dirty="0" smtClean="0">
                <a:solidFill>
                  <a:srgbClr val="FF0000"/>
                </a:solidFill>
              </a:rPr>
              <a:t>携带</a:t>
            </a:r>
            <a:r>
              <a:rPr lang="zh-CN" altLang="en-US" dirty="0">
                <a:solidFill>
                  <a:srgbClr val="FF0000"/>
                </a:solidFill>
              </a:rPr>
              <a:t>了声音的辨识</a:t>
            </a:r>
            <a:r>
              <a:rPr lang="zh-CN" altLang="en-US" dirty="0" smtClean="0">
                <a:solidFill>
                  <a:srgbClr val="FF0000"/>
                </a:solidFill>
              </a:rPr>
              <a:t>属性</a:t>
            </a:r>
            <a:r>
              <a:rPr lang="en-US" altLang="zh-CN" dirty="0" smtClean="0"/>
              <a:t>, </a:t>
            </a:r>
            <a:r>
              <a:rPr lang="zh-CN" altLang="en-US" dirty="0" smtClean="0"/>
              <a:t>声音的身份证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我们不仅要提炼出共振峰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也需要提取共振峰转变的过程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共振峰 </a:t>
            </a:r>
            <a:r>
              <a:rPr lang="en-US" altLang="zh-CN" dirty="0" smtClean="0">
                <a:solidFill>
                  <a:srgbClr val="FF0000"/>
                </a:solidFill>
              </a:rPr>
              <a:t>+ </a:t>
            </a:r>
            <a:r>
              <a:rPr lang="zh-CN" altLang="en-US" dirty="0" smtClean="0">
                <a:solidFill>
                  <a:srgbClr val="FF0000"/>
                </a:solidFill>
              </a:rPr>
              <a:t>过度部分 </a:t>
            </a:r>
            <a:r>
              <a:rPr lang="en-US" altLang="zh-CN" dirty="0" smtClean="0">
                <a:solidFill>
                  <a:srgbClr val="FF0000"/>
                </a:solidFill>
              </a:rPr>
              <a:t>= </a:t>
            </a:r>
            <a:r>
              <a:rPr lang="zh-CN" altLang="en-US" dirty="0" smtClean="0">
                <a:solidFill>
                  <a:srgbClr val="FF0000"/>
                </a:solidFill>
              </a:rPr>
              <a:t>包络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797848" y="6378536"/>
            <a:ext cx="4394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Reference: </a:t>
            </a:r>
            <a:r>
              <a:rPr lang="en-US" altLang="zh-CN" sz="1000" dirty="0">
                <a:hlinkClick r:id="rId3"/>
              </a:rPr>
              <a:t>https://baike.baidu.com/item/%E5%85%B1%E6%8C%AF%E5%B3%B0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99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MFCC(</a:t>
            </a:r>
            <a:r>
              <a:rPr lang="en-US" altLang="zh-CN" sz="3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Mel-frequency cepstral coefficients</a:t>
            </a:r>
            <a:r>
              <a:rPr lang="en-US" altLang="zh-CN" sz="4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 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梅尔倒谱系数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67033"/>
            <a:ext cx="5011594" cy="4022725"/>
          </a:xfrm>
        </p:spPr>
      </p:pic>
      <p:sp>
        <p:nvSpPr>
          <p:cNvPr id="5" name="文本框 4"/>
          <p:cNvSpPr txBox="1"/>
          <p:nvPr/>
        </p:nvSpPr>
        <p:spPr>
          <a:xfrm>
            <a:off x="6858000" y="3700731"/>
            <a:ext cx="158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Low-frequency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58000" y="5060830"/>
            <a:ext cx="162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High-frequency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97991" y="2465259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Spectrum</a:t>
            </a:r>
            <a:endParaRPr lang="zh-CN" altLang="en-US" dirty="0"/>
          </a:p>
        </p:txBody>
      </p:sp>
      <p:sp>
        <p:nvSpPr>
          <p:cNvPr id="8" name="等于号 7"/>
          <p:cNvSpPr/>
          <p:nvPr/>
        </p:nvSpPr>
        <p:spPr>
          <a:xfrm rot="5400000">
            <a:off x="7337816" y="3035079"/>
            <a:ext cx="625353" cy="422694"/>
          </a:xfrm>
          <a:prstGeom prst="mathEqual">
            <a:avLst>
              <a:gd name="adj1" fmla="val 9234"/>
              <a:gd name="adj2" fmla="val 28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加号 8"/>
          <p:cNvSpPr/>
          <p:nvPr/>
        </p:nvSpPr>
        <p:spPr>
          <a:xfrm>
            <a:off x="7439145" y="4373938"/>
            <a:ext cx="523857" cy="562265"/>
          </a:xfrm>
          <a:prstGeom prst="mathPlus">
            <a:avLst>
              <a:gd name="adj1" fmla="val 6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8704053" y="3919902"/>
            <a:ext cx="905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696091" y="3735236"/>
            <a:ext cx="154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Envelop(</a:t>
            </a:r>
            <a:r>
              <a:rPr lang="zh-CN" altLang="en-US" dirty="0" smtClean="0"/>
              <a:t>包络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8704053" y="5245496"/>
            <a:ext cx="905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696091" y="5060830"/>
            <a:ext cx="154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Details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701073" y="6386424"/>
            <a:ext cx="4469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/>
              <a:t>Image_source</a:t>
            </a:r>
            <a:r>
              <a:rPr lang="en-US" altLang="zh-CN" sz="1100" dirty="0" smtClean="0"/>
              <a:t>: </a:t>
            </a:r>
            <a:r>
              <a:rPr lang="en-US" altLang="zh-CN" sz="1100" dirty="0">
                <a:hlinkClick r:id="rId3"/>
              </a:rPr>
              <a:t>http://www.speech.cs.cmu.edu/15-492/slides/03_mfcc.pdf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785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MFCC(</a:t>
            </a:r>
            <a:r>
              <a:rPr lang="en-US" altLang="zh-CN" sz="3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Mel-frequency cepstral coefficients</a:t>
            </a:r>
            <a:r>
              <a:rPr lang="en-US" altLang="zh-CN" sz="4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 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梅尔倒谱系数</a:t>
            </a:r>
            <a:endParaRPr lang="zh-CN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380892" y="2518912"/>
            <a:ext cx="1043796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DFT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5784" y="2518912"/>
            <a:ext cx="1043796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n(x)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70675" y="2518912"/>
            <a:ext cx="1043796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DFT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3" idx="1"/>
          </p:cNvCxnSpPr>
          <p:nvPr/>
        </p:nvCxnSpPr>
        <p:spPr>
          <a:xfrm>
            <a:off x="1261070" y="2730259"/>
            <a:ext cx="1119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3"/>
            <a:endCxn id="5" idx="1"/>
          </p:cNvCxnSpPr>
          <p:nvPr/>
        </p:nvCxnSpPr>
        <p:spPr>
          <a:xfrm>
            <a:off x="3424688" y="2730259"/>
            <a:ext cx="1001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7" idx="1"/>
          </p:cNvCxnSpPr>
          <p:nvPr/>
        </p:nvCxnSpPr>
        <p:spPr>
          <a:xfrm>
            <a:off x="5469580" y="2730259"/>
            <a:ext cx="1001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405282" y="239170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信号频谱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261070" y="239170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时域信号</a:t>
            </a:r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570017" y="241114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对数谱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543496" y="24155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倒谱</a:t>
            </a:r>
            <a:endParaRPr lang="zh-CN" altLang="en-US" sz="1600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514473" y="2730259"/>
            <a:ext cx="695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763771" y="3088406"/>
                <a:ext cx="1827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𝐷𝐹𝑇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771" y="3088406"/>
                <a:ext cx="182703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333" t="-4444" r="-4000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895026" y="3443827"/>
                <a:ext cx="1695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026" y="3443827"/>
                <a:ext cx="169578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878" t="-4444" r="-4317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026334" y="3799248"/>
                <a:ext cx="34443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334" y="3799248"/>
                <a:ext cx="344434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47" t="-2174" r="-194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6064755" y="4154669"/>
                <a:ext cx="185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755" y="4154669"/>
                <a:ext cx="185563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16" t="-4444" r="-3947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8209945" y="2499620"/>
            <a:ext cx="1529278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LowPass</a:t>
            </a:r>
            <a:r>
              <a:rPr lang="en-US" altLang="zh-CN" dirty="0" smtClean="0"/>
              <a:t> Filter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739223" y="24111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低频部分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9739223" y="2717318"/>
            <a:ext cx="1002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920391" y="4500680"/>
                <a:ext cx="23712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𝑙𝑜𝑤𝑝𝑎𝑠𝑠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391" y="4500680"/>
                <a:ext cx="237129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7963794" y="5288794"/>
                <a:ext cx="1537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 smtClean="0"/>
                  <a:t>: envelope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794" y="5288794"/>
                <a:ext cx="1537216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r="-316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肘形连接符 37"/>
          <p:cNvCxnSpPr>
            <a:stCxn id="27" idx="2"/>
          </p:cNvCxnSpPr>
          <p:nvPr/>
        </p:nvCxnSpPr>
        <p:spPr>
          <a:xfrm rot="16200000" flipH="1">
            <a:off x="2759435" y="3704308"/>
            <a:ext cx="230071" cy="263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8" idx="2"/>
          </p:cNvCxnSpPr>
          <p:nvPr/>
        </p:nvCxnSpPr>
        <p:spPr>
          <a:xfrm rot="16200000" flipH="1">
            <a:off x="5263547" y="3561205"/>
            <a:ext cx="234173" cy="1264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29" idx="2"/>
          </p:cNvCxnSpPr>
          <p:nvPr/>
        </p:nvCxnSpPr>
        <p:spPr>
          <a:xfrm rot="16200000" flipH="1">
            <a:off x="7347724" y="4076516"/>
            <a:ext cx="260918" cy="971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6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MFCC(</a:t>
            </a:r>
            <a:r>
              <a:rPr lang="en-US" altLang="zh-CN" sz="3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Mel-frequency cepstral coefficients</a:t>
            </a:r>
            <a:r>
              <a:rPr lang="en-US" altLang="zh-CN" sz="4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 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梅尔倒谱系数</a:t>
            </a:r>
            <a:endParaRPr lang="zh-CN" altLang="en-US" dirty="0"/>
          </a:p>
        </p:txBody>
      </p:sp>
      <p:pic>
        <p:nvPicPr>
          <p:cNvPr id="1026" name="Picture 2" descr="Plot of 10 filter Mel Filterban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94" y="2553629"/>
            <a:ext cx="5207947" cy="365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97280" y="2087593"/>
            <a:ext cx="1035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Mel</a:t>
            </a:r>
            <a:r>
              <a:rPr lang="zh-CN" altLang="en-US" dirty="0" smtClean="0"/>
              <a:t>频率分析</a:t>
            </a:r>
            <a:r>
              <a:rPr lang="en-US" altLang="zh-CN" dirty="0" smtClean="0"/>
              <a:t>: </a:t>
            </a:r>
            <a:r>
              <a:rPr lang="zh-CN" altLang="en-US" dirty="0" smtClean="0"/>
              <a:t>基于人类听觉感知实验</a:t>
            </a:r>
            <a:r>
              <a:rPr lang="en-US" altLang="zh-CN" dirty="0" smtClean="0"/>
              <a:t>, </a:t>
            </a:r>
            <a:r>
              <a:rPr lang="zh-CN" altLang="en-US" dirty="0"/>
              <a:t>人</a:t>
            </a:r>
            <a:r>
              <a:rPr lang="zh-CN" altLang="en-US" dirty="0" smtClean="0"/>
              <a:t>耳相当于一个滤波器组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低频</a:t>
            </a:r>
            <a:r>
              <a:rPr lang="zh-CN" altLang="en-US" dirty="0" smtClean="0"/>
              <a:t>区域比较</a:t>
            </a:r>
            <a:r>
              <a:rPr lang="zh-CN" altLang="en-US" dirty="0">
                <a:solidFill>
                  <a:srgbClr val="FF0000"/>
                </a:solidFill>
              </a:rPr>
              <a:t>密集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高频</a:t>
            </a:r>
            <a:r>
              <a:rPr lang="zh-CN" altLang="en-US" dirty="0" smtClean="0"/>
              <a:t>区域较</a:t>
            </a:r>
            <a:r>
              <a:rPr lang="zh-CN" altLang="en-US" dirty="0" smtClean="0">
                <a:solidFill>
                  <a:srgbClr val="FF0000"/>
                </a:solidFill>
              </a:rPr>
              <a:t>稀疏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1887</TotalTime>
  <Words>1583</Words>
  <Application>Microsoft Office PowerPoint</Application>
  <PresentationFormat>宽屏</PresentationFormat>
  <Paragraphs>298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宋体</vt:lpstr>
      <vt:lpstr>Calibri</vt:lpstr>
      <vt:lpstr>Calibri Light</vt:lpstr>
      <vt:lpstr>Cambria Math</vt:lpstr>
      <vt:lpstr>Wingdings</vt:lpstr>
      <vt:lpstr>回顾</vt:lpstr>
      <vt:lpstr>声纹识别</vt:lpstr>
      <vt:lpstr>情景</vt:lpstr>
      <vt:lpstr>技术流程</vt:lpstr>
      <vt:lpstr>一些基础</vt:lpstr>
      <vt:lpstr>MFCC(Mel-frequency cepstral coefficients) 梅尔倒谱系数</vt:lpstr>
      <vt:lpstr>MFCC(Mel-frequency cepstral coefficients) 梅尔倒谱系数</vt:lpstr>
      <vt:lpstr>MFCC(Mel-frequency cepstral coefficients) 梅尔倒谱系数</vt:lpstr>
      <vt:lpstr>MFCC(Mel-frequency cepstral coefficients) 梅尔倒谱系数</vt:lpstr>
      <vt:lpstr>MFCC(Mel-frequency cepstral coefficients) 梅尔倒谱系数</vt:lpstr>
      <vt:lpstr>MFCC(Mel-frequency cepstral coefficients) 梅尔倒谱系数</vt:lpstr>
      <vt:lpstr>VAD/SAD (Voice/Speech Activity Detection)</vt:lpstr>
      <vt:lpstr>VAD/SAD (Voice/Speech Activity Detection)</vt:lpstr>
      <vt:lpstr>VAD/SAD (Voice/Speech Activity Detection)</vt:lpstr>
      <vt:lpstr>VAD/SAD (Voice/Speech Activity Detection)</vt:lpstr>
      <vt:lpstr>VAD/SAD (Voice/Speech Activity Detection)</vt:lpstr>
      <vt:lpstr>VAD/SAD (Voice/Speech Activity Detection)</vt:lpstr>
      <vt:lpstr>VAD/SAD (Voice/Speech Activity Detection)</vt:lpstr>
      <vt:lpstr>VAD/SAD (Voice/Speech Activity Detection)</vt:lpstr>
      <vt:lpstr>RNN(Recurrent Neural Network)循环神经网络</vt:lpstr>
      <vt:lpstr>RNN(Recurrent Neural Network)循环神经网络</vt:lpstr>
      <vt:lpstr>RNN(Recurrent Neural Network)循环神经网络</vt:lpstr>
      <vt:lpstr>LSTM(long short-term memory)长短期记忆</vt:lpstr>
      <vt:lpstr>LSTM(long short-term memory)长短期记忆</vt:lpstr>
      <vt:lpstr>BRNN(Bidirectional RNN) 双向RNN</vt:lpstr>
      <vt:lpstr>BRNN(Bidirectional RNN) 双向RNN</vt:lpstr>
      <vt:lpstr>Pyannote</vt:lpstr>
      <vt:lpstr>Pyannote</vt:lpstr>
      <vt:lpstr>Pyannote</vt:lpstr>
      <vt:lpstr>Pyannote</vt:lpstr>
      <vt:lpstr>AISHELL</vt:lpstr>
      <vt:lpstr>流程</vt:lpstr>
      <vt:lpstr>我们的业务</vt:lpstr>
      <vt:lpstr>参考文献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声纹识别</dc:title>
  <dc:creator>李欣尧</dc:creator>
  <cp:lastModifiedBy>李欣尧</cp:lastModifiedBy>
  <cp:revision>86</cp:revision>
  <dcterms:created xsi:type="dcterms:W3CDTF">2019-10-29T03:35:32Z</dcterms:created>
  <dcterms:modified xsi:type="dcterms:W3CDTF">2019-11-08T03:31:42Z</dcterms:modified>
</cp:coreProperties>
</file>