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9"/>
  </p:notesMasterIdLst>
  <p:handoutMasterIdLst>
    <p:handoutMasterId r:id="rId10"/>
  </p:handoutMasterIdLst>
  <p:sldIdLst>
    <p:sldId id="488" r:id="rId3"/>
    <p:sldId id="692" r:id="rId4"/>
    <p:sldId id="693" r:id="rId5"/>
    <p:sldId id="694" r:id="rId6"/>
    <p:sldId id="695" r:id="rId7"/>
    <p:sldId id="496" r:id="rId8"/>
  </p:sldIdLst>
  <p:sldSz cx="24384000" cy="13716000"/>
  <p:notesSz cx="6797675" cy="9926638"/>
  <p:custDataLst>
    <p:tags r:id="rId11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669">
          <p15:clr>
            <a:srgbClr val="A4A3A4"/>
          </p15:clr>
        </p15:guide>
        <p15:guide id="2" pos="76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AEA"/>
    <a:srgbClr val="D6F4D4"/>
    <a:srgbClr val="9924FA"/>
    <a:srgbClr val="26C4EC"/>
    <a:srgbClr val="669900"/>
    <a:srgbClr val="F56C00"/>
    <a:srgbClr val="C30C3E"/>
    <a:srgbClr val="FFFFFF"/>
    <a:srgbClr val="E9872E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9" autoAdjust="0"/>
    <p:restoredTop sz="87327" autoAdjust="0"/>
  </p:normalViewPr>
  <p:slideViewPr>
    <p:cSldViewPr snapToGrid="0" snapToObjects="1">
      <p:cViewPr varScale="1">
        <p:scale>
          <a:sx n="33" d="100"/>
          <a:sy n="33" d="100"/>
        </p:scale>
        <p:origin x="816" y="-24"/>
      </p:cViewPr>
      <p:guideLst>
        <p:guide orient="horz" pos="669"/>
        <p:guide pos="76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29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FFFC9-8D0C-4803-A1B7-5C5C2D2E3581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0BE1D-F894-4B25-9EB3-DD507FA72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152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743320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79493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49718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9912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43035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60456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617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9724" y="-23813"/>
            <a:ext cx="24364553" cy="13763626"/>
          </a:xfrm>
          <a:prstGeom prst="rect">
            <a:avLst/>
          </a:prstGeom>
          <a:solidFill>
            <a:srgbClr val="1C3367"/>
          </a:solidFill>
          <a:ln w="3175">
            <a:miter lim="400000"/>
          </a:ln>
        </p:spPr>
        <p:txBody>
          <a:bodyPr lIns="48220" tIns="48220" rIns="48220" bIns="48220" anchor="ctr"/>
          <a:lstStyle/>
          <a:p>
            <a:pPr defTabSz="1285875">
              <a:defRPr sz="2200">
                <a:solidFill>
                  <a:srgbClr val="FFFFFF"/>
                </a:solidFill>
                <a:latin typeface="DengXian"/>
                <a:ea typeface="DengXian"/>
                <a:cs typeface="DengXian"/>
                <a:sym typeface="DengXian"/>
              </a:defRPr>
            </a:pPr>
            <a:endParaRPr sz="2200">
              <a:solidFill>
                <a:srgbClr val="FFFFFF"/>
              </a:solidFill>
              <a:latin typeface="DengXian"/>
              <a:ea typeface="DengXian"/>
              <a:cs typeface="DengXian"/>
              <a:sym typeface="DengXian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12370136" y="8077762"/>
            <a:ext cx="5611684" cy="60185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1038" y="0"/>
                </a:lnTo>
                <a:lnTo>
                  <a:pt x="21600" y="14352"/>
                </a:lnTo>
                <a:lnTo>
                  <a:pt x="16213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53578" tIns="53578" rIns="53578" bIns="53578" anchor="ctr"/>
          <a:lstStyle/>
          <a:p>
            <a:pPr>
              <a:defRPr sz="3000"/>
            </a:pPr>
            <a:endParaRPr sz="3000"/>
          </a:p>
        </p:txBody>
      </p:sp>
      <p:sp>
        <p:nvSpPr>
          <p:cNvPr id="32" name="Shape 32"/>
          <p:cNvSpPr/>
          <p:nvPr/>
        </p:nvSpPr>
        <p:spPr>
          <a:xfrm>
            <a:off x="16668049" y="2693392"/>
            <a:ext cx="10690135" cy="112807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25" y="0"/>
                </a:moveTo>
                <a:lnTo>
                  <a:pt x="21600" y="0"/>
                </a:lnTo>
                <a:lnTo>
                  <a:pt x="5977" y="21600"/>
                </a:lnTo>
                <a:lnTo>
                  <a:pt x="0" y="21600"/>
                </a:lnTo>
                <a:lnTo>
                  <a:pt x="15625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2700">
            <a:miter lim="400000"/>
          </a:ln>
        </p:spPr>
        <p:txBody>
          <a:bodyPr lIns="53578" tIns="53578" rIns="53578" bIns="53578" anchor="ctr"/>
          <a:lstStyle/>
          <a:p>
            <a:pPr>
              <a:defRPr sz="3000"/>
            </a:pPr>
            <a:endParaRPr sz="300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032" y="6343714"/>
            <a:ext cx="2107936" cy="102857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12370136" y="8077762"/>
            <a:ext cx="5611684" cy="60185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1038" y="0"/>
                </a:lnTo>
                <a:lnTo>
                  <a:pt x="21600" y="14352"/>
                </a:lnTo>
                <a:lnTo>
                  <a:pt x="16213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53578" tIns="53578" rIns="53578" bIns="53578" anchor="ctr"/>
          <a:lstStyle/>
          <a:p>
            <a:pPr>
              <a:defRPr sz="3000"/>
            </a:pPr>
            <a:endParaRPr dirty="0"/>
          </a:p>
        </p:txBody>
      </p:sp>
      <p:sp>
        <p:nvSpPr>
          <p:cNvPr id="4" name="Shape 4"/>
          <p:cNvSpPr/>
          <p:nvPr/>
        </p:nvSpPr>
        <p:spPr>
          <a:xfrm>
            <a:off x="16668049" y="2693392"/>
            <a:ext cx="10690135" cy="112807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25" y="0"/>
                </a:moveTo>
                <a:lnTo>
                  <a:pt x="21600" y="0"/>
                </a:lnTo>
                <a:lnTo>
                  <a:pt x="5977" y="21600"/>
                </a:lnTo>
                <a:lnTo>
                  <a:pt x="0" y="21600"/>
                </a:lnTo>
                <a:lnTo>
                  <a:pt x="15625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2700">
            <a:miter lim="400000"/>
          </a:ln>
        </p:spPr>
        <p:txBody>
          <a:bodyPr lIns="53578" tIns="53578" rIns="53578" bIns="53578" anchor="ctr"/>
          <a:lstStyle/>
          <a:p>
            <a:pPr>
              <a:defRPr sz="3000"/>
            </a:pPr>
            <a:endParaRPr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" y="-1"/>
            <a:ext cx="27697841" cy="14305935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1155032" y="1395663"/>
            <a:ext cx="5510463" cy="1297729"/>
          </a:xfrm>
          <a:prstGeom prst="rect">
            <a:avLst/>
          </a:prstGeom>
          <a:solidFill>
            <a:srgbClr val="1C3267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632" y="1015956"/>
            <a:ext cx="2107936" cy="10285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12370136" y="8077762"/>
            <a:ext cx="5611684" cy="60185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1038" y="0"/>
                </a:lnTo>
                <a:lnTo>
                  <a:pt x="21600" y="14352"/>
                </a:lnTo>
                <a:lnTo>
                  <a:pt x="16213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53578" tIns="53578" rIns="53578" bIns="53578" anchor="ctr"/>
          <a:lstStyle/>
          <a:p>
            <a:pPr>
              <a:defRPr sz="3000"/>
            </a:pPr>
            <a:endParaRPr sz="3000"/>
          </a:p>
        </p:txBody>
      </p:sp>
      <p:sp>
        <p:nvSpPr>
          <p:cNvPr id="4" name="Shape 4"/>
          <p:cNvSpPr/>
          <p:nvPr/>
        </p:nvSpPr>
        <p:spPr>
          <a:xfrm>
            <a:off x="16668049" y="2693392"/>
            <a:ext cx="10690135" cy="112807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25" y="0"/>
                </a:moveTo>
                <a:lnTo>
                  <a:pt x="21600" y="0"/>
                </a:lnTo>
                <a:lnTo>
                  <a:pt x="5977" y="21600"/>
                </a:lnTo>
                <a:lnTo>
                  <a:pt x="0" y="21600"/>
                </a:lnTo>
                <a:lnTo>
                  <a:pt x="15625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2700">
            <a:miter lim="400000"/>
          </a:ln>
        </p:spPr>
        <p:txBody>
          <a:bodyPr lIns="53578" tIns="53578" rIns="53578" bIns="53578" anchor="ctr"/>
          <a:lstStyle/>
          <a:p>
            <a:pPr>
              <a:defRPr sz="3000"/>
            </a:pPr>
            <a:endParaRPr sz="300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" y="-1"/>
            <a:ext cx="27697841" cy="14305935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1155032" y="1395663"/>
            <a:ext cx="5510463" cy="1297729"/>
          </a:xfrm>
          <a:prstGeom prst="rect">
            <a:avLst/>
          </a:prstGeom>
          <a:solidFill>
            <a:srgbClr val="1C3267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endParaRPr lang="zh-CN" altLang="en-US" sz="3000">
              <a:solidFill>
                <a:srgbClr val="FFFFFF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9148" y="1395663"/>
            <a:ext cx="2107936" cy="10285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7461982" y="4909891"/>
            <a:ext cx="8702249" cy="2102354"/>
          </a:xfrm>
          <a:prstGeom prst="rect">
            <a:avLst/>
          </a:prstGeom>
          <a:ln w="3175">
            <a:miter lim="400000"/>
          </a:ln>
        </p:spPr>
        <p:txBody>
          <a:bodyPr wrap="square" lIns="48220" tIns="48220" rIns="48220" bIns="48220" anchor="ctr">
            <a:spAutoFit/>
          </a:bodyPr>
          <a:lstStyle>
            <a:lvl1pPr algn="l" defTabSz="1285875">
              <a:lnSpc>
                <a:spcPct val="150000"/>
              </a:lnSpc>
              <a:defRPr sz="7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sz="96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试用期转正答辩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227918" y="7091401"/>
            <a:ext cx="3027696" cy="1601063"/>
          </a:xfrm>
          <a:prstGeom prst="rect">
            <a:avLst/>
          </a:prstGeom>
          <a:ln w="3175">
            <a:miter lim="400000"/>
          </a:ln>
        </p:spPr>
        <p:txBody>
          <a:bodyPr wrap="square" lIns="48220" tIns="48220" rIns="48220" bIns="4822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 defTabSz="1285875">
              <a:lnSpc>
                <a:spcPct val="150000"/>
              </a:lnSpc>
              <a:defRPr sz="3600">
                <a:solidFill>
                  <a:srgbClr val="FFFFFF">
                    <a:alpha val="50000"/>
                  </a:srgbClr>
                </a:solidFill>
                <a:latin typeface="Microsoft YaHei"/>
                <a:ea typeface="Microsoft YaHei"/>
                <a:cs typeface="Microsoft YaHei"/>
              </a:defRPr>
            </a:lvl1pPr>
          </a:lstStyle>
          <a:p>
            <a:r>
              <a:rPr lang="zh-CN" altLang="en-US" sz="7200" b="1" dirty="0" smtClean="0">
                <a:solidFill>
                  <a:schemeClr val="bg1">
                    <a:alpha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王亚强</a:t>
            </a:r>
            <a:endParaRPr lang="en-US" altLang="zh-CN" sz="7200" b="1" dirty="0">
              <a:solidFill>
                <a:schemeClr val="bg1">
                  <a:alpha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7461982" y="4680723"/>
            <a:ext cx="8702249" cy="2102354"/>
          </a:xfrm>
          <a:prstGeom prst="rect">
            <a:avLst/>
          </a:prstGeom>
          <a:ln w="3175">
            <a:miter lim="400000"/>
          </a:ln>
        </p:spPr>
        <p:txBody>
          <a:bodyPr wrap="square" lIns="48220" tIns="48220" rIns="48220" bIns="48220" anchor="ctr">
            <a:spAutoFit/>
          </a:bodyPr>
          <a:lstStyle>
            <a:lvl1pPr algn="l" defTabSz="1285875">
              <a:lnSpc>
                <a:spcPct val="150000"/>
              </a:lnSpc>
              <a:defRPr sz="7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endParaRPr lang="zh-CN" altLang="en-US" sz="96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7461982" y="3293121"/>
            <a:ext cx="6561558" cy="1031532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一、工作总结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 flipH="1">
            <a:off x="7461982" y="5731900"/>
            <a:ext cx="6561558" cy="1031532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ctr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6000" b="1" dirty="0" smtClean="0">
                <a:solidFill>
                  <a:schemeClr val="bg1"/>
                </a:solidFill>
              </a:rPr>
              <a:t>二、工作体会</a:t>
            </a:r>
            <a:endParaRPr lang="en-US" altLang="zh-CN" sz="6000" b="1" dirty="0" smtClean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 flipH="1">
            <a:off x="7926274" y="7774152"/>
            <a:ext cx="6561558" cy="1031532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三、规划及展望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7678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7226006" y="5158563"/>
            <a:ext cx="8702249" cy="2313373"/>
          </a:xfrm>
          <a:prstGeom prst="rect">
            <a:avLst/>
          </a:prstGeom>
          <a:ln w="3175">
            <a:miter lim="400000"/>
          </a:ln>
        </p:spPr>
        <p:txBody>
          <a:bodyPr wrap="square" lIns="48220" tIns="48220" rIns="48220" bIns="48220" anchor="ctr">
            <a:spAutoFit/>
          </a:bodyPr>
          <a:lstStyle>
            <a:lvl1pPr algn="l" defTabSz="1285875">
              <a:lnSpc>
                <a:spcPct val="150000"/>
              </a:lnSpc>
              <a:defRPr sz="7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just"/>
            <a:endParaRPr lang="zh-CN" altLang="en-US" sz="96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-235976" y="136966"/>
            <a:ext cx="4378095" cy="1031532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工作总结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202367" y="2343353"/>
            <a:ext cx="19566251" cy="2231861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just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</a:t>
            </a:r>
            <a:r>
              <a:rPr kumimoji="0" lang="zh-CN" altLang="en-US" sz="4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、部门间的沟通协作，团队及公司文化的融入。在公司工作</a:t>
            </a:r>
            <a:r>
              <a:rPr kumimoji="0" lang="zh-CN" altLang="en-US" sz="4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的这段时间里，</a:t>
            </a:r>
            <a:r>
              <a:rPr kumimoji="0" lang="zh-CN" altLang="en-US" sz="4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积极去融入和适应公司的文化，同时也积极去和身边同事交流和学习，团建拉近了我与大家的距离，增进了我与大家之间的熟悉和交流。</a:t>
            </a:r>
            <a:endParaRPr kumimoji="0" lang="zh-CN" altLang="en-US" sz="4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02366" y="5231743"/>
            <a:ext cx="19566251" cy="816089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just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 dirty="0" smtClean="0">
                <a:solidFill>
                  <a:schemeClr val="bg1"/>
                </a:solidFill>
              </a:rPr>
              <a:t>2</a:t>
            </a:r>
            <a:r>
              <a:rPr lang="zh-CN" altLang="en-US" b="1" dirty="0" smtClean="0">
                <a:solidFill>
                  <a:schemeClr val="bg1"/>
                </a:solidFill>
              </a:rPr>
              <a:t>、大队长制度。熟悉部门工作内容，可以胜任大队长所做的任务。</a:t>
            </a:r>
            <a:endParaRPr kumimoji="0" lang="zh-CN" altLang="en-US" sz="4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02366" y="6709960"/>
            <a:ext cx="20539645" cy="816089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bg1"/>
                </a:solidFill>
              </a:rPr>
              <a:t>3</a:t>
            </a:r>
            <a:r>
              <a:rPr lang="zh-CN" altLang="en-US" b="1" dirty="0" smtClean="0">
                <a:solidFill>
                  <a:schemeClr val="bg1"/>
                </a:solidFill>
              </a:rPr>
              <a:t>、脚本及报表开发。熟悉理解报表指标，能够按照需求提取数据和报表制作。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02366" y="9495356"/>
            <a:ext cx="16675567" cy="816089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just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Light"/>
              </a:rPr>
              <a:t>5</a:t>
            </a:r>
            <a:r>
              <a:rPr kumimoji="0" lang="zh-CN" altLang="en-US" sz="4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Light"/>
              </a:rPr>
              <a:t>、</a:t>
            </a:r>
            <a:r>
              <a:rPr kumimoji="0" lang="en-US" altLang="zh-CN" sz="4600" b="1" i="0" u="none" strike="noStrike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Light"/>
              </a:rPr>
              <a:t>KsanaSearch</a:t>
            </a:r>
            <a:r>
              <a:rPr kumimoji="0" lang="zh-CN" altLang="en-US" sz="4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Light"/>
              </a:rPr>
              <a:t>销售</a:t>
            </a:r>
            <a:r>
              <a:rPr kumimoji="0" lang="en-US" altLang="zh-CN" sz="4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Light"/>
              </a:rPr>
              <a:t>APP</a:t>
            </a:r>
            <a:r>
              <a:rPr kumimoji="0" lang="zh-CN" altLang="en-US" sz="4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Light"/>
              </a:rPr>
              <a:t>，蓝图</a:t>
            </a:r>
            <a:r>
              <a:rPr kumimoji="0" lang="en-US" altLang="zh-CN" sz="4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Light"/>
              </a:rPr>
              <a:t>APP</a:t>
            </a:r>
            <a:r>
              <a:rPr lang="zh-CN" altLang="en-US" b="1" dirty="0" smtClean="0">
                <a:solidFill>
                  <a:schemeClr val="bg1"/>
                </a:solidFill>
              </a:rPr>
              <a:t>部分功能开发及数据支持。</a:t>
            </a:r>
            <a:endParaRPr kumimoji="0" lang="zh-CN" altLang="en-US" sz="4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02366" y="10888054"/>
            <a:ext cx="19330276" cy="816089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just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6</a:t>
            </a:r>
            <a:r>
              <a:rPr kumimoji="0" lang="zh-CN" altLang="en-US" sz="4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、数仓改造迁移。参与数仓</a:t>
            </a:r>
            <a:r>
              <a:rPr kumimoji="0" lang="en-US" altLang="zh-CN" sz="4600" b="1" i="0" u="none" strike="noStrike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ecif</a:t>
            </a:r>
            <a:r>
              <a:rPr kumimoji="0" lang="zh-CN" altLang="en-US" sz="4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的迁移工作及</a:t>
            </a:r>
            <a:r>
              <a:rPr kumimoji="0" lang="en-US" altLang="zh-CN" sz="4600" b="1" i="0" u="none" strike="noStrike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ksanasearch</a:t>
            </a:r>
            <a:r>
              <a:rPr kumimoji="0" lang="zh-CN" altLang="en-US" sz="4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优化工作。</a:t>
            </a:r>
            <a:endParaRPr kumimoji="0" lang="zh-CN" altLang="en-US" sz="4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02366" y="8102658"/>
            <a:ext cx="19330276" cy="816089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algn="just"/>
            <a:r>
              <a:rPr kumimoji="0" lang="en-US" altLang="zh-CN" sz="4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  <a:r>
              <a:rPr kumimoji="0" lang="zh-CN" altLang="en-US" sz="4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、数据提取</a:t>
            </a:r>
            <a:r>
              <a:rPr lang="zh-CN" altLang="en-US" b="1" dirty="0">
                <a:solidFill>
                  <a:schemeClr val="bg1"/>
                </a:solidFill>
              </a:rPr>
              <a:t>工作。熟悉不同系统的数据运作</a:t>
            </a:r>
            <a:r>
              <a:rPr lang="zh-CN" altLang="en-US" b="1" dirty="0" smtClean="0">
                <a:solidFill>
                  <a:schemeClr val="bg1"/>
                </a:solidFill>
              </a:rPr>
              <a:t>流程。</a:t>
            </a:r>
            <a:endParaRPr kumimoji="0" lang="zh-CN" altLang="en-US" sz="4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661785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7461982" y="4680723"/>
            <a:ext cx="8702249" cy="2102354"/>
          </a:xfrm>
          <a:prstGeom prst="rect">
            <a:avLst/>
          </a:prstGeom>
          <a:ln w="3175">
            <a:miter lim="400000"/>
          </a:ln>
        </p:spPr>
        <p:txBody>
          <a:bodyPr wrap="square" lIns="48220" tIns="48220" rIns="48220" bIns="48220" anchor="ctr">
            <a:spAutoFit/>
          </a:bodyPr>
          <a:lstStyle>
            <a:lvl1pPr algn="l" defTabSz="1285875">
              <a:lnSpc>
                <a:spcPct val="150000"/>
              </a:lnSpc>
              <a:defRPr sz="7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endParaRPr lang="zh-CN" altLang="en-US" sz="96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-235976" y="136966"/>
            <a:ext cx="4378095" cy="1031532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工作体会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 flipH="1">
            <a:off x="1308759" y="1680366"/>
            <a:ext cx="20300771" cy="12850152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just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   回顾过去，从今年</a:t>
            </a:r>
            <a:r>
              <a:rPr kumimoji="0" lang="en-US" altLang="zh-CN" sz="4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7</a:t>
            </a:r>
            <a:r>
              <a:rPr kumimoji="0" lang="zh-CN" altLang="en-US" sz="4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月</a:t>
            </a:r>
            <a:r>
              <a:rPr kumimoji="0" lang="en-US" altLang="zh-CN" sz="4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25</a:t>
            </a:r>
            <a:r>
              <a:rPr kumimoji="0" lang="zh-CN" altLang="en-US" sz="4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日入职，刚来的时候我对公司的文化和同事都是模糊和未知，工作或生活上遇到问题一般都是请教大家，在此感谢大家在这段时间对我的关照和指导。</a:t>
            </a:r>
            <a:endParaRPr kumimoji="0" lang="en-US" altLang="zh-CN" sz="46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just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 dirty="0" smtClean="0">
                <a:solidFill>
                  <a:schemeClr val="bg1"/>
                </a:solidFill>
              </a:rPr>
              <a:t>	 </a:t>
            </a:r>
            <a:r>
              <a:rPr lang="zh-CN" altLang="en-US" b="1" dirty="0" smtClean="0">
                <a:solidFill>
                  <a:schemeClr val="bg1"/>
                </a:solidFill>
              </a:rPr>
              <a:t>现在回想，我的体会是：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marL="0" marR="0" indent="0" algn="just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	 </a:t>
            </a:r>
            <a:r>
              <a:rPr lang="zh-CN" altLang="en-US" b="1" dirty="0" smtClean="0">
                <a:solidFill>
                  <a:schemeClr val="bg1"/>
                </a:solidFill>
              </a:rPr>
              <a:t>数仓作为一个数据部门，让我感受到数据的严谨性、准确性、全面性、价值性。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just"/>
            <a:r>
              <a:rPr lang="en-US" altLang="zh-CN" b="1" dirty="0" smtClean="0">
                <a:solidFill>
                  <a:schemeClr val="bg1"/>
                </a:solidFill>
              </a:rPr>
              <a:t>	 </a:t>
            </a:r>
            <a:r>
              <a:rPr lang="zh-CN" altLang="en-US" b="1" dirty="0" smtClean="0">
                <a:solidFill>
                  <a:schemeClr val="bg1"/>
                </a:solidFill>
              </a:rPr>
              <a:t>体会到自己工作处理能力、与人沟通能力有所提升。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just"/>
            <a:r>
              <a:rPr lang="en-US" altLang="zh-CN" b="1" dirty="0" smtClean="0">
                <a:solidFill>
                  <a:schemeClr val="bg1"/>
                </a:solidFill>
              </a:rPr>
              <a:t>	 </a:t>
            </a:r>
            <a:r>
              <a:rPr lang="zh-CN" altLang="en-US" b="1" dirty="0" smtClean="0">
                <a:solidFill>
                  <a:schemeClr val="bg1"/>
                </a:solidFill>
              </a:rPr>
              <a:t>体会到部门技术氛围、知识分享氛围</a:t>
            </a:r>
            <a:r>
              <a:rPr lang="zh-CN" altLang="en-US" b="1" dirty="0" smtClean="0">
                <a:solidFill>
                  <a:schemeClr val="bg1"/>
                </a:solidFill>
              </a:rPr>
              <a:t>浓厚，团队战斗力强，公司、部门在制度规范的</a:t>
            </a:r>
            <a:r>
              <a:rPr lang="zh-CN" altLang="en-US" b="1" dirty="0">
                <a:solidFill>
                  <a:schemeClr val="bg1"/>
                </a:solidFill>
              </a:rPr>
              <a:t>同时</a:t>
            </a:r>
            <a:r>
              <a:rPr lang="zh-CN" altLang="en-US" b="1" dirty="0" smtClean="0">
                <a:solidFill>
                  <a:schemeClr val="bg1"/>
                </a:solidFill>
              </a:rPr>
              <a:t>，</a:t>
            </a:r>
            <a:r>
              <a:rPr lang="zh-CN" altLang="en-US" b="1" dirty="0">
                <a:solidFill>
                  <a:schemeClr val="bg1"/>
                </a:solidFill>
              </a:rPr>
              <a:t>一直在追求完善自己的文化和制度。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just"/>
            <a:r>
              <a:rPr lang="en-US" altLang="zh-CN" b="1" dirty="0" smtClean="0">
                <a:solidFill>
                  <a:schemeClr val="bg1"/>
                </a:solidFill>
              </a:rPr>
              <a:t>	 </a:t>
            </a:r>
            <a:r>
              <a:rPr lang="zh-CN" altLang="en-US" b="1" dirty="0" smtClean="0">
                <a:solidFill>
                  <a:schemeClr val="bg1"/>
                </a:solidFill>
              </a:rPr>
              <a:t>体会</a:t>
            </a:r>
            <a:r>
              <a:rPr lang="zh-CN" altLang="en-US" b="1" dirty="0" smtClean="0">
                <a:solidFill>
                  <a:schemeClr val="bg1"/>
                </a:solidFill>
              </a:rPr>
              <a:t>到同事对工作的严谨、认真、负责。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just"/>
            <a:r>
              <a:rPr lang="en-US" altLang="zh-CN" b="1" dirty="0" smtClean="0">
                <a:solidFill>
                  <a:schemeClr val="bg1"/>
                </a:solidFill>
              </a:rPr>
              <a:t>	 </a:t>
            </a:r>
            <a:r>
              <a:rPr lang="zh-CN" altLang="en-US" b="1" dirty="0" smtClean="0">
                <a:solidFill>
                  <a:schemeClr val="bg1"/>
                </a:solidFill>
              </a:rPr>
              <a:t>第一次做大队长内心还是恐惧和担心，害怕晚上出现问题不知道如何去解决，给公司带来伤害，慢慢的，经过不断地对业务和技术的熟悉，能够有能力去解决大部分问题了，恐惧和担心的感受逐渐减轻，但每次轮到做大队长，内心还是有点恐惧的，哈哈。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marL="0" marR="0" indent="0" algn="just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 dirty="0" smtClean="0">
                <a:solidFill>
                  <a:schemeClr val="bg1"/>
                </a:solidFill>
              </a:rPr>
              <a:t>	 </a:t>
            </a:r>
            <a:r>
              <a:rPr lang="zh-CN" altLang="en-US" b="1" dirty="0" smtClean="0">
                <a:solidFill>
                  <a:schemeClr val="bg1"/>
                </a:solidFill>
              </a:rPr>
              <a:t>在大家的指导下，熟悉了部门及自己的工作内容、公司的业务、大队长的职责、任务的完成方法、公司及部门的制度。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46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	</a:t>
            </a:r>
            <a:r>
              <a:rPr lang="en-US" altLang="zh-CN" b="1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84741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7461982" y="4680723"/>
            <a:ext cx="8702249" cy="2102354"/>
          </a:xfrm>
          <a:prstGeom prst="rect">
            <a:avLst/>
          </a:prstGeom>
          <a:ln w="3175">
            <a:miter lim="400000"/>
          </a:ln>
        </p:spPr>
        <p:txBody>
          <a:bodyPr wrap="square" lIns="48220" tIns="48220" rIns="48220" bIns="48220" anchor="ctr">
            <a:spAutoFit/>
          </a:bodyPr>
          <a:lstStyle>
            <a:lvl1pPr algn="l" defTabSz="1285875">
              <a:lnSpc>
                <a:spcPct val="150000"/>
              </a:lnSpc>
              <a:defRPr sz="7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endParaRPr lang="zh-CN" altLang="en-US" sz="96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324462" y="136966"/>
            <a:ext cx="4378095" cy="1031532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规划及</a:t>
            </a:r>
            <a:r>
              <a:rPr lang="zh-CN" altLang="en-US" dirty="0" smtClean="0"/>
              <a:t>展望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116769" y="1612502"/>
            <a:ext cx="17825941" cy="1523975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</a:t>
            </a:r>
            <a:r>
              <a:rPr kumimoji="0" lang="zh-CN" altLang="en-US" sz="4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、在本职工作方面，继续以严格的标准要求自己，继续</a:t>
            </a:r>
            <a:r>
              <a:rPr kumimoji="0" lang="zh-CN" altLang="en-US" sz="4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加强对工作和相关技术的学习。</a:t>
            </a:r>
            <a:endParaRPr kumimoji="0" lang="zh-CN" altLang="en-US" sz="4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16769" y="3529775"/>
            <a:ext cx="14846766" cy="816089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r>
              <a:rPr kumimoji="0" lang="zh-CN" altLang="en-US" sz="4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、在熟悉工作任务及业务流程的同时，向创新前行。</a:t>
            </a:r>
            <a:endParaRPr kumimoji="0" lang="zh-CN" altLang="en-US" sz="4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16769" y="5093105"/>
            <a:ext cx="14423923" cy="816089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3</a:t>
            </a:r>
            <a:r>
              <a:rPr kumimoji="0" lang="zh-CN" altLang="en-US" sz="4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、锻炼自己对工作的严谨性，向身边优秀的人学习。</a:t>
            </a:r>
            <a:endParaRPr kumimoji="0" lang="zh-CN" altLang="en-US" sz="4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16769" y="6587086"/>
            <a:ext cx="14846766" cy="3647633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  <a:r>
              <a:rPr kumimoji="0" lang="zh-CN" altLang="en-US" sz="4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、从工作细节中不断总结经验教训，加强，抓住问题的关键点，充分做好准备工作，把问题消灭在摇篮里。</a:t>
            </a:r>
            <a:endParaRPr kumimoji="0" lang="en-US" altLang="zh-CN" sz="46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46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 dirty="0" smtClean="0">
                <a:solidFill>
                  <a:schemeClr val="bg1"/>
                </a:solidFill>
              </a:rPr>
              <a:t>5</a:t>
            </a:r>
            <a:r>
              <a:rPr lang="zh-CN" altLang="en-US" b="1" dirty="0" smtClean="0">
                <a:solidFill>
                  <a:schemeClr val="bg1"/>
                </a:solidFill>
              </a:rPr>
              <a:t>、增强与项目其他工作人员的沟通，全面了解任务，更好地完成任务。</a:t>
            </a:r>
            <a:endParaRPr kumimoji="0" lang="zh-CN" altLang="en-US" sz="4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08981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7643197" y="6016356"/>
            <a:ext cx="8108950" cy="1591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谢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4133" y="5409878"/>
            <a:ext cx="5422600" cy="2804160"/>
          </a:xfrm>
          <a:prstGeom prst="rect">
            <a:avLst/>
          </a:prstGeom>
          <a:solidFill>
            <a:srgbClr val="1C3367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4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1126" y="465461"/>
            <a:ext cx="3107541" cy="149272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3CBBCE"/>
        </a:solid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anchor="ctr"/>
      <a:lstStyle>
        <a:defPPr algn="ctr" eaLnBrk="1" hangingPunct="1">
          <a:defRPr>
            <a:solidFill>
              <a:srgbClr val="FFFFFF"/>
            </a:solidFill>
            <a:ea typeface="微软雅黑" panose="020B0503020204020204" pitchFamily="34" charset="-122"/>
          </a:defRPr>
        </a:defPPr>
      </a:lst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</a:spPr>
      <a:bodyPr rot="0" spcFirstLastPara="1" vertOverflow="overflow" horzOverflow="overflow" vert="horz" wrap="square" lIns="53578" tIns="53578" rIns="53578" bIns="53578" numCol="1" spcCol="38100" rtlCol="0" anchor="ctr">
        <a:spAutoFit/>
      </a:bodyPr>
      <a:lstStyle>
        <a:defPPr marL="0" marR="0" indent="0" algn="ctr" defTabSz="8210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3578" tIns="53578" rIns="53578" bIns="53578" numCol="1" spcCol="38100" rtlCol="0" anchor="ctr">
        <a:spAutoFit/>
      </a:bodyPr>
      <a:lstStyle>
        <a:defPPr marL="0" marR="0" indent="0" algn="ctr" defTabSz="8210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</a:spPr>
      <a:bodyPr rot="0" spcFirstLastPara="1" vertOverflow="overflow" horzOverflow="overflow" vert="horz" wrap="square" lIns="53578" tIns="53578" rIns="53578" bIns="53578" numCol="1" spcCol="38100" rtlCol="0" anchor="ctr">
        <a:spAutoFit/>
      </a:bodyPr>
      <a:lstStyle>
        <a:defPPr marL="0" marR="0" indent="0" algn="ctr" defTabSz="8210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3578" tIns="53578" rIns="53578" bIns="53578" numCol="1" spcCol="38100" rtlCol="0" anchor="ctr">
        <a:spAutoFit/>
      </a:bodyPr>
      <a:lstStyle>
        <a:defPPr marL="0" marR="0" indent="0" algn="ctr" defTabSz="8210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</a:spPr>
      <a:bodyPr rot="0" spcFirstLastPara="1" vertOverflow="overflow" horzOverflow="overflow" vert="horz" wrap="square" lIns="53578" tIns="53578" rIns="53578" bIns="53578" numCol="1" spcCol="38100" rtlCol="0" anchor="ctr">
        <a:spAutoFit/>
      </a:bodyPr>
      <a:lstStyle>
        <a:defPPr marL="0" marR="0" indent="0" algn="ctr" defTabSz="8210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10442</TotalTime>
  <Words>339</Words>
  <Application>Microsoft Office PowerPoint</Application>
  <PresentationFormat>自定义</PresentationFormat>
  <Paragraphs>31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Helvetica Light</vt:lpstr>
      <vt:lpstr>Helvetica Neue</vt:lpstr>
      <vt:lpstr>DengXian</vt:lpstr>
      <vt:lpstr>华文楷体</vt:lpstr>
      <vt:lpstr>宋体</vt:lpstr>
      <vt:lpstr>Microsoft YaHei</vt:lpstr>
      <vt:lpstr>Microsoft YaHei</vt:lpstr>
      <vt:lpstr>Calibri</vt:lpstr>
      <vt:lpstr>White</vt:lpstr>
      <vt:lpstr>1_White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楚金楠</dc:creator>
  <cp:lastModifiedBy>王亚强</cp:lastModifiedBy>
  <cp:revision>3367</cp:revision>
  <cp:lastPrinted>2019-07-04T09:49:40Z</cp:lastPrinted>
  <dcterms:created xsi:type="dcterms:W3CDTF">2019-07-04T09:49:40Z</dcterms:created>
  <dcterms:modified xsi:type="dcterms:W3CDTF">2019-12-20T09:41:17Z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