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5"/>
  </p:notesMasterIdLst>
  <p:sldIdLst>
    <p:sldId id="256" r:id="rId2"/>
    <p:sldId id="261" r:id="rId3"/>
    <p:sldId id="257" r:id="rId4"/>
    <p:sldId id="265" r:id="rId5"/>
    <p:sldId id="266" r:id="rId6"/>
    <p:sldId id="270" r:id="rId7"/>
    <p:sldId id="260" r:id="rId8"/>
    <p:sldId id="263" r:id="rId9"/>
    <p:sldId id="262" r:id="rId10"/>
    <p:sldId id="268" r:id="rId11"/>
    <p:sldId id="269" r:id="rId12"/>
    <p:sldId id="272" r:id="rId13"/>
    <p:sldId id="274" r:id="rId14"/>
    <p:sldId id="275" r:id="rId15"/>
    <p:sldId id="276" r:id="rId16"/>
    <p:sldId id="277" r:id="rId17"/>
    <p:sldId id="281" r:id="rId18"/>
    <p:sldId id="282" r:id="rId19"/>
    <p:sldId id="278" r:id="rId20"/>
    <p:sldId id="280" r:id="rId21"/>
    <p:sldId id="283" r:id="rId22"/>
    <p:sldId id="267" r:id="rId23"/>
    <p:sldId id="271"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1076" autoAdjust="0"/>
    <p:restoredTop sz="79083" autoAdjust="0"/>
  </p:normalViewPr>
  <p:slideViewPr>
    <p:cSldViewPr snapToGrid="0">
      <p:cViewPr varScale="1">
        <p:scale>
          <a:sx n="89" d="100"/>
          <a:sy n="89" d="100"/>
        </p:scale>
        <p:origin x="-118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2511-02C8-4B6C-8243-8000274C7536}" type="datetimeFigureOut">
              <a:rPr lang="zh-TW" altLang="en-US" smtClean="0"/>
              <a:pPr/>
              <a:t>2023/2/28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AE01-4B17-41A2-8DBD-55D0BF9841DD}" type="slidenum">
              <a:rPr lang="zh-TW" altLang="en-US" smtClean="0"/>
              <a:pPr/>
              <a:t>‹#›</a:t>
            </a:fld>
            <a:endParaRPr lang="zh-TW" altLang="en-US"/>
          </a:p>
        </p:txBody>
      </p:sp>
    </p:spTree>
    <p:extLst>
      <p:ext uri="{BB962C8B-B14F-4D97-AF65-F5344CB8AC3E}">
        <p14:creationId xmlns:p14="http://schemas.microsoft.com/office/powerpoint/2010/main" xmlns="" val="175927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8%87%AA%E5%8A%A8%E6%8E%A7%E5%88%B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zh.wikipedia.org/wiki/%E9%96%8B%E9%97%9C"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ad01.com/0MgQaxN.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igikey.tw/products/zh/sensors-transducers/temperature-sensors-ptc-thermistors/550?k=thermis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2</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馬達於運動過程中為了確保安全，通常會使用極限來限制運動範圍以避免撞機</a:t>
            </a:r>
            <a:endParaRPr lang="en-US" altLang="zh-TW" sz="1200" kern="1200" baseline="0" dirty="0" smtClean="0">
              <a:solidFill>
                <a:schemeClr val="tx1"/>
              </a:solidFill>
              <a:latin typeface="+mn-lt"/>
              <a:ea typeface="+mn-ea"/>
              <a:cs typeface="+mn-cs"/>
            </a:endParaRPr>
          </a:p>
          <a:p>
            <a:r>
              <a:rPr lang="zh-TW" altLang="en-US" dirty="0" smtClean="0"/>
              <a:t>其中有分硬體極限與軟體極限</a:t>
            </a:r>
            <a:endParaRPr lang="en-US" altLang="zh-TW" dirty="0" smtClean="0"/>
          </a:p>
          <a:p>
            <a:r>
              <a:rPr lang="zh-TW" altLang="en-US" dirty="0" smtClean="0"/>
              <a:t>硬體極限就包含機構極限與極限開關</a:t>
            </a:r>
            <a:endParaRPr lang="en-US" altLang="zh-TW" dirty="0" smtClean="0"/>
          </a:p>
          <a:p>
            <a:r>
              <a:rPr lang="zh-TW" altLang="en-US" dirty="0" smtClean="0"/>
              <a:t>極限開關設定於機構極限之前，當馬達超過極限開關而未停止，最後將於機構極限位置停止，基本上就等於是撞機了</a:t>
            </a:r>
            <a:endParaRPr lang="en-US" altLang="zh-TW" dirty="0" smtClean="0"/>
          </a:p>
          <a:p>
            <a:r>
              <a:rPr lang="zh-TW" altLang="en-US" dirty="0" smtClean="0"/>
              <a:t>而軟體極限就是利用軟體紀錄位置的上下限</a:t>
            </a:r>
            <a:endParaRPr lang="en-US" altLang="zh-TW" dirty="0" smtClean="0"/>
          </a:p>
          <a:p>
            <a:r>
              <a:rPr lang="zh-TW" altLang="en-US" dirty="0" smtClean="0"/>
              <a:t>所以馬達撞機前會先到軟體極限，再來是極限開關，最後機構極限來限制馬達運動</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14</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動態制動器</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剎車器</a:t>
            </a:r>
            <a:r>
              <a:rPr lang="en-US" altLang="zh-TW" sz="1200" kern="1200" baseline="0" dirty="0" smtClean="0">
                <a:solidFill>
                  <a:schemeClr val="tx1"/>
                </a:solidFill>
                <a:latin typeface="+mn-lt"/>
                <a:ea typeface="+mn-ea"/>
                <a:cs typeface="+mn-cs"/>
              </a:rPr>
              <a:t>)</a:t>
            </a:r>
            <a:r>
              <a:rPr lang="zh-TW" altLang="en-US" sz="1200" kern="1200" baseline="0" dirty="0" smtClean="0">
                <a:solidFill>
                  <a:schemeClr val="tx1"/>
                </a:solidFill>
                <a:latin typeface="+mn-lt"/>
                <a:ea typeface="+mn-ea"/>
                <a:cs typeface="+mn-cs"/>
              </a:rPr>
              <a:t>：在轉矩模式下，伺服馬達不能減速停止，必須使用外部機構停止</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自</a:t>
            </a:r>
            <a:r>
              <a:rPr lang="zh-TW" altLang="en-US" dirty="0" smtClean="0"/>
              <a:t>由運轉的停止即</a:t>
            </a:r>
            <a:r>
              <a:rPr lang="zh-TW" altLang="en-US" sz="1200" kern="1200" baseline="0" dirty="0" smtClean="0">
                <a:solidFill>
                  <a:schemeClr val="tx1"/>
                </a:solidFill>
                <a:latin typeface="+mn-lt"/>
                <a:ea typeface="+mn-ea"/>
                <a:cs typeface="+mn-cs"/>
              </a:rPr>
              <a:t>馬達因運動產生的摩擦力自然停止</a:t>
            </a:r>
            <a:endParaRPr lang="en-US" altLang="zh-TW" dirty="0" smtClean="0"/>
          </a:p>
          <a:p>
            <a:r>
              <a:rPr lang="zh-TW" altLang="en-US" dirty="0" smtClean="0"/>
              <a:t>設定減速，即設定減速的運動參數，</a:t>
            </a:r>
            <a:r>
              <a:rPr lang="zh-TW" altLang="en-US" sz="1200" kern="1200" baseline="0" dirty="0" smtClean="0">
                <a:solidFill>
                  <a:schemeClr val="tx1"/>
                </a:solidFill>
                <a:latin typeface="+mn-lt"/>
                <a:ea typeface="+mn-ea"/>
                <a:cs typeface="+mn-cs"/>
              </a:rPr>
              <a:t>使用緊急停止轉矩，使馬達減速至停止</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15</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制動器是具有使運動部件</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或運動機械</a:t>
            </a:r>
            <a:r>
              <a:rPr lang="en-US" altLang="zh-TW" sz="1200" b="0" i="0" kern="1200" dirty="0" smtClean="0">
                <a:solidFill>
                  <a:schemeClr val="tx1"/>
                </a:solidFill>
                <a:latin typeface="+mn-lt"/>
                <a:ea typeface="+mn-ea"/>
                <a:cs typeface="+mn-cs"/>
              </a:rPr>
              <a:t>)</a:t>
            </a:r>
            <a:r>
              <a:rPr lang="zh-TW" altLang="en-US" sz="1200" b="1" i="0" kern="1200" dirty="0" smtClean="0">
                <a:solidFill>
                  <a:schemeClr val="tx1"/>
                </a:solidFill>
                <a:latin typeface="+mn-lt"/>
                <a:ea typeface="+mn-ea"/>
                <a:cs typeface="+mn-cs"/>
              </a:rPr>
              <a:t>減速、停止或保持停止狀態</a:t>
            </a:r>
            <a:r>
              <a:rPr lang="zh-TW" altLang="en-US" sz="1200" b="0" i="0" kern="1200" dirty="0" smtClean="0">
                <a:solidFill>
                  <a:schemeClr val="tx1"/>
                </a:solidFill>
                <a:latin typeface="+mn-lt"/>
                <a:ea typeface="+mn-ea"/>
                <a:cs typeface="+mn-cs"/>
              </a:rPr>
              <a:t>等功能的裝置，即剎車設備</a:t>
            </a:r>
            <a:endParaRPr lang="en-US" altLang="zh-TW" sz="1200" b="0" i="0" kern="120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制動器通常用於在伺服</a:t>
            </a:r>
            <a:r>
              <a:rPr lang="en-US" altLang="zh-TW" sz="1200" kern="1200" baseline="0" dirty="0" smtClean="0">
                <a:solidFill>
                  <a:schemeClr val="tx1"/>
                </a:solidFill>
                <a:latin typeface="+mn-lt"/>
                <a:ea typeface="+mn-ea"/>
                <a:cs typeface="+mn-cs"/>
              </a:rPr>
              <a:t>OFF</a:t>
            </a:r>
            <a:r>
              <a:rPr lang="zh-TW" altLang="en-US" sz="1200" kern="1200" baseline="0" dirty="0" smtClean="0">
                <a:solidFill>
                  <a:schemeClr val="tx1"/>
                </a:solidFill>
                <a:latin typeface="+mn-lt"/>
                <a:ea typeface="+mn-ea"/>
                <a:cs typeface="+mn-cs"/>
              </a:rPr>
              <a:t>時避免馬達因外力或重力而移動。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若需使用制動器控制輸出 </a:t>
            </a:r>
            <a:r>
              <a:rPr lang="en-US" altLang="zh-TW" sz="1200" kern="1200" baseline="0" dirty="0" smtClean="0">
                <a:solidFill>
                  <a:schemeClr val="tx1"/>
                </a:solidFill>
                <a:latin typeface="+mn-lt"/>
                <a:ea typeface="+mn-ea"/>
                <a:cs typeface="+mn-cs"/>
              </a:rPr>
              <a:t>(BK) </a:t>
            </a:r>
            <a:r>
              <a:rPr lang="zh-TW" altLang="en-US" sz="1200" kern="1200" baseline="0" dirty="0" smtClean="0">
                <a:solidFill>
                  <a:schemeClr val="tx1"/>
                </a:solidFill>
                <a:latin typeface="+mn-lt"/>
                <a:ea typeface="+mn-ea"/>
                <a:cs typeface="+mn-cs"/>
              </a:rPr>
              <a:t>訊號，建議搭配繼電器和額外的電源供應器，以避免因電流不足而導致作動異常</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endParaRPr lang="en-US" altLang="zh-TW" sz="1200" kern="1200" baseline="0" dirty="0" smtClean="0">
              <a:solidFill>
                <a:schemeClr val="tx1"/>
              </a:solidFill>
              <a:latin typeface="+mn-lt"/>
              <a:ea typeface="+mn-ea"/>
              <a:cs typeface="+mn-cs"/>
            </a:endParaRPr>
          </a:p>
          <a:p>
            <a:r>
              <a:rPr lang="zh-TW" altLang="en-US" sz="1200" b="1" i="0" kern="1200" dirty="0" smtClean="0">
                <a:solidFill>
                  <a:schemeClr val="tx1"/>
                </a:solidFill>
                <a:latin typeface="+mn-lt"/>
                <a:ea typeface="+mn-ea"/>
                <a:cs typeface="+mn-cs"/>
              </a:rPr>
              <a:t>繼電器</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Relay</a:t>
            </a:r>
            <a:r>
              <a:rPr lang="zh-TW" altLang="en-US" sz="1200" b="0" i="0" kern="1200" dirty="0" smtClean="0">
                <a:solidFill>
                  <a:schemeClr val="tx1"/>
                </a:solidFill>
                <a:latin typeface="+mn-lt"/>
                <a:ea typeface="+mn-ea"/>
                <a:cs typeface="+mn-cs"/>
              </a:rPr>
              <a:t>），也稱</a:t>
            </a:r>
            <a:r>
              <a:rPr lang="zh-TW" altLang="en-US" sz="1200" b="1" i="0" kern="1200" dirty="0" smtClean="0">
                <a:solidFill>
                  <a:schemeClr val="tx1"/>
                </a:solidFill>
                <a:latin typeface="+mn-lt"/>
                <a:ea typeface="+mn-ea"/>
                <a:cs typeface="+mn-cs"/>
              </a:rPr>
              <a:t>電驛</a:t>
            </a:r>
            <a:r>
              <a:rPr lang="zh-TW" altLang="en-US" sz="1200" b="0" i="0" kern="1200" dirty="0" smtClean="0">
                <a:solidFill>
                  <a:schemeClr val="tx1"/>
                </a:solidFill>
                <a:latin typeface="+mn-lt"/>
                <a:ea typeface="+mn-ea"/>
                <a:cs typeface="+mn-cs"/>
              </a:rPr>
              <a:t>，是一種電子控制元件，它具有控制系統（又稱輸入迴路）和被控制系統（又稱輸出迴路），</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通常應用於</a:t>
            </a:r>
            <a:r>
              <a:rPr lang="zh-TW" altLang="en-US" sz="1200" b="0" i="0" kern="1200" dirty="0" smtClean="0">
                <a:solidFill>
                  <a:schemeClr val="tx1"/>
                </a:solidFill>
                <a:latin typeface="+mn-lt"/>
                <a:ea typeface="+mn-ea"/>
                <a:cs typeface="+mn-cs"/>
                <a:hlinkClick r:id="rId3" tooltip="自動控制"/>
              </a:rPr>
              <a:t>自動控制</a:t>
            </a:r>
            <a:r>
              <a:rPr lang="zh-TW" altLang="en-US" sz="1200" b="0" i="0" kern="1200" dirty="0" smtClean="0">
                <a:solidFill>
                  <a:schemeClr val="tx1"/>
                </a:solidFill>
                <a:latin typeface="+mn-lt"/>
                <a:ea typeface="+mn-ea"/>
                <a:cs typeface="+mn-cs"/>
              </a:rPr>
              <a:t>電路中，它實際上是用較小的電流去控制較大電流的一種「自動</a:t>
            </a:r>
            <a:r>
              <a:rPr lang="zh-TW" altLang="en-US" sz="1200" b="0" i="0" u="none" strike="noStrike" kern="1200" dirty="0" smtClean="0">
                <a:solidFill>
                  <a:schemeClr val="tx1"/>
                </a:solidFill>
                <a:latin typeface="+mn-lt"/>
                <a:ea typeface="+mn-ea"/>
                <a:cs typeface="+mn-cs"/>
                <a:hlinkClick r:id="rId4" tooltip="開關"/>
              </a:rPr>
              <a:t>開關</a:t>
            </a:r>
            <a:r>
              <a:rPr lang="zh-TW" altLang="en-US" sz="1200" b="0" i="0" kern="1200" dirty="0" smtClean="0">
                <a:solidFill>
                  <a:schemeClr val="tx1"/>
                </a:solidFill>
                <a:latin typeface="+mn-lt"/>
                <a:ea typeface="+mn-ea"/>
                <a:cs typeface="+mn-cs"/>
              </a:rPr>
              <a:t>」。故在電路中起著自動調節、安全保護、轉換電路等作用</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16</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所謂「 電子齒輪」 功能，主要有兩方面的應用：</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一是調整電機旋轉</a:t>
            </a:r>
            <a:r>
              <a:rPr lang="en-US" altLang="zh-TW" sz="1200" b="0" i="0" kern="1200" dirty="0" smtClean="0">
                <a:solidFill>
                  <a:schemeClr val="tx1"/>
                </a:solidFill>
                <a:latin typeface="+mn-lt"/>
                <a:ea typeface="+mn-ea"/>
                <a:cs typeface="+mn-cs"/>
              </a:rPr>
              <a:t>1</a:t>
            </a:r>
            <a:r>
              <a:rPr lang="zh-TW" altLang="en-US" sz="1200" b="0" i="0" kern="1200" dirty="0" smtClean="0">
                <a:solidFill>
                  <a:schemeClr val="tx1"/>
                </a:solidFill>
                <a:latin typeface="+mn-lt"/>
                <a:ea typeface="+mn-ea"/>
                <a:cs typeface="+mn-cs"/>
              </a:rPr>
              <a:t>圈所需要的指令脈衝數，以保證電機轉速能夠達到需求轉速</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二、避免脈衝數產生小數，取整後影響定位精度</a:t>
            </a:r>
            <a:r>
              <a:rPr lang="zh-TW" altLang="en-US" dirty="0" smtClean="0"/>
              <a:t/>
            </a:r>
            <a:br>
              <a:rPr lang="zh-TW" altLang="en-US" dirty="0" smtClean="0"/>
            </a:br>
            <a:r>
              <a:rPr lang="zh-TW" altLang="en-US" sz="1200" b="0" i="0" kern="1200" dirty="0" smtClean="0">
                <a:solidFill>
                  <a:schemeClr val="tx1"/>
                </a:solidFill>
                <a:latin typeface="+mn-lt"/>
                <a:ea typeface="+mn-ea"/>
                <a:cs typeface="+mn-cs"/>
              </a:rPr>
              <a:t>原文網址：</a:t>
            </a:r>
            <a:r>
              <a:rPr lang="en-US" altLang="zh-TW" sz="1200" b="0" i="0" u="none" strike="noStrike" kern="1200" dirty="0" smtClean="0">
                <a:solidFill>
                  <a:schemeClr val="tx1"/>
                </a:solidFill>
                <a:latin typeface="+mn-lt"/>
                <a:ea typeface="+mn-ea"/>
                <a:cs typeface="+mn-cs"/>
                <a:hlinkClick r:id="rId3"/>
              </a:rPr>
              <a:t>https://read01.com/0MgQaxN.html</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17</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在速度模式下，即使速度命令為</a:t>
            </a:r>
            <a:r>
              <a:rPr lang="en-US" altLang="zh-TW" sz="1200" kern="1200" baseline="0" dirty="0" smtClean="0">
                <a:solidFill>
                  <a:schemeClr val="tx1"/>
                </a:solidFill>
                <a:latin typeface="+mn-lt"/>
                <a:ea typeface="+mn-ea"/>
                <a:cs typeface="+mn-cs"/>
              </a:rPr>
              <a:t>0 V</a:t>
            </a:r>
            <a:r>
              <a:rPr lang="zh-TW" altLang="en-US" sz="1200" kern="1200" baseline="0" dirty="0" smtClean="0">
                <a:solidFill>
                  <a:schemeClr val="tx1"/>
                </a:solidFill>
                <a:latin typeface="+mn-lt"/>
                <a:ea typeface="+mn-ea"/>
                <a:cs typeface="+mn-cs"/>
              </a:rPr>
              <a:t>，馬達也可能產生些微的移動。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這是因為驅動器內部偵測電壓時發生偏差，這種偏差稱為</a:t>
            </a:r>
            <a:r>
              <a:rPr lang="zh-TW" altLang="en-US" sz="1200" b="1" kern="1200" baseline="0" dirty="0" smtClean="0">
                <a:solidFill>
                  <a:schemeClr val="tx1"/>
                </a:solidFill>
                <a:latin typeface="+mn-lt"/>
                <a:ea typeface="+mn-ea"/>
                <a:cs typeface="+mn-cs"/>
              </a:rPr>
              <a:t>偏壓</a:t>
            </a:r>
            <a:r>
              <a:rPr lang="zh-TW" altLang="en-US" sz="1200" kern="1200" baseline="0" dirty="0" smtClean="0">
                <a:solidFill>
                  <a:schemeClr val="tx1"/>
                </a:solidFill>
                <a:latin typeface="+mn-lt"/>
                <a:ea typeface="+mn-ea"/>
                <a:cs typeface="+mn-cs"/>
              </a:rPr>
              <a:t>。</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發生此情形時可使用偏壓調整功能進行調整。</a:t>
            </a:r>
            <a:endParaRPr lang="en-US" altLang="zh-TW" sz="1200" kern="1200" baseline="0" dirty="0" smtClean="0">
              <a:solidFill>
                <a:schemeClr val="tx1"/>
              </a:solidFill>
              <a:latin typeface="+mn-lt"/>
              <a:ea typeface="+mn-ea"/>
              <a:cs typeface="+mn-cs"/>
            </a:endParaRPr>
          </a:p>
          <a:p>
            <a:r>
              <a:rPr lang="zh-TW" altLang="en-US" sz="1200" b="1" kern="1200" dirty="0" smtClean="0">
                <a:solidFill>
                  <a:schemeClr val="tx1"/>
                </a:solidFill>
                <a:latin typeface="+mn-lt"/>
                <a:ea typeface="+mn-ea"/>
                <a:cs typeface="+mn-cs"/>
              </a:rPr>
              <a:t>圖中當</a:t>
            </a:r>
            <a:r>
              <a:rPr lang="en-US" altLang="zh-TW" sz="1200" b="1" kern="1200" dirty="0" smtClean="0">
                <a:solidFill>
                  <a:schemeClr val="tx1"/>
                </a:solidFill>
                <a:latin typeface="+mn-lt"/>
                <a:ea typeface="+mn-ea"/>
                <a:cs typeface="+mn-cs"/>
              </a:rPr>
              <a:t>VMK</a:t>
            </a:r>
            <a:r>
              <a:rPr lang="zh-TW" altLang="en-US" sz="1200" b="1" kern="1200" dirty="0" smtClean="0">
                <a:solidFill>
                  <a:schemeClr val="tx1"/>
                </a:solidFill>
                <a:latin typeface="+mn-lt"/>
                <a:ea typeface="+mn-ea"/>
                <a:cs typeface="+mn-cs"/>
              </a:rPr>
              <a:t>不為</a:t>
            </a:r>
            <a:r>
              <a:rPr lang="en-US" altLang="zh-TW" sz="1200" b="1" kern="1200" dirty="0" smtClean="0">
                <a:solidFill>
                  <a:schemeClr val="tx1"/>
                </a:solidFill>
                <a:latin typeface="+mn-lt"/>
                <a:ea typeface="+mn-ea"/>
                <a:cs typeface="+mn-cs"/>
              </a:rPr>
              <a:t>0</a:t>
            </a:r>
            <a:r>
              <a:rPr lang="zh-TW" altLang="en-US" sz="1200" b="1" kern="1200" dirty="0" smtClean="0">
                <a:solidFill>
                  <a:schemeClr val="tx1"/>
                </a:solidFill>
                <a:latin typeface="+mn-lt"/>
                <a:ea typeface="+mn-ea"/>
                <a:cs typeface="+mn-cs"/>
              </a:rPr>
              <a:t>即存在偏壓</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19</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軟起動追求的是一個平滑的升壓過程，可以實現無衝擊啟動，進而有效地保護電源系統以及電動機</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軟啟動即為圖左方之加速曲線</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同於軟啟動的機制，速度停止也有軟停車，即圖右方之減速曲線</a:t>
            </a:r>
            <a:endParaRPr lang="en-US" altLang="zh-TW" sz="1200" b="0" i="0" kern="120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20</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21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廠內的驅動器種類大致有</a:t>
            </a:r>
            <a:r>
              <a:rPr lang="en-US" altLang="zh-TW" dirty="0"/>
              <a:t>D1</a:t>
            </a:r>
            <a:r>
              <a:rPr lang="zh-TW" altLang="en-US" dirty="0"/>
              <a:t>系列、</a:t>
            </a:r>
            <a:r>
              <a:rPr lang="en-US" altLang="zh-TW" dirty="0"/>
              <a:t>D2T</a:t>
            </a:r>
            <a:r>
              <a:rPr lang="zh-TW" altLang="en-US" dirty="0"/>
              <a:t>系列、</a:t>
            </a:r>
            <a:r>
              <a:rPr lang="en-US" altLang="zh-TW" dirty="0"/>
              <a:t>LMDX</a:t>
            </a:r>
            <a:r>
              <a:rPr lang="zh-TW" altLang="en-US" dirty="0"/>
              <a:t>系列與最新的</a:t>
            </a:r>
            <a:r>
              <a:rPr lang="en-US" altLang="zh-TW" dirty="0"/>
              <a:t>E1</a:t>
            </a:r>
            <a:r>
              <a:rPr lang="zh-TW" altLang="en-US" dirty="0"/>
              <a:t>系列</a:t>
            </a:r>
            <a:endParaRPr lang="en-US" altLang="zh-TW" dirty="0"/>
          </a:p>
          <a:p>
            <a:r>
              <a:rPr lang="zh-TW" altLang="en-US" dirty="0"/>
              <a:t>其中又有各自支援的馬達種類，例如目前最新的</a:t>
            </a:r>
            <a:r>
              <a:rPr lang="en-US" altLang="zh-TW" dirty="0"/>
              <a:t>E1</a:t>
            </a:r>
            <a:r>
              <a:rPr lang="zh-TW" altLang="en-US" dirty="0"/>
              <a:t>系列就有支援伺服馬達、線性馬達以及直驅馬達</a:t>
            </a:r>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3</a:t>
            </a:fld>
            <a:endParaRPr lang="zh-TW" altLang="en-US"/>
          </a:p>
        </p:txBody>
      </p:sp>
    </p:spTree>
    <p:extLst>
      <p:ext uri="{BB962C8B-B14F-4D97-AF65-F5344CB8AC3E}">
        <p14:creationId xmlns:p14="http://schemas.microsoft.com/office/powerpoint/2010/main" xmlns="" val="17481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傳統來講，馬達驅動器與上位之間的溝通橋樑多採用電壓或者脈波來傳遞指令</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比較新的趨勢是改用總線的方式，讓驅動器之間還有與上位控制器之間的溝通藉由高速的數位化技術得以進行更多資訊的傳遞，以達到更複雜的工作協調</a:t>
            </a:r>
            <a:endParaRPr lang="en-US" altLang="zh-TW"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kern="1200" baseline="0" dirty="0" smtClean="0">
                <a:solidFill>
                  <a:schemeClr val="tx1"/>
                </a:solidFill>
                <a:latin typeface="+mn-lt"/>
                <a:ea typeface="+mn-ea"/>
                <a:cs typeface="+mn-cs"/>
              </a:rPr>
              <a:t>標準型的驅動器主要以</a:t>
            </a:r>
            <a:r>
              <a:rPr lang="zh-TW" altLang="en-US" sz="1200" b="1" kern="1200" baseline="0" dirty="0" smtClean="0">
                <a:solidFill>
                  <a:schemeClr val="tx1"/>
                </a:solidFill>
                <a:latin typeface="+mn-lt"/>
                <a:ea typeface="+mn-ea"/>
                <a:cs typeface="+mn-cs"/>
              </a:rPr>
              <a:t>龍門通訊線通訊</a:t>
            </a:r>
            <a:endParaRPr lang="en-US" altLang="zh-TW" sz="1200" b="1" kern="1200" baseline="0" dirty="0" smtClean="0">
              <a:solidFill>
                <a:schemeClr val="tx1"/>
              </a:solidFill>
              <a:latin typeface="+mn-lt"/>
              <a:ea typeface="+mn-ea"/>
              <a:cs typeface="+mn-cs"/>
            </a:endParaRPr>
          </a:p>
          <a:p>
            <a:r>
              <a:rPr lang="zh-TW" altLang="en-US" sz="1200" b="0" kern="1200" baseline="0" dirty="0" smtClean="0">
                <a:solidFill>
                  <a:schemeClr val="tx1"/>
                </a:solidFill>
                <a:latin typeface="+mn-lt"/>
                <a:ea typeface="+mn-ea"/>
                <a:cs typeface="+mn-cs"/>
              </a:rPr>
              <a:t>而總線型驅動器主要是以</a:t>
            </a:r>
            <a:r>
              <a:rPr lang="zh-TW" altLang="en-US" sz="1200" b="1" kern="1200" baseline="0" dirty="0" smtClean="0">
                <a:solidFill>
                  <a:schemeClr val="tx1"/>
                </a:solidFill>
                <a:latin typeface="+mn-lt"/>
                <a:ea typeface="+mn-ea"/>
                <a:cs typeface="+mn-cs"/>
              </a:rPr>
              <a:t>總線型通訊線通訊</a:t>
            </a:r>
            <a:endParaRPr lang="en-US" altLang="zh-TW" sz="1200" b="1"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廠內</a:t>
            </a:r>
            <a:r>
              <a:rPr lang="en-US" altLang="zh-TW" sz="1200" kern="1200" baseline="0" dirty="0" smtClean="0">
                <a:solidFill>
                  <a:schemeClr val="tx1"/>
                </a:solidFill>
                <a:latin typeface="+mn-lt"/>
                <a:ea typeface="+mn-ea"/>
                <a:cs typeface="+mn-cs"/>
              </a:rPr>
              <a:t>ED1S</a:t>
            </a:r>
            <a:r>
              <a:rPr lang="zh-TW" altLang="en-US" sz="1200" kern="1200" baseline="0" dirty="0" smtClean="0">
                <a:solidFill>
                  <a:schemeClr val="tx1"/>
                </a:solidFill>
                <a:latin typeface="+mn-lt"/>
                <a:ea typeface="+mn-ea"/>
                <a:cs typeface="+mn-cs"/>
              </a:rPr>
              <a:t>為標準型驅動器、</a:t>
            </a:r>
            <a:r>
              <a:rPr lang="en-US" altLang="zh-TW" sz="1200" kern="1200" baseline="0" dirty="0" smtClean="0">
                <a:solidFill>
                  <a:schemeClr val="tx1"/>
                </a:solidFill>
                <a:latin typeface="+mn-lt"/>
                <a:ea typeface="+mn-ea"/>
                <a:cs typeface="+mn-cs"/>
              </a:rPr>
              <a:t>ED1F</a:t>
            </a:r>
            <a:r>
              <a:rPr lang="zh-TW" altLang="en-US" sz="1200" kern="1200" baseline="0" dirty="0" smtClean="0">
                <a:solidFill>
                  <a:schemeClr val="tx1"/>
                </a:solidFill>
                <a:latin typeface="+mn-lt"/>
                <a:ea typeface="+mn-ea"/>
                <a:cs typeface="+mn-cs"/>
              </a:rPr>
              <a:t>為總線型驅動器</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當接收</a:t>
            </a:r>
            <a:r>
              <a:rPr lang="en-US" altLang="zh-TW" sz="1200" kern="1200" baseline="0" dirty="0" smtClean="0">
                <a:solidFill>
                  <a:schemeClr val="tx1"/>
                </a:solidFill>
                <a:latin typeface="+mn-lt"/>
                <a:ea typeface="+mn-ea"/>
                <a:cs typeface="+mn-cs"/>
              </a:rPr>
              <a:t>110V/220V</a:t>
            </a:r>
            <a:r>
              <a:rPr lang="zh-TW" altLang="en-US" sz="1200" kern="1200" baseline="0" dirty="0" smtClean="0">
                <a:solidFill>
                  <a:schemeClr val="tx1"/>
                </a:solidFill>
                <a:latin typeface="+mn-lt"/>
                <a:ea typeface="+mn-ea"/>
                <a:cs typeface="+mn-cs"/>
              </a:rPr>
              <a:t>的電壓輸入有</a:t>
            </a:r>
            <a:r>
              <a:rPr lang="en-US" altLang="zh-TW" sz="1200" kern="1200" baseline="0" dirty="0" smtClean="0">
                <a:solidFill>
                  <a:schemeClr val="tx1"/>
                </a:solidFill>
                <a:latin typeface="+mn-lt"/>
                <a:ea typeface="+mn-ea"/>
                <a:cs typeface="+mn-cs"/>
              </a:rPr>
              <a:t>400W/500W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1kW/1.2kW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4kW</a:t>
            </a:r>
            <a:r>
              <a:rPr lang="zh-TW" altLang="en-US" sz="1200" kern="1200" baseline="0" dirty="0" smtClean="0">
                <a:solidFill>
                  <a:schemeClr val="tx1"/>
                </a:solidFill>
                <a:latin typeface="+mn-lt"/>
                <a:ea typeface="+mn-ea"/>
                <a:cs typeface="+mn-cs"/>
              </a:rPr>
              <a:t>的輸出功率規格，當輸入</a:t>
            </a:r>
            <a:r>
              <a:rPr lang="en-US" altLang="zh-TW" sz="1200" kern="1200" baseline="0" dirty="0" smtClean="0">
                <a:solidFill>
                  <a:schemeClr val="tx1"/>
                </a:solidFill>
                <a:latin typeface="+mn-lt"/>
                <a:ea typeface="+mn-ea"/>
                <a:cs typeface="+mn-cs"/>
              </a:rPr>
              <a:t>400V</a:t>
            </a:r>
            <a:r>
              <a:rPr lang="zh-TW" altLang="en-US" sz="1200" kern="1200" baseline="0" dirty="0" smtClean="0">
                <a:solidFill>
                  <a:schemeClr val="tx1"/>
                </a:solidFill>
                <a:latin typeface="+mn-lt"/>
                <a:ea typeface="+mn-ea"/>
                <a:cs typeface="+mn-cs"/>
              </a:rPr>
              <a:t>有</a:t>
            </a:r>
            <a:r>
              <a:rPr lang="en-US" altLang="zh-TW" sz="1200" kern="1200" baseline="0" dirty="0" smtClean="0">
                <a:solidFill>
                  <a:schemeClr val="tx1"/>
                </a:solidFill>
                <a:latin typeface="+mn-lt"/>
                <a:ea typeface="+mn-ea"/>
                <a:cs typeface="+mn-cs"/>
              </a:rPr>
              <a:t>5kW</a:t>
            </a:r>
            <a:r>
              <a:rPr lang="zh-TW" altLang="en-US" sz="1200" kern="1200" baseline="0" dirty="0" smtClean="0">
                <a:solidFill>
                  <a:schemeClr val="tx1"/>
                </a:solidFill>
                <a:latin typeface="+mn-lt"/>
                <a:ea typeface="+mn-ea"/>
                <a:cs typeface="+mn-cs"/>
              </a:rPr>
              <a:t>以及</a:t>
            </a:r>
            <a:r>
              <a:rPr lang="en-US" altLang="zh-TW" sz="1200" kern="1200" baseline="0" dirty="0" smtClean="0">
                <a:solidFill>
                  <a:schemeClr val="tx1"/>
                </a:solidFill>
                <a:latin typeface="+mn-lt"/>
                <a:ea typeface="+mn-ea"/>
                <a:cs typeface="+mn-cs"/>
              </a:rPr>
              <a:t>7.5kW</a:t>
            </a:r>
            <a:r>
              <a:rPr lang="zh-TW" altLang="en-US" sz="1200" kern="1200" baseline="0" dirty="0" smtClean="0">
                <a:solidFill>
                  <a:schemeClr val="tx1"/>
                </a:solidFill>
                <a:latin typeface="+mn-lt"/>
                <a:ea typeface="+mn-ea"/>
                <a:cs typeface="+mn-cs"/>
              </a:rPr>
              <a:t>規格</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另外，總線型的控制介面也有</a:t>
            </a:r>
            <a:r>
              <a:rPr lang="en-US" sz="1200" b="0" i="0" u="none" strike="noStrike" dirty="0" err="1" smtClean="0">
                <a:solidFill>
                  <a:srgbClr val="000000"/>
                </a:solidFill>
                <a:latin typeface="新細明體"/>
              </a:rPr>
              <a:t>EtherCAT</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mega-</a:t>
            </a:r>
            <a:r>
              <a:rPr lang="en-US" sz="1200" b="0" i="0" u="none" strike="noStrike" dirty="0" err="1" smtClean="0">
                <a:solidFill>
                  <a:srgbClr val="000000"/>
                </a:solidFill>
                <a:latin typeface="新細明體"/>
              </a:rPr>
              <a:t>ulink</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MECHATROLINK III</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PROFINET</a:t>
            </a:r>
            <a:r>
              <a:rPr lang="zh-TW" altLang="en-US" sz="1200" b="0" i="0" u="none" strike="noStrike" dirty="0" smtClean="0">
                <a:solidFill>
                  <a:srgbClr val="000000"/>
                </a:solidFill>
                <a:latin typeface="新細明體"/>
              </a:rPr>
              <a:t>幾種通訊格式</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其中只有</a:t>
            </a:r>
            <a:r>
              <a:rPr lang="en-US" sz="1200" u="none" strike="noStrike" dirty="0" smtClean="0"/>
              <a:t>MECHATROLINK III</a:t>
            </a:r>
            <a:r>
              <a:rPr lang="zh-TW" altLang="en-US" sz="1200" u="none" strike="noStrike" dirty="0" smtClean="0"/>
              <a:t>不支援總線型通訊線</a:t>
            </a:r>
            <a:endParaRPr lang="en-US" altLang="zh-TW" sz="1200" b="0" i="0" u="none" strike="noStrike" dirty="0" smtClean="0">
              <a:solidFill>
                <a:srgbClr val="000000"/>
              </a:solidFill>
              <a:latin typeface="新細明體"/>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33333"/>
                </a:solidFill>
                <a:effectLst/>
                <a:latin typeface="Roboto" panose="02000000000000000000" pitchFamily="2" charset="0"/>
              </a:rPr>
              <a:t>線性</a:t>
            </a:r>
            <a:r>
              <a:rPr lang="zh-TW" altLang="en-US" b="0" i="0" dirty="0" smtClean="0">
                <a:solidFill>
                  <a:srgbClr val="333333"/>
                </a:solidFill>
                <a:effectLst/>
                <a:latin typeface="Roboto" panose="02000000000000000000" pitchFamily="2" charset="0"/>
              </a:rPr>
              <a:t>馬達</a:t>
            </a:r>
            <a:r>
              <a:rPr lang="en-US" altLang="zh-TW" b="0" i="0" dirty="0" smtClean="0">
                <a:solidFill>
                  <a:srgbClr val="333333"/>
                </a:solidFill>
                <a:effectLst/>
                <a:latin typeface="Roboto" panose="02000000000000000000" pitchFamily="2" charset="0"/>
              </a:rPr>
              <a:t>(Linear Motor)</a:t>
            </a:r>
            <a:r>
              <a:rPr lang="zh-TW" altLang="en-US" b="0" i="0" dirty="0" smtClean="0">
                <a:solidFill>
                  <a:srgbClr val="333333"/>
                </a:solidFill>
                <a:effectLst/>
                <a:latin typeface="Roboto" panose="02000000000000000000" pitchFamily="2" charset="0"/>
              </a:rPr>
              <a:t>：源自</a:t>
            </a:r>
            <a:r>
              <a:rPr lang="zh-TW" altLang="en-US" b="0" i="0" dirty="0">
                <a:solidFill>
                  <a:srgbClr val="333333"/>
                </a:solidFill>
                <a:effectLst/>
                <a:latin typeface="Roboto" panose="02000000000000000000" pitchFamily="2" charset="0"/>
              </a:rPr>
              <a:t>于</a:t>
            </a:r>
            <a:r>
              <a:rPr lang="zh-TW" altLang="en-US" sz="1200" b="1" i="0" kern="1200" dirty="0">
                <a:solidFill>
                  <a:srgbClr val="FF0000"/>
                </a:solidFill>
                <a:effectLst/>
                <a:latin typeface="microsoft jhenghei" panose="020B0604030504040204" pitchFamily="34" charset="-120"/>
                <a:ea typeface="microsoft jhenghei" panose="020B0604030504040204" pitchFamily="34" charset="-120"/>
                <a:cs typeface="+mn-cs"/>
              </a:rPr>
              <a:t>勞倫茲法則</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(Lorentz)</a:t>
            </a:r>
            <a:r>
              <a:rPr lang="zh-TW" altLang="en-US" b="0" i="0" dirty="0">
                <a:solidFill>
                  <a:srgbClr val="333333"/>
                </a:solidFill>
                <a:effectLst/>
                <a:latin typeface="Roboto" panose="02000000000000000000" pitchFamily="2" charset="0"/>
              </a:rPr>
              <a:t>，即利用電流</a:t>
            </a:r>
            <a:r>
              <a:rPr lang="en-US" altLang="zh-TW" b="0" i="0" dirty="0">
                <a:solidFill>
                  <a:srgbClr val="333333"/>
                </a:solidFill>
                <a:effectLst/>
                <a:latin typeface="Roboto" panose="02000000000000000000" pitchFamily="2" charset="0"/>
              </a:rPr>
              <a:t>(I)</a:t>
            </a:r>
            <a:r>
              <a:rPr lang="zh-TW" altLang="en-US" b="0" i="0" dirty="0">
                <a:solidFill>
                  <a:srgbClr val="333333"/>
                </a:solidFill>
                <a:effectLst/>
                <a:latin typeface="Roboto" panose="02000000000000000000" pitchFamily="2" charset="0"/>
              </a:rPr>
              <a:t>與磁場</a:t>
            </a:r>
            <a:r>
              <a:rPr lang="en-US" altLang="zh-TW" b="0" i="0" dirty="0">
                <a:solidFill>
                  <a:srgbClr val="333333"/>
                </a:solidFill>
                <a:effectLst/>
                <a:latin typeface="Roboto" panose="02000000000000000000" pitchFamily="2" charset="0"/>
              </a:rPr>
              <a:t>(B)</a:t>
            </a:r>
            <a:r>
              <a:rPr lang="zh-TW" altLang="en-US" b="0" i="0" dirty="0">
                <a:solidFill>
                  <a:srgbClr val="333333"/>
                </a:solidFill>
                <a:effectLst/>
                <a:latin typeface="Roboto" panose="02000000000000000000" pitchFamily="2" charset="0"/>
              </a:rPr>
              <a:t>的相互作用而產生</a:t>
            </a:r>
            <a:r>
              <a:rPr lang="zh-TW" altLang="en-US" b="0" i="0" dirty="0" smtClean="0">
                <a:solidFill>
                  <a:srgbClr val="333333"/>
                </a:solidFill>
                <a:effectLst/>
                <a:latin typeface="Roboto" panose="02000000000000000000" pitchFamily="2" charset="0"/>
              </a:rPr>
              <a:t>推力</a:t>
            </a:r>
            <a:r>
              <a:rPr lang="en-US" altLang="zh-TW" b="0" i="0" dirty="0" smtClean="0">
                <a:solidFill>
                  <a:srgbClr val="333333"/>
                </a:solidFill>
                <a:effectLst/>
                <a:latin typeface="Roboto" panose="02000000000000000000" pitchFamily="2" charset="0"/>
              </a:rPr>
              <a:t>(F</a:t>
            </a:r>
            <a:r>
              <a:rPr lang="en-US" altLang="zh-TW" b="0" i="0" dirty="0">
                <a:solidFill>
                  <a:srgbClr val="333333"/>
                </a:solidFill>
                <a:effectLst/>
                <a:latin typeface="Roboto" panose="02000000000000000000" pitchFamily="2" charset="0"/>
              </a:rPr>
              <a:t>)</a:t>
            </a:r>
            <a:r>
              <a:rPr lang="zh-TW" altLang="en-US" b="0" i="0" dirty="0">
                <a:solidFill>
                  <a:srgbClr val="333333"/>
                </a:solidFill>
                <a:effectLst/>
                <a:latin typeface="Roboto" panose="02000000000000000000" pitchFamily="2" charset="0"/>
              </a:rPr>
              <a:t>，</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F⃗ </a:t>
            </a:r>
            <a:r>
              <a:rPr lang="en-US" altLang="zh-TW" sz="1200" b="1" i="0" kern="1200" dirty="0" smtClean="0">
                <a:solidFill>
                  <a:srgbClr val="FF0000"/>
                </a:solidFill>
                <a:effectLst/>
                <a:latin typeface="microsoft jhenghei" panose="020B0604030504040204" pitchFamily="34" charset="-120"/>
                <a:ea typeface="microsoft jhenghei" panose="020B0604030504040204" pitchFamily="34" charset="-120"/>
                <a:cs typeface="+mn-cs"/>
              </a:rPr>
              <a:t>= </a:t>
            </a:r>
            <a:r>
              <a:rPr lang="en-US" altLang="zh-TW" sz="1200" b="1" i="0" kern="1200" dirty="0" err="1" smtClean="0">
                <a:solidFill>
                  <a:srgbClr val="FF0000"/>
                </a:solidFill>
                <a:effectLst/>
                <a:latin typeface="microsoft jhenghei" panose="020B0604030504040204" pitchFamily="34" charset="-120"/>
                <a:ea typeface="microsoft jhenghei" panose="020B0604030504040204" pitchFamily="34" charset="-120"/>
                <a:cs typeface="+mn-cs"/>
              </a:rPr>
              <a:t>qv</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 ×B⃗ </a:t>
            </a:r>
            <a:r>
              <a:rPr lang="zh-TW" altLang="en-US" b="0" i="0" dirty="0">
                <a:solidFill>
                  <a:srgbClr val="474747"/>
                </a:solidFill>
                <a:effectLst/>
                <a:latin typeface="微軟正黑體" panose="020B0604030504040204" pitchFamily="34" charset="-120"/>
                <a:ea typeface="微軟正黑體" panose="020B0604030504040204" pitchFamily="34" charset="-120"/>
              </a:rPr>
              <a:t>，</a:t>
            </a:r>
            <a:r>
              <a:rPr lang="en-US" altLang="zh-TW" b="0" i="0" dirty="0">
                <a:solidFill>
                  <a:srgbClr val="474747"/>
                </a:solidFill>
                <a:effectLst/>
                <a:latin typeface="微軟正黑體" panose="020B0604030504040204" pitchFamily="34" charset="-120"/>
                <a:ea typeface="微軟正黑體" panose="020B0604030504040204" pitchFamily="34" charset="-120"/>
              </a:rPr>
              <a:t>q</a:t>
            </a:r>
            <a:r>
              <a:rPr lang="zh-TW" altLang="en-US" b="0" i="0" dirty="0">
                <a:solidFill>
                  <a:srgbClr val="474747"/>
                </a:solidFill>
                <a:effectLst/>
                <a:latin typeface="微軟正黑體" panose="020B0604030504040204" pitchFamily="34" charset="-120"/>
                <a:ea typeface="微軟正黑體" panose="020B0604030504040204" pitchFamily="34" charset="-120"/>
              </a:rPr>
              <a:t>為物體的帶電荷量，</a:t>
            </a:r>
            <a:r>
              <a:rPr lang="en-US" altLang="zh-TW" b="0" i="0" dirty="0">
                <a:solidFill>
                  <a:srgbClr val="474747"/>
                </a:solidFill>
                <a:effectLst/>
                <a:latin typeface="微軟正黑體" panose="020B0604030504040204" pitchFamily="34" charset="-120"/>
                <a:ea typeface="微軟正黑體" panose="020B0604030504040204" pitchFamily="34" charset="-120"/>
              </a:rPr>
              <a:t>v</a:t>
            </a:r>
            <a:r>
              <a:rPr lang="zh-TW" altLang="en-US" b="0" i="0" dirty="0">
                <a:solidFill>
                  <a:srgbClr val="474747"/>
                </a:solidFill>
                <a:effectLst/>
                <a:latin typeface="微軟正黑體" panose="020B0604030504040204" pitchFamily="34" charset="-120"/>
                <a:ea typeface="微軟正黑體" panose="020B0604030504040204" pitchFamily="34" charset="-120"/>
              </a:rPr>
              <a:t>為物體運動的速度，</a:t>
            </a:r>
            <a:r>
              <a:rPr lang="en-US" altLang="zh-TW" b="0" i="0" dirty="0">
                <a:solidFill>
                  <a:srgbClr val="474747"/>
                </a:solidFill>
                <a:effectLst/>
                <a:latin typeface="微軟正黑體" panose="020B0604030504040204" pitchFamily="34" charset="-120"/>
                <a:ea typeface="微軟正黑體" panose="020B0604030504040204" pitchFamily="34" charset="-120"/>
              </a:rPr>
              <a:t>B</a:t>
            </a:r>
            <a:r>
              <a:rPr lang="zh-TW" altLang="en-US" b="0" i="0" dirty="0">
                <a:solidFill>
                  <a:srgbClr val="474747"/>
                </a:solidFill>
                <a:effectLst/>
                <a:latin typeface="微軟正黑體" panose="020B0604030504040204" pitchFamily="34" charset="-120"/>
                <a:ea typeface="微軟正黑體" panose="020B0604030504040204" pitchFamily="34" charset="-120"/>
              </a:rPr>
              <a:t>為磁場方向與</a:t>
            </a:r>
            <a:r>
              <a:rPr lang="zh-TW" altLang="en-US" b="0" i="0" dirty="0" smtClean="0">
                <a:solidFill>
                  <a:srgbClr val="474747"/>
                </a:solidFill>
                <a:effectLst/>
                <a:latin typeface="微軟正黑體" panose="020B0604030504040204" pitchFamily="34" charset="-120"/>
                <a:ea typeface="微軟正黑體" panose="020B0604030504040204" pitchFamily="34" charset="-120"/>
              </a:rPr>
              <a:t>大</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直驅馬達</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Motor)</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：是指使用直驅機構的馬達，簡稱</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馬達。而直驅式機構</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mechanism)</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即動力來源直接由電動機提供，</a:t>
            </a:r>
            <a:r>
              <a:rPr lang="zh-TW" altLang="en-US" b="1" i="0" dirty="0" smtClean="0">
                <a:solidFill>
                  <a:srgbClr val="FF0000"/>
                </a:solidFill>
                <a:effectLst/>
                <a:latin typeface="microsoft jhenghei" panose="020B0604030504040204" pitchFamily="34" charset="-120"/>
                <a:ea typeface="microsoft jhenghei" panose="020B0604030504040204" pitchFamily="34" charset="-120"/>
              </a:rPr>
              <a:t>中間沒有經過像變速箱或是皮帶之類的減速機構</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baseline="0" dirty="0" smtClean="0">
                <a:solidFill>
                  <a:srgbClr val="333333"/>
                </a:solidFill>
                <a:effectLst/>
                <a:latin typeface="microsoft jhenghei" panose="020B0604030504040204" pitchFamily="34" charset="-120"/>
                <a:ea typeface="microsoft jhenghei" panose="020B0604030504040204" pitchFamily="34" charset="-120"/>
              </a:rPr>
              <a:t>　　　　　　　　　　　　　</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轉速</a:t>
            </a:r>
            <a:r>
              <a:rPr lang="zh-TW" altLang="en-US" b="0" i="0" dirty="0">
                <a:solidFill>
                  <a:srgbClr val="333333"/>
                </a:solidFill>
                <a:effectLst/>
                <a:latin typeface="microsoft jhenghei" panose="020B0604030504040204" pitchFamily="34" charset="-120"/>
                <a:ea typeface="microsoft jhenghei" panose="020B0604030504040204" pitchFamily="34" charset="-120"/>
              </a:rPr>
              <a:t>較低的</a:t>
            </a:r>
            <a:r>
              <a:rPr lang="en-US" altLang="zh-TW" b="0" i="0" dirty="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a:solidFill>
                  <a:srgbClr val="333333"/>
                </a:solidFill>
                <a:effectLst/>
                <a:latin typeface="microsoft jhenghei" panose="020B0604030504040204" pitchFamily="34" charset="-120"/>
                <a:ea typeface="microsoft jhenghei" panose="020B0604030504040204" pitchFamily="34" charset="-120"/>
              </a:rPr>
              <a:t>馬達因為其轉矩會比相同功率的馬達要高，因此也會稱為轉矩馬達或是力矩馬達</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a:solidFill>
                  <a:srgbClr val="EA4335"/>
                </a:solidFill>
                <a:effectLst/>
                <a:latin typeface="arial" panose="020B0604020202020204" pitchFamily="34" charset="0"/>
              </a:rPr>
              <a:t>伺服</a:t>
            </a:r>
            <a:r>
              <a:rPr lang="zh-TW" altLang="en-US" b="0"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(Servo Motor)</a:t>
            </a:r>
            <a:r>
              <a:rPr lang="zh-TW" altLang="en-US" b="0" i="0" dirty="0" smtClean="0">
                <a:solidFill>
                  <a:srgbClr val="EA4335"/>
                </a:solidFill>
                <a:effectLst/>
                <a:latin typeface="arial" panose="020B0604020202020204" pitchFamily="34" charset="0"/>
              </a:rPr>
              <a:t>：對於</a:t>
            </a:r>
            <a:r>
              <a:rPr lang="zh-TW" altLang="en-US" b="1" i="0" dirty="0">
                <a:solidFill>
                  <a:srgbClr val="EA4335"/>
                </a:solidFill>
                <a:effectLst/>
                <a:latin typeface="arial" panose="020B0604020202020204" pitchFamily="34" charset="0"/>
              </a:rPr>
              <a:t>使用伺服機構的</a:t>
            </a:r>
            <a:r>
              <a:rPr lang="zh-TW" altLang="en-US" b="1"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電動機</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總稱</a:t>
            </a:r>
            <a:r>
              <a:rPr lang="zh-TW" altLang="en-US" b="0" i="0" dirty="0">
                <a:solidFill>
                  <a:srgbClr val="EA4335"/>
                </a:solidFill>
                <a:effectLst/>
                <a:latin typeface="arial" panose="020B0604020202020204" pitchFamily="34" charset="0"/>
              </a:rPr>
              <a:t>，</a:t>
            </a:r>
            <a:r>
              <a:rPr lang="zh-TW" altLang="en-US" b="0" i="0" dirty="0">
                <a:solidFill>
                  <a:srgbClr val="4D5156"/>
                </a:solidFill>
                <a:effectLst/>
                <a:latin typeface="arial" panose="020B0604020202020204" pitchFamily="34" charset="0"/>
              </a:rPr>
              <a:t>以回饋訊號控制，採用閉迴路系統，將感測器裝在馬達與控制對象機器上，偵測結果會返回伺服放大器與指令值做比較</a:t>
            </a:r>
            <a:endParaRPr lang="en-US" altLang="zh-TW" b="0" i="0" dirty="0">
              <a:solidFill>
                <a:srgbClr val="4D5156"/>
              </a:solidFill>
              <a:effectLst/>
              <a:latin typeface="arial" panose="020B0604020202020204" pitchFamily="34" charset="0"/>
            </a:endParaRPr>
          </a:p>
          <a:p>
            <a:r>
              <a:rPr lang="zh-TW" altLang="en-US" b="0" i="0" dirty="0">
                <a:solidFill>
                  <a:srgbClr val="202122"/>
                </a:solidFill>
                <a:effectLst/>
                <a:latin typeface="Arial" panose="020B0604020202020204" pitchFamily="34" charset="0"/>
              </a:rPr>
              <a:t>力矩馬達</a:t>
            </a:r>
            <a:r>
              <a:rPr lang="en-US" altLang="zh-TW" b="0" i="0" dirty="0" smtClean="0">
                <a:solidFill>
                  <a:srgbClr val="202122"/>
                </a:solidFill>
                <a:effectLst/>
                <a:latin typeface="Arial" panose="020B0604020202020204" pitchFamily="34" charset="0"/>
              </a:rPr>
              <a:t>(Torque Motor)</a:t>
            </a:r>
            <a:r>
              <a:rPr lang="zh-TW" altLang="en-US" b="0" i="0" dirty="0" smtClean="0">
                <a:solidFill>
                  <a:srgbClr val="202122"/>
                </a:solidFill>
                <a:effectLst/>
                <a:latin typeface="Arial" panose="020B0604020202020204" pitchFamily="34" charset="0"/>
              </a:rPr>
              <a:t>：是</a:t>
            </a:r>
            <a:r>
              <a:rPr lang="zh-TW" altLang="en-US" b="0" i="0" dirty="0">
                <a:solidFill>
                  <a:srgbClr val="202122"/>
                </a:solidFill>
                <a:effectLst/>
                <a:latin typeface="Arial" panose="020B0604020202020204" pitchFamily="34" charset="0"/>
              </a:rPr>
              <a:t>一種極數較多的</a:t>
            </a:r>
            <a:r>
              <a:rPr lang="zh-TW" altLang="en-US" b="0" i="0" dirty="0" smtClean="0">
                <a:solidFill>
                  <a:srgbClr val="202122"/>
                </a:solidFill>
                <a:effectLst/>
                <a:latin typeface="Arial" panose="020B0604020202020204" pitchFamily="34" charset="0"/>
              </a:rPr>
              <a:t>特殊馬達，</a:t>
            </a:r>
            <a:r>
              <a:rPr lang="zh-TW" altLang="en-US" b="0" i="0" dirty="0">
                <a:solidFill>
                  <a:srgbClr val="202122"/>
                </a:solidFill>
                <a:effectLst/>
                <a:latin typeface="Arial" panose="020B0604020202020204" pitchFamily="34" charset="0"/>
              </a:rPr>
              <a:t>可以在</a:t>
            </a:r>
            <a:r>
              <a:rPr lang="zh-TW" altLang="en-US" b="1" i="0" dirty="0">
                <a:solidFill>
                  <a:srgbClr val="202122"/>
                </a:solidFill>
                <a:effectLst/>
                <a:latin typeface="Arial" panose="020B0604020202020204" pitchFamily="34" charset="0"/>
              </a:rPr>
              <a:t>馬達低速甚至堵轉（即轉子無法</a:t>
            </a:r>
            <a:r>
              <a:rPr lang="zh-TW" altLang="en-US" b="1" i="0" dirty="0" smtClean="0">
                <a:solidFill>
                  <a:srgbClr val="202122"/>
                </a:solidFill>
                <a:effectLst/>
                <a:latin typeface="Arial" panose="020B0604020202020204" pitchFamily="34" charset="0"/>
              </a:rPr>
              <a:t>轉動</a:t>
            </a:r>
            <a:r>
              <a:rPr lang="en-US" altLang="zh-TW" b="1" i="0" dirty="0" smtClean="0">
                <a:solidFill>
                  <a:srgbClr val="202122"/>
                </a:solidFill>
                <a:effectLst/>
                <a:latin typeface="Arial" panose="020B0604020202020204" pitchFamily="34" charset="0"/>
              </a:rPr>
              <a:t>)</a:t>
            </a:r>
            <a:r>
              <a:rPr lang="zh-TW" altLang="en-US" b="1" i="0" dirty="0" smtClean="0">
                <a:solidFill>
                  <a:srgbClr val="202122"/>
                </a:solidFill>
                <a:effectLst/>
                <a:latin typeface="Arial" panose="020B0604020202020204" pitchFamily="34" charset="0"/>
              </a:rPr>
              <a:t>時</a:t>
            </a:r>
            <a:r>
              <a:rPr lang="zh-TW" altLang="en-US" b="1" i="0" dirty="0">
                <a:solidFill>
                  <a:srgbClr val="202122"/>
                </a:solidFill>
                <a:effectLst/>
                <a:latin typeface="Arial" panose="020B0604020202020204" pitchFamily="34" charset="0"/>
              </a:rPr>
              <a:t>仍能持續運轉</a:t>
            </a:r>
            <a:r>
              <a:rPr lang="zh-TW" altLang="en-US" b="0" i="0" dirty="0">
                <a:solidFill>
                  <a:srgbClr val="202122"/>
                </a:solidFill>
                <a:effectLst/>
                <a:latin typeface="Arial" panose="020B0604020202020204" pitchFamily="34" charset="0"/>
              </a:rPr>
              <a:t>，不會造成馬達的損壞</a:t>
            </a:r>
            <a:r>
              <a:rPr lang="zh-TW" altLang="en-US" b="0" i="0" dirty="0" smtClean="0">
                <a:solidFill>
                  <a:srgbClr val="202122"/>
                </a:solidFill>
                <a:effectLst/>
                <a:latin typeface="Arial" panose="020B0604020202020204" pitchFamily="34" charset="0"/>
              </a:rPr>
              <a:t>。</a:t>
            </a:r>
            <a:endParaRPr lang="en-US" altLang="zh-TW" b="0" i="0" dirty="0" smtClean="0">
              <a:solidFill>
                <a:srgbClr val="202122"/>
              </a:solidFill>
              <a:effectLst/>
              <a:latin typeface="Arial" panose="020B0604020202020204" pitchFamily="34" charset="0"/>
            </a:endParaRPr>
          </a:p>
          <a:p>
            <a:r>
              <a:rPr lang="zh-TW" altLang="en-US" b="0" i="0" baseline="0" dirty="0" smtClean="0">
                <a:solidFill>
                  <a:srgbClr val="202122"/>
                </a:solidFill>
                <a:effectLst/>
                <a:latin typeface="Arial" panose="020B0604020202020204" pitchFamily="34" charset="0"/>
              </a:rPr>
              <a:t>　　　　　　　　　　　</a:t>
            </a:r>
            <a:r>
              <a:rPr lang="zh-TW" altLang="en-US" b="0" i="0" dirty="0" smtClean="0">
                <a:solidFill>
                  <a:srgbClr val="202122"/>
                </a:solidFill>
                <a:effectLst/>
                <a:latin typeface="Arial" panose="020B0604020202020204" pitchFamily="34" charset="0"/>
              </a:rPr>
              <a:t>而</a:t>
            </a:r>
            <a:r>
              <a:rPr lang="zh-TW" altLang="en-US" b="0" i="0" dirty="0">
                <a:solidFill>
                  <a:srgbClr val="202122"/>
                </a:solidFill>
                <a:effectLst/>
                <a:latin typeface="Arial" panose="020B0604020202020204" pitchFamily="34" charset="0"/>
              </a:rPr>
              <a:t>在這種工作模式下</a:t>
            </a:r>
            <a:r>
              <a:rPr lang="zh-TW" altLang="en-US" b="0" i="0" dirty="0" smtClean="0">
                <a:solidFill>
                  <a:srgbClr val="202122"/>
                </a:solidFill>
                <a:effectLst/>
                <a:latin typeface="Arial" panose="020B0604020202020204" pitchFamily="34" charset="0"/>
              </a:rPr>
              <a:t>，馬達</a:t>
            </a:r>
            <a:r>
              <a:rPr lang="zh-TW" altLang="en-US" b="0" i="0" dirty="0">
                <a:solidFill>
                  <a:srgbClr val="202122"/>
                </a:solidFill>
                <a:effectLst/>
                <a:latin typeface="Arial" panose="020B0604020202020204" pitchFamily="34" charset="0"/>
              </a:rPr>
              <a:t>可以提供穩定</a:t>
            </a:r>
            <a:r>
              <a:rPr lang="zh-TW" altLang="en-US" sz="1200" b="0" i="0" kern="1200" dirty="0" smtClean="0">
                <a:solidFill>
                  <a:srgbClr val="202122"/>
                </a:solidFill>
                <a:effectLst/>
                <a:latin typeface="Arial" panose="020B0604020202020204" pitchFamily="34" charset="0"/>
                <a:ea typeface="+mn-ea"/>
                <a:cs typeface="+mn-cs"/>
              </a:rPr>
              <a:t>的力矩給負載</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故</a:t>
            </a:r>
            <a:r>
              <a:rPr lang="zh-TW" altLang="en-US" b="0" i="0" dirty="0">
                <a:solidFill>
                  <a:srgbClr val="202122"/>
                </a:solidFill>
                <a:effectLst/>
                <a:latin typeface="Arial" panose="020B0604020202020204" pitchFamily="34" charset="0"/>
              </a:rPr>
              <a:t>名為力矩</a:t>
            </a:r>
            <a:r>
              <a:rPr lang="zh-TW" altLang="en-US" b="0" i="0" dirty="0" smtClean="0">
                <a:solidFill>
                  <a:srgbClr val="202122"/>
                </a:solidFill>
                <a:effectLst/>
                <a:latin typeface="Arial" panose="020B0604020202020204" pitchFamily="34" charset="0"/>
              </a:rPr>
              <a:t>馬達</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力矩馬達也可以提供和運轉方向相反的</a:t>
            </a:r>
            <a:r>
              <a:rPr lang="zh-TW" altLang="en-US" b="0" i="0" dirty="0" smtClean="0">
                <a:solidFill>
                  <a:srgbClr val="202122"/>
                </a:solidFill>
                <a:effectLst/>
                <a:latin typeface="Arial" panose="020B0604020202020204" pitchFamily="34" charset="0"/>
              </a:rPr>
              <a:t>力矩</a:t>
            </a:r>
            <a:r>
              <a:rPr lang="en-US" altLang="zh-TW" b="0" i="0" dirty="0" smtClean="0">
                <a:solidFill>
                  <a:srgbClr val="202122"/>
                </a:solidFill>
                <a:effectLst/>
                <a:latin typeface="Arial" panose="020B0604020202020204" pitchFamily="34" charset="0"/>
              </a:rPr>
              <a:t>(</a:t>
            </a:r>
            <a:r>
              <a:rPr lang="zh-TW" altLang="en-US" b="0" i="0" dirty="0" smtClean="0">
                <a:solidFill>
                  <a:srgbClr val="202122"/>
                </a:solidFill>
                <a:effectLst/>
                <a:latin typeface="Arial" panose="020B0604020202020204" pitchFamily="34" charset="0"/>
              </a:rPr>
              <a:t>剎車力矩</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7</a:t>
            </a:fld>
            <a:endParaRPr lang="zh-TW" altLang="en-US"/>
          </a:p>
        </p:txBody>
      </p:sp>
    </p:spTree>
    <p:extLst>
      <p:ext uri="{BB962C8B-B14F-4D97-AF65-F5344CB8AC3E}">
        <p14:creationId xmlns:p14="http://schemas.microsoft.com/office/powerpoint/2010/main" xmlns="" val="32059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開迴路：因為無回授訊號，因此</a:t>
            </a:r>
            <a:r>
              <a:rPr lang="zh-TW" altLang="en-US" sz="1200" b="0" i="0" u="none" strike="noStrike" dirty="0" smtClean="0">
                <a:solidFill>
                  <a:srgbClr val="000000"/>
                </a:solidFill>
                <a:latin typeface="新細明體"/>
              </a:rPr>
              <a:t>馬達定位不準無法得知</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半閉迴路：</a:t>
            </a:r>
            <a:r>
              <a:rPr lang="zh-TW" altLang="en-US" sz="1200" b="0" i="0" u="none" strike="noStrike" dirty="0" smtClean="0">
                <a:solidFill>
                  <a:srgbClr val="000000"/>
                </a:solidFill>
                <a:latin typeface="新細明體"/>
              </a:rPr>
              <a:t>驅動器可因回授信號得知馬達定位不準，進而輸出</a:t>
            </a:r>
            <a:r>
              <a:rPr lang="en-US" altLang="zh-TW" sz="1200" b="0" i="0" u="none" strike="noStrike" dirty="0" smtClean="0">
                <a:solidFill>
                  <a:srgbClr val="000000"/>
                </a:solidFill>
                <a:latin typeface="新細明體"/>
              </a:rPr>
              <a:t>ERROR</a:t>
            </a:r>
            <a:r>
              <a:rPr lang="zh-TW" altLang="en-US" sz="1200" b="0" i="0" u="none" strike="noStrike" dirty="0" smtClean="0">
                <a:solidFill>
                  <a:srgbClr val="000000"/>
                </a:solidFill>
                <a:latin typeface="新細明體"/>
              </a:rPr>
              <a:t>信號，</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但控制器仍無法得知馬達定位不準，控制器和驅動間的脈波定位信號若受到雜訊干擾</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此脈波干擾信號也會被送入馬達驅動器而使馬達旋轉，且這是馬達到驅動器間之回授信號所以無法察覺</a:t>
            </a:r>
            <a:endParaRPr lang="zh-TW" altLang="en-US" dirty="0" smtClean="0"/>
          </a:p>
          <a:p>
            <a:r>
              <a:rPr lang="zh-TW" altLang="en-US" dirty="0" smtClean="0"/>
              <a:t>全閉迴路：</a:t>
            </a:r>
            <a:r>
              <a:rPr lang="zh-TW" altLang="en-US" sz="1200" b="0" i="0" u="none" strike="noStrike" dirty="0" smtClean="0">
                <a:solidFill>
                  <a:srgbClr val="000000"/>
                </a:solidFill>
                <a:latin typeface="新細明體"/>
              </a:rPr>
              <a:t>直接由控制器來偵測回授信號，進而調整驅動器命令</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8</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dirty="0" smtClean="0">
                <a:solidFill>
                  <a:srgbClr val="000000"/>
                </a:solidFill>
                <a:latin typeface="新細明體"/>
              </a:rPr>
              <a:t>伺服馬達：</a:t>
            </a:r>
            <a:r>
              <a:rPr lang="zh-TW" altLang="en-US" dirty="0" smtClean="0"/>
              <a:t>可直接接驅動器需搭配</a:t>
            </a:r>
            <a:r>
              <a:rPr lang="en-US" altLang="zh-TW" dirty="0" smtClean="0"/>
              <a:t>EM1</a:t>
            </a:r>
            <a:r>
              <a:rPr lang="zh-TW" altLang="en-US" dirty="0" smtClean="0"/>
              <a:t>系列且支援全閉環功能</a:t>
            </a:r>
            <a:endParaRPr lang="en-US" altLang="zh-TW" dirty="0" smtClean="0"/>
          </a:p>
          <a:p>
            <a:r>
              <a:rPr lang="zh-TW" altLang="en-US" sz="1200" b="0" i="0" u="none" strike="noStrike" dirty="0" smtClean="0">
                <a:solidFill>
                  <a:srgbClr val="000000"/>
                </a:solidFill>
                <a:latin typeface="新細明體"/>
              </a:rPr>
              <a:t>線性馬達與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絕對式直驅馬達與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a:t>
            </a:r>
            <a:r>
              <a:rPr lang="zh-TW" altLang="en-US" sz="1200" kern="1200" baseline="0" dirty="0" smtClean="0">
                <a:solidFill>
                  <a:schemeClr val="tx1"/>
                </a:solidFill>
                <a:latin typeface="+mn-lt"/>
                <a:ea typeface="+mn-ea"/>
                <a:cs typeface="+mn-cs"/>
              </a:rPr>
              <a:t>不需搭配編碼器轉換盒</a:t>
            </a:r>
            <a:r>
              <a:rPr lang="en-US" altLang="zh-TW" sz="1200" kern="1200" baseline="0" dirty="0" smtClean="0">
                <a:solidFill>
                  <a:schemeClr val="tx1"/>
                </a:solidFill>
                <a:latin typeface="+mn-lt"/>
                <a:ea typeface="+mn-ea"/>
                <a:cs typeface="+mn-cs"/>
              </a:rPr>
              <a:t>(ESC)</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力矩馬達與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latin typeface="+mn-lt"/>
                <a:ea typeface="+mn-ea"/>
                <a:cs typeface="+mn-cs"/>
                <a:hlinkClick r:id="rId3"/>
              </a:rPr>
              <a:t>PTC</a:t>
            </a:r>
            <a:r>
              <a:rPr lang="zh-TW" altLang="en-US" sz="1200" b="0" i="0" kern="1200" dirty="0" smtClean="0">
                <a:solidFill>
                  <a:schemeClr val="tx1"/>
                </a:solidFill>
                <a:latin typeface="+mn-lt"/>
                <a:ea typeface="+mn-ea"/>
                <a:cs typeface="+mn-cs"/>
              </a:rPr>
              <a:t> </a:t>
            </a:r>
            <a:r>
              <a:rPr lang="en-US" altLang="zh-TW" sz="1200" b="0" i="0" kern="1200" dirty="0" smtClean="0">
                <a:solidFill>
                  <a:schemeClr val="tx1"/>
                </a:solidFill>
                <a:latin typeface="+mn-lt"/>
                <a:ea typeface="+mn-ea"/>
                <a:cs typeface="+mn-cs"/>
              </a:rPr>
              <a:t>(Positive Temperature Coefficient)</a:t>
            </a:r>
            <a:r>
              <a:rPr lang="zh-TW" altLang="en-US" sz="1200" b="0" i="0" kern="1200" dirty="0" smtClean="0">
                <a:solidFill>
                  <a:schemeClr val="tx1"/>
                </a:solidFill>
                <a:latin typeface="+mn-lt"/>
                <a:ea typeface="+mn-ea"/>
                <a:cs typeface="+mn-cs"/>
              </a:rPr>
              <a:t>則是指正溫度係數，這種</a:t>
            </a:r>
            <a:r>
              <a:rPr lang="zh-TW" altLang="en-US" sz="1200" b="1" i="0" kern="1200" dirty="0" smtClean="0">
                <a:solidFill>
                  <a:schemeClr val="tx1"/>
                </a:solidFill>
                <a:latin typeface="+mn-lt"/>
                <a:ea typeface="+mn-ea"/>
                <a:cs typeface="+mn-cs"/>
              </a:rPr>
              <a:t>熱敏電阻</a:t>
            </a:r>
            <a:r>
              <a:rPr lang="zh-TW" altLang="en-US" sz="1200" b="0" i="0" kern="1200" dirty="0" smtClean="0">
                <a:solidFill>
                  <a:schemeClr val="tx1"/>
                </a:solidFill>
                <a:latin typeface="+mn-lt"/>
                <a:ea typeface="+mn-ea"/>
                <a:cs typeface="+mn-cs"/>
              </a:rPr>
              <a:t>的電阻值會隨著溫度上升而</a:t>
            </a:r>
            <a:r>
              <a:rPr lang="zh-TW" altLang="en-US" sz="1200" b="1" i="0" kern="1200" dirty="0" smtClean="0">
                <a:solidFill>
                  <a:schemeClr val="tx1"/>
                </a:solidFill>
                <a:latin typeface="+mn-lt"/>
                <a:ea typeface="+mn-ea"/>
                <a:cs typeface="+mn-cs"/>
              </a:rPr>
              <a:t>增大</a:t>
            </a:r>
            <a:endParaRPr lang="en-US" altLang="zh-TW"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latin typeface="+mn-lt"/>
                <a:ea typeface="+mn-ea"/>
                <a:cs typeface="+mn-cs"/>
                <a:hlinkClick r:id="rId3"/>
              </a:rPr>
              <a:t>NTC</a:t>
            </a:r>
            <a:r>
              <a:rPr lang="zh-TW" altLang="en-US" sz="1200" b="0" i="0" kern="1200" dirty="0" smtClean="0">
                <a:solidFill>
                  <a:schemeClr val="tx1"/>
                </a:solidFill>
                <a:latin typeface="+mn-lt"/>
                <a:ea typeface="+mn-ea"/>
                <a:cs typeface="+mn-cs"/>
              </a:rPr>
              <a:t> </a:t>
            </a:r>
            <a:r>
              <a:rPr lang="en-US" altLang="zh-TW" sz="1200" b="0" i="0" kern="1200" dirty="0" smtClean="0">
                <a:solidFill>
                  <a:schemeClr val="tx1"/>
                </a:solidFill>
                <a:latin typeface="+mn-lt"/>
                <a:ea typeface="+mn-ea"/>
                <a:cs typeface="+mn-cs"/>
              </a:rPr>
              <a:t>(Negative Temperature Coefficient)</a:t>
            </a:r>
            <a:r>
              <a:rPr lang="zh-TW" altLang="en-US" sz="1200" b="0" i="0" kern="1200" dirty="0" smtClean="0">
                <a:solidFill>
                  <a:schemeClr val="tx1"/>
                </a:solidFill>
                <a:latin typeface="+mn-lt"/>
                <a:ea typeface="+mn-ea"/>
                <a:cs typeface="+mn-cs"/>
              </a:rPr>
              <a:t>則是指負溫度係數，這種</a:t>
            </a:r>
            <a:r>
              <a:rPr lang="zh-TW" altLang="en-US" sz="1200" b="1" i="0" kern="1200" dirty="0" smtClean="0">
                <a:solidFill>
                  <a:schemeClr val="tx1"/>
                </a:solidFill>
                <a:latin typeface="+mn-lt"/>
                <a:ea typeface="+mn-ea"/>
                <a:cs typeface="+mn-cs"/>
              </a:rPr>
              <a:t>熱敏電阻</a:t>
            </a:r>
            <a:r>
              <a:rPr lang="zh-TW" altLang="en-US" sz="1200" b="0" i="0" kern="1200" dirty="0" smtClean="0">
                <a:solidFill>
                  <a:schemeClr val="tx1"/>
                </a:solidFill>
                <a:latin typeface="+mn-lt"/>
                <a:ea typeface="+mn-ea"/>
                <a:cs typeface="+mn-cs"/>
              </a:rPr>
              <a:t>的電阻值會隨著溫度上升而</a:t>
            </a:r>
            <a:r>
              <a:rPr lang="zh-TW" altLang="en-US" sz="1200" b="1" i="0" kern="1200" dirty="0" smtClean="0">
                <a:solidFill>
                  <a:schemeClr val="tx1"/>
                </a:solidFill>
                <a:latin typeface="+mn-lt"/>
                <a:ea typeface="+mn-ea"/>
                <a:cs typeface="+mn-cs"/>
              </a:rPr>
              <a:t>減小</a:t>
            </a:r>
            <a:endParaRPr lang="en-US" altLang="zh-TW"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9</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baseline="0" dirty="0" smtClean="0">
                <a:solidFill>
                  <a:schemeClr val="tx1"/>
                </a:solidFill>
                <a:latin typeface="+mn-lt"/>
                <a:ea typeface="+mn-ea"/>
                <a:cs typeface="+mn-cs"/>
              </a:rPr>
              <a:t>EM1</a:t>
            </a:r>
            <a:r>
              <a:rPr lang="zh-TW" altLang="en-US" sz="1200" kern="1200" baseline="0" dirty="0" smtClean="0">
                <a:solidFill>
                  <a:schemeClr val="tx1"/>
                </a:solidFill>
                <a:latin typeface="+mn-lt"/>
                <a:ea typeface="+mn-ea"/>
                <a:cs typeface="+mn-cs"/>
              </a:rPr>
              <a:t>系列伺服馬達可直接連接至驅動器驅動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若需要支援全閉環功能，則需要接入回授訊號</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若需要支援全閉環功能且若為類比、</a:t>
            </a:r>
            <a:r>
              <a:rPr lang="en-US" altLang="zh-TW" sz="1200" kern="1200" baseline="0" dirty="0" err="1" smtClean="0">
                <a:solidFill>
                  <a:schemeClr val="tx1"/>
                </a:solidFill>
                <a:latin typeface="+mn-lt"/>
                <a:ea typeface="+mn-ea"/>
                <a:cs typeface="+mn-cs"/>
              </a:rPr>
              <a:t>BiSS</a:t>
            </a:r>
            <a:r>
              <a:rPr lang="en-US" altLang="zh-TW" sz="1200" kern="1200" baseline="0" dirty="0" smtClean="0">
                <a:solidFill>
                  <a:schemeClr val="tx1"/>
                </a:solidFill>
                <a:latin typeface="+mn-lt"/>
                <a:ea typeface="+mn-ea"/>
                <a:cs typeface="+mn-cs"/>
              </a:rPr>
              <a:t>-C</a:t>
            </a:r>
            <a:r>
              <a:rPr lang="zh-TW" altLang="en-US"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EnDat</a:t>
            </a:r>
            <a:r>
              <a:rPr lang="zh-TW" altLang="en-US" sz="1200" kern="1200" baseline="0" dirty="0" smtClean="0">
                <a:solidFill>
                  <a:schemeClr val="tx1"/>
                </a:solidFill>
                <a:latin typeface="+mn-lt"/>
                <a:ea typeface="+mn-ea"/>
                <a:cs typeface="+mn-cs"/>
              </a:rPr>
              <a:t>，則除了接入回授訊號外還要在源頭搭配編碼器轉換盒</a:t>
            </a:r>
            <a:r>
              <a:rPr lang="en-US" altLang="zh-TW" sz="1200" kern="1200" baseline="0" dirty="0" smtClean="0">
                <a:solidFill>
                  <a:schemeClr val="tx1"/>
                </a:solidFill>
                <a:latin typeface="+mn-lt"/>
                <a:ea typeface="+mn-ea"/>
                <a:cs typeface="+mn-cs"/>
              </a:rPr>
              <a:t>(</a:t>
            </a:r>
            <a:r>
              <a:rPr lang="en-US" altLang="zh-TW" sz="1200" kern="1200" baseline="0" smtClean="0">
                <a:solidFill>
                  <a:schemeClr val="tx1"/>
                </a:solidFill>
                <a:latin typeface="+mn-lt"/>
                <a:ea typeface="+mn-ea"/>
                <a:cs typeface="+mn-cs"/>
              </a:rPr>
              <a:t>ESC)</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馬達依照運動的方向有分以下兩種</a:t>
            </a:r>
            <a:endParaRPr lang="en-US" altLang="zh-TW" dirty="0" smtClean="0"/>
          </a:p>
          <a:p>
            <a:r>
              <a:rPr lang="zh-TW" altLang="en-US" dirty="0" smtClean="0"/>
              <a:t>繞圈前進的旋轉馬達，其方向以</a:t>
            </a:r>
            <a:r>
              <a:rPr lang="en-US" altLang="zh-TW" dirty="0" smtClean="0"/>
              <a:t>CCW</a:t>
            </a:r>
            <a:r>
              <a:rPr lang="zh-TW" altLang="en-US" dirty="0" smtClean="0"/>
              <a:t>與</a:t>
            </a:r>
            <a:r>
              <a:rPr lang="en-US" altLang="zh-TW" dirty="0" smtClean="0"/>
              <a:t>CW</a:t>
            </a:r>
            <a:r>
              <a:rPr lang="zh-TW" altLang="en-US" dirty="0" smtClean="0"/>
              <a:t>區分，出廠方向一般為</a:t>
            </a:r>
            <a:r>
              <a:rPr lang="en-US" altLang="zh-TW" dirty="0" smtClean="0"/>
              <a:t>CCW(</a:t>
            </a:r>
            <a:r>
              <a:rPr lang="zh-TW" altLang="en-US" dirty="0" smtClean="0"/>
              <a:t>逆時針轉</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直線前進的線性馬達，其方向以上數方向與下數方向區分，其出廠預設為上數方向</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12</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CD0E6FB-7B7B-F909-1BF5-D12AC97350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B1CE7A28-DE13-5FF2-5382-C47964FA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C99ED39-E741-9612-DA17-7C13411BD590}"/>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5724EFE7-99E2-51A0-DC5F-5C30126EF9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A26E2F8-DDF5-CAB5-C549-C41D6F4B257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9876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5B7053A-6E0F-5028-DC19-97F986B571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A4D0D79-C526-E4E5-1C6D-013ADEA0DFB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375BD5B-41FF-8FDE-F651-127CD9F040A3}"/>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B6B749A4-644D-9723-337D-38FD05E2E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0B96040-E9A2-0584-7EE6-2B1A5B1997B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5367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C61F1CC-666D-5386-1BB7-976E4BDD8C7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92AD93E-AE08-FA8A-7071-D1071740467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8AC7D99-71FA-C532-4957-08428F7B0802}"/>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9EA856D5-87B4-E51F-E418-39E5E64D7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2552C20-E052-72E6-534C-B8799655B48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5195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AB742F-9B6E-DFCB-846A-E839FDD0C0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2D44134-4BB1-117E-FA07-DAC806C33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1B6C17B-B94F-70B4-1AAB-59E394C37AD6}"/>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DF9FEE71-B4C2-70FF-C489-2144BB7824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D0E2120-EDC6-D77C-7F3F-FDB1D537F9C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427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03C411-BB53-1BF7-BE57-834B072019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70E5F4F6-CF3A-D61C-AF63-4313705E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1700BB1-3F23-2333-F461-F022C90E9FEB}"/>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1A07DFAC-3314-8B7D-F223-019B13C6A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5DF9FA55-3372-9163-AFA1-21784D9148AB}"/>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3855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B94A59F-E5AA-1C6B-4747-23D9E118A3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6AC0A7EB-5634-C550-57C1-73C8406064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E3C38A89-6989-DC4E-07C0-B78825400B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00F3C4EB-7238-6A8A-695D-650FD85E29B9}"/>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56C3AF47-EEA0-1005-931B-D418968C21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24A7DC9-6A47-A4A5-EF2E-953AB9019F46}"/>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6923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9FB82F5-E71C-4CBD-4195-0011576DAB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9D75D8DD-ED1D-6EC7-BD38-C8C06CE0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309D3795-2C6B-2033-F751-62F9837197C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D02622AB-DC7C-E47C-4DFA-2CE374691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6838A61E-C33D-F483-98CF-6A4B5C8459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A4C85FD9-CB19-3011-4EC2-C80B50A63DAA}"/>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8" name="頁尾版面配置區 7">
            <a:extLst>
              <a:ext uri="{FF2B5EF4-FFF2-40B4-BE49-F238E27FC236}">
                <a16:creationId xmlns:a16="http://schemas.microsoft.com/office/drawing/2014/main" xmlns="" id="{E8162E41-F1D1-4AFB-81E2-DEB5C55C4B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9D0FFFE0-3DD8-36C2-A255-F9211649085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4663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7D2C1B1-99A2-8EE2-1B6F-F4BE3B34FFE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B162F161-9E51-B6B0-D7E3-5C9EC22D7469}"/>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4" name="頁尾版面配置區 3">
            <a:extLst>
              <a:ext uri="{FF2B5EF4-FFF2-40B4-BE49-F238E27FC236}">
                <a16:creationId xmlns:a16="http://schemas.microsoft.com/office/drawing/2014/main" xmlns="" id="{07379E70-3A32-F56E-8304-CFAA87B65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C5896DF3-50A4-D0C1-218C-47E3A99E03C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1398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CCD22773-A126-7DB8-71F3-23FB4A8B8BB5}"/>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3" name="頁尾版面配置區 2">
            <a:extLst>
              <a:ext uri="{FF2B5EF4-FFF2-40B4-BE49-F238E27FC236}">
                <a16:creationId xmlns:a16="http://schemas.microsoft.com/office/drawing/2014/main" xmlns="" id="{86F28AA1-2222-3B5E-47A2-9322F650CF0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C1C94738-C207-5FDC-FDC6-B5F6092E370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078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9BD495E-F378-F29A-BAC6-7ECBB68CCF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2F7181C8-538D-7416-6614-5E76840B3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52B7E32F-893A-255D-64D4-A42D74467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5723F016-C701-63D7-9AB0-F389577DFDD1}"/>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80DBAA74-DF50-D7CB-BE58-6C9B3EF2BF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630BC702-38D4-CCAC-7A56-1421423E103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87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300DCD7-2972-3B12-0206-2E337AFDDA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851ACDD-78E2-D4F9-E3A5-64AC3B338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388FA762-932F-8E12-0C52-EDE1F47B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8D764D5-4DE8-E073-95DE-6149C1186337}"/>
              </a:ext>
            </a:extLst>
          </p:cNvPr>
          <p:cNvSpPr>
            <a:spLocks noGrp="1"/>
          </p:cNvSpPr>
          <p:nvPr>
            <p:ph type="dt" sz="half" idx="10"/>
          </p:nvPr>
        </p:nvSpPr>
        <p:spPr/>
        <p:txBody>
          <a:bodyPr/>
          <a:lstStyle/>
          <a:p>
            <a:fld id="{A37943B4-2A46-4713-B7EA-BA325A1C4890}" type="datetimeFigureOut">
              <a:rPr lang="zh-TW" altLang="en-US" smtClean="0"/>
              <a:pPr/>
              <a:t>2023/2/28</a:t>
            </a:fld>
            <a:endParaRPr lang="zh-TW" altLang="en-US"/>
          </a:p>
        </p:txBody>
      </p:sp>
      <p:sp>
        <p:nvSpPr>
          <p:cNvPr id="6" name="頁尾版面配置區 5">
            <a:extLst>
              <a:ext uri="{FF2B5EF4-FFF2-40B4-BE49-F238E27FC236}">
                <a16:creationId xmlns:a16="http://schemas.microsoft.com/office/drawing/2014/main" xmlns="" id="{15272B26-6354-13E3-28E7-88F12D582B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D495EEE-47BF-0B7C-D3E3-95A7BADF62F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4462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2BEDBB3-485C-3A2B-0683-A63D1658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7152904-746C-6074-B8CC-3FD7967FF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DF97183-00FC-2B0E-8908-9A6DEF26F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943B4-2A46-4713-B7EA-BA325A1C4890}" type="datetimeFigureOut">
              <a:rPr lang="zh-TW" altLang="en-US" smtClean="0"/>
              <a:pPr/>
              <a:t>2023/2/28</a:t>
            </a:fld>
            <a:endParaRPr lang="zh-TW" altLang="en-US"/>
          </a:p>
        </p:txBody>
      </p:sp>
      <p:sp>
        <p:nvSpPr>
          <p:cNvPr id="5" name="頁尾版面配置區 4">
            <a:extLst>
              <a:ext uri="{FF2B5EF4-FFF2-40B4-BE49-F238E27FC236}">
                <a16:creationId xmlns:a16="http://schemas.microsoft.com/office/drawing/2014/main" xmlns="" id="{E81D0100-10B8-DDB2-6DA6-51C900B7A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1C889210-1D06-1A4B-70A7-A3F452DF8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47593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D68456-319B-AB99-AE1E-E2069A11C775}"/>
              </a:ext>
            </a:extLst>
          </p:cNvPr>
          <p:cNvSpPr>
            <a:spLocks noGrp="1"/>
          </p:cNvSpPr>
          <p:nvPr>
            <p:ph type="ctrTitle"/>
          </p:nvPr>
        </p:nvSpPr>
        <p:spPr/>
        <p:txBody>
          <a:bodyPr>
            <a:normAutofit fontScale="90000"/>
          </a:bodyPr>
          <a:lstStyle/>
          <a:p>
            <a:r>
              <a:rPr lang="zh-TW" altLang="en-US" dirty="0"/>
              <a:t>產品</a:t>
            </a:r>
            <a:r>
              <a:rPr lang="zh-TW" altLang="en-US" dirty="0" smtClean="0"/>
              <a:t>簡介</a:t>
            </a:r>
            <a:r>
              <a:rPr lang="en-US" altLang="zh-TW" dirty="0" smtClean="0"/>
              <a:t>-</a:t>
            </a:r>
            <a:r>
              <a:rPr lang="zh-TW" altLang="en-US" dirty="0" smtClean="0"/>
              <a:t>控制器</a:t>
            </a:r>
            <a:r>
              <a:rPr lang="zh-TW" altLang="en-US" dirty="0"/>
              <a:t>與</a:t>
            </a:r>
            <a:r>
              <a:rPr lang="zh-TW" altLang="en-US" dirty="0" smtClean="0"/>
              <a:t>驅動</a:t>
            </a:r>
            <a:r>
              <a:rPr lang="en-US" altLang="zh-TW" dirty="0" smtClean="0"/>
              <a:t/>
            </a:r>
            <a:br>
              <a:rPr lang="en-US" altLang="zh-TW" dirty="0" smtClean="0"/>
            </a:br>
            <a:r>
              <a:rPr lang="en-US" altLang="zh-TW" dirty="0" smtClean="0"/>
              <a:t>(Introduce Product of Controllers and Drivers)</a:t>
            </a:r>
            <a:endParaRPr lang="zh-TW" altLang="en-US" dirty="0"/>
          </a:p>
        </p:txBody>
      </p:sp>
      <p:sp>
        <p:nvSpPr>
          <p:cNvPr id="3" name="副標題 2">
            <a:extLst>
              <a:ext uri="{FF2B5EF4-FFF2-40B4-BE49-F238E27FC236}">
                <a16:creationId xmlns:a16="http://schemas.microsoft.com/office/drawing/2014/main" xmlns="" id="{A03E9E86-8D59-94B7-BB5B-AC2AFE849830}"/>
              </a:ext>
            </a:extLst>
          </p:cNvPr>
          <p:cNvSpPr>
            <a:spLocks noGrp="1"/>
          </p:cNvSpPr>
          <p:nvPr>
            <p:ph type="subTitle" idx="1"/>
          </p:nvPr>
        </p:nvSpPr>
        <p:spPr>
          <a:xfrm>
            <a:off x="9029700" y="5697538"/>
            <a:ext cx="3136900" cy="1160462"/>
          </a:xfrm>
        </p:spPr>
        <p:txBody>
          <a:bodyPr/>
          <a:lstStyle/>
          <a:p>
            <a:pPr algn="l"/>
            <a:r>
              <a:rPr lang="zh-TW" altLang="en-US" dirty="0" smtClean="0"/>
              <a:t>日　期：</a:t>
            </a:r>
            <a:r>
              <a:rPr lang="en-US" altLang="zh-TW" dirty="0" smtClean="0"/>
              <a:t>2023/03/01</a:t>
            </a:r>
          </a:p>
          <a:p>
            <a:pPr algn="l"/>
            <a:r>
              <a:rPr lang="zh-TW" altLang="en-US" dirty="0" smtClean="0"/>
              <a:t>簡報</a:t>
            </a:r>
            <a:r>
              <a:rPr lang="zh-TW" altLang="en-US" dirty="0"/>
              <a:t>者：魏良佑</a:t>
            </a:r>
            <a:r>
              <a:rPr lang="en-US" altLang="zh-TW" dirty="0"/>
              <a:t>(</a:t>
            </a:r>
            <a:r>
              <a:rPr lang="en-US" altLang="zh-TW" dirty="0" smtClean="0"/>
              <a:t>R33)</a:t>
            </a:r>
            <a:endParaRPr lang="zh-TW" altLang="en-US" dirty="0"/>
          </a:p>
        </p:txBody>
      </p:sp>
      <p:pic>
        <p:nvPicPr>
          <p:cNvPr id="1027" name="Picture 3"/>
          <p:cNvPicPr>
            <a:picLocks noChangeAspect="1" noChangeArrowheads="1"/>
          </p:cNvPicPr>
          <p:nvPr/>
        </p:nvPicPr>
        <p:blipFill>
          <a:blip r:embed="rId2"/>
          <a:srcRect/>
          <a:stretch>
            <a:fillRect/>
          </a:stretch>
        </p:blipFill>
        <p:spPr bwMode="auto">
          <a:xfrm>
            <a:off x="4179154" y="3699892"/>
            <a:ext cx="3598144" cy="2643975"/>
          </a:xfrm>
          <a:prstGeom prst="rect">
            <a:avLst/>
          </a:prstGeom>
          <a:noFill/>
          <a:ln w="9525">
            <a:noFill/>
            <a:miter lim="800000"/>
            <a:headEnd/>
            <a:tailEnd/>
          </a:ln>
          <a:effectLst/>
        </p:spPr>
      </p:pic>
    </p:spTree>
    <p:extLst>
      <p:ext uri="{BB962C8B-B14F-4D97-AF65-F5344CB8AC3E}">
        <p14:creationId xmlns:p14="http://schemas.microsoft.com/office/powerpoint/2010/main" xmlns="" val="265497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E1</a:t>
            </a:r>
            <a:r>
              <a:rPr lang="zh-TW" altLang="en-US" dirty="0" smtClean="0"/>
              <a:t>系列驅動器與編碼器轉換盒的搭配</a:t>
            </a:r>
            <a:r>
              <a:rPr lang="en-US" altLang="zh-TW" dirty="0" smtClean="0"/>
              <a:t>_2</a:t>
            </a:r>
            <a:br>
              <a:rPr lang="en-US" altLang="zh-TW" dirty="0" smtClean="0"/>
            </a:br>
            <a:r>
              <a:rPr lang="en-US" altLang="zh-TW" sz="3200" dirty="0" smtClean="0"/>
              <a:t>(</a:t>
            </a:r>
            <a:r>
              <a:rPr lang="zh-TW" altLang="en-US" sz="3200" dirty="0" smtClean="0"/>
              <a:t>以伺服馬達為例</a:t>
            </a:r>
            <a:r>
              <a:rPr lang="en-US" altLang="zh-TW" sz="3200" dirty="0" smtClean="0"/>
              <a:t>)</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7169" name="Picture 1"/>
          <p:cNvPicPr>
            <a:picLocks noChangeAspect="1" noChangeArrowheads="1"/>
          </p:cNvPicPr>
          <p:nvPr/>
        </p:nvPicPr>
        <p:blipFill>
          <a:blip r:embed="rId3"/>
          <a:srcRect/>
          <a:stretch>
            <a:fillRect/>
          </a:stretch>
        </p:blipFill>
        <p:spPr bwMode="auto">
          <a:xfrm>
            <a:off x="-5838" y="1825820"/>
            <a:ext cx="12192000" cy="4353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solidFill>
                  <a:srgbClr val="FF0000"/>
                </a:solidFill>
              </a:rPr>
              <a:t>回生電阻介紹與計算</a:t>
            </a:r>
            <a:r>
              <a:rPr lang="en-US" altLang="zh-TW" b="1" dirty="0" smtClean="0">
                <a:solidFill>
                  <a:srgbClr val="FF0000"/>
                </a:solidFill>
              </a:rPr>
              <a:t>????????</a:t>
            </a:r>
            <a:endParaRPr lang="zh-TW" altLang="en-US" b="1" dirty="0">
              <a:solidFill>
                <a:srgbClr val="FF0000"/>
              </a:solidFill>
            </a:endParaRPr>
          </a:p>
        </p:txBody>
      </p:sp>
      <p:sp>
        <p:nvSpPr>
          <p:cNvPr id="3" name="內容版面配置區 2"/>
          <p:cNvSpPr>
            <a:spLocks noGrp="1"/>
          </p:cNvSpPr>
          <p:nvPr>
            <p:ph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馬達運動方向定義</a:t>
            </a:r>
            <a:r>
              <a:rPr lang="en-US" altLang="zh-TW" dirty="0" smtClean="0"/>
              <a:t>_1</a:t>
            </a:r>
            <a:endParaRPr lang="zh-TW" altLang="en-US" dirty="0"/>
          </a:p>
        </p:txBody>
      </p:sp>
      <p:sp>
        <p:nvSpPr>
          <p:cNvPr id="3" name="內容版面配置區 2"/>
          <p:cNvSpPr>
            <a:spLocks noGrp="1"/>
          </p:cNvSpPr>
          <p:nvPr>
            <p:ph idx="1"/>
          </p:nvPr>
        </p:nvSpPr>
        <p:spPr/>
        <p:txBody>
          <a:bodyPr/>
          <a:lstStyle/>
          <a:p>
            <a:r>
              <a:rPr lang="zh-TW" altLang="en-US" dirty="0" smtClean="0"/>
              <a:t>旋轉馬達</a:t>
            </a:r>
            <a:endParaRPr lang="en-US" altLang="zh-TW" dirty="0" smtClean="0"/>
          </a:p>
          <a:p>
            <a:pPr>
              <a:buNone/>
            </a:pPr>
            <a:r>
              <a:rPr lang="zh-TW" altLang="en-US" dirty="0" smtClean="0"/>
              <a:t>　</a:t>
            </a:r>
            <a:r>
              <a:rPr lang="en-US" altLang="zh-TW" dirty="0" smtClean="0"/>
              <a:t>CCW(</a:t>
            </a:r>
            <a:r>
              <a:rPr lang="en-US" dirty="0" smtClean="0"/>
              <a:t>Counter-Clockwise</a:t>
            </a:r>
            <a:r>
              <a:rPr lang="en-US" altLang="zh-TW" dirty="0" smtClean="0"/>
              <a:t>)</a:t>
            </a:r>
            <a:r>
              <a:rPr lang="zh-TW" altLang="en-US" dirty="0" smtClean="0"/>
              <a:t>逆時針轉，</a:t>
            </a:r>
            <a:r>
              <a:rPr lang="zh-TW" altLang="en-US" b="1" dirty="0" smtClean="0">
                <a:solidFill>
                  <a:srgbClr val="FF0000"/>
                </a:solidFill>
              </a:rPr>
              <a:t>出廠預設</a:t>
            </a:r>
            <a:endParaRPr lang="en-US" altLang="zh-TW" b="1" dirty="0" smtClean="0">
              <a:solidFill>
                <a:srgbClr val="FF0000"/>
              </a:solidFill>
            </a:endParaRPr>
          </a:p>
          <a:p>
            <a:pPr>
              <a:buNone/>
            </a:pPr>
            <a:r>
              <a:rPr lang="zh-TW" altLang="en-US" dirty="0" smtClean="0"/>
              <a:t>　</a:t>
            </a:r>
            <a:r>
              <a:rPr lang="en-US" altLang="zh-TW" dirty="0" smtClean="0"/>
              <a:t>CW(</a:t>
            </a:r>
            <a:r>
              <a:rPr lang="en-US" dirty="0" smtClean="0"/>
              <a:t>Clockwise</a:t>
            </a:r>
            <a:r>
              <a:rPr lang="en-US" altLang="zh-TW" dirty="0" smtClean="0"/>
              <a:t>)</a:t>
            </a:r>
            <a:r>
              <a:rPr lang="zh-TW" altLang="en-US" dirty="0" smtClean="0"/>
              <a:t>順時針轉</a:t>
            </a:r>
            <a:endParaRPr lang="en-US" altLang="zh-TW" dirty="0" smtClean="0"/>
          </a:p>
          <a:p>
            <a:pPr>
              <a:buNone/>
            </a:pPr>
            <a:endParaRPr lang="en-US" altLang="zh-TW" dirty="0" smtClean="0"/>
          </a:p>
          <a:p>
            <a:pPr>
              <a:buNone/>
            </a:pPr>
            <a:endParaRPr lang="en-US" altLang="zh-TW" dirty="0" smtClean="0"/>
          </a:p>
          <a:p>
            <a:r>
              <a:rPr lang="zh-TW" altLang="en-US" dirty="0" smtClean="0"/>
              <a:t>線性馬達</a:t>
            </a:r>
            <a:endParaRPr lang="en-US" altLang="zh-TW" dirty="0" smtClean="0"/>
          </a:p>
          <a:p>
            <a:pPr>
              <a:buNone/>
            </a:pPr>
            <a:r>
              <a:rPr lang="zh-TW" altLang="en-US" dirty="0" smtClean="0"/>
              <a:t>　往上數方向，</a:t>
            </a:r>
            <a:r>
              <a:rPr lang="zh-TW" altLang="en-US" b="1" dirty="0" smtClean="0">
                <a:solidFill>
                  <a:srgbClr val="FF0000"/>
                </a:solidFill>
              </a:rPr>
              <a:t>出廠預設</a:t>
            </a:r>
            <a:endParaRPr lang="en-US" altLang="zh-TW" b="1" dirty="0" smtClean="0">
              <a:solidFill>
                <a:srgbClr val="FF0000"/>
              </a:solidFill>
            </a:endParaRPr>
          </a:p>
          <a:p>
            <a:pPr>
              <a:buNone/>
            </a:pPr>
            <a:r>
              <a:rPr lang="zh-TW" altLang="en-US" dirty="0" smtClean="0"/>
              <a:t>　往下數方向</a:t>
            </a:r>
            <a:endParaRPr lang="zh-TW" altLang="en-US" dirty="0" smtClean="0">
              <a:solidFill>
                <a:srgbClr val="000000"/>
              </a:solidFill>
              <a:latin typeface="新細明體"/>
            </a:endParaRPr>
          </a:p>
          <a:p>
            <a:endParaRPr lang="zh-TW" altLang="en-US" dirty="0" smtClean="0">
              <a:solidFill>
                <a:srgbClr val="000000"/>
              </a:solidFill>
              <a:latin typeface="新細明體"/>
            </a:endParaRPr>
          </a:p>
          <a:p>
            <a:endParaRPr lang="en-US" altLang="zh-TW" dirty="0" smtClean="0"/>
          </a:p>
          <a:p>
            <a:endParaRPr lang="zh-TW" altLang="en-US" dirty="0" smtClean="0">
              <a:solidFill>
                <a:srgbClr val="000000"/>
              </a:solidFill>
              <a:latin typeface="新細明體"/>
            </a:endParaRPr>
          </a:p>
        </p:txBody>
      </p:sp>
      <p:pic>
        <p:nvPicPr>
          <p:cNvPr id="1027" name="Picture 3"/>
          <p:cNvPicPr>
            <a:picLocks noChangeAspect="1" noChangeArrowheads="1"/>
          </p:cNvPicPr>
          <p:nvPr/>
        </p:nvPicPr>
        <p:blipFill>
          <a:blip r:embed="rId3"/>
          <a:srcRect/>
          <a:stretch>
            <a:fillRect/>
          </a:stretch>
        </p:blipFill>
        <p:spPr bwMode="auto">
          <a:xfrm>
            <a:off x="5208450" y="2828227"/>
            <a:ext cx="5223576" cy="14910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馬達運動方向定義</a:t>
            </a:r>
            <a:r>
              <a:rPr lang="en-US" altLang="zh-TW" dirty="0" smtClean="0"/>
              <a:t>_2</a:t>
            </a:r>
            <a:endParaRPr lang="zh-TW" altLang="en-US" dirty="0"/>
          </a:p>
        </p:txBody>
      </p:sp>
      <p:graphicFrame>
        <p:nvGraphicFramePr>
          <p:cNvPr id="4" name="內容版面配置區 8"/>
          <p:cNvGraphicFramePr>
            <a:graphicFrameLocks/>
          </p:cNvGraphicFramePr>
          <p:nvPr/>
        </p:nvGraphicFramePr>
        <p:xfrm>
          <a:off x="1968265" y="1854889"/>
          <a:ext cx="8444070" cy="4752384"/>
        </p:xfrm>
        <a:graphic>
          <a:graphicData uri="http://schemas.openxmlformats.org/drawingml/2006/table">
            <a:tbl>
              <a:tblPr>
                <a:tableStyleId>{5C22544A-7EE6-4342-B048-85BDC9FD1C3A}</a:tableStyleId>
              </a:tblPr>
              <a:tblGrid>
                <a:gridCol w="1238782"/>
                <a:gridCol w="3046930"/>
                <a:gridCol w="862041"/>
                <a:gridCol w="2026354"/>
                <a:gridCol w="1269963"/>
              </a:tblGrid>
              <a:tr h="334008">
                <a:tc>
                  <a:txBody>
                    <a:bodyPr/>
                    <a:lstStyle/>
                    <a:p>
                      <a:pPr algn="ctr" fontAlgn="ctr"/>
                      <a:r>
                        <a:rPr lang="zh-TW" altLang="en-US" sz="2000" u="none" strike="noStrike" dirty="0"/>
                        <a:t>馬達類型</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a:t>方向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指令</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馬達運動方向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a:t>示意圖</a:t>
                      </a:r>
                      <a:endParaRPr lang="zh-TW" altLang="en-US" sz="2000" b="0" i="0" u="none" strike="noStrike">
                        <a:solidFill>
                          <a:srgbClr val="000000"/>
                        </a:solidFill>
                        <a:latin typeface="新細明體"/>
                      </a:endParaRPr>
                    </a:p>
                  </a:txBody>
                  <a:tcPr marL="0" marR="0" marT="0" marB="0" anchor="ctr"/>
                </a:tc>
              </a:tr>
              <a:tr h="1104594">
                <a:tc rowSpan="2">
                  <a:txBody>
                    <a:bodyPr/>
                    <a:lstStyle/>
                    <a:p>
                      <a:pPr algn="ctr" fontAlgn="ctr"/>
                      <a:r>
                        <a:rPr lang="zh-TW" altLang="en-US" sz="2000" u="none" strike="noStrike" dirty="0"/>
                        <a:t>旋轉馬達</a:t>
                      </a:r>
                      <a:endParaRPr lang="zh-TW" altLang="en-US" sz="2000" b="0" i="0" u="none" strike="noStrike" dirty="0">
                        <a:solidFill>
                          <a:srgbClr val="000000"/>
                        </a:solidFill>
                        <a:latin typeface="新細明體"/>
                      </a:endParaRPr>
                    </a:p>
                  </a:txBody>
                  <a:tcPr marL="0" marR="0" marT="0" marB="0" anchor="ctr"/>
                </a:tc>
                <a:tc rowSpan="2">
                  <a:txBody>
                    <a:bodyPr/>
                    <a:lstStyle/>
                    <a:p>
                      <a:pPr algn="l" fontAlgn="ctr"/>
                      <a:r>
                        <a:rPr lang="en-US" altLang="zh-TW" sz="2000" u="none" strike="noStrike" dirty="0"/>
                        <a:t>CCW(</a:t>
                      </a:r>
                      <a:r>
                        <a:rPr lang="zh-TW" altLang="en-US" sz="2000" u="none" strike="noStrike" dirty="0"/>
                        <a:t>逆時針轉</a:t>
                      </a:r>
                      <a:r>
                        <a:rPr lang="en-US" altLang="zh-TW" sz="2000" u="none" strike="noStrike" dirty="0"/>
                        <a:t>)(</a:t>
                      </a:r>
                      <a:r>
                        <a:rPr lang="zh-TW" altLang="en-US" sz="2000" u="none" strike="noStrike" dirty="0"/>
                        <a:t>出廠預設</a:t>
                      </a:r>
                      <a:r>
                        <a:rPr lang="en-US" altLang="zh-TW" sz="2000" u="none" strike="noStrike" dirty="0"/>
                        <a:t>)</a:t>
                      </a:r>
                      <a:r>
                        <a:rPr lang="zh-TW" altLang="en-US" sz="2000" u="none" strike="noStrike" dirty="0"/>
                        <a:t/>
                      </a:r>
                      <a:br>
                        <a:rPr lang="zh-TW" altLang="en-US" sz="2000" u="none" strike="noStrike" dirty="0"/>
                      </a:br>
                      <a:r>
                        <a:rPr lang="en-US" altLang="zh-TW" sz="2000" u="none" strike="noStrike" dirty="0"/>
                        <a:t>CW(</a:t>
                      </a:r>
                      <a:r>
                        <a:rPr lang="zh-TW" altLang="en-US" sz="2000" u="none" strike="noStrike" dirty="0"/>
                        <a:t>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正向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en-US" sz="2000" u="none" strike="noStrike" dirty="0"/>
                        <a:t>CCW(</a:t>
                      </a:r>
                      <a:r>
                        <a:rPr lang="zh-TW" altLang="en-US" sz="2000" u="none" strike="noStrike" dirty="0"/>
                        <a:t>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2000" u="none" strike="noStrike" dirty="0"/>
                        <a:t>反向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en-US" sz="2000" u="none" strike="noStrike" dirty="0"/>
                        <a:t>CW(</a:t>
                      </a:r>
                      <a:r>
                        <a:rPr lang="zh-TW" altLang="en-US" sz="2000" u="none" strike="noStrike" dirty="0"/>
                        <a:t>順時針轉</a:t>
                      </a:r>
                      <a:r>
                        <a:rPr lang="en-US" altLang="zh-TW" sz="2000" u="none" strike="noStrike" dirty="0"/>
                        <a:t>)</a:t>
                      </a:r>
                      <a:endParaRPr lang="en-US" altLang="zh-TW"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rowSpan="2">
                  <a:txBody>
                    <a:bodyPr/>
                    <a:lstStyle/>
                    <a:p>
                      <a:pPr algn="ctr" fontAlgn="ctr"/>
                      <a:r>
                        <a:rPr lang="zh-TW" altLang="en-US" sz="2000" u="none" strike="noStrike" dirty="0"/>
                        <a:t>線性馬達</a:t>
                      </a:r>
                      <a:endParaRPr lang="zh-TW" altLang="en-US" sz="2000" b="0" i="0" u="none" strike="noStrike" dirty="0">
                        <a:solidFill>
                          <a:srgbClr val="000000"/>
                        </a:solidFill>
                        <a:latin typeface="新細明體"/>
                      </a:endParaRPr>
                    </a:p>
                  </a:txBody>
                  <a:tcPr marL="0" marR="0" marT="0" marB="0" anchor="ctr"/>
                </a:tc>
                <a:tc rowSpan="2">
                  <a:txBody>
                    <a:bodyPr/>
                    <a:lstStyle/>
                    <a:p>
                      <a:pPr algn="l" fontAlgn="ctr"/>
                      <a:r>
                        <a:rPr lang="zh-TW" altLang="en-US" sz="2000" u="none" strike="noStrike" dirty="0"/>
                        <a:t>往上數</a:t>
                      </a:r>
                      <a:r>
                        <a:rPr lang="en-US" altLang="zh-TW" sz="2000" u="none" strike="noStrike" dirty="0"/>
                        <a:t>(</a:t>
                      </a:r>
                      <a:r>
                        <a:rPr lang="zh-TW" altLang="en-US" sz="2000" u="none" strike="noStrike" dirty="0"/>
                        <a:t>出廠預設</a:t>
                      </a:r>
                      <a:r>
                        <a:rPr lang="en-US" altLang="zh-TW" sz="2000" u="none" strike="noStrike" dirty="0"/>
                        <a:t>)</a:t>
                      </a:r>
                      <a:r>
                        <a:rPr lang="zh-TW" altLang="en-US" sz="2000" u="none" strike="noStrike" dirty="0"/>
                        <a:t/>
                      </a:r>
                      <a:br>
                        <a:rPr lang="zh-TW" altLang="en-US" sz="2000" u="none" strike="noStrike" dirty="0"/>
                      </a:br>
                      <a:r>
                        <a:rPr lang="zh-TW" altLang="en-US" sz="2000" u="none" strike="noStrike" dirty="0"/>
                        <a:t>往下數</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正向</a:t>
                      </a:r>
                      <a:endParaRPr lang="zh-TW" altLang="en-US" sz="2000" b="0" i="0" u="none" strike="noStrike" dirty="0">
                        <a:solidFill>
                          <a:srgbClr val="000000"/>
                        </a:solidFill>
                        <a:latin typeface="新細明體"/>
                      </a:endParaRPr>
                    </a:p>
                  </a:txBody>
                  <a:tcPr marL="0" marR="0" marT="0" marB="0" anchor="ctr"/>
                </a:tc>
                <a:tc>
                  <a:txBody>
                    <a:bodyPr/>
                    <a:lstStyle/>
                    <a:p>
                      <a:pPr algn="ctr" fontAlgn="ctr"/>
                      <a:r>
                        <a:rPr lang="zh-TW" altLang="en-US" sz="2000" u="none" strike="noStrike" dirty="0"/>
                        <a:t>往上</a:t>
                      </a:r>
                      <a:r>
                        <a:rPr lang="zh-TW" altLang="en-US" sz="2000" u="none" strike="noStrike" dirty="0" smtClean="0"/>
                        <a:t>數方向</a:t>
                      </a:r>
                      <a:endParaRPr lang="zh-TW" altLang="en-US"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r h="1104594">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2000" u="none" strike="noStrike"/>
                        <a:t>反向</a:t>
                      </a:r>
                      <a:endParaRPr lang="zh-TW" altLang="en-US" sz="2000" b="0" i="0" u="none" strike="noStrike">
                        <a:solidFill>
                          <a:srgbClr val="000000"/>
                        </a:solidFill>
                        <a:latin typeface="新細明體"/>
                      </a:endParaRPr>
                    </a:p>
                  </a:txBody>
                  <a:tcPr marL="0" marR="0" marT="0" marB="0" anchor="ctr"/>
                </a:tc>
                <a:tc>
                  <a:txBody>
                    <a:bodyPr/>
                    <a:lstStyle/>
                    <a:p>
                      <a:pPr algn="ctr" fontAlgn="ctr"/>
                      <a:r>
                        <a:rPr lang="zh-TW" altLang="en-US" sz="2000" u="none" strike="noStrike" dirty="0"/>
                        <a:t>往</a:t>
                      </a:r>
                      <a:r>
                        <a:rPr lang="zh-TW" altLang="en-US" sz="2000" u="none" strike="noStrike" dirty="0" smtClean="0"/>
                        <a:t>下數方向</a:t>
                      </a:r>
                      <a:endParaRPr lang="zh-TW" altLang="en-US" sz="2000" b="0" i="0" u="none" strike="noStrike" dirty="0">
                        <a:solidFill>
                          <a:srgbClr val="000000"/>
                        </a:solidFill>
                        <a:latin typeface="新細明體"/>
                      </a:endParaRPr>
                    </a:p>
                  </a:txBody>
                  <a:tcPr marL="0" marR="0" marT="0" marB="0" anchor="ctr"/>
                </a:tc>
                <a:tc>
                  <a:txBody>
                    <a:bodyPr/>
                    <a:lstStyle/>
                    <a:p>
                      <a:pPr algn="l" fontAlgn="ctr"/>
                      <a:endParaRPr lang="zh-TW" altLang="en-US" sz="2000" b="0" i="0" u="none" strike="noStrike" dirty="0">
                        <a:solidFill>
                          <a:srgbClr val="000000"/>
                        </a:solidFill>
                        <a:latin typeface="新細明體"/>
                      </a:endParaRPr>
                    </a:p>
                  </a:txBody>
                  <a:tcPr marL="0" marR="0" marT="0" marB="0" anchor="ctr"/>
                </a:tc>
              </a:tr>
            </a:tbl>
          </a:graphicData>
        </a:graphic>
      </p:graphicFrame>
      <p:pic>
        <p:nvPicPr>
          <p:cNvPr id="5" name="圖片 4" descr="09_CW與CCW_2_p161_旋轉馬達-1_CCW.png"/>
          <p:cNvPicPr>
            <a:picLocks noChangeAspect="1"/>
          </p:cNvPicPr>
          <p:nvPr/>
        </p:nvPicPr>
        <p:blipFill>
          <a:blip r:embed="rId2">
            <a:clrChange>
              <a:clrFrom>
                <a:srgbClr val="FFFFFF"/>
              </a:clrFrom>
              <a:clrTo>
                <a:srgbClr val="FFFFFF">
                  <a:alpha val="0"/>
                </a:srgbClr>
              </a:clrTo>
            </a:clrChange>
          </a:blip>
          <a:stretch>
            <a:fillRect/>
          </a:stretch>
        </p:blipFill>
        <p:spPr>
          <a:xfrm>
            <a:off x="9383612" y="2280078"/>
            <a:ext cx="798858" cy="946795"/>
          </a:xfrm>
          <a:prstGeom prst="rect">
            <a:avLst/>
          </a:prstGeom>
        </p:spPr>
      </p:pic>
      <p:pic>
        <p:nvPicPr>
          <p:cNvPr id="6" name="圖片 5" descr="09_CW與CCW_2_p161_旋轉馬達-2_CW.png"/>
          <p:cNvPicPr>
            <a:picLocks noChangeAspect="1"/>
          </p:cNvPicPr>
          <p:nvPr/>
        </p:nvPicPr>
        <p:blipFill>
          <a:blip r:embed="rId3">
            <a:clrChange>
              <a:clrFrom>
                <a:srgbClr val="FFFFFF"/>
              </a:clrFrom>
              <a:clrTo>
                <a:srgbClr val="FFFFFF">
                  <a:alpha val="0"/>
                </a:srgbClr>
              </a:clrTo>
            </a:clrChange>
          </a:blip>
          <a:stretch>
            <a:fillRect/>
          </a:stretch>
        </p:blipFill>
        <p:spPr>
          <a:xfrm>
            <a:off x="9383612" y="3366182"/>
            <a:ext cx="863575" cy="946795"/>
          </a:xfrm>
          <a:prstGeom prst="rect">
            <a:avLst/>
          </a:prstGeom>
        </p:spPr>
      </p:pic>
      <p:pic>
        <p:nvPicPr>
          <p:cNvPr id="10" name="圖片 9" descr="09_CW與CCW_3_p162_線性馬達-2_下數.png"/>
          <p:cNvPicPr>
            <a:picLocks noChangeAspect="1"/>
          </p:cNvPicPr>
          <p:nvPr/>
        </p:nvPicPr>
        <p:blipFill>
          <a:blip r:embed="rId4">
            <a:clrChange>
              <a:clrFrom>
                <a:srgbClr val="FFFFFF"/>
              </a:clrFrom>
              <a:clrTo>
                <a:srgbClr val="FFFFFF">
                  <a:alpha val="0"/>
                </a:srgbClr>
              </a:clrTo>
            </a:clrChange>
          </a:blip>
          <a:stretch>
            <a:fillRect/>
          </a:stretch>
        </p:blipFill>
        <p:spPr>
          <a:xfrm>
            <a:off x="9383612" y="5603249"/>
            <a:ext cx="905643" cy="958916"/>
          </a:xfrm>
          <a:prstGeom prst="rect">
            <a:avLst/>
          </a:prstGeom>
        </p:spPr>
      </p:pic>
      <p:pic>
        <p:nvPicPr>
          <p:cNvPr id="9" name="內容版面配置區 8" descr="09_CW與CCW_3_p162_線性馬達-1_上數.png"/>
          <p:cNvPicPr>
            <a:picLocks noGrp="1" noChangeAspect="1"/>
          </p:cNvPicPr>
          <p:nvPr>
            <p:ph idx="1"/>
          </p:nvPr>
        </p:nvPicPr>
        <p:blipFill>
          <a:blip r:embed="rId5">
            <a:clrChange>
              <a:clrFrom>
                <a:srgbClr val="FFFFFF"/>
              </a:clrFrom>
              <a:clrTo>
                <a:srgbClr val="FFFFFF">
                  <a:alpha val="0"/>
                </a:srgbClr>
              </a:clrTo>
            </a:clrChange>
          </a:blip>
          <a:stretch>
            <a:fillRect/>
          </a:stretch>
        </p:blipFill>
        <p:spPr>
          <a:xfrm>
            <a:off x="9383612" y="4452286"/>
            <a:ext cx="843044" cy="101165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馬達超程</a:t>
            </a:r>
            <a:r>
              <a:rPr lang="en-US" altLang="zh-TW" dirty="0" smtClean="0"/>
              <a:t>(</a:t>
            </a:r>
            <a:r>
              <a:rPr lang="zh-TW" altLang="en-US" dirty="0" smtClean="0"/>
              <a:t>超行程</a:t>
            </a:r>
            <a:r>
              <a:rPr lang="en-US" altLang="zh-TW" dirty="0" smtClean="0"/>
              <a:t>)</a:t>
            </a:r>
            <a:r>
              <a:rPr lang="zh-TW" altLang="en-US" dirty="0" smtClean="0"/>
              <a:t>防護</a:t>
            </a:r>
            <a:endParaRPr lang="zh-TW" altLang="en-US" dirty="0"/>
          </a:p>
        </p:txBody>
      </p:sp>
      <p:sp>
        <p:nvSpPr>
          <p:cNvPr id="3" name="內容版面配置區 2"/>
          <p:cNvSpPr>
            <a:spLocks noGrp="1"/>
          </p:cNvSpPr>
          <p:nvPr>
            <p:ph idx="1"/>
          </p:nvPr>
        </p:nvSpPr>
        <p:spPr/>
        <p:txBody>
          <a:bodyPr/>
          <a:lstStyle/>
          <a:p>
            <a:r>
              <a:rPr lang="zh-TW" altLang="en-US" dirty="0" smtClean="0"/>
              <a:t>機構極限</a:t>
            </a:r>
            <a:r>
              <a:rPr lang="en-US" altLang="zh-TW" dirty="0" smtClean="0"/>
              <a:t>(End Stop)</a:t>
            </a:r>
          </a:p>
          <a:p>
            <a:r>
              <a:rPr lang="zh-TW" altLang="en-US" dirty="0" smtClean="0"/>
              <a:t>極限開關</a:t>
            </a:r>
            <a:r>
              <a:rPr lang="en-US" altLang="zh-TW" dirty="0" smtClean="0"/>
              <a:t>(Limit Switch</a:t>
            </a:r>
            <a:r>
              <a:rPr lang="zh-TW" altLang="en-US" dirty="0" smtClean="0"/>
              <a:t>：</a:t>
            </a:r>
            <a:r>
              <a:rPr lang="en-US" altLang="zh-TW" dirty="0" smtClean="0"/>
              <a:t>P-OT</a:t>
            </a:r>
            <a:r>
              <a:rPr lang="zh-TW" altLang="en-US" dirty="0" smtClean="0"/>
              <a:t>、</a:t>
            </a:r>
            <a:r>
              <a:rPr lang="en-US" altLang="zh-TW" dirty="0" smtClean="0"/>
              <a:t>N-OT)</a:t>
            </a:r>
          </a:p>
          <a:p>
            <a:r>
              <a:rPr lang="zh-TW" altLang="en-US" dirty="0" smtClean="0"/>
              <a:t>軟體極限</a:t>
            </a:r>
            <a:r>
              <a:rPr lang="en-US" altLang="zh-TW" dirty="0" smtClean="0"/>
              <a:t>(Software </a:t>
            </a:r>
            <a:r>
              <a:rPr lang="en-US" altLang="zh-TW" dirty="0" err="1" smtClean="0"/>
              <a:t>Linit</a:t>
            </a:r>
            <a:r>
              <a:rPr lang="en-US" altLang="zh-TW" dirty="0" smtClean="0"/>
              <a:t>)</a:t>
            </a:r>
            <a:endParaRPr lang="zh-TW" altLang="en-US" dirty="0"/>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89302" y="2665583"/>
            <a:ext cx="9028113" cy="418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超程功能啟用時的馬達停止方法</a:t>
            </a:r>
            <a:endParaRPr lang="zh-TW" altLang="en-US" dirty="0"/>
          </a:p>
        </p:txBody>
      </p:sp>
      <p:sp>
        <p:nvSpPr>
          <p:cNvPr id="3" name="內容版面配置區 2"/>
          <p:cNvSpPr>
            <a:spLocks noGrp="1"/>
          </p:cNvSpPr>
          <p:nvPr>
            <p:ph idx="1"/>
          </p:nvPr>
        </p:nvSpPr>
        <p:spPr/>
        <p:txBody>
          <a:bodyPr/>
          <a:lstStyle/>
          <a:p>
            <a:r>
              <a:rPr lang="zh-TW" altLang="en-US" dirty="0" smtClean="0"/>
              <a:t>動態制動器</a:t>
            </a:r>
            <a:endParaRPr lang="en-US" altLang="zh-TW" dirty="0" smtClean="0"/>
          </a:p>
          <a:p>
            <a:r>
              <a:rPr lang="zh-TW" altLang="en-US" dirty="0" smtClean="0"/>
              <a:t>自由運轉</a:t>
            </a:r>
            <a:endParaRPr lang="en-US" altLang="zh-TW" dirty="0" smtClean="0"/>
          </a:p>
          <a:p>
            <a:r>
              <a:rPr lang="zh-TW" altLang="en-US" dirty="0" smtClean="0"/>
              <a:t>設定減速</a:t>
            </a:r>
            <a:r>
              <a:rPr lang="en-US" altLang="zh-TW" dirty="0" smtClean="0"/>
              <a:t>(</a:t>
            </a:r>
            <a:r>
              <a:rPr lang="zh-TW" altLang="en-US" dirty="0" smtClean="0"/>
              <a:t>減速時間</a:t>
            </a:r>
            <a:r>
              <a:rPr lang="en-US" altLang="zh-TW" dirty="0" smtClean="0"/>
              <a:t>Pt30A)</a:t>
            </a:r>
            <a:endParaRPr lang="zh-TW" altLang="en-US" dirty="0"/>
          </a:p>
        </p:txBody>
      </p:sp>
      <p:pic>
        <p:nvPicPr>
          <p:cNvPr id="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68863" y="2562225"/>
            <a:ext cx="7323137" cy="42957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制動器</a:t>
            </a:r>
            <a:r>
              <a:rPr lang="en-US" altLang="zh-TW" dirty="0" smtClean="0"/>
              <a:t>(</a:t>
            </a:r>
            <a:r>
              <a:rPr lang="en-US" altLang="zh-TW" dirty="0" err="1" smtClean="0"/>
              <a:t>brakestaff</a:t>
            </a:r>
            <a:r>
              <a:rPr lang="en-US" altLang="zh-TW" dirty="0" smtClean="0"/>
              <a:t>)</a:t>
            </a:r>
            <a:endParaRPr lang="zh-TW" altLang="en-US" dirty="0"/>
          </a:p>
        </p:txBody>
      </p:sp>
      <p:sp>
        <p:nvSpPr>
          <p:cNvPr id="3" name="內容版面配置區 2"/>
          <p:cNvSpPr>
            <a:spLocks noGrp="1"/>
          </p:cNvSpPr>
          <p:nvPr>
            <p:ph idx="1"/>
          </p:nvPr>
        </p:nvSpPr>
        <p:spPr>
          <a:xfrm>
            <a:off x="838199" y="1825625"/>
            <a:ext cx="10833847" cy="4351338"/>
          </a:xfrm>
        </p:spPr>
        <p:txBody>
          <a:bodyPr/>
          <a:lstStyle/>
          <a:p>
            <a:r>
              <a:rPr lang="zh-TW" altLang="en-US" dirty="0" smtClean="0"/>
              <a:t>具有使運動部件</a:t>
            </a:r>
            <a:r>
              <a:rPr lang="zh-TW" altLang="en-US" dirty="0" smtClean="0">
                <a:solidFill>
                  <a:srgbClr val="0070C0"/>
                </a:solidFill>
              </a:rPr>
              <a:t>減速</a:t>
            </a:r>
            <a:r>
              <a:rPr lang="zh-TW" altLang="en-US" dirty="0" smtClean="0"/>
              <a:t>、</a:t>
            </a:r>
            <a:r>
              <a:rPr lang="zh-TW" altLang="en-US" dirty="0" smtClean="0">
                <a:solidFill>
                  <a:srgbClr val="0070C0"/>
                </a:solidFill>
              </a:rPr>
              <a:t>停止</a:t>
            </a:r>
            <a:r>
              <a:rPr lang="zh-TW" altLang="en-US" dirty="0" smtClean="0"/>
              <a:t>或</a:t>
            </a:r>
            <a:r>
              <a:rPr lang="zh-TW" altLang="en-US" dirty="0" smtClean="0">
                <a:solidFill>
                  <a:srgbClr val="0070C0"/>
                </a:solidFill>
              </a:rPr>
              <a:t>保持停止狀態</a:t>
            </a:r>
            <a:r>
              <a:rPr lang="zh-TW" altLang="en-US" dirty="0" smtClean="0"/>
              <a:t>等功能的裝置，即剎車設備。</a:t>
            </a:r>
            <a:endParaRPr lang="en-US" altLang="zh-TW" dirty="0" smtClean="0"/>
          </a:p>
          <a:p>
            <a:r>
              <a:rPr lang="zh-TW" altLang="en-US" dirty="0" smtClean="0"/>
              <a:t>制動器通常用於在</a:t>
            </a:r>
            <a:r>
              <a:rPr lang="zh-TW" altLang="en-US" dirty="0" smtClean="0">
                <a:solidFill>
                  <a:srgbClr val="FF0000"/>
                </a:solidFill>
              </a:rPr>
              <a:t>伺服</a:t>
            </a:r>
            <a:r>
              <a:rPr lang="en-US" altLang="zh-TW" dirty="0" smtClean="0">
                <a:solidFill>
                  <a:srgbClr val="FF0000"/>
                </a:solidFill>
              </a:rPr>
              <a:t>OFF</a:t>
            </a:r>
            <a:r>
              <a:rPr lang="zh-TW" altLang="en-US" dirty="0" smtClean="0">
                <a:solidFill>
                  <a:srgbClr val="FF0000"/>
                </a:solidFill>
              </a:rPr>
              <a:t>時</a:t>
            </a:r>
            <a:r>
              <a:rPr lang="zh-TW" altLang="en-US" dirty="0" smtClean="0"/>
              <a:t>避免馬達因外力或重力而移動</a:t>
            </a:r>
            <a:endParaRPr lang="en-US" altLang="zh-TW" dirty="0" smtClean="0"/>
          </a:p>
          <a:p>
            <a:r>
              <a:rPr lang="zh-TW" altLang="en-US" dirty="0" smtClean="0"/>
              <a:t>驅動器提供制動器控制輸出 </a:t>
            </a:r>
            <a:r>
              <a:rPr lang="en-US" altLang="zh-TW" dirty="0" smtClean="0"/>
              <a:t>(BK) </a:t>
            </a:r>
            <a:r>
              <a:rPr lang="zh-TW" altLang="en-US" dirty="0" smtClean="0"/>
              <a:t>訊號搭配外部制動器以保護馬達與機構</a:t>
            </a:r>
            <a:endParaRPr lang="en-US" altLang="zh-TW" dirty="0" smtClean="0"/>
          </a:p>
          <a:p>
            <a:endParaRPr lang="en-US" altLang="zh-TW" dirty="0" smtClean="0"/>
          </a:p>
          <a:p>
            <a:endParaRPr lang="zh-TW" altLang="en-US" dirty="0"/>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61873" y="3662549"/>
            <a:ext cx="4607859" cy="3195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電子齒輪比的應用</a:t>
            </a:r>
            <a:endParaRPr lang="zh-TW" altLang="en-US" dirty="0"/>
          </a:p>
        </p:txBody>
      </p:sp>
      <p:sp>
        <p:nvSpPr>
          <p:cNvPr id="3" name="內容版面配置區 2"/>
          <p:cNvSpPr>
            <a:spLocks noGrp="1"/>
          </p:cNvSpPr>
          <p:nvPr>
            <p:ph idx="1"/>
          </p:nvPr>
        </p:nvSpPr>
        <p:spPr>
          <a:xfrm>
            <a:off x="838200" y="1502884"/>
            <a:ext cx="10515600" cy="5355116"/>
          </a:xfrm>
        </p:spPr>
        <p:txBody>
          <a:bodyPr>
            <a:normAutofit/>
          </a:bodyPr>
          <a:lstStyle/>
          <a:p>
            <a:r>
              <a:rPr lang="zh-TW" altLang="en-US" dirty="0" smtClean="0"/>
              <a:t>螺桿</a:t>
            </a:r>
            <a:r>
              <a:rPr lang="en-US" altLang="zh-TW" dirty="0" smtClean="0"/>
              <a:t>Pitch</a:t>
            </a:r>
            <a:r>
              <a:rPr lang="zh-TW" altLang="en-US" dirty="0" smtClean="0"/>
              <a:t>為</a:t>
            </a:r>
            <a:r>
              <a:rPr lang="en-US" altLang="zh-TW" dirty="0" smtClean="0"/>
              <a:t>10mm</a:t>
            </a:r>
            <a:r>
              <a:rPr lang="zh-TW" altLang="en-US" dirty="0" smtClean="0"/>
              <a:t>，減速比為</a:t>
            </a:r>
            <a:r>
              <a:rPr lang="en-US" altLang="zh-TW" dirty="0" smtClean="0"/>
              <a:t>1:10</a:t>
            </a:r>
            <a:r>
              <a:rPr lang="zh-TW" altLang="en-US" dirty="0" smtClean="0"/>
              <a:t>，伺服馬達解析度為</a:t>
            </a:r>
            <a:r>
              <a:rPr lang="en-US" altLang="zh-TW" dirty="0" smtClean="0"/>
              <a:t>23bit</a:t>
            </a:r>
          </a:p>
          <a:p>
            <a:pPr>
              <a:buNone/>
            </a:pPr>
            <a:r>
              <a:rPr lang="zh-TW" altLang="en-US" dirty="0" smtClean="0"/>
              <a:t>則負載在一秒內移動</a:t>
            </a:r>
            <a:r>
              <a:rPr lang="en-US" altLang="zh-TW" dirty="0" smtClean="0"/>
              <a:t>15 mm</a:t>
            </a:r>
            <a:r>
              <a:rPr lang="zh-TW" altLang="en-US" dirty="0" smtClean="0"/>
              <a:t>，需要輸入多少脈波</a:t>
            </a:r>
            <a:r>
              <a:rPr lang="en-US" altLang="zh-TW" dirty="0" smtClean="0"/>
              <a:t>?</a:t>
            </a:r>
          </a:p>
          <a:p>
            <a:pPr>
              <a:buNone/>
            </a:pPr>
            <a:endParaRPr lang="en-US" altLang="zh-TW" dirty="0" smtClean="0"/>
          </a:p>
          <a:p>
            <a:pPr>
              <a:buNone/>
            </a:pPr>
            <a:r>
              <a:rPr lang="zh-TW" altLang="en-US" dirty="0" smtClean="0"/>
              <a:t>螺桿轉</a:t>
            </a:r>
            <a:r>
              <a:rPr lang="en-US" altLang="zh-TW" dirty="0" smtClean="0"/>
              <a:t>1</a:t>
            </a:r>
            <a:r>
              <a:rPr lang="zh-TW" altLang="en-US" dirty="0" smtClean="0"/>
              <a:t>圈前進</a:t>
            </a:r>
            <a:r>
              <a:rPr lang="en-US" altLang="zh-TW" dirty="0" smtClean="0"/>
              <a:t>10mm=&gt;</a:t>
            </a:r>
            <a:r>
              <a:rPr lang="zh-TW" altLang="en-US" dirty="0" smtClean="0"/>
              <a:t>螺桿前進</a:t>
            </a:r>
            <a:r>
              <a:rPr lang="en-US" altLang="zh-TW" dirty="0" smtClean="0"/>
              <a:t>15mm</a:t>
            </a:r>
            <a:r>
              <a:rPr lang="zh-TW" altLang="en-US" dirty="0" smtClean="0"/>
              <a:t>即螺桿</a:t>
            </a:r>
            <a:r>
              <a:rPr lang="en-US" altLang="zh-TW" dirty="0" smtClean="0"/>
              <a:t>1.5</a:t>
            </a:r>
            <a:r>
              <a:rPr lang="zh-TW" altLang="en-US" dirty="0" smtClean="0"/>
              <a:t>圈</a:t>
            </a:r>
            <a:endParaRPr lang="en-US" altLang="zh-TW" dirty="0" smtClean="0"/>
          </a:p>
          <a:p>
            <a:pPr>
              <a:buNone/>
            </a:pPr>
            <a:r>
              <a:rPr lang="zh-TW" altLang="en-US" dirty="0" smtClean="0"/>
              <a:t>減速比為</a:t>
            </a:r>
            <a:r>
              <a:rPr lang="en-US" altLang="zh-TW" dirty="0" smtClean="0"/>
              <a:t>1:10</a:t>
            </a:r>
            <a:r>
              <a:rPr lang="zh-TW" altLang="en-US" dirty="0" smtClean="0"/>
              <a:t>即代表馬達需要轉</a:t>
            </a:r>
            <a:r>
              <a:rPr lang="en-US" altLang="zh-TW" dirty="0" smtClean="0"/>
              <a:t>15</a:t>
            </a:r>
            <a:r>
              <a:rPr lang="zh-TW" altLang="en-US" dirty="0" smtClean="0"/>
              <a:t>圈</a:t>
            </a:r>
            <a:endParaRPr lang="en-US" altLang="zh-TW" dirty="0" smtClean="0"/>
          </a:p>
          <a:p>
            <a:pPr>
              <a:buNone/>
            </a:pPr>
            <a:r>
              <a:rPr lang="en-US" altLang="zh-TW" dirty="0" smtClean="0"/>
              <a:t>23bit</a:t>
            </a:r>
            <a:r>
              <a:rPr lang="zh-TW" altLang="en-US" dirty="0" smtClean="0"/>
              <a:t>的馬達代表轉一圈需要送出</a:t>
            </a:r>
            <a:r>
              <a:rPr lang="en-US" altLang="zh-TW" dirty="0" smtClean="0"/>
              <a:t>2</a:t>
            </a:r>
            <a:r>
              <a:rPr lang="zh-TW" altLang="en-US" dirty="0" smtClean="0"/>
              <a:t>的</a:t>
            </a:r>
            <a:r>
              <a:rPr lang="en-US" altLang="zh-TW" dirty="0" smtClean="0"/>
              <a:t>23</a:t>
            </a:r>
            <a:r>
              <a:rPr lang="zh-TW" altLang="en-US" dirty="0" smtClean="0"/>
              <a:t>次方</a:t>
            </a:r>
            <a:r>
              <a:rPr lang="en-US" altLang="zh-TW" dirty="0" smtClean="0"/>
              <a:t>pulse=8388608</a:t>
            </a:r>
            <a:r>
              <a:rPr lang="zh-TW" altLang="en-US" dirty="0" smtClean="0"/>
              <a:t> </a:t>
            </a:r>
            <a:r>
              <a:rPr lang="en-US" altLang="zh-TW" dirty="0" smtClean="0"/>
              <a:t>pulse</a:t>
            </a:r>
          </a:p>
          <a:p>
            <a:pPr>
              <a:buNone/>
            </a:pPr>
            <a:r>
              <a:rPr lang="zh-TW" altLang="en-US" dirty="0" smtClean="0"/>
              <a:t>所以須送出</a:t>
            </a:r>
            <a:r>
              <a:rPr lang="en-US" altLang="zh-TW" dirty="0" smtClean="0"/>
              <a:t>8388608</a:t>
            </a:r>
            <a:r>
              <a:rPr lang="zh-TW" altLang="en-US" dirty="0" smtClean="0"/>
              <a:t>*</a:t>
            </a:r>
            <a:r>
              <a:rPr lang="en-US" altLang="zh-TW" dirty="0" smtClean="0"/>
              <a:t>15 pulse=</a:t>
            </a:r>
            <a:r>
              <a:rPr lang="en-US" altLang="zh-TW" dirty="0" smtClean="0">
                <a:solidFill>
                  <a:srgbClr val="FF0000"/>
                </a:solidFill>
              </a:rPr>
              <a:t>125.8M</a:t>
            </a:r>
          </a:p>
          <a:p>
            <a:pPr>
              <a:buNone/>
            </a:pPr>
            <a:endParaRPr lang="en-US" altLang="zh-TW" dirty="0" smtClean="0">
              <a:solidFill>
                <a:srgbClr val="FF0000"/>
              </a:solidFill>
            </a:endParaRPr>
          </a:p>
          <a:p>
            <a:pPr>
              <a:buNone/>
            </a:pPr>
            <a:r>
              <a:rPr lang="zh-TW" altLang="en-US" dirty="0" smtClean="0"/>
              <a:t>若用電子齒輪比</a:t>
            </a:r>
            <a:r>
              <a:rPr lang="en-US" altLang="zh-TW" dirty="0" smtClean="0"/>
              <a:t>0.001 mm</a:t>
            </a:r>
          </a:p>
          <a:p>
            <a:pPr>
              <a:buNone/>
            </a:pPr>
            <a:r>
              <a:rPr lang="zh-TW" altLang="en-US" dirty="0" smtClean="0"/>
              <a:t>則只需要</a:t>
            </a:r>
            <a:r>
              <a:rPr lang="en-US" altLang="zh-TW" dirty="0" smtClean="0"/>
              <a:t>15/0.001=</a:t>
            </a:r>
            <a:r>
              <a:rPr lang="en-US" altLang="zh-TW" dirty="0" smtClean="0">
                <a:solidFill>
                  <a:srgbClr val="FF0000"/>
                </a:solidFill>
              </a:rPr>
              <a:t>0.15M</a:t>
            </a:r>
            <a:endParaRPr lang="zh-TW" altLang="en-US" dirty="0">
              <a:solidFill>
                <a:srgbClr val="FF0000"/>
              </a:solidFill>
            </a:endParaRPr>
          </a:p>
        </p:txBody>
      </p:sp>
      <p:pic>
        <p:nvPicPr>
          <p:cNvPr id="6" name="Picture 4"/>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6096761" y="4896095"/>
            <a:ext cx="6095239" cy="19619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p:cNvPicPr>
            <a:picLocks noChangeAspect="1" noChangeArrowheads="1"/>
          </p:cNvPicPr>
          <p:nvPr/>
        </p:nvPicPr>
        <p:blipFill>
          <a:blip r:embed="rId2"/>
          <a:srcRect/>
          <a:stretch>
            <a:fillRect/>
          </a:stretch>
        </p:blipFill>
        <p:spPr bwMode="auto">
          <a:xfrm>
            <a:off x="2609850" y="1657350"/>
            <a:ext cx="6970713" cy="3543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53804" y="4043700"/>
            <a:ext cx="6334125" cy="26003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48000" y="2447925"/>
            <a:ext cx="6096000" cy="1962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速度命令偏壓調整</a:t>
            </a:r>
            <a:endParaRPr lang="zh-TW" altLang="en-US" dirty="0"/>
          </a:p>
        </p:txBody>
      </p:sp>
      <p:sp>
        <p:nvSpPr>
          <p:cNvPr id="3" name="內容版面配置區 2"/>
          <p:cNvSpPr>
            <a:spLocks noGrp="1"/>
          </p:cNvSpPr>
          <p:nvPr>
            <p:ph idx="1"/>
          </p:nvPr>
        </p:nvSpPr>
        <p:spPr>
          <a:xfrm>
            <a:off x="838200" y="1825625"/>
            <a:ext cx="7498976" cy="4351338"/>
          </a:xfrm>
        </p:spPr>
        <p:txBody>
          <a:bodyPr>
            <a:normAutofit/>
          </a:bodyPr>
          <a:lstStyle/>
          <a:p>
            <a:r>
              <a:rPr lang="zh-TW" altLang="en-US" dirty="0" smtClean="0"/>
              <a:t>速度命令為</a:t>
            </a:r>
            <a:r>
              <a:rPr lang="en-US" altLang="zh-TW" dirty="0" smtClean="0"/>
              <a:t>0</a:t>
            </a:r>
            <a:r>
              <a:rPr lang="zh-TW" altLang="en-US" dirty="0" smtClean="0"/>
              <a:t>但馬達速度不為</a:t>
            </a:r>
            <a:r>
              <a:rPr lang="en-US" altLang="zh-TW" dirty="0" smtClean="0"/>
              <a:t>0</a:t>
            </a:r>
            <a:r>
              <a:rPr lang="zh-TW" altLang="en-US" dirty="0" smtClean="0"/>
              <a:t>即存在偏壓</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p>
          <a:p>
            <a:r>
              <a:rPr lang="zh-TW" altLang="en-US" dirty="0" smtClean="0"/>
              <a:t>偏壓自動調整步驟</a:t>
            </a:r>
            <a:endParaRPr lang="en-US" altLang="zh-TW" dirty="0" smtClean="0"/>
          </a:p>
          <a:p>
            <a:pPr marL="971550" lvl="1" indent="-514350">
              <a:buFont typeface="+mj-lt"/>
              <a:buAutoNum type="arabicPeriod"/>
            </a:pPr>
            <a:r>
              <a:rPr lang="zh-TW" altLang="en-US" dirty="0" smtClean="0"/>
              <a:t>驅動器測量偏壓值</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p>
          <a:p>
            <a:pPr marL="971550" lvl="1" indent="-514350">
              <a:buFont typeface="+mj-lt"/>
              <a:buAutoNum type="arabicPeriod"/>
            </a:pPr>
            <a:r>
              <a:rPr lang="zh-TW" altLang="en-US" dirty="0" smtClean="0"/>
              <a:t>將偏壓值</a:t>
            </a:r>
            <a:r>
              <a:rPr lang="en-US" altLang="zh-TW" dirty="0" smtClean="0"/>
              <a:t>(</a:t>
            </a:r>
            <a:r>
              <a:rPr lang="en-US" altLang="zh-TW" dirty="0" smtClean="0">
                <a:solidFill>
                  <a:srgbClr val="00B0F0"/>
                </a:solidFill>
              </a:rPr>
              <a:t>V</a:t>
            </a:r>
            <a:r>
              <a:rPr lang="en-US" altLang="zh-TW" sz="2000" dirty="0" smtClean="0">
                <a:solidFill>
                  <a:srgbClr val="00B0F0"/>
                </a:solidFill>
              </a:rPr>
              <a:t>M</a:t>
            </a:r>
            <a:r>
              <a:rPr lang="en-US" altLang="zh-TW" sz="1600" dirty="0" smtClean="0">
                <a:solidFill>
                  <a:srgbClr val="00B0F0"/>
                </a:solidFill>
              </a:rPr>
              <a:t>K</a:t>
            </a:r>
            <a:r>
              <a:rPr lang="en-US" altLang="zh-TW" dirty="0" smtClean="0"/>
              <a:t>)</a:t>
            </a:r>
            <a:r>
              <a:rPr lang="zh-TW" altLang="en-US" dirty="0" smtClean="0"/>
              <a:t>存入</a:t>
            </a:r>
            <a:r>
              <a:rPr lang="en-US" altLang="zh-TW" dirty="0" smtClean="0"/>
              <a:t>Flash</a:t>
            </a:r>
          </a:p>
          <a:p>
            <a:r>
              <a:rPr lang="zh-TW" altLang="en-US" dirty="0" smtClean="0"/>
              <a:t>條件</a:t>
            </a:r>
            <a:endParaRPr lang="en-US" altLang="zh-TW" dirty="0" smtClean="0"/>
          </a:p>
          <a:p>
            <a:pPr lvl="1">
              <a:buFont typeface="Wingdings" pitchFamily="2" charset="2"/>
              <a:buChar char="Ø"/>
            </a:pPr>
            <a:r>
              <a:rPr lang="zh-TW" altLang="en-US" dirty="0" smtClean="0"/>
              <a:t>須處於伺服</a:t>
            </a:r>
            <a:r>
              <a:rPr lang="en-US" altLang="zh-TW" dirty="0" smtClean="0"/>
              <a:t>OFF</a:t>
            </a:r>
            <a:r>
              <a:rPr lang="zh-TW" altLang="en-US" dirty="0" smtClean="0"/>
              <a:t>狀態</a:t>
            </a:r>
            <a:endParaRPr lang="en-US" altLang="zh-TW" dirty="0" smtClean="0"/>
          </a:p>
          <a:p>
            <a:pPr lvl="1">
              <a:buFont typeface="Wingdings" pitchFamily="2" charset="2"/>
              <a:buChar char="Ø"/>
            </a:pPr>
            <a:r>
              <a:rPr lang="zh-TW" altLang="en-US" dirty="0" smtClean="0"/>
              <a:t>上位控制器未發送任何訊號</a:t>
            </a:r>
            <a:endParaRPr lang="en-US" altLang="zh-TW" dirty="0" smtClean="0"/>
          </a:p>
          <a:p>
            <a:r>
              <a:rPr lang="zh-TW" altLang="en-US" dirty="0" smtClean="0"/>
              <a:t>自動調整偏壓可由</a:t>
            </a:r>
            <a:r>
              <a:rPr lang="en-US" altLang="zh-TW" dirty="0" smtClean="0"/>
              <a:t>Thunder</a:t>
            </a:r>
            <a:r>
              <a:rPr lang="zh-TW" altLang="en-US" dirty="0" smtClean="0"/>
              <a:t>執行</a:t>
            </a:r>
            <a:endParaRPr lang="en-US" altLang="zh-TW" dirty="0" smtClean="0"/>
          </a:p>
          <a:p>
            <a:pPr>
              <a:buNone/>
            </a:pPr>
            <a:r>
              <a:rPr lang="zh-TW" altLang="en-US" dirty="0" smtClean="0"/>
              <a:t>　</a:t>
            </a:r>
            <a:r>
              <a:rPr lang="en-US" altLang="zh-TW" dirty="0" smtClean="0"/>
              <a:t>Tools=&gt;Analog offset</a:t>
            </a:r>
            <a:r>
              <a:rPr lang="zh-TW" altLang="en-US" dirty="0" smtClean="0"/>
              <a:t>視窗</a:t>
            </a:r>
            <a:r>
              <a:rPr lang="en-US" altLang="zh-TW" dirty="0" smtClean="0"/>
              <a:t>=&gt;Set zero</a:t>
            </a:r>
            <a:r>
              <a:rPr lang="zh-TW" altLang="en-US" dirty="0" smtClean="0"/>
              <a:t>按鈕</a:t>
            </a:r>
            <a:endParaRPr lang="zh-TW" altLang="en-US" dirty="0"/>
          </a:p>
        </p:txBody>
      </p:sp>
      <p:pic>
        <p:nvPicPr>
          <p:cNvPr id="4" name="Picture 2"/>
          <p:cNvPicPr>
            <a:picLocks noChangeAspect="1" noChangeArrowheads="1"/>
          </p:cNvPicPr>
          <p:nvPr/>
        </p:nvPicPr>
        <p:blipFill>
          <a:blip r:embed="rId3"/>
          <a:srcRect/>
          <a:stretch>
            <a:fillRect/>
          </a:stretch>
        </p:blipFill>
        <p:spPr bwMode="auto">
          <a:xfrm>
            <a:off x="8382000" y="1800460"/>
            <a:ext cx="3810000" cy="2981325"/>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8412646" y="4808668"/>
            <a:ext cx="3779354" cy="2060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b="1" dirty="0">
                <a:solidFill>
                  <a:srgbClr val="FF0000"/>
                </a:solidFill>
              </a:rPr>
              <a:t>馬達與驅動器連接</a:t>
            </a:r>
            <a:r>
              <a:rPr lang="zh-TW" altLang="en-US" b="1" dirty="0" smtClean="0">
                <a:solidFill>
                  <a:srgbClr val="FF0000"/>
                </a:solidFill>
              </a:rPr>
              <a:t>方式</a:t>
            </a:r>
            <a:r>
              <a:rPr lang="en-US" altLang="zh-TW" b="1" dirty="0" smtClean="0">
                <a:solidFill>
                  <a:srgbClr val="FF0000"/>
                </a:solidFill>
              </a:rPr>
              <a:t>????????</a:t>
            </a:r>
            <a:endParaRPr lang="en-US" altLang="zh-TW" b="1" dirty="0">
              <a:solidFill>
                <a:srgbClr val="FF0000"/>
              </a:solidFill>
            </a:endParaRP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軟起動</a:t>
            </a:r>
            <a:r>
              <a:rPr lang="en-US" altLang="zh-TW" dirty="0" smtClean="0"/>
              <a:t>(</a:t>
            </a:r>
            <a:r>
              <a:rPr lang="en-US" dirty="0" smtClean="0"/>
              <a:t>Soft Start</a:t>
            </a:r>
            <a:r>
              <a:rPr lang="en-US" altLang="zh-TW" dirty="0" smtClean="0"/>
              <a:t>)</a:t>
            </a:r>
            <a:r>
              <a:rPr lang="zh-TW" altLang="en-US" dirty="0" smtClean="0"/>
              <a:t>設定</a:t>
            </a:r>
            <a:endParaRPr lang="zh-TW" altLang="en-US" dirty="0"/>
          </a:p>
        </p:txBody>
      </p:sp>
      <p:sp>
        <p:nvSpPr>
          <p:cNvPr id="3" name="內容版面配置區 2"/>
          <p:cNvSpPr>
            <a:spLocks noGrp="1"/>
          </p:cNvSpPr>
          <p:nvPr>
            <p:ph idx="1"/>
          </p:nvPr>
        </p:nvSpPr>
        <p:spPr/>
        <p:txBody>
          <a:bodyPr/>
          <a:lstStyle/>
          <a:p>
            <a:r>
              <a:rPr lang="zh-TW" altLang="en-US" dirty="0" smtClean="0"/>
              <a:t>軟起動設定可讓速度命令在加速度段及減速度段變得較為平滑</a:t>
            </a:r>
            <a:endParaRPr lang="en-US" altLang="zh-TW" dirty="0" smtClean="0"/>
          </a:p>
          <a:p>
            <a:pPr>
              <a:buNone/>
            </a:pPr>
            <a:r>
              <a:rPr lang="zh-TW" altLang="en-US" dirty="0" smtClean="0"/>
              <a:t>　</a:t>
            </a:r>
            <a:r>
              <a:rPr lang="en-US" altLang="zh-TW" dirty="0" smtClean="0"/>
              <a:t>Pt305</a:t>
            </a:r>
            <a:r>
              <a:rPr lang="zh-TW" altLang="en-US" dirty="0" smtClean="0"/>
              <a:t>：馬達停止到馬達參考速度所需時間</a:t>
            </a:r>
            <a:endParaRPr lang="en-US" altLang="zh-TW" dirty="0" smtClean="0"/>
          </a:p>
          <a:p>
            <a:pPr>
              <a:buNone/>
            </a:pPr>
            <a:r>
              <a:rPr lang="zh-TW" altLang="en-US" dirty="0" smtClean="0"/>
              <a:t>　</a:t>
            </a:r>
            <a:r>
              <a:rPr lang="en-US" altLang="zh-TW" dirty="0" smtClean="0"/>
              <a:t>Pt306</a:t>
            </a:r>
            <a:r>
              <a:rPr lang="zh-TW" altLang="en-US" dirty="0" smtClean="0"/>
              <a:t>：馬達參考速度到馬達停止所需時間</a:t>
            </a:r>
            <a:endParaRPr lang="en-US" altLang="zh-TW" dirty="0" smtClean="0"/>
          </a:p>
          <a:p>
            <a:pPr>
              <a:buNone/>
            </a:pPr>
            <a:r>
              <a:rPr lang="zh-TW" altLang="en-US" dirty="0" smtClean="0"/>
              <a:t>　</a:t>
            </a:r>
            <a:r>
              <a:rPr lang="en-US" altLang="zh-TW" dirty="0" smtClean="0"/>
              <a:t>T</a:t>
            </a:r>
            <a:r>
              <a:rPr lang="en-US" altLang="zh-TW" sz="2400" dirty="0" smtClean="0"/>
              <a:t>RA</a:t>
            </a:r>
            <a:r>
              <a:rPr lang="zh-TW" altLang="en-US" dirty="0" smtClean="0"/>
              <a:t>：實際加速時間</a:t>
            </a:r>
            <a:endParaRPr lang="en-US" altLang="zh-TW" dirty="0" smtClean="0"/>
          </a:p>
          <a:p>
            <a:pPr>
              <a:buNone/>
            </a:pPr>
            <a:r>
              <a:rPr lang="zh-TW" altLang="en-US" dirty="0" smtClean="0"/>
              <a:t>　</a:t>
            </a:r>
            <a:r>
              <a:rPr lang="en-US" altLang="zh-TW" dirty="0" smtClean="0"/>
              <a:t>T</a:t>
            </a:r>
            <a:r>
              <a:rPr lang="en-US" altLang="zh-TW" sz="2400" dirty="0" smtClean="0"/>
              <a:t>RD</a:t>
            </a:r>
            <a:r>
              <a:rPr lang="zh-TW" altLang="en-US" dirty="0" smtClean="0"/>
              <a:t>：實際減速時間</a:t>
            </a:r>
            <a:endParaRPr lang="en-US" altLang="zh-TW" dirty="0" smtClean="0"/>
          </a:p>
          <a:p>
            <a:pPr>
              <a:buNone/>
            </a:pPr>
            <a:r>
              <a:rPr lang="zh-TW" altLang="en-US" dirty="0" smtClean="0"/>
              <a:t>　</a:t>
            </a:r>
            <a:r>
              <a:rPr lang="en-US" altLang="zh-TW" dirty="0" smtClean="0"/>
              <a:t>V</a:t>
            </a:r>
            <a:r>
              <a:rPr lang="en-US" altLang="zh-TW" sz="2400" dirty="0" smtClean="0"/>
              <a:t>T</a:t>
            </a:r>
            <a:r>
              <a:rPr lang="zh-TW" altLang="en-US" dirty="0" smtClean="0"/>
              <a:t>：目標速度</a:t>
            </a:r>
          </a:p>
          <a:p>
            <a:pPr>
              <a:buNone/>
            </a:pPr>
            <a:r>
              <a:rPr lang="zh-TW" altLang="en-US" dirty="0" smtClean="0"/>
              <a:t>　</a:t>
            </a:r>
            <a:r>
              <a:rPr lang="en-US" altLang="zh-TW" dirty="0" smtClean="0"/>
              <a:t>V</a:t>
            </a:r>
            <a:r>
              <a:rPr lang="en-US" altLang="zh-TW" sz="2400" dirty="0" smtClean="0"/>
              <a:t>R</a:t>
            </a:r>
            <a:r>
              <a:rPr lang="zh-TW" altLang="en-US" dirty="0" smtClean="0"/>
              <a:t>：參考速度</a:t>
            </a:r>
            <a:endParaRPr lang="zh-TW" altLang="en-US" dirty="0"/>
          </a:p>
        </p:txBody>
      </p:sp>
      <p:pic>
        <p:nvPicPr>
          <p:cNvPr id="3074" name="Picture 2"/>
          <p:cNvPicPr>
            <a:picLocks noChangeAspect="1" noChangeArrowheads="1"/>
          </p:cNvPicPr>
          <p:nvPr/>
        </p:nvPicPr>
        <p:blipFill>
          <a:blip r:embed="rId3"/>
          <a:srcRect/>
          <a:stretch>
            <a:fillRect/>
          </a:stretch>
        </p:blipFill>
        <p:spPr bwMode="auto">
          <a:xfrm>
            <a:off x="6905625" y="3409950"/>
            <a:ext cx="5286375" cy="34480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定位接近輸出 </a:t>
            </a:r>
            <a:r>
              <a:rPr lang="en-US" altLang="zh-TW" dirty="0" smtClean="0"/>
              <a:t>(NEAR) </a:t>
            </a:r>
            <a:r>
              <a:rPr lang="zh-TW" altLang="en-US" dirty="0" smtClean="0"/>
              <a:t>訊號</a:t>
            </a:r>
            <a:endParaRPr lang="zh-TW" altLang="en-US" dirty="0"/>
          </a:p>
        </p:txBody>
      </p:sp>
      <p:sp>
        <p:nvSpPr>
          <p:cNvPr id="3" name="內容版面配置區 2"/>
          <p:cNvSpPr>
            <a:spLocks noGrp="1"/>
          </p:cNvSpPr>
          <p:nvPr>
            <p:ph idx="1"/>
          </p:nvPr>
        </p:nvSpPr>
        <p:spPr>
          <a:xfrm>
            <a:off x="838200" y="1825625"/>
            <a:ext cx="4411532" cy="4351338"/>
          </a:xfrm>
        </p:spPr>
        <p:txBody>
          <a:bodyPr/>
          <a:lstStyle/>
          <a:p>
            <a:r>
              <a:rPr lang="zh-TW" altLang="en-US" dirty="0" smtClean="0"/>
              <a:t>當位置偏差小於</a:t>
            </a:r>
            <a:r>
              <a:rPr lang="en-US" altLang="zh-TW" dirty="0" smtClean="0"/>
              <a:t>NEAR</a:t>
            </a:r>
            <a:r>
              <a:rPr lang="zh-TW" altLang="en-US" dirty="0" smtClean="0"/>
              <a:t>訊號範圍 </a:t>
            </a:r>
            <a:r>
              <a:rPr lang="en-US" altLang="zh-TW" dirty="0" smtClean="0"/>
              <a:t>(Pt524) </a:t>
            </a:r>
            <a:r>
              <a:rPr lang="zh-TW" altLang="en-US" dirty="0" smtClean="0"/>
              <a:t>時，輸出定位接近輸出 </a:t>
            </a:r>
            <a:r>
              <a:rPr lang="en-US" altLang="zh-TW" dirty="0" smtClean="0"/>
              <a:t>(NEAR) </a:t>
            </a:r>
            <a:r>
              <a:rPr lang="zh-TW" altLang="en-US" dirty="0" smtClean="0"/>
              <a:t>訊號，通知上位控制器脈波命令已接近定位完成，可提前進行後續的運動規劃。</a:t>
            </a:r>
            <a:r>
              <a:rPr lang="en-US" altLang="zh-TW" dirty="0" smtClean="0"/>
              <a:t>NEAR</a:t>
            </a:r>
            <a:r>
              <a:rPr lang="zh-TW" altLang="en-US" dirty="0" smtClean="0"/>
              <a:t>訊號通常和定位完成輸出 </a:t>
            </a:r>
            <a:r>
              <a:rPr lang="en-US" altLang="zh-TW" dirty="0" smtClean="0"/>
              <a:t>(COIN) </a:t>
            </a:r>
            <a:r>
              <a:rPr lang="zh-TW" altLang="en-US" dirty="0" smtClean="0"/>
              <a:t>訊號搭配使用</a:t>
            </a:r>
            <a:endParaRPr lang="zh-TW" altLang="en-US" dirty="0"/>
          </a:p>
        </p:txBody>
      </p:sp>
      <p:pic>
        <p:nvPicPr>
          <p:cNvPr id="1029" name="Picture 5"/>
          <p:cNvPicPr>
            <a:picLocks noChangeAspect="1" noChangeArrowheads="1"/>
          </p:cNvPicPr>
          <p:nvPr/>
        </p:nvPicPr>
        <p:blipFill>
          <a:blip r:embed="rId3"/>
          <a:srcRect/>
          <a:stretch>
            <a:fillRect/>
          </a:stretch>
        </p:blipFill>
        <p:spPr bwMode="auto">
          <a:xfrm>
            <a:off x="5468937" y="1833486"/>
            <a:ext cx="6723063" cy="44005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9600" dirty="0" smtClean="0"/>
          </a:p>
          <a:p>
            <a:pPr algn="ctr">
              <a:buNone/>
            </a:pPr>
            <a:r>
              <a:rPr lang="en-US" altLang="zh-TW" sz="9600" dirty="0" smtClean="0"/>
              <a:t>Thank You</a:t>
            </a:r>
            <a:endParaRPr lang="zh-TW" altLang="en-US" sz="9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smtClean="0"/>
              <a:t>上位控制器</a:t>
            </a:r>
            <a:r>
              <a:rPr lang="en-US" altLang="zh-TW" dirty="0" smtClean="0"/>
              <a:t>?????</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廠內驅動器種類</a:t>
            </a: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xmlns="" id="{56A42076-1EBB-CDA0-CD01-7289709CFA5F}"/>
              </a:ext>
            </a:extLst>
          </p:cNvPr>
          <p:cNvPicPr>
            <a:picLocks noChangeAspect="1"/>
          </p:cNvPicPr>
          <p:nvPr/>
        </p:nvPicPr>
        <p:blipFill>
          <a:blip r:embed="rId3"/>
          <a:stretch>
            <a:fillRect/>
          </a:stretch>
        </p:blipFill>
        <p:spPr>
          <a:xfrm>
            <a:off x="7598370" y="1343376"/>
            <a:ext cx="3761554" cy="5492864"/>
          </a:xfrm>
          <a:prstGeom prst="rect">
            <a:avLst/>
          </a:prstGeom>
        </p:spPr>
      </p:pic>
      <p:graphicFrame>
        <p:nvGraphicFramePr>
          <p:cNvPr id="11" name="內容版面配置區 3"/>
          <p:cNvGraphicFramePr>
            <a:graphicFrameLocks/>
          </p:cNvGraphicFramePr>
          <p:nvPr/>
        </p:nvGraphicFramePr>
        <p:xfrm>
          <a:off x="867082" y="2511092"/>
          <a:ext cx="6591157" cy="3152291"/>
        </p:xfrm>
        <a:graphic>
          <a:graphicData uri="http://schemas.openxmlformats.org/drawingml/2006/table">
            <a:tbl>
              <a:tblPr>
                <a:tableStyleId>{5C22544A-7EE6-4342-B048-85BDC9FD1C3A}</a:tableStyleId>
              </a:tblPr>
              <a:tblGrid>
                <a:gridCol w="1586845"/>
                <a:gridCol w="2502156"/>
                <a:gridCol w="2502156"/>
              </a:tblGrid>
              <a:tr h="315229">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支援馬達種類</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其他特性</a:t>
                      </a:r>
                      <a:endParaRPr lang="zh-TW" altLang="en-US" sz="1800" b="0" i="0" u="none" strike="noStrike" dirty="0">
                        <a:solidFill>
                          <a:srgbClr val="000000"/>
                        </a:solidFill>
                        <a:latin typeface="新細明體"/>
                      </a:endParaRPr>
                    </a:p>
                  </a:txBody>
                  <a:tcPr marL="0" marR="0" marT="0" marB="0" anchor="ctr"/>
                </a:tc>
              </a:tr>
              <a:tr h="315229">
                <a:tc rowSpan="3">
                  <a:txBody>
                    <a:bodyPr/>
                    <a:lstStyle/>
                    <a:p>
                      <a:pPr algn="ctr" fontAlgn="ctr"/>
                      <a:r>
                        <a:rPr lang="en-US" sz="1800" u="none" strike="noStrike"/>
                        <a:t>D1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線性馬達</a:t>
                      </a:r>
                      <a:endParaRPr lang="zh-TW" altLang="en-US" sz="1800" b="0" i="0" u="none" strike="noStrike">
                        <a:solidFill>
                          <a:srgbClr val="333333"/>
                        </a:solidFill>
                        <a:latin typeface="新細明體"/>
                      </a:endParaRPr>
                    </a:p>
                  </a:txBody>
                  <a:tcPr marL="0" marR="0" marT="0" marB="0" anchor="ctr"/>
                </a:tc>
                <a:tc rowSpan="3">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棒狀馬達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vMerge="1">
                  <a:txBody>
                    <a:bodyPr/>
                    <a:lstStyle/>
                    <a:p>
                      <a:endParaRPr lang="zh-TW" altLang="en-US"/>
                    </a:p>
                  </a:txBody>
                  <a:tcPr/>
                </a:tc>
                <a:tc>
                  <a:txBody>
                    <a:bodyPr/>
                    <a:lstStyle/>
                    <a:p>
                      <a:pPr algn="ctr" fontAlgn="ctr"/>
                      <a:r>
                        <a:rPr lang="zh-TW" altLang="en-US" sz="1800" u="none" strike="noStrike"/>
                        <a:t>轉矩馬達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a:txBody>
                    <a:bodyPr/>
                    <a:lstStyle/>
                    <a:p>
                      <a:pPr algn="ctr" fontAlgn="ctr"/>
                      <a:r>
                        <a:rPr lang="en-US" sz="1800" u="none" strike="noStrike"/>
                        <a:t>D2T</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en-US" sz="1800" u="none" strike="noStrike"/>
                        <a:t>AC</a:t>
                      </a:r>
                      <a:r>
                        <a:rPr lang="zh-TW" altLang="en-US" sz="1800" u="none" strike="noStrike"/>
                        <a:t>伺服馬達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a:txBody>
                    <a:bodyPr/>
                    <a:lstStyle/>
                    <a:p>
                      <a:pPr algn="ctr" fontAlgn="ctr"/>
                      <a:r>
                        <a:rPr lang="en-US" sz="1800" u="none" strike="noStrike"/>
                        <a:t>LMDX</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平面馬達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rowSpan="3">
                  <a:txBody>
                    <a:bodyPr/>
                    <a:lstStyle/>
                    <a:p>
                      <a:pPr algn="ctr" fontAlgn="ctr"/>
                      <a:r>
                        <a:rPr lang="en-US" sz="1800" u="none" strike="noStrike"/>
                        <a:t>E1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伺服馬達 </a:t>
                      </a:r>
                      <a:r>
                        <a:rPr lang="en-US" altLang="zh-TW" sz="1800" u="none" strike="noStrike"/>
                        <a:t>(</a:t>
                      </a:r>
                      <a:r>
                        <a:rPr lang="en-US" sz="1800" u="none" strike="noStrike"/>
                        <a:t>AC)</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線性馬達 </a:t>
                      </a:r>
                      <a:r>
                        <a:rPr lang="en-US" altLang="zh-TW" sz="1800" u="none" strike="noStrike"/>
                        <a:t>(</a:t>
                      </a:r>
                      <a:r>
                        <a:rPr lang="en-US" sz="1800" u="none" strike="noStrike"/>
                        <a:t>LM)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630459">
                <a:tc vMerge="1">
                  <a:txBody>
                    <a:bodyPr/>
                    <a:lstStyle/>
                    <a:p>
                      <a:endParaRPr lang="zh-TW" altLang="en-US"/>
                    </a:p>
                  </a:txBody>
                  <a:tcPr/>
                </a:tc>
                <a:tc>
                  <a:txBody>
                    <a:bodyPr/>
                    <a:lstStyle/>
                    <a:p>
                      <a:pPr algn="ctr" fontAlgn="ctr"/>
                      <a:r>
                        <a:rPr lang="zh-TW" altLang="en-US" sz="1800" u="none" strike="noStrike"/>
                        <a:t>直驅馬達 </a:t>
                      </a:r>
                      <a:r>
                        <a:rPr lang="en-US" altLang="zh-TW" sz="1800" u="none" strike="noStrike"/>
                        <a:t>(</a:t>
                      </a:r>
                      <a:r>
                        <a:rPr lang="en-US" sz="1800" u="none" strike="noStrike"/>
                        <a:t>DM)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增量式直驅馬達</a:t>
                      </a:r>
                      <a:br>
                        <a:rPr lang="zh-TW" altLang="en-US" sz="1800" u="none" strike="noStrike" dirty="0"/>
                      </a:br>
                      <a:r>
                        <a:rPr lang="zh-TW" altLang="en-US" sz="1800" u="none" strike="noStrike" dirty="0"/>
                        <a:t>絕對式直驅馬達</a:t>
                      </a:r>
                      <a:endParaRPr lang="zh-TW" altLang="en-US" sz="1800" b="0" i="0" u="none" strike="noStrike" dirty="0">
                        <a:solidFill>
                          <a:srgbClr val="000000"/>
                        </a:solidFill>
                        <a:latin typeface="新細明體"/>
                      </a:endParaRPr>
                    </a:p>
                  </a:txBody>
                  <a:tcPr marL="0" marR="0" marT="0" marB="0" anchor="ctr"/>
                </a:tc>
              </a:tr>
            </a:tbl>
          </a:graphicData>
        </a:graphic>
      </p:graphicFrame>
    </p:spTree>
    <p:extLst>
      <p:ext uri="{BB962C8B-B14F-4D97-AF65-F5344CB8AC3E}">
        <p14:creationId xmlns:p14="http://schemas.microsoft.com/office/powerpoint/2010/main" xmlns="" val="37384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_1</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7" name="Picture 3"/>
          <p:cNvPicPr>
            <a:picLocks noChangeAspect="1" noChangeArrowheads="1"/>
          </p:cNvPicPr>
          <p:nvPr/>
        </p:nvPicPr>
        <p:blipFill>
          <a:blip r:embed="rId3"/>
          <a:srcRect/>
          <a:stretch>
            <a:fillRect/>
          </a:stretch>
        </p:blipFill>
        <p:spPr bwMode="auto">
          <a:xfrm>
            <a:off x="1102275" y="1838885"/>
            <a:ext cx="9919686" cy="477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_2</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7" name="內容版面配置區 5"/>
          <p:cNvGraphicFramePr>
            <a:graphicFrameLocks/>
          </p:cNvGraphicFramePr>
          <p:nvPr/>
        </p:nvGraphicFramePr>
        <p:xfrm>
          <a:off x="914401" y="1505743"/>
          <a:ext cx="10363199" cy="3920470"/>
        </p:xfrm>
        <a:graphic>
          <a:graphicData uri="http://schemas.openxmlformats.org/drawingml/2006/table">
            <a:tbl>
              <a:tblPr>
                <a:tableStyleId>{5C22544A-7EE6-4342-B048-85BDC9FD1C3A}</a:tableStyleId>
              </a:tblPr>
              <a:tblGrid>
                <a:gridCol w="815285"/>
                <a:gridCol w="1884220"/>
                <a:gridCol w="1159519"/>
                <a:gridCol w="1268223"/>
                <a:gridCol w="1268223"/>
                <a:gridCol w="3967729"/>
              </a:tblGrid>
              <a:tr h="301574">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通訊線</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型號</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輸入</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輸出功率</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控制介面</a:t>
                      </a:r>
                      <a:r>
                        <a:rPr lang="en-US" altLang="zh-TW" sz="1800" u="none" strike="noStrike" dirty="0"/>
                        <a:t>(</a:t>
                      </a:r>
                      <a:r>
                        <a:rPr lang="zh-TW" altLang="en-US" sz="1800" u="none" strike="noStrike" dirty="0"/>
                        <a:t>通訊格式</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r>
              <a:tr h="1206299">
                <a:tc rowSpan="2">
                  <a:txBody>
                    <a:bodyPr/>
                    <a:lstStyle/>
                    <a:p>
                      <a:pPr algn="ctr" fontAlgn="ctr"/>
                      <a:r>
                        <a:rPr lang="zh-TW" altLang="en-US" sz="1800" u="none" strike="noStrike"/>
                        <a:t>標準型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a:t>龍門通訊線</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70C0"/>
                          </a:solidFill>
                        </a:rPr>
                        <a:t>S</a:t>
                      </a:r>
                      <a:r>
                        <a:rPr lang="en-US" sz="1800" u="none" strike="noStrike" dirty="0"/>
                        <a:t/>
                      </a:r>
                      <a:br>
                        <a:rPr lang="en-US" sz="1800" u="none" strike="noStrike" dirty="0"/>
                      </a:br>
                      <a:r>
                        <a:rPr lang="en-US" sz="1800" u="none" strike="noStrike" dirty="0"/>
                        <a:t>(</a:t>
                      </a:r>
                      <a:r>
                        <a:rPr lang="en-US" sz="1800" b="1" u="none" strike="noStrike" kern="1200" dirty="0">
                          <a:solidFill>
                            <a:srgbClr val="0070C0"/>
                          </a:solidFill>
                          <a:latin typeface="+mn-lt"/>
                          <a:ea typeface="+mn-ea"/>
                          <a:cs typeface="+mn-cs"/>
                        </a:rPr>
                        <a:t>S</a:t>
                      </a:r>
                      <a:r>
                        <a:rPr lang="en-US" sz="1800" u="none" strike="noStrike" dirty="0"/>
                        <a:t>tandard)</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zh-TW" altLang="en-US" sz="1800" u="none" strike="noStrike" dirty="0"/>
                        <a:t>電壓命令及脈波，代號</a:t>
                      </a:r>
                      <a:r>
                        <a:rPr lang="en-US" altLang="zh-TW" sz="1800" b="1" u="none" strike="noStrike" dirty="0">
                          <a:solidFill>
                            <a:srgbClr val="FF0000"/>
                          </a:solidFill>
                        </a:rPr>
                        <a:t>V</a:t>
                      </a:r>
                      <a:endParaRPr lang="zh-TW" altLang="en-US" sz="1800" b="1" i="0" u="none" strike="noStrike" dirty="0">
                        <a:solidFill>
                          <a:srgbClr val="FF0000"/>
                        </a:solidFill>
                        <a:latin typeface="新細明體"/>
                      </a:endParaRP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5kW</a:t>
                      </a:r>
                      <a:br>
                        <a:rPr lang="en-US" sz="1800" u="none" strike="noStrike"/>
                      </a:br>
                      <a:r>
                        <a:rPr lang="en-US" sz="1800" u="none" strike="noStrike"/>
                        <a:t>7.5kW</a:t>
                      </a:r>
                      <a:endParaRPr 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1206299">
                <a:tc rowSpan="2">
                  <a:txBody>
                    <a:bodyPr/>
                    <a:lstStyle/>
                    <a:p>
                      <a:pPr algn="ctr" fontAlgn="ctr"/>
                      <a:r>
                        <a:rPr lang="zh-TW" altLang="en-US" sz="1800" u="none" strike="noStrike"/>
                        <a:t>總線型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dirty="0"/>
                        <a:t>總線型通訊線</a:t>
                      </a:r>
                      <a:br>
                        <a:rPr lang="zh-TW" altLang="en-US" sz="1800" u="none" strike="noStrike" dirty="0"/>
                      </a:br>
                      <a:r>
                        <a:rPr lang="en-US" altLang="zh-TW" sz="1800" u="none" strike="noStrike" dirty="0"/>
                        <a:t>(</a:t>
                      </a:r>
                      <a:r>
                        <a:rPr lang="en-US" sz="1800" u="none" strike="noStrike" dirty="0"/>
                        <a:t>MECHATROLINK III</a:t>
                      </a:r>
                      <a:r>
                        <a:rPr lang="zh-TW" altLang="en-US" sz="1800" u="none" strike="noStrike" dirty="0"/>
                        <a:t>暫不支援</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B050"/>
                          </a:solidFill>
                        </a:rPr>
                        <a:t>F</a:t>
                      </a:r>
                      <a:r>
                        <a:rPr lang="en-US" sz="1800" u="none" strike="noStrike" dirty="0"/>
                        <a:t/>
                      </a:r>
                      <a:br>
                        <a:rPr lang="en-US" sz="1800" u="none" strike="noStrike" dirty="0"/>
                      </a:br>
                      <a:r>
                        <a:rPr lang="en-US" sz="1800" u="none" strike="noStrike" dirty="0"/>
                        <a:t>(</a:t>
                      </a:r>
                      <a:r>
                        <a:rPr lang="en-US" sz="1800" b="1" u="none" strike="noStrike" kern="1200" dirty="0" err="1">
                          <a:solidFill>
                            <a:srgbClr val="00B050"/>
                          </a:solidFill>
                          <a:latin typeface="+mn-lt"/>
                          <a:ea typeface="+mn-ea"/>
                          <a:cs typeface="+mn-cs"/>
                        </a:rPr>
                        <a:t>F</a:t>
                      </a:r>
                      <a:r>
                        <a:rPr lang="en-US" sz="1800" u="none" strike="noStrike" dirty="0" err="1"/>
                        <a:t>ieldbus</a:t>
                      </a:r>
                      <a:r>
                        <a:rPr lang="en-US" sz="1800" u="none" strike="noStrike" dirty="0"/>
                        <a:t>)</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en-US" sz="1800" u="none" strike="noStrike" dirty="0" err="1"/>
                        <a:t>EtherCAT</a:t>
                      </a:r>
                      <a:r>
                        <a:rPr lang="en-US"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E</a:t>
                      </a:r>
                      <a:r>
                        <a:rPr lang="en-US" sz="1800" u="none" strike="noStrike" dirty="0"/>
                        <a:t/>
                      </a:r>
                      <a:br>
                        <a:rPr lang="en-US" sz="1800" u="none" strike="noStrike" dirty="0"/>
                      </a:br>
                      <a:r>
                        <a:rPr lang="en-US" sz="1800" u="none" strike="noStrike" dirty="0"/>
                        <a:t>mega-</a:t>
                      </a:r>
                      <a:r>
                        <a:rPr lang="en-US" sz="1800" u="none" strike="noStrike" dirty="0" err="1"/>
                        <a:t>ulink</a:t>
                      </a:r>
                      <a:r>
                        <a:rPr lang="en-US" sz="1800" u="none" strike="noStrike" dirty="0"/>
                        <a:t>(</a:t>
                      </a:r>
                      <a:r>
                        <a:rPr lang="zh-TW" altLang="en-US" sz="1800" u="none" strike="noStrike" dirty="0"/>
                        <a:t>搭配</a:t>
                      </a:r>
                      <a:r>
                        <a:rPr lang="en-US" sz="1800" u="none" strike="noStrike" dirty="0"/>
                        <a:t>HIMC</a:t>
                      </a:r>
                      <a:r>
                        <a:rPr lang="zh-TW" altLang="en-US" sz="1800" u="none" strike="noStrike" dirty="0"/>
                        <a:t>運動控制器或</a:t>
                      </a:r>
                      <a:br>
                        <a:rPr lang="zh-TW" altLang="en-US" sz="1800" u="none" strike="noStrike" dirty="0"/>
                      </a:br>
                      <a:r>
                        <a:rPr lang="zh-TW" altLang="en-US" sz="1800" u="none" strike="noStrike" dirty="0"/>
                        <a:t>　　　　　</a:t>
                      </a:r>
                      <a:r>
                        <a:rPr lang="en-US" sz="1800" u="none" strike="noStrike" dirty="0"/>
                        <a:t>API/MPI</a:t>
                      </a:r>
                      <a:r>
                        <a:rPr lang="zh-TW" altLang="en-US" sz="1800" u="none" strike="noStrike" dirty="0"/>
                        <a:t>運動函式庫</a:t>
                      </a:r>
                      <a:r>
                        <a:rPr lang="en-US" altLang="zh-TW"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H</a:t>
                      </a:r>
                      <a:r>
                        <a:rPr lang="en-US" sz="1800" u="none" strike="noStrike" dirty="0"/>
                        <a:t/>
                      </a:r>
                      <a:br>
                        <a:rPr lang="en-US" sz="1800" u="none" strike="noStrike" dirty="0"/>
                      </a:br>
                      <a:r>
                        <a:rPr lang="en-US" sz="1800" u="none" strike="noStrike" dirty="0"/>
                        <a:t>MECHATROLINK III，</a:t>
                      </a:r>
                      <a:r>
                        <a:rPr lang="zh-TW" altLang="en-US" sz="1800" u="none" strike="noStrike" dirty="0"/>
                        <a:t>代號</a:t>
                      </a:r>
                      <a:r>
                        <a:rPr lang="en-US" altLang="zh-TW" sz="1800" b="1" u="none" strike="noStrike" kern="1200" dirty="0">
                          <a:solidFill>
                            <a:srgbClr val="FF0000"/>
                          </a:solidFill>
                          <a:latin typeface="+mn-lt"/>
                          <a:ea typeface="+mn-ea"/>
                          <a:cs typeface="+mn-cs"/>
                        </a:rPr>
                        <a:t>L</a:t>
                      </a:r>
                      <a:r>
                        <a:rPr lang="en-US" sz="1800" u="none" strike="noStrike" dirty="0"/>
                        <a:t/>
                      </a:r>
                      <a:br>
                        <a:rPr lang="en-US" sz="1800" u="none" strike="noStrike" dirty="0"/>
                      </a:br>
                      <a:r>
                        <a:rPr lang="en-US" sz="1800" u="none" strike="noStrike" dirty="0"/>
                        <a:t>PROFINET，</a:t>
                      </a:r>
                      <a:r>
                        <a:rPr lang="zh-TW" altLang="en-US" sz="1800" u="none" strike="noStrike" dirty="0"/>
                        <a:t>代號</a:t>
                      </a:r>
                      <a:r>
                        <a:rPr lang="en-US" altLang="zh-TW" sz="1800" b="1" u="none" strike="noStrike" kern="1200" dirty="0">
                          <a:solidFill>
                            <a:srgbClr val="FF0000"/>
                          </a:solidFill>
                          <a:latin typeface="+mn-lt"/>
                          <a:ea typeface="+mn-ea"/>
                          <a:cs typeface="+mn-cs"/>
                        </a:rPr>
                        <a:t>P</a:t>
                      </a: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dirty="0"/>
                        <a:t>5kW</a:t>
                      </a:r>
                      <a:br>
                        <a:rPr lang="en-US" sz="1800" u="none" strike="noStrike" dirty="0"/>
                      </a:br>
                      <a:r>
                        <a:rPr lang="en-US" sz="1800" u="none" strike="noStrike" dirty="0"/>
                        <a:t>7.5kW</a:t>
                      </a:r>
                      <a:endParaRPr lang="en-US" sz="1800" b="0" i="0" u="none" strike="noStrike" dirty="0">
                        <a:solidFill>
                          <a:srgbClr val="000000"/>
                        </a:solidFill>
                        <a:latin typeface="新細明體"/>
                      </a:endParaRPr>
                    </a:p>
                  </a:txBody>
                  <a:tcPr marL="0" marR="0" marT="0" marB="0" anchor="ctr"/>
                </a:tc>
                <a:tc vMerge="1">
                  <a:txBody>
                    <a:bodyPr/>
                    <a:lstStyle/>
                    <a:p>
                      <a:endParaRPr lang="zh-TW" altLang="en-US"/>
                    </a:p>
                  </a:txBody>
                  <a:tcPr/>
                </a:tc>
              </a:tr>
            </a:tbl>
          </a:graphicData>
        </a:graphic>
      </p:graphicFrame>
      <p:pic>
        <p:nvPicPr>
          <p:cNvPr id="13314" name="Picture 2"/>
          <p:cNvPicPr>
            <a:picLocks noChangeAspect="1" noChangeArrowheads="1"/>
          </p:cNvPicPr>
          <p:nvPr/>
        </p:nvPicPr>
        <p:blipFill>
          <a:blip r:embed="rId3"/>
          <a:srcRect/>
          <a:stretch>
            <a:fillRect/>
          </a:stretch>
        </p:blipFill>
        <p:spPr bwMode="auto">
          <a:xfrm>
            <a:off x="584200" y="5487288"/>
            <a:ext cx="11058525" cy="1218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solidFill>
                  <a:srgbClr val="FF0000"/>
                </a:solidFill>
              </a:rPr>
              <a:t>通訊格式</a:t>
            </a:r>
            <a:r>
              <a:rPr lang="en-US" altLang="zh-TW" b="1" dirty="0" smtClean="0">
                <a:solidFill>
                  <a:srgbClr val="FF0000"/>
                </a:solidFill>
              </a:rPr>
              <a:t>????????</a:t>
            </a:r>
            <a:endParaRPr lang="zh-TW" altLang="en-US" b="1" dirty="0">
              <a:solidFill>
                <a:srgbClr val="FF0000"/>
              </a:solidFill>
            </a:endParaRPr>
          </a:p>
        </p:txBody>
      </p:sp>
      <p:sp>
        <p:nvSpPr>
          <p:cNvPr id="3" name="內容版面配置區 2"/>
          <p:cNvSpPr>
            <a:spLocks noGrp="1"/>
          </p:cNvSpPr>
          <p:nvPr>
            <p:ph idx="1"/>
          </p:nvPr>
        </p:nvSpPr>
        <p:spPr/>
        <p:txBody>
          <a:bodyPr/>
          <a:lstStyle/>
          <a:p>
            <a:r>
              <a:rPr lang="en-US" dirty="0" err="1" smtClean="0"/>
              <a:t>EtherCAT</a:t>
            </a:r>
            <a:r>
              <a:rPr lang="en-US" dirty="0" smtClean="0"/>
              <a:t>，</a:t>
            </a:r>
            <a:r>
              <a:rPr lang="zh-TW" altLang="en-US" dirty="0" smtClean="0"/>
              <a:t>代號</a:t>
            </a:r>
            <a:r>
              <a:rPr lang="en-US" altLang="zh-TW" b="1" dirty="0" smtClean="0">
                <a:solidFill>
                  <a:srgbClr val="FF0000"/>
                </a:solidFill>
              </a:rPr>
              <a:t>E</a:t>
            </a:r>
            <a:r>
              <a:rPr lang="en-US" dirty="0" smtClean="0"/>
              <a:t/>
            </a:r>
            <a:br>
              <a:rPr lang="en-US" dirty="0" smtClean="0"/>
            </a:br>
            <a:r>
              <a:rPr lang="en-US" dirty="0" smtClean="0"/>
              <a:t>mega-</a:t>
            </a:r>
            <a:r>
              <a:rPr lang="en-US" dirty="0" err="1" smtClean="0"/>
              <a:t>ulink</a:t>
            </a:r>
            <a:r>
              <a:rPr lang="en-US" dirty="0" smtClean="0"/>
              <a:t>(</a:t>
            </a:r>
            <a:r>
              <a:rPr lang="zh-TW" altLang="en-US" dirty="0" smtClean="0"/>
              <a:t>搭配</a:t>
            </a:r>
            <a:r>
              <a:rPr lang="en-US" dirty="0" smtClean="0"/>
              <a:t>HIMC</a:t>
            </a:r>
            <a:r>
              <a:rPr lang="zh-TW" altLang="en-US" dirty="0" smtClean="0"/>
              <a:t>運動控制器或</a:t>
            </a:r>
            <a:br>
              <a:rPr lang="zh-TW" altLang="en-US" dirty="0" smtClean="0"/>
            </a:br>
            <a:r>
              <a:rPr lang="zh-TW" altLang="en-US" dirty="0" smtClean="0"/>
              <a:t>　　　　　</a:t>
            </a:r>
            <a:r>
              <a:rPr lang="en-US" dirty="0" smtClean="0"/>
              <a:t>API/MPI</a:t>
            </a:r>
            <a:r>
              <a:rPr lang="zh-TW" altLang="en-US" dirty="0" smtClean="0"/>
              <a:t>運動函式庫</a:t>
            </a:r>
            <a:r>
              <a:rPr lang="en-US" altLang="zh-TW" dirty="0" smtClean="0"/>
              <a:t>)</a:t>
            </a:r>
            <a:r>
              <a:rPr lang="zh-TW" altLang="en-US" dirty="0" smtClean="0"/>
              <a:t>，代號</a:t>
            </a:r>
            <a:r>
              <a:rPr lang="en-US" altLang="zh-TW" b="1" dirty="0" smtClean="0">
                <a:solidFill>
                  <a:srgbClr val="FF0000"/>
                </a:solidFill>
              </a:rPr>
              <a:t>H</a:t>
            </a:r>
            <a:r>
              <a:rPr lang="en-US" dirty="0" smtClean="0"/>
              <a:t/>
            </a:r>
            <a:br>
              <a:rPr lang="en-US" dirty="0" smtClean="0"/>
            </a:br>
            <a:r>
              <a:rPr lang="en-US" dirty="0" smtClean="0"/>
              <a:t>MECHATROLINK III，</a:t>
            </a:r>
            <a:r>
              <a:rPr lang="zh-TW" altLang="en-US" dirty="0" smtClean="0"/>
              <a:t>代號</a:t>
            </a:r>
            <a:r>
              <a:rPr lang="en-US" altLang="zh-TW" b="1" dirty="0" smtClean="0">
                <a:solidFill>
                  <a:srgbClr val="FF0000"/>
                </a:solidFill>
              </a:rPr>
              <a:t>L</a:t>
            </a:r>
            <a:r>
              <a:rPr lang="en-US" dirty="0" smtClean="0"/>
              <a:t/>
            </a:r>
            <a:br>
              <a:rPr lang="en-US" dirty="0" smtClean="0"/>
            </a:br>
            <a:r>
              <a:rPr lang="en-US" dirty="0" smtClean="0"/>
              <a:t>PROFINET，</a:t>
            </a:r>
            <a:r>
              <a:rPr lang="zh-TW" altLang="en-US" dirty="0" smtClean="0"/>
              <a:t>代號</a:t>
            </a:r>
            <a:r>
              <a:rPr lang="en-US" altLang="zh-TW" b="1" dirty="0" smtClean="0">
                <a:solidFill>
                  <a:srgbClr val="FF0000"/>
                </a:solidFill>
              </a:rPr>
              <a:t>P</a:t>
            </a:r>
          </a:p>
          <a:p>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馬達種類</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xmlns="" id="{02D39684-3579-A68C-CCD9-2BBBB5E07AFB}"/>
              </a:ext>
            </a:extLst>
          </p:cNvPr>
          <p:cNvPicPr>
            <a:picLocks noChangeAspect="1"/>
          </p:cNvPicPr>
          <p:nvPr/>
        </p:nvPicPr>
        <p:blipFill>
          <a:blip r:embed="rId3"/>
          <a:stretch>
            <a:fillRect/>
          </a:stretch>
        </p:blipFill>
        <p:spPr>
          <a:xfrm>
            <a:off x="310243" y="2404044"/>
            <a:ext cx="11506200" cy="3124200"/>
          </a:xfrm>
          <a:prstGeom prst="rect">
            <a:avLst/>
          </a:prstGeom>
        </p:spPr>
      </p:pic>
    </p:spTree>
    <p:extLst>
      <p:ext uri="{BB962C8B-B14F-4D97-AF65-F5344CB8AC3E}">
        <p14:creationId xmlns:p14="http://schemas.microsoft.com/office/powerpoint/2010/main" xmlns="" val="172517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定位系統</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6"/>
          <p:cNvGraphicFramePr>
            <a:graphicFrameLocks/>
          </p:cNvGraphicFramePr>
          <p:nvPr/>
        </p:nvGraphicFramePr>
        <p:xfrm>
          <a:off x="279398" y="1905177"/>
          <a:ext cx="11541204" cy="1752422"/>
        </p:xfrm>
        <a:graphic>
          <a:graphicData uri="http://schemas.openxmlformats.org/drawingml/2006/table">
            <a:tbl>
              <a:tblPr>
                <a:tableStyleId>{5C22544A-7EE6-4342-B048-85BDC9FD1C3A}</a:tableStyleId>
              </a:tblPr>
              <a:tblGrid>
                <a:gridCol w="1008971"/>
                <a:gridCol w="2460471"/>
                <a:gridCol w="4071284"/>
                <a:gridCol w="796555"/>
                <a:gridCol w="3203923"/>
              </a:tblGrid>
              <a:tr h="292070">
                <a:tc>
                  <a:txBody>
                    <a:bodyPr/>
                    <a:lstStyle/>
                    <a:p>
                      <a:pPr algn="ctr" fontAlgn="ctr"/>
                      <a:r>
                        <a:rPr lang="zh-TW" altLang="en-US" sz="1700" u="none" strike="noStrike" dirty="0"/>
                        <a:t>定位系統</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回授控制</a:t>
                      </a:r>
                      <a:r>
                        <a:rPr lang="en-US" altLang="zh-TW" sz="1700" u="none" strike="noStrike"/>
                        <a:t>(</a:t>
                      </a:r>
                      <a:r>
                        <a:rPr lang="en-US" sz="1700" u="none" strike="noStrike"/>
                        <a:t>feedback)</a:t>
                      </a:r>
                      <a:endParaRPr 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特性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穩定性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例子</a:t>
                      </a:r>
                      <a:endParaRPr lang="zh-TW" altLang="en-US" sz="1700" b="0" i="0" u="none" strike="noStrike">
                        <a:solidFill>
                          <a:srgbClr val="000000"/>
                        </a:solidFill>
                        <a:latin typeface="新細明體"/>
                      </a:endParaRPr>
                    </a:p>
                  </a:txBody>
                  <a:tcPr marL="0" marR="0" marT="0" marB="0" anchor="ctr"/>
                </a:tc>
              </a:tr>
              <a:tr h="292070">
                <a:tc>
                  <a:txBody>
                    <a:bodyPr/>
                    <a:lstStyle/>
                    <a:p>
                      <a:pPr algn="ctr" fontAlgn="ctr"/>
                      <a:r>
                        <a:rPr lang="zh-TW" altLang="en-US" sz="1700" u="none" strike="noStrike"/>
                        <a:t>開迴路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dirty="0"/>
                        <a:t>無回授訊號</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dirty="0"/>
                        <a:t>馬達定位不準無法得知</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最差</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a:t>步進</a:t>
                      </a:r>
                      <a:r>
                        <a:rPr lang="en-US" altLang="zh-TW" sz="1700" u="none" strike="noStrike"/>
                        <a:t>/</a:t>
                      </a:r>
                      <a:r>
                        <a:rPr lang="zh-TW" altLang="en-US" sz="1700" u="none" strike="noStrike"/>
                        <a:t>微步進定位系統</a:t>
                      </a:r>
                      <a:endParaRPr lang="zh-TW" altLang="en-US"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半閉迴路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回授信號回授至驅動器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驅動器可因回授信號得知馬達定位不準</a:t>
                      </a:r>
                      <a:br>
                        <a:rPr lang="zh-TW" altLang="en-US" sz="1700" u="none" strike="noStrike" dirty="0"/>
                      </a:br>
                      <a:r>
                        <a:rPr lang="zh-TW" altLang="en-US" sz="1700" u="none" strike="noStrike" dirty="0"/>
                        <a:t>進而輸出</a:t>
                      </a:r>
                      <a:r>
                        <a:rPr lang="en-US" altLang="zh-TW" sz="1700" u="none" strike="noStrike" dirty="0"/>
                        <a:t>ERROR</a:t>
                      </a:r>
                      <a:r>
                        <a:rPr lang="zh-TW" altLang="en-US" sz="1700" u="none" strike="noStrike" dirty="0"/>
                        <a:t>信號</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dirty="0"/>
                        <a:t>中</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a:t>日本伺服定位系統</a:t>
                      </a:r>
                      <a:r>
                        <a:rPr lang="en-US" altLang="zh-TW" sz="1700" u="none" strike="noStrike"/>
                        <a:t>(</a:t>
                      </a:r>
                      <a:r>
                        <a:rPr lang="zh-TW" altLang="en-US" sz="1700" u="none" strike="noStrike"/>
                        <a:t>脈波命令式</a:t>
                      </a:r>
                      <a:br>
                        <a:rPr lang="zh-TW" altLang="en-US" sz="1700" u="none" strike="noStrike"/>
                      </a:br>
                      <a:r>
                        <a:rPr lang="en-US" altLang="zh-TW" sz="1700" u="none" strike="noStrike"/>
                        <a:t>(</a:t>
                      </a:r>
                      <a:r>
                        <a:rPr lang="en-US" sz="1700" u="none" strike="noStrike"/>
                        <a:t>Pulse Command)</a:t>
                      </a:r>
                      <a:r>
                        <a:rPr lang="zh-TW" altLang="en-US" sz="1700" u="none" strike="noStrike"/>
                        <a:t>伺服馬達系統</a:t>
                      </a:r>
                      <a:r>
                        <a:rPr lang="en-US" altLang="zh-TW" sz="1700" u="none" strike="noStrike"/>
                        <a:t>)</a:t>
                      </a:r>
                      <a:endParaRPr lang="en-US" altLang="zh-TW"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全閉迴路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回授信號回授至控制器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直接由控制器來偵測回授信號</a:t>
                      </a:r>
                      <a:br>
                        <a:rPr lang="zh-TW" altLang="en-US" sz="1700" u="none" strike="noStrike" dirty="0"/>
                      </a:br>
                      <a:r>
                        <a:rPr lang="zh-TW" altLang="en-US" sz="1700" u="none" strike="noStrike" dirty="0"/>
                        <a:t>進而調整驅動器命令</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最好</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歐美伺服馬達系統</a:t>
                      </a:r>
                      <a:endParaRPr lang="zh-TW" altLang="en-US" sz="1700" b="0" i="0" u="none" strike="noStrike" dirty="0">
                        <a:solidFill>
                          <a:srgbClr val="000000"/>
                        </a:solidFill>
                        <a:latin typeface="新細明體"/>
                      </a:endParaRPr>
                    </a:p>
                  </a:txBody>
                  <a:tcPr marL="0" marR="0" marT="0" marB="0" anchor="ctr"/>
                </a:tc>
              </a:tr>
            </a:tbl>
          </a:graphicData>
        </a:graphic>
      </p:graphicFrame>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344272"/>
            <a:ext cx="12165264" cy="183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normAutofit/>
          </a:bodyPr>
          <a:lstStyle/>
          <a:p>
            <a:pPr algn="ctr"/>
            <a:r>
              <a:rPr lang="en-US" altLang="zh-TW" dirty="0" smtClean="0"/>
              <a:t>E1</a:t>
            </a:r>
            <a:r>
              <a:rPr lang="zh-TW" altLang="en-US" dirty="0" smtClean="0"/>
              <a:t>系列驅動器與編碼器轉換盒的搭配</a:t>
            </a:r>
            <a:r>
              <a:rPr lang="en-US" altLang="zh-TW" dirty="0" smtClean="0"/>
              <a:t>_1</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nvGraphicFramePr>
        <p:xfrm>
          <a:off x="859973" y="2282370"/>
          <a:ext cx="10496287" cy="3188726"/>
        </p:xfrm>
        <a:graphic>
          <a:graphicData uri="http://schemas.openxmlformats.org/drawingml/2006/table">
            <a:tbl>
              <a:tblPr/>
              <a:tblGrid>
                <a:gridCol w="1575458"/>
                <a:gridCol w="1656667"/>
                <a:gridCol w="2078956"/>
                <a:gridCol w="1575458"/>
                <a:gridCol w="1575458"/>
                <a:gridCol w="2034290"/>
              </a:tblGrid>
              <a:tr h="797180">
                <a:tc>
                  <a:txBody>
                    <a:bodyPr/>
                    <a:lstStyle/>
                    <a:p>
                      <a:pPr algn="ctr" fontAlgn="ctr"/>
                      <a:r>
                        <a:rPr lang="zh-TW" altLang="en-US" sz="1600" b="0" i="0" u="none" strike="noStrike" dirty="0">
                          <a:solidFill>
                            <a:srgbClr val="000000"/>
                          </a:solidFill>
                          <a:latin typeface="新細明體"/>
                        </a:rPr>
                        <a:t>外部編碼器格式</a:t>
                      </a:r>
                      <a:br>
                        <a:rPr lang="zh-TW" altLang="en-US" sz="1600" b="0" i="0" u="none" strike="noStrike" dirty="0">
                          <a:solidFill>
                            <a:srgbClr val="000000"/>
                          </a:solidFill>
                          <a:latin typeface="新細明體"/>
                        </a:rPr>
                      </a:br>
                      <a:r>
                        <a:rPr lang="en-US" altLang="zh-TW" sz="1600" b="0" i="0" u="none" strike="noStrike" dirty="0">
                          <a:solidFill>
                            <a:srgbClr val="000000"/>
                          </a:solidFill>
                          <a:latin typeface="新細明體"/>
                        </a:rPr>
                        <a:t>(</a:t>
                      </a:r>
                      <a:r>
                        <a:rPr lang="zh-TW" altLang="en-US" sz="1600" b="0" i="0" u="none" strike="noStrike" dirty="0">
                          <a:solidFill>
                            <a:srgbClr val="000000"/>
                          </a:solidFill>
                          <a:latin typeface="新細明體"/>
                        </a:rPr>
                        <a:t>回授</a:t>
                      </a:r>
                      <a:r>
                        <a:rPr lang="zh-TW" altLang="en-US" sz="1600" b="0" i="0" u="none" strike="noStrike" dirty="0" smtClean="0">
                          <a:solidFill>
                            <a:srgbClr val="000000"/>
                          </a:solidFill>
                          <a:latin typeface="新細明體"/>
                        </a:rPr>
                        <a:t>訊號</a:t>
                      </a:r>
                      <a:r>
                        <a:rPr lang="en-US" altLang="zh-TW" sz="1600" b="0" i="0" u="none" strike="noStrike" dirty="0" smtClean="0">
                          <a:solidFill>
                            <a:srgbClr val="000000"/>
                          </a:solidFill>
                          <a:latin typeface="新細明體"/>
                        </a:rPr>
                        <a:t>)</a:t>
                      </a:r>
                      <a:endParaRPr lang="en-US" altLang="zh-TW"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伺服馬達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AC)</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線性馬達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LM)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增量式直驅馬達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絕對式直驅馬達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力矩馬達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TM)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1">
                <a:tc>
                  <a:txBody>
                    <a:bodyPr/>
                    <a:lstStyle/>
                    <a:p>
                      <a:pPr algn="ctr" fontAlgn="ctr"/>
                      <a:r>
                        <a:rPr lang="zh-TW" altLang="en-US" sz="1600" b="0" i="0" u="none" strike="noStrike" dirty="0">
                          <a:solidFill>
                            <a:srgbClr val="000000"/>
                          </a:solidFill>
                          <a:latin typeface="新細明體"/>
                        </a:rPr>
                        <a:t>數位</a:t>
                      </a:r>
                      <a:r>
                        <a:rPr lang="en-US" sz="1600" b="0" i="0" u="none" strike="noStrike" dirty="0">
                          <a:solidFill>
                            <a:srgbClr val="000000"/>
                          </a:solidFill>
                          <a:latin typeface="新細明體"/>
                        </a:rPr>
                        <a:t>TTL</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98591">
                <a:tc>
                  <a:txBody>
                    <a:bodyPr/>
                    <a:lstStyle/>
                    <a:p>
                      <a:pPr algn="ctr" fontAlgn="ctr"/>
                      <a:r>
                        <a:rPr lang="zh-TW" altLang="en-US" sz="1600" b="0" i="0" u="none" strike="noStrike" dirty="0">
                          <a:solidFill>
                            <a:srgbClr val="000000"/>
                          </a:solidFill>
                          <a:latin typeface="新細明體"/>
                        </a:rPr>
                        <a:t>數位</a:t>
                      </a:r>
                      <a:r>
                        <a:rPr lang="en-US" sz="1600" b="0" i="0" u="none" strike="noStrike" dirty="0">
                          <a:solidFill>
                            <a:srgbClr val="000000"/>
                          </a:solidFill>
                          <a:latin typeface="新細明體"/>
                        </a:rPr>
                        <a:t>Hall</a:t>
                      </a:r>
                      <a:r>
                        <a:rPr lang="zh-TW" altLang="en-US" sz="1600" b="0" i="0" u="none" strike="noStrike" dirty="0">
                          <a:solidFill>
                            <a:srgbClr val="000000"/>
                          </a:solidFill>
                          <a:latin typeface="新細明體"/>
                        </a:rPr>
                        <a:t>訊號</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zh-TW" altLang="en-US" sz="1600" b="0" i="0" u="none" strike="noStrike" dirty="0">
                          <a:solidFill>
                            <a:srgbClr val="000000"/>
                          </a:solidFill>
                          <a:latin typeface="新細明體"/>
                        </a:rPr>
                        <a:t>類比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BiSS</a:t>
                      </a:r>
                      <a:r>
                        <a:rPr lang="en-US" sz="1600" b="0" i="0" u="none" strike="noStrike" dirty="0">
                          <a:solidFill>
                            <a:srgbClr val="000000"/>
                          </a:solidFill>
                          <a:latin typeface="新細明體"/>
                        </a:rPr>
                        <a:t>-C</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EnDat</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l" fontAlgn="ctr"/>
                      <a:r>
                        <a:rPr lang="zh-TW" altLang="en-US" sz="1600" b="0" i="0" u="none" strike="noStrike" dirty="0">
                          <a:solidFill>
                            <a:srgbClr val="000000"/>
                          </a:solidFill>
                          <a:latin typeface="新細明體"/>
                        </a:rPr>
                        <a:t>　</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altLang="zh-TW" sz="1600" b="0" i="0" u="none" strike="noStrike" dirty="0">
                          <a:solidFill>
                            <a:srgbClr val="000000"/>
                          </a:solidFill>
                          <a:latin typeface="新細明體"/>
                        </a:rPr>
                        <a:t>X</a:t>
                      </a:r>
                      <a:r>
                        <a:rPr lang="zh-TW" altLang="en-US" sz="1600" b="0" i="0" u="none" strike="noStrike" dirty="0">
                          <a:solidFill>
                            <a:srgbClr val="000000"/>
                          </a:solidFill>
                          <a:latin typeface="新細明體"/>
                        </a:rPr>
                        <a:t>：不需搭配，</a:t>
                      </a:r>
                      <a:r>
                        <a:rPr lang="en-US" altLang="zh-TW" sz="1600" b="0" i="0" u="none" strike="noStrike" dirty="0">
                          <a:solidFill>
                            <a:srgbClr val="000000"/>
                          </a:solidFill>
                          <a:latin typeface="新細明體"/>
                        </a:rPr>
                        <a:t>O</a:t>
                      </a:r>
                      <a:r>
                        <a:rPr lang="zh-TW" altLang="en-US" sz="1600" b="0" i="0" u="none" strike="noStrike" dirty="0">
                          <a:solidFill>
                            <a:srgbClr val="000000"/>
                          </a:solidFill>
                          <a:latin typeface="新細明體"/>
                        </a:rPr>
                        <a:t>：需要</a:t>
                      </a:r>
                      <a:r>
                        <a:rPr lang="zh-TW" altLang="en-US" sz="1600" b="0" i="0" u="none" strike="noStrike" dirty="0" smtClean="0">
                          <a:solidFill>
                            <a:srgbClr val="000000"/>
                          </a:solidFill>
                          <a:latin typeface="新細明體"/>
                        </a:rPr>
                        <a:t>搭配，</a:t>
                      </a:r>
                      <a:r>
                        <a:rPr lang="zh-TW" altLang="en-US" sz="1600" b="0" i="0" u="none" strike="noStrike" dirty="0">
                          <a:solidFill>
                            <a:srgbClr val="000000"/>
                          </a:solidFill>
                          <a:latin typeface="新細明體"/>
                        </a:rPr>
                        <a:t>－：未知或是無此使用組合</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2057</TotalTime>
  <Words>1731</Words>
  <Application>Microsoft Office PowerPoint</Application>
  <PresentationFormat>自訂</PresentationFormat>
  <Paragraphs>264</Paragraphs>
  <Slides>23</Slides>
  <Notes>16</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Office 佈景主題</vt:lpstr>
      <vt:lpstr>產品簡介-控制器與驅動 (Introduce Product of Controllers and Drivers)</vt:lpstr>
      <vt:lpstr>馬達與驅動器連接方式????????</vt:lpstr>
      <vt:lpstr>廠內驅動器種類</vt:lpstr>
      <vt:lpstr>驅動器配置介紹_1</vt:lpstr>
      <vt:lpstr>驅動器配置介紹_2</vt:lpstr>
      <vt:lpstr>通訊格式????????</vt:lpstr>
      <vt:lpstr>馬達種類</vt:lpstr>
      <vt:lpstr>定位系統</vt:lpstr>
      <vt:lpstr>E1系列驅動器與編碼器轉換盒的搭配_1</vt:lpstr>
      <vt:lpstr>E1系列驅動器與編碼器轉換盒的搭配_2 (以伺服馬達為例)</vt:lpstr>
      <vt:lpstr>回生電阻介紹與計算????????</vt:lpstr>
      <vt:lpstr>馬達運動方向定義_1</vt:lpstr>
      <vt:lpstr>馬達運動方向定義_2</vt:lpstr>
      <vt:lpstr>馬達超程(超行程)防護</vt:lpstr>
      <vt:lpstr>超程功能啟用時的馬達停止方法</vt:lpstr>
      <vt:lpstr>制動器(brakestaff)</vt:lpstr>
      <vt:lpstr>電子齒輪比的應用</vt:lpstr>
      <vt:lpstr>投影片 18</vt:lpstr>
      <vt:lpstr>速度命令偏壓調整</vt:lpstr>
      <vt:lpstr>軟起動(Soft Start)設定</vt:lpstr>
      <vt:lpstr>定位接近輸出 (NEAR) 訊號</vt:lpstr>
      <vt:lpstr>投影片 22</vt:lpstr>
      <vt:lpstr>投影片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273</cp:revision>
  <dcterms:created xsi:type="dcterms:W3CDTF">2023-02-25T08:58:15Z</dcterms:created>
  <dcterms:modified xsi:type="dcterms:W3CDTF">2023-02-28T15:09:17Z</dcterms:modified>
</cp:coreProperties>
</file>