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265DE-8F92-49BB-855F-860197A1F4D8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D16AD-C68F-435B-8E22-C8888FB00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4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BF4C-9521-4CF2-A802-2846AA0C4B1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5DC8-562F-4BBD-B654-E9B4A6B3B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2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BF4C-9521-4CF2-A802-2846AA0C4B1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5DC8-562F-4BBD-B654-E9B4A6B3B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25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BF4C-9521-4CF2-A802-2846AA0C4B1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5DC8-562F-4BBD-B654-E9B4A6B3B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9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BF4C-9521-4CF2-A802-2846AA0C4B1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5DC8-562F-4BBD-B654-E9B4A6B3B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BF4C-9521-4CF2-A802-2846AA0C4B1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5DC8-562F-4BBD-B654-E9B4A6B3B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54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BF4C-9521-4CF2-A802-2846AA0C4B1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5DC8-562F-4BBD-B654-E9B4A6B3B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2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BF4C-9521-4CF2-A802-2846AA0C4B1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5DC8-562F-4BBD-B654-E9B4A6B3B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7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BF4C-9521-4CF2-A802-2846AA0C4B1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5DC8-562F-4BBD-B654-E9B4A6B3B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7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BF4C-9521-4CF2-A802-2846AA0C4B1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5DC8-562F-4BBD-B654-E9B4A6B3B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35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BF4C-9521-4CF2-A802-2846AA0C4B1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5DC8-562F-4BBD-B654-E9B4A6B3B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0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BF4C-9521-4CF2-A802-2846AA0C4B1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5DC8-562F-4BBD-B654-E9B4A6B3B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6BF4C-9521-4CF2-A802-2846AA0C4B1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5DC8-562F-4BBD-B654-E9B4A6B3B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8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://caucho.com/download/resin-4.0.43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altLang="en-US" sz="4400" smtClean="0"/>
              <a:t>第一次</a:t>
            </a:r>
            <a:r>
              <a:rPr sz="4400" smtClean="0"/>
              <a:t>作业</a:t>
            </a:r>
            <a:endParaRPr sz="4400"/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500"/>
              <a:t>将本讲的PPT做成网页形式</a:t>
            </a:r>
          </a:p>
          <a:p>
            <a:pPr marL="742950" lvl="1" indent="-285750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300"/>
              <a:t>要求</a:t>
            </a:r>
          </a:p>
          <a:p>
            <a:pPr marL="1371600" lvl="2" indent="-457200">
              <a:lnSpc>
                <a:spcPct val="80000"/>
              </a:lnSpc>
              <a:spcBef>
                <a:spcPts val="200"/>
              </a:spcBef>
              <a:buFontTx/>
              <a:buAutoNum type="arabicPeriod"/>
              <a:defRPr sz="1800"/>
            </a:pPr>
            <a:r>
              <a:rPr sz="1100"/>
              <a:t>只需要做成单个页面，文字不得遗漏，包括封面和本页（20分）</a:t>
            </a:r>
          </a:p>
          <a:p>
            <a:pPr marL="1371600" lvl="2" indent="-457200">
              <a:lnSpc>
                <a:spcPct val="80000"/>
              </a:lnSpc>
              <a:spcBef>
                <a:spcPts val="200"/>
              </a:spcBef>
              <a:buFontTx/>
              <a:buAutoNum type="arabicPeriod"/>
              <a:defRPr sz="1800"/>
            </a:pPr>
            <a:r>
              <a:rPr sz="1100"/>
              <a:t>文字要区分大小、颜色（20分）</a:t>
            </a:r>
          </a:p>
          <a:p>
            <a:pPr marL="1371600" lvl="2" indent="-457200">
              <a:lnSpc>
                <a:spcPct val="80000"/>
              </a:lnSpc>
              <a:spcBef>
                <a:spcPts val="200"/>
              </a:spcBef>
              <a:buFontTx/>
              <a:buAutoNum type="arabicPeriod"/>
              <a:defRPr sz="1800"/>
            </a:pPr>
            <a:r>
              <a:rPr sz="1100"/>
              <a:t>需要保留插图，插图可以直接截屏（20分）</a:t>
            </a:r>
          </a:p>
          <a:p>
            <a:pPr marL="1371600" lvl="2" indent="-457200">
              <a:lnSpc>
                <a:spcPct val="80000"/>
              </a:lnSpc>
              <a:spcBef>
                <a:spcPts val="200"/>
              </a:spcBef>
              <a:buFontTx/>
              <a:buAutoNum type="arabicPeriod"/>
              <a:defRPr sz="1800"/>
            </a:pPr>
            <a:r>
              <a:rPr sz="1100"/>
              <a:t>需要保留目录，支持点击跳转到对应内容（20分）</a:t>
            </a:r>
          </a:p>
          <a:p>
            <a:pPr marL="1371600" lvl="2" indent="-457200">
              <a:lnSpc>
                <a:spcPct val="80000"/>
              </a:lnSpc>
              <a:spcBef>
                <a:spcPts val="200"/>
              </a:spcBef>
              <a:buFontTx/>
              <a:buAutoNum type="arabicPeriod"/>
              <a:defRPr sz="1800"/>
            </a:pPr>
            <a:r>
              <a:rPr sz="1100"/>
              <a:t>代码最好有语法高亮(function, var, for, return是关键字) （20分）</a:t>
            </a:r>
          </a:p>
          <a:p>
            <a:pPr marL="1371600" lvl="2" indent="-457200">
              <a:lnSpc>
                <a:spcPct val="80000"/>
              </a:lnSpc>
              <a:spcBef>
                <a:spcPts val="200"/>
              </a:spcBef>
              <a:buFontTx/>
              <a:buAutoNum type="arabicPeriod"/>
              <a:defRPr sz="1800"/>
            </a:pPr>
            <a:r>
              <a:rPr sz="1100"/>
              <a:t>建议直接用文本编辑器完成，使用Dreamweaver或Word等工具直接生成网页者，扣分</a:t>
            </a:r>
          </a:p>
          <a:p>
            <a:pPr marL="1371600" lvl="2" indent="-457200">
              <a:lnSpc>
                <a:spcPct val="80000"/>
              </a:lnSpc>
              <a:spcBef>
                <a:spcPts val="200"/>
              </a:spcBef>
              <a:buFontTx/>
              <a:buAutoNum type="arabicPeriod"/>
              <a:defRPr sz="1800"/>
            </a:pPr>
            <a:r>
              <a:rPr sz="1100"/>
              <a:t>美观者，加分</a:t>
            </a:r>
          </a:p>
          <a:p>
            <a:pPr marL="742950" lvl="1" indent="-285750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300"/>
              <a:t>提示</a:t>
            </a:r>
          </a:p>
          <a:p>
            <a:pPr marL="1143000" lvl="2" indent="-228600">
              <a:lnSpc>
                <a:spcPct val="80000"/>
              </a:lnSpc>
              <a:spcBef>
                <a:spcPts val="200"/>
              </a:spcBef>
              <a:defRPr sz="1800"/>
            </a:pPr>
            <a:r>
              <a:rPr sz="1100"/>
              <a:t>搜索关键字</a:t>
            </a:r>
          </a:p>
          <a:p>
            <a:pPr marL="1600200" lvl="3" indent="-228600">
              <a:lnSpc>
                <a:spcPct val="80000"/>
              </a:lnSpc>
              <a:spcBef>
                <a:spcPts val="200"/>
              </a:spcBef>
              <a:defRPr sz="1800"/>
            </a:pPr>
            <a:r>
              <a:rPr sz="900"/>
              <a:t>HTML教程</a:t>
            </a:r>
          </a:p>
          <a:p>
            <a:pPr marL="1600200" lvl="3" indent="-228600">
              <a:lnSpc>
                <a:spcPct val="80000"/>
              </a:lnSpc>
              <a:spcBef>
                <a:spcPts val="200"/>
              </a:spcBef>
              <a:defRPr sz="1800"/>
            </a:pPr>
            <a:r>
              <a:rPr sz="900"/>
              <a:t>网页如何插入图片</a:t>
            </a:r>
          </a:p>
          <a:p>
            <a:pPr marL="1600200" lvl="3" indent="-228600">
              <a:lnSpc>
                <a:spcPct val="80000"/>
              </a:lnSpc>
              <a:spcBef>
                <a:spcPts val="200"/>
              </a:spcBef>
              <a:defRPr sz="1800"/>
            </a:pPr>
            <a:r>
              <a:rPr sz="900"/>
              <a:t>HTML锚点定位</a:t>
            </a:r>
          </a:p>
          <a:p>
            <a:pPr marL="1600200" lvl="3" indent="-228600">
              <a:lnSpc>
                <a:spcPct val="80000"/>
              </a:lnSpc>
              <a:spcBef>
                <a:spcPts val="200"/>
              </a:spcBef>
              <a:defRPr sz="1800"/>
            </a:pPr>
            <a:r>
              <a:rPr sz="900"/>
              <a:t>CSS文字颜色大小</a:t>
            </a:r>
          </a:p>
          <a:p>
            <a:pPr marL="1600200" lvl="3" indent="-228600">
              <a:lnSpc>
                <a:spcPct val="80000"/>
              </a:lnSpc>
              <a:spcBef>
                <a:spcPts val="200"/>
              </a:spcBef>
              <a:defRPr sz="1800"/>
            </a:pPr>
            <a:r>
              <a:rPr sz="900"/>
              <a:t>HTML语法高亮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Clr>
                <a:srgbClr val="FF0000"/>
              </a:buClr>
              <a:defRPr sz="1800"/>
            </a:pPr>
            <a:r>
              <a:rPr sz="1500">
                <a:solidFill>
                  <a:srgbClr val="FF0000"/>
                </a:solidFill>
              </a:rPr>
              <a:t>做得最好的5个同学我请客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Clr>
                <a:srgbClr val="FF0000"/>
              </a:buClr>
              <a:defRPr sz="1800"/>
            </a:pPr>
            <a:r>
              <a:rPr sz="1500">
                <a:solidFill>
                  <a:srgbClr val="FF0000"/>
                </a:solidFill>
              </a:rPr>
              <a:t>没做的同学，</a:t>
            </a:r>
            <a:r>
              <a:rPr sz="1500" smtClean="0">
                <a:solidFill>
                  <a:srgbClr val="FF0000"/>
                </a:solidFill>
              </a:rPr>
              <a:t>下次听课罚款</a:t>
            </a:r>
            <a:r>
              <a:rPr lang="en-US" sz="1500" smtClean="0">
                <a:solidFill>
                  <a:srgbClr val="FF0000"/>
                </a:solidFill>
              </a:rPr>
              <a:t>35</a:t>
            </a:r>
            <a:r>
              <a:rPr sz="1500" smtClean="0">
                <a:solidFill>
                  <a:srgbClr val="FF0000"/>
                </a:solidFill>
              </a:rPr>
              <a:t>元</a:t>
            </a:r>
            <a:endParaRPr sz="1500">
              <a:solidFill>
                <a:srgbClr val="FF0000"/>
              </a:solidFill>
            </a:endParaRPr>
          </a:p>
          <a:p>
            <a:pPr lvl="0">
              <a:lnSpc>
                <a:spcPct val="80000"/>
              </a:lnSpc>
              <a:spcBef>
                <a:spcPts val="300"/>
              </a:spcBef>
              <a:buClr>
                <a:srgbClr val="FF0000"/>
              </a:buClr>
              <a:defRPr sz="1800"/>
            </a:pPr>
            <a:r>
              <a:rPr sz="1500">
                <a:solidFill>
                  <a:srgbClr val="FF0000"/>
                </a:solidFill>
              </a:rPr>
              <a:t>以后的作业可能会以这次的作业为基础，请认真对待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Clr>
                <a:srgbClr val="FF0000"/>
              </a:buClr>
              <a:defRPr sz="1800"/>
            </a:pPr>
            <a:r>
              <a:rPr sz="1500">
                <a:solidFill>
                  <a:srgbClr val="FF0000"/>
                </a:solidFill>
              </a:rPr>
              <a:t>提交时间要求：7天内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Clr>
                <a:srgbClr val="FF0000"/>
              </a:buClr>
              <a:defRPr sz="1800"/>
            </a:pPr>
            <a:r>
              <a:rPr sz="1500">
                <a:solidFill>
                  <a:srgbClr val="FF0000"/>
                </a:solidFill>
              </a:rPr>
              <a:t>邮箱：lisn@rd.netease.com</a:t>
            </a:r>
          </a:p>
        </p:txBody>
      </p:sp>
    </p:spTree>
    <p:extLst>
      <p:ext uri="{BB962C8B-B14F-4D97-AF65-F5344CB8AC3E}">
        <p14:creationId xmlns:p14="http://schemas.microsoft.com/office/powerpoint/2010/main" val="197110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Some Tips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1800"/>
            </a:pPr>
            <a:r>
              <a:rPr lang="zh-CN" altLang="en-US" smtClean="0"/>
              <a:t>嵌入</a:t>
            </a:r>
            <a:r>
              <a:rPr lang="en-US" altLang="zh-CN"/>
              <a:t>JavaScript</a:t>
            </a:r>
            <a:r>
              <a:rPr lang="zh-CN" altLang="en-US"/>
              <a:t>的方法之一：</a:t>
            </a:r>
            <a:r>
              <a:rPr lang="en-US" altLang="zh-CN"/>
              <a:t>external &lt;script&gt;</a:t>
            </a:r>
          </a:p>
          <a:p>
            <a:pPr>
              <a:defRPr sz="1800"/>
            </a:pPr>
            <a:r>
              <a:rPr lang="zh-CN" altLang="en-US"/>
              <a:t>单步跟踪调试</a:t>
            </a:r>
            <a:r>
              <a:rPr lang="en-US" altLang="zh-CN"/>
              <a:t>JavaScript</a:t>
            </a:r>
            <a:r>
              <a:rPr lang="zh-CN" altLang="en-US"/>
              <a:t>代码</a:t>
            </a:r>
          </a:p>
          <a:p>
            <a:pPr>
              <a:defRPr sz="1800"/>
            </a:pPr>
            <a:r>
              <a:rPr lang="zh-CN" altLang="en-US"/>
              <a:t>几个简单的</a:t>
            </a:r>
            <a:r>
              <a:rPr lang="en-US" altLang="zh-CN"/>
              <a:t>Browser API</a:t>
            </a:r>
            <a:r>
              <a:rPr lang="zh-CN" altLang="en-US"/>
              <a:t>：</a:t>
            </a:r>
            <a:r>
              <a:rPr lang="en-US" altLang="zh-CN" smtClean="0"/>
              <a:t>console.log()</a:t>
            </a:r>
            <a:r>
              <a:rPr lang="zh-CN" altLang="en-US"/>
              <a:t>、</a:t>
            </a:r>
            <a:r>
              <a:rPr lang="en-US" altLang="zh-CN"/>
              <a:t>alert()</a:t>
            </a:r>
            <a:r>
              <a:rPr lang="zh-CN" altLang="en-US"/>
              <a:t>、</a:t>
            </a:r>
            <a:r>
              <a:rPr lang="en-US" altLang="zh-CN"/>
              <a:t>prompt()</a:t>
            </a:r>
            <a:r>
              <a:rPr lang="zh-CN" altLang="en-US"/>
              <a:t>、</a:t>
            </a:r>
            <a:r>
              <a:rPr lang="en-US" altLang="zh-CN"/>
              <a:t>confirm</a:t>
            </a:r>
            <a:r>
              <a:rPr lang="en-US" altLang="zh-CN" smtClean="0"/>
              <a:t>()</a:t>
            </a:r>
          </a:p>
          <a:p>
            <a:pPr>
              <a:defRPr sz="1800"/>
            </a:pPr>
            <a:r>
              <a:rPr lang="zh-CN" altLang="en-US" smtClean="0"/>
              <a:t>发布到</a:t>
            </a:r>
            <a:r>
              <a:rPr lang="en-US" altLang="zh-CN" smtClean="0"/>
              <a:t>resin</a:t>
            </a:r>
            <a:endParaRPr lang="en-US" altLang="zh-CN"/>
          </a:p>
          <a:p>
            <a:pPr lvl="0">
              <a:defRPr sz="1800"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421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err="1"/>
              <a:t>嵌入JavaScript的方法之一</a:t>
            </a:r>
            <a:endParaRPr sz="4400"/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11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739247" y="2787010"/>
            <a:ext cx="4560401" cy="27051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950664" y="2893690"/>
            <a:ext cx="4137566" cy="249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dirty="0"/>
              <a:t>&lt;!DOCTYPE HTML&gt;</a:t>
            </a:r>
          </a:p>
          <a:p>
            <a:pPr lvl="0"/>
            <a:r>
              <a:rPr dirty="0"/>
              <a:t>&lt;html&gt;</a:t>
            </a:r>
          </a:p>
          <a:p>
            <a:pPr lvl="0"/>
            <a:r>
              <a:rPr dirty="0"/>
              <a:t>  &lt;head&gt;</a:t>
            </a:r>
          </a:p>
          <a:p>
            <a:pPr lvl="0"/>
            <a:r>
              <a:rPr dirty="0"/>
              <a:t>    &lt;meta </a:t>
            </a:r>
            <a:r>
              <a:rPr dirty="0" err="1"/>
              <a:t>charset</a:t>
            </a:r>
            <a:r>
              <a:rPr dirty="0"/>
              <a:t>="UTF-8"/&gt;</a:t>
            </a:r>
          </a:p>
          <a:p>
            <a:pPr lvl="0"/>
            <a:r>
              <a:rPr dirty="0"/>
              <a:t>  &lt;/head&gt;</a:t>
            </a:r>
          </a:p>
          <a:p>
            <a:pPr lvl="0"/>
            <a:r>
              <a:rPr dirty="0"/>
              <a:t>  &lt;body&gt;</a:t>
            </a:r>
          </a:p>
          <a:p>
            <a:pPr lvl="0"/>
            <a:r>
              <a:rPr dirty="0"/>
              <a:t>    &lt;script </a:t>
            </a:r>
            <a:r>
              <a:rPr dirty="0" err="1"/>
              <a:t>src</a:t>
            </a:r>
            <a:r>
              <a:rPr dirty="0"/>
              <a:t>="</a:t>
            </a:r>
            <a:r>
              <a:rPr dirty="0" err="1">
                <a:solidFill>
                  <a:srgbClr val="D71A16"/>
                </a:solidFill>
              </a:rPr>
              <a:t>demo.js</a:t>
            </a:r>
            <a:r>
              <a:rPr dirty="0"/>
              <a:t>"&gt;&lt;/script&gt;</a:t>
            </a:r>
          </a:p>
          <a:p>
            <a:pPr lvl="0"/>
            <a:r>
              <a:rPr dirty="0"/>
              <a:t>  &lt;/body&gt;</a:t>
            </a:r>
          </a:p>
          <a:p>
            <a:pPr lvl="0"/>
            <a:r>
              <a:rPr dirty="0"/>
              <a:t>&lt;/html&gt;</a:t>
            </a:r>
          </a:p>
        </p:txBody>
      </p:sp>
      <p:sp>
        <p:nvSpPr>
          <p:cNvPr id="154" name="Shape 154"/>
          <p:cNvSpPr/>
          <p:nvPr/>
        </p:nvSpPr>
        <p:spPr>
          <a:xfrm>
            <a:off x="650861" y="2323820"/>
            <a:ext cx="401978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demo.html （请保存成UTF-8编码）</a:t>
            </a:r>
          </a:p>
        </p:txBody>
      </p:sp>
      <p:sp>
        <p:nvSpPr>
          <p:cNvPr id="155" name="Shape 155"/>
          <p:cNvSpPr/>
          <p:nvPr/>
        </p:nvSpPr>
        <p:spPr>
          <a:xfrm>
            <a:off x="5503977" y="2776303"/>
            <a:ext cx="3029263" cy="2726515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704688" y="2805646"/>
            <a:ext cx="2383443" cy="1431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>
                <a:solidFill>
                  <a:srgbClr val="D71A16"/>
                </a:solidFill>
              </a:rPr>
              <a:t>//</a:t>
            </a:r>
            <a:r>
              <a:rPr dirty="0" err="1">
                <a:solidFill>
                  <a:srgbClr val="D71A16"/>
                </a:solidFill>
              </a:rPr>
              <a:t>我的JavaScript代码</a:t>
            </a:r>
            <a:endParaRPr dirty="0">
              <a:solidFill>
                <a:srgbClr val="D71A16"/>
              </a:solidFill>
            </a:endParaRPr>
          </a:p>
          <a:p>
            <a:pPr lvl="0"/>
            <a:r>
              <a:rPr dirty="0" err="1">
                <a:solidFill>
                  <a:srgbClr val="D71A16"/>
                </a:solidFill>
              </a:rPr>
              <a:t>var</a:t>
            </a:r>
            <a:r>
              <a:rPr dirty="0">
                <a:solidFill>
                  <a:srgbClr val="D71A16"/>
                </a:solidFill>
              </a:rPr>
              <a:t> a = 1;</a:t>
            </a:r>
          </a:p>
          <a:p>
            <a:pPr lvl="0"/>
            <a:r>
              <a:rPr dirty="0" err="1">
                <a:solidFill>
                  <a:srgbClr val="D71A16"/>
                </a:solidFill>
              </a:rPr>
              <a:t>var</a:t>
            </a:r>
            <a:r>
              <a:rPr dirty="0">
                <a:solidFill>
                  <a:srgbClr val="D71A16"/>
                </a:solidFill>
              </a:rPr>
              <a:t> b = 2;</a:t>
            </a:r>
          </a:p>
          <a:p>
            <a:pPr lvl="0"/>
            <a:r>
              <a:rPr dirty="0" err="1">
                <a:solidFill>
                  <a:srgbClr val="D71A16"/>
                </a:solidFill>
              </a:rPr>
              <a:t>var</a:t>
            </a:r>
            <a:r>
              <a:rPr dirty="0">
                <a:solidFill>
                  <a:srgbClr val="D71A16"/>
                </a:solidFill>
              </a:rPr>
              <a:t> c = a + b;</a:t>
            </a:r>
          </a:p>
          <a:p>
            <a:pPr lvl="0"/>
            <a:r>
              <a:rPr dirty="0" err="1">
                <a:solidFill>
                  <a:srgbClr val="D71A16"/>
                </a:solidFill>
              </a:rPr>
              <a:t>var</a:t>
            </a:r>
            <a:r>
              <a:rPr dirty="0">
                <a:solidFill>
                  <a:srgbClr val="D71A16"/>
                </a:solidFill>
              </a:rPr>
              <a:t> d = c * 2;</a:t>
            </a:r>
          </a:p>
        </p:txBody>
      </p:sp>
      <p:sp>
        <p:nvSpPr>
          <p:cNvPr id="157" name="Shape 157"/>
          <p:cNvSpPr/>
          <p:nvPr/>
        </p:nvSpPr>
        <p:spPr>
          <a:xfrm>
            <a:off x="5544079" y="2323820"/>
            <a:ext cx="336247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/>
              <a:t>demo.js（请保存成UTF-8编码）</a:t>
            </a:r>
          </a:p>
        </p:txBody>
      </p:sp>
    </p:spTree>
    <p:extLst>
      <p:ext uri="{BB962C8B-B14F-4D97-AF65-F5344CB8AC3E}">
        <p14:creationId xmlns:p14="http://schemas.microsoft.com/office/powerpoint/2010/main" val="4288310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单步跟踪调试JavaScript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578785"/>
            <a:ext cx="8229600" cy="52578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Chrome为例</a:t>
            </a:r>
          </a:p>
          <a:p>
            <a:pPr lvl="0">
              <a:defRPr sz="1800"/>
            </a:pPr>
            <a:r>
              <a:rPr sz="3200"/>
              <a:t>打开引用了该.js的html</a:t>
            </a:r>
          </a:p>
          <a:p>
            <a:pPr lvl="0">
              <a:defRPr sz="1800"/>
            </a:pPr>
            <a:r>
              <a:rPr sz="3200"/>
              <a:t>调出Inspector</a:t>
            </a:r>
          </a:p>
          <a:p>
            <a:pPr lvl="0">
              <a:defRPr sz="1800"/>
            </a:pPr>
            <a:r>
              <a:rPr sz="3200"/>
              <a:t>Source Tab，下断点</a:t>
            </a:r>
          </a:p>
          <a:p>
            <a:pPr lvl="0">
              <a:defRPr sz="1800"/>
            </a:pPr>
            <a:r>
              <a:rPr sz="3200"/>
              <a:t>如果已经执行过了，刷新浏览器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12</a:t>
            </a:fld>
            <a:endParaRPr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90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Browser API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457200" y="1578785"/>
            <a:ext cx="8229600" cy="45259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为了能够玩耍，先介绍几个Browser API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 smtClean="0"/>
              <a:t>console</a:t>
            </a:r>
            <a:r>
              <a:rPr lang="en-US" sz="2800" smtClean="0"/>
              <a:t>.log</a:t>
            </a:r>
            <a:r>
              <a:rPr sz="2800" smtClean="0"/>
              <a:t>(msg</a:t>
            </a:r>
            <a:r>
              <a:rPr sz="2800"/>
              <a:t>) //输出到console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alert(msg) //提示用户，要求用户点击 确定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prompt(msg) //让用户输入一个字符串，并点击 确定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confirm(msg) //让用户选择 确定 或 取消</a:t>
            </a:r>
          </a:p>
        </p:txBody>
      </p:sp>
      <p:sp>
        <p:nvSpPr>
          <p:cNvPr id="165" name="Shape 165"/>
          <p:cNvSpPr/>
          <p:nvPr/>
        </p:nvSpPr>
        <p:spPr>
          <a:xfrm>
            <a:off x="1130220" y="4712668"/>
            <a:ext cx="6249552" cy="157734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后三个是“阻塞型”的函数：一旦执行，整个浏览器窗口就等待用户输入，基本干不了别的事情。因此线上代码一般不使用。</a:t>
            </a:r>
          </a:p>
        </p:txBody>
      </p:sp>
    </p:spTree>
    <p:extLst>
      <p:ext uri="{BB962C8B-B14F-4D97-AF65-F5344CB8AC3E}">
        <p14:creationId xmlns:p14="http://schemas.microsoft.com/office/powerpoint/2010/main" val="26410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发布到</a:t>
            </a:r>
            <a:r>
              <a:rPr lang="en-US" altLang="zh-CN" smtClean="0"/>
              <a:t>resin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下载安装</a:t>
            </a:r>
            <a:r>
              <a:rPr lang="en-US" altLang="zh-CN" smtClean="0"/>
              <a:t>JDK6, 7, 8</a:t>
            </a:r>
            <a:r>
              <a:rPr lang="zh-CN" altLang="en-US" smtClean="0"/>
              <a:t>都行</a:t>
            </a:r>
            <a:endParaRPr lang="en-US" altLang="zh-CN" smtClean="0"/>
          </a:p>
          <a:p>
            <a:r>
              <a:rPr lang="zh-CN" altLang="en-US" smtClean="0"/>
              <a:t>下载</a:t>
            </a:r>
            <a:r>
              <a:rPr lang="zh-CN" altLang="en-US"/>
              <a:t>、</a:t>
            </a:r>
            <a:r>
              <a:rPr lang="zh-CN" altLang="en-US" smtClean="0"/>
              <a:t>解压缩</a:t>
            </a:r>
            <a:r>
              <a:rPr lang="en-US" altLang="zh-CN" smtClean="0"/>
              <a:t>resin</a:t>
            </a:r>
            <a:r>
              <a:rPr lang="zh-CN" altLang="en-US" smtClean="0"/>
              <a:t>：</a:t>
            </a:r>
            <a:r>
              <a:rPr lang="en-US" altLang="zh-CN">
                <a:hlinkClick r:id="rId2"/>
              </a:rPr>
              <a:t>http://</a:t>
            </a:r>
            <a:r>
              <a:rPr lang="en-US" altLang="zh-CN" smtClean="0">
                <a:hlinkClick r:id="rId2"/>
              </a:rPr>
              <a:t>caucho.com/download/resin-4.0.43.zip</a:t>
            </a:r>
            <a:r>
              <a:rPr lang="en-US" altLang="zh-CN"/>
              <a:t> </a:t>
            </a:r>
            <a:r>
              <a:rPr lang="zh-CN" altLang="en-US" smtClean="0"/>
              <a:t>建议用迅雷下载</a:t>
            </a:r>
            <a:r>
              <a:rPr lang="en-US" altLang="zh-CN" smtClean="0"/>
              <a:t> </a:t>
            </a:r>
            <a:endParaRPr lang="en-US" altLang="zh-CN"/>
          </a:p>
          <a:p>
            <a:r>
              <a:rPr lang="zh-CN" altLang="en-US" smtClean="0"/>
              <a:t>运行</a:t>
            </a:r>
            <a:r>
              <a:rPr lang="en-US" altLang="zh-CN" smtClean="0"/>
              <a:t>bin/start.bat</a:t>
            </a:r>
          </a:p>
          <a:p>
            <a:r>
              <a:rPr lang="zh-CN" altLang="en-US"/>
              <a:t>浏览器</a:t>
            </a:r>
            <a:r>
              <a:rPr lang="zh-CN" altLang="en-US" smtClean="0"/>
              <a:t>访问：</a:t>
            </a:r>
            <a:r>
              <a:rPr lang="en-US" altLang="zh-CN" smtClean="0">
                <a:hlinkClick r:id="rId3"/>
              </a:rPr>
              <a:t>http://localhost:8080/</a:t>
            </a:r>
            <a:r>
              <a:rPr lang="en-US" altLang="zh-CN" smtClean="0"/>
              <a:t> </a:t>
            </a:r>
            <a:r>
              <a:rPr lang="zh-CN" altLang="en-US" smtClean="0"/>
              <a:t>即可看到</a:t>
            </a:r>
            <a:r>
              <a:rPr lang="en-US" altLang="zh-CN" smtClean="0"/>
              <a:t>resin</a:t>
            </a:r>
            <a:r>
              <a:rPr lang="zh-CN" altLang="en-US" smtClean="0"/>
              <a:t>默认内容</a:t>
            </a:r>
            <a:endParaRPr lang="en-US" altLang="zh-CN" smtClean="0"/>
          </a:p>
          <a:p>
            <a:r>
              <a:rPr lang="zh-CN" altLang="en-US"/>
              <a:t>将你</a:t>
            </a:r>
            <a:r>
              <a:rPr lang="zh-CN" altLang="en-US" smtClean="0"/>
              <a:t>的内容放到</a:t>
            </a:r>
            <a:r>
              <a:rPr lang="en-US" altLang="zh-CN" smtClean="0"/>
              <a:t>webapps/ROOT</a:t>
            </a:r>
            <a:r>
              <a:rPr lang="zh-CN" altLang="en-US" smtClean="0"/>
              <a:t>下即可发布到</a:t>
            </a:r>
            <a:r>
              <a:rPr lang="en-US" altLang="zh-CN" smtClean="0"/>
              <a:t>resin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14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err="1"/>
              <a:t>漫谈JavaScript（一</a:t>
            </a:r>
            <a:r>
              <a:rPr sz="4400"/>
              <a:t>）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李斯宁</a:t>
            </a:r>
          </a:p>
        </p:txBody>
      </p:sp>
    </p:spTree>
    <p:extLst>
      <p:ext uri="{BB962C8B-B14F-4D97-AF65-F5344CB8AC3E}">
        <p14:creationId xmlns:p14="http://schemas.microsoft.com/office/powerpoint/2010/main" val="263940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目录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浏览器究竟做了什么？</a:t>
            </a:r>
          </a:p>
          <a:p>
            <a:pPr lvl="0">
              <a:defRPr sz="1800"/>
            </a:pPr>
            <a:r>
              <a:rPr sz="3200"/>
              <a:t>浏览器中的脚本是什么？</a:t>
            </a:r>
          </a:p>
          <a:p>
            <a:pPr lvl="0">
              <a:defRPr sz="1800"/>
            </a:pPr>
            <a:r>
              <a:rPr sz="3200"/>
              <a:t>JavaScript能干什么？</a:t>
            </a:r>
          </a:p>
          <a:p>
            <a:pPr lvl="0">
              <a:defRPr sz="1800"/>
            </a:pPr>
            <a:r>
              <a:rPr sz="3200"/>
              <a:t>浏览器中的JavaScript能干什么？</a:t>
            </a:r>
          </a:p>
          <a:p>
            <a:pPr lvl="0">
              <a:defRPr sz="1800"/>
            </a:pPr>
            <a:r>
              <a:rPr sz="3200"/>
              <a:t>前端开发如何使用JavaScript？</a:t>
            </a:r>
          </a:p>
          <a:p>
            <a:pPr lvl="0">
              <a:defRPr sz="1800"/>
            </a:pPr>
            <a:r>
              <a:rPr sz="3200"/>
              <a:t>如何学习JavaScript？</a:t>
            </a:r>
          </a:p>
        </p:txBody>
      </p:sp>
    </p:spTree>
    <p:extLst>
      <p:ext uri="{BB962C8B-B14F-4D97-AF65-F5344CB8AC3E}">
        <p14:creationId xmlns:p14="http://schemas.microsoft.com/office/powerpoint/2010/main" val="119128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浏览器究竟做了什么？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899591" y="2060848"/>
            <a:ext cx="1152130" cy="792089"/>
            <a:chOff x="0" y="0"/>
            <a:chExt cx="1152128" cy="792087"/>
          </a:xfrm>
        </p:grpSpPr>
        <p:sp>
          <p:nvSpPr>
            <p:cNvPr id="56" name="Shape 56"/>
            <p:cNvSpPr/>
            <p:nvPr/>
          </p:nvSpPr>
          <p:spPr>
            <a:xfrm>
              <a:off x="-1" y="0"/>
              <a:ext cx="1152130" cy="792088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-1" y="216973"/>
              <a:ext cx="115213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Browser</a:t>
              </a:r>
            </a:p>
          </p:txBody>
        </p:sp>
      </p:grpSp>
      <p:sp>
        <p:nvSpPr>
          <p:cNvPr id="59" name="Shape 59"/>
          <p:cNvSpPr/>
          <p:nvPr/>
        </p:nvSpPr>
        <p:spPr>
          <a:xfrm flipV="1">
            <a:off x="2051720" y="2420888"/>
            <a:ext cx="2736304" cy="36005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203848" y="1844824"/>
            <a:ext cx="100811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请求URL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4788023" y="2060848"/>
            <a:ext cx="1512170" cy="792089"/>
            <a:chOff x="0" y="0"/>
            <a:chExt cx="1512168" cy="792087"/>
          </a:xfrm>
        </p:grpSpPr>
        <p:sp>
          <p:nvSpPr>
            <p:cNvPr id="61" name="Shape 61"/>
            <p:cNvSpPr/>
            <p:nvPr/>
          </p:nvSpPr>
          <p:spPr>
            <a:xfrm>
              <a:off x="-1" y="0"/>
              <a:ext cx="1512170" cy="792088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-1" y="216973"/>
              <a:ext cx="151217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Web Server</a:t>
              </a:r>
            </a:p>
          </p:txBody>
        </p:sp>
      </p:grpSp>
      <p:sp>
        <p:nvSpPr>
          <p:cNvPr id="64" name="Shape 64"/>
          <p:cNvSpPr/>
          <p:nvPr/>
        </p:nvSpPr>
        <p:spPr>
          <a:xfrm flipH="1" flipV="1">
            <a:off x="2051719" y="2708919"/>
            <a:ext cx="2664297" cy="72009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3059832" y="2852935"/>
            <a:ext cx="136815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返回HTML</a:t>
            </a:r>
          </a:p>
        </p:txBody>
      </p:sp>
      <p:grpSp>
        <p:nvGrpSpPr>
          <p:cNvPr id="68" name="Group 68"/>
          <p:cNvGrpSpPr/>
          <p:nvPr/>
        </p:nvGrpSpPr>
        <p:grpSpPr>
          <a:xfrm>
            <a:off x="899591" y="5219908"/>
            <a:ext cx="1224138" cy="720081"/>
            <a:chOff x="0" y="0"/>
            <a:chExt cx="1224136" cy="720080"/>
          </a:xfrm>
        </p:grpSpPr>
        <p:sp>
          <p:nvSpPr>
            <p:cNvPr id="66" name="Shape 66"/>
            <p:cNvSpPr/>
            <p:nvPr/>
          </p:nvSpPr>
          <p:spPr>
            <a:xfrm>
              <a:off x="-1" y="-1"/>
              <a:ext cx="1224138" cy="720082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-1" y="180969"/>
              <a:ext cx="122413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Browser</a:t>
              </a:r>
            </a:p>
          </p:txBody>
        </p:sp>
      </p:grpSp>
      <p:sp>
        <p:nvSpPr>
          <p:cNvPr id="69" name="Shape 69"/>
          <p:cNvSpPr/>
          <p:nvPr/>
        </p:nvSpPr>
        <p:spPr>
          <a:xfrm flipV="1">
            <a:off x="2123727" y="5507940"/>
            <a:ext cx="2592290" cy="72009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483767" y="5219908"/>
            <a:ext cx="208823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请求嵌入的资源…</a:t>
            </a:r>
          </a:p>
        </p:txBody>
      </p:sp>
      <p:grpSp>
        <p:nvGrpSpPr>
          <p:cNvPr id="73" name="Group 73"/>
          <p:cNvGrpSpPr/>
          <p:nvPr/>
        </p:nvGrpSpPr>
        <p:grpSpPr>
          <a:xfrm>
            <a:off x="4716016" y="5147900"/>
            <a:ext cx="1584177" cy="792089"/>
            <a:chOff x="0" y="0"/>
            <a:chExt cx="1584175" cy="792087"/>
          </a:xfrm>
        </p:grpSpPr>
        <p:sp>
          <p:nvSpPr>
            <p:cNvPr id="71" name="Shape 71"/>
            <p:cNvSpPr/>
            <p:nvPr/>
          </p:nvSpPr>
          <p:spPr>
            <a:xfrm>
              <a:off x="0" y="0"/>
              <a:ext cx="1584176" cy="792088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0" y="216973"/>
              <a:ext cx="158417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Web Server</a:t>
              </a:r>
            </a:p>
          </p:txBody>
        </p:sp>
      </p:grpSp>
      <p:sp>
        <p:nvSpPr>
          <p:cNvPr id="74" name="Shape 74"/>
          <p:cNvSpPr/>
          <p:nvPr/>
        </p:nvSpPr>
        <p:spPr>
          <a:xfrm flipH="1" flipV="1">
            <a:off x="2195736" y="5795972"/>
            <a:ext cx="2448273" cy="144017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627783" y="5939987"/>
            <a:ext cx="1440162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返回资源</a:t>
            </a:r>
          </a:p>
        </p:txBody>
      </p:sp>
      <p:sp>
        <p:nvSpPr>
          <p:cNvPr id="76" name="Shape 76"/>
          <p:cNvSpPr/>
          <p:nvPr/>
        </p:nvSpPr>
        <p:spPr>
          <a:xfrm>
            <a:off x="611559" y="3501008"/>
            <a:ext cx="820891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Browser 分析HTML，将其中的</a:t>
            </a:r>
            <a:r>
              <a:rPr>
                <a:solidFill>
                  <a:srgbClr val="FF0000"/>
                </a:solidFill>
              </a:rPr>
              <a:t>图片、样式、脚本、链接</a:t>
            </a:r>
            <a:r>
              <a:rPr/>
              <a:t>都相应的显示和执行。</a:t>
            </a:r>
          </a:p>
        </p:txBody>
      </p:sp>
      <p:sp>
        <p:nvSpPr>
          <p:cNvPr id="77" name="Shape 77"/>
          <p:cNvSpPr/>
          <p:nvPr/>
        </p:nvSpPr>
        <p:spPr>
          <a:xfrm>
            <a:off x="251519" y="1340767"/>
            <a:ext cx="417646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1. 下载文档</a:t>
            </a:r>
          </a:p>
        </p:txBody>
      </p:sp>
      <p:sp>
        <p:nvSpPr>
          <p:cNvPr id="78" name="Shape 78"/>
          <p:cNvSpPr/>
          <p:nvPr/>
        </p:nvSpPr>
        <p:spPr>
          <a:xfrm>
            <a:off x="251519" y="3212975"/>
            <a:ext cx="259229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2. 显示和执行文档</a:t>
            </a:r>
          </a:p>
        </p:txBody>
      </p:sp>
      <p:sp>
        <p:nvSpPr>
          <p:cNvPr id="79" name="Shape 79"/>
          <p:cNvSpPr/>
          <p:nvPr/>
        </p:nvSpPr>
        <p:spPr>
          <a:xfrm>
            <a:off x="251519" y="4149080"/>
            <a:ext cx="511257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3. 下载并显示和执行文档中嵌入的内容</a:t>
            </a:r>
          </a:p>
        </p:txBody>
      </p:sp>
      <p:sp>
        <p:nvSpPr>
          <p:cNvPr id="80" name="Shape 80"/>
          <p:cNvSpPr/>
          <p:nvPr/>
        </p:nvSpPr>
        <p:spPr>
          <a:xfrm>
            <a:off x="611560" y="4509120"/>
            <a:ext cx="7560841" cy="631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Browser发现，其中还嵌入了很多资源（</a:t>
            </a:r>
            <a:r>
              <a:rPr>
                <a:solidFill>
                  <a:srgbClr val="FF0000"/>
                </a:solidFill>
              </a:rPr>
              <a:t>网页、图片、样式、脚本、Flash</a:t>
            </a:r>
            <a:r>
              <a:rPr/>
              <a:t>）</a:t>
            </a:r>
          </a:p>
        </p:txBody>
      </p:sp>
      <p:sp>
        <p:nvSpPr>
          <p:cNvPr id="81" name="Shape 81"/>
          <p:cNvSpPr/>
          <p:nvPr/>
        </p:nvSpPr>
        <p:spPr>
          <a:xfrm>
            <a:off x="251519" y="6237311"/>
            <a:ext cx="849694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4. 接受用户输入，并产生事件。如果</a:t>
            </a:r>
            <a:r>
              <a:rPr>
                <a:solidFill>
                  <a:srgbClr val="FF0000"/>
                </a:solidFill>
              </a:rPr>
              <a:t>脚本</a:t>
            </a:r>
            <a:r>
              <a:rPr/>
              <a:t>注册了对应的事件，则执行对应的脚本</a:t>
            </a:r>
          </a:p>
        </p:txBody>
      </p:sp>
    </p:spTree>
    <p:extLst>
      <p:ext uri="{BB962C8B-B14F-4D97-AF65-F5344CB8AC3E}">
        <p14:creationId xmlns:p14="http://schemas.microsoft.com/office/powerpoint/2010/main" val="195260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浏览器中的脚本是什么？</a:t>
            </a:r>
          </a:p>
        </p:txBody>
      </p:sp>
      <p:sp>
        <p:nvSpPr>
          <p:cNvPr id="84" name="Shape 84"/>
          <p:cNvSpPr/>
          <p:nvPr/>
        </p:nvSpPr>
        <p:spPr>
          <a:xfrm>
            <a:off x="323527" y="1268759"/>
            <a:ext cx="8640962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脚本就是给浏览器运行的程序。我见过VBScript，不过现在JavaScript基本一统天下了。</a:t>
            </a:r>
          </a:p>
        </p:txBody>
      </p:sp>
      <p:sp>
        <p:nvSpPr>
          <p:cNvPr id="85" name="Shape 85"/>
          <p:cNvSpPr/>
          <p:nvPr/>
        </p:nvSpPr>
        <p:spPr>
          <a:xfrm>
            <a:off x="467543" y="1988840"/>
            <a:ext cx="5760642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它大概长这样</a:t>
            </a:r>
          </a:p>
        </p:txBody>
      </p:sp>
      <p:sp>
        <p:nvSpPr>
          <p:cNvPr id="86" name="Shape 86"/>
          <p:cNvSpPr/>
          <p:nvPr/>
        </p:nvSpPr>
        <p:spPr>
          <a:xfrm>
            <a:off x="611560" y="2564903"/>
            <a:ext cx="457200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function foo(a){</a:t>
            </a:r>
            <a:br>
              <a:rPr/>
            </a:br>
            <a:r>
              <a:rPr/>
              <a:t>  return a + a;</a:t>
            </a:r>
            <a:br>
              <a:rPr/>
            </a:br>
            <a:r>
              <a:rPr/>
              <a:t>}</a:t>
            </a:r>
            <a:br>
              <a:rPr/>
            </a:br>
            <a:r>
              <a:rPr/>
              <a:t>foo(1);</a:t>
            </a:r>
          </a:p>
        </p:txBody>
      </p:sp>
      <p:sp>
        <p:nvSpPr>
          <p:cNvPr id="87" name="Shape 87"/>
          <p:cNvSpPr/>
          <p:nvPr/>
        </p:nvSpPr>
        <p:spPr>
          <a:xfrm>
            <a:off x="251519" y="4149080"/>
            <a:ext cx="4032450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意思很简单，你应该能猜出它的意思。</a:t>
            </a:r>
          </a:p>
        </p:txBody>
      </p:sp>
    </p:spTree>
    <p:extLst>
      <p:ext uri="{BB962C8B-B14F-4D97-AF65-F5344CB8AC3E}">
        <p14:creationId xmlns:p14="http://schemas.microsoft.com/office/powerpoint/2010/main" val="165029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JavaScript能干什么？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899591" y="2420888"/>
            <a:ext cx="3096346" cy="1368153"/>
            <a:chOff x="0" y="0"/>
            <a:chExt cx="3096344" cy="1368151"/>
          </a:xfrm>
        </p:grpSpPr>
        <p:sp>
          <p:nvSpPr>
            <p:cNvPr id="90" name="Shape 90"/>
            <p:cNvSpPr/>
            <p:nvPr/>
          </p:nvSpPr>
          <p:spPr>
            <a:xfrm>
              <a:off x="-1" y="0"/>
              <a:ext cx="3096346" cy="1368152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-1" y="371655"/>
              <a:ext cx="3096346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JavaScript</a:t>
              </a:r>
            </a:p>
            <a:p>
              <a:pPr lvl="0" algn="ctr"/>
              <a:r>
                <a:rPr>
                  <a:solidFill>
                    <a:srgbClr val="FFFFFF"/>
                  </a:solidFill>
                </a:rPr>
                <a:t>(Core Language)</a:t>
              </a:r>
            </a:p>
          </p:txBody>
        </p:sp>
      </p:grpSp>
      <p:sp>
        <p:nvSpPr>
          <p:cNvPr id="93" name="Shape 93"/>
          <p:cNvSpPr/>
          <p:nvPr/>
        </p:nvSpPr>
        <p:spPr>
          <a:xfrm>
            <a:off x="4139951" y="2924943"/>
            <a:ext cx="475253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啥都干不了，只能算算数字，调用函数，浪费内存和CPU，或者试图制造崩溃之类</a:t>
            </a:r>
          </a:p>
        </p:txBody>
      </p:sp>
      <p:sp>
        <p:nvSpPr>
          <p:cNvPr id="94" name="Shape 94"/>
          <p:cNvSpPr/>
          <p:nvPr/>
        </p:nvSpPr>
        <p:spPr>
          <a:xfrm>
            <a:off x="683568" y="4365104"/>
            <a:ext cx="3456385" cy="139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算算数字</a:t>
            </a:r>
          </a:p>
          <a:p>
            <a:pPr lvl="0"/>
            <a:r>
              <a:rPr/>
              <a:t>var a = 2;</a:t>
            </a:r>
          </a:p>
          <a:p>
            <a:pPr lvl="0"/>
            <a:r>
              <a:rPr/>
              <a:t>var b = 3;</a:t>
            </a:r>
          </a:p>
          <a:p>
            <a:pPr lvl="0"/>
            <a:r>
              <a:rPr/>
              <a:t>var c = a + b;</a:t>
            </a:r>
          </a:p>
        </p:txBody>
      </p:sp>
      <p:sp>
        <p:nvSpPr>
          <p:cNvPr id="95" name="Shape 95"/>
          <p:cNvSpPr/>
          <p:nvPr/>
        </p:nvSpPr>
        <p:spPr>
          <a:xfrm>
            <a:off x="2915816" y="4365104"/>
            <a:ext cx="3240360" cy="139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浪费内存</a:t>
            </a:r>
          </a:p>
          <a:p>
            <a:pPr lvl="0"/>
            <a:r>
              <a:rPr/>
              <a:t>var array = [];</a:t>
            </a:r>
          </a:p>
          <a:p>
            <a:pPr lvl="0"/>
            <a:r>
              <a:rPr/>
              <a:t>for( var i=0; i&lt;10000; i++ ) {</a:t>
            </a:r>
            <a:br>
              <a:rPr/>
            </a:br>
            <a:r>
              <a:rPr/>
              <a:t>  array.push(i);</a:t>
            </a:r>
          </a:p>
          <a:p>
            <a:pPr lvl="0"/>
            <a:r>
              <a:rPr/>
              <a:t>}</a:t>
            </a:r>
          </a:p>
        </p:txBody>
      </p:sp>
      <p:sp>
        <p:nvSpPr>
          <p:cNvPr id="96" name="Shape 96"/>
          <p:cNvSpPr/>
          <p:nvPr/>
        </p:nvSpPr>
        <p:spPr>
          <a:xfrm>
            <a:off x="6156176" y="4293096"/>
            <a:ext cx="2592289" cy="193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试图制造崩溃（栈溢出）</a:t>
            </a:r>
          </a:p>
          <a:p>
            <a:pPr lvl="0"/>
            <a:r>
              <a:rPr/>
              <a:t>function foo()</a:t>
            </a:r>
            <a:br>
              <a:rPr/>
            </a:br>
            <a:r>
              <a:rPr/>
              <a:t>{</a:t>
            </a:r>
          </a:p>
          <a:p>
            <a:pPr lvl="0"/>
            <a:r>
              <a:rPr/>
              <a:t>   foo();</a:t>
            </a:r>
            <a:br>
              <a:rPr/>
            </a:br>
            <a:r>
              <a:rPr/>
              <a:t>}</a:t>
            </a:r>
            <a:br>
              <a:rPr/>
            </a:br>
            <a:r>
              <a:rPr/>
              <a:t>foo();</a:t>
            </a:r>
          </a:p>
        </p:txBody>
      </p:sp>
      <p:sp>
        <p:nvSpPr>
          <p:cNvPr id="97" name="Shape 97"/>
          <p:cNvSpPr/>
          <p:nvPr/>
        </p:nvSpPr>
        <p:spPr>
          <a:xfrm>
            <a:off x="4211959" y="3573016"/>
            <a:ext cx="453650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Just Kidding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☺</a:t>
            </a:r>
          </a:p>
        </p:txBody>
      </p:sp>
    </p:spTree>
    <p:extLst>
      <p:ext uri="{BB962C8B-B14F-4D97-AF65-F5344CB8AC3E}">
        <p14:creationId xmlns:p14="http://schemas.microsoft.com/office/powerpoint/2010/main" val="121472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905255">
              <a:defRPr sz="1800"/>
            </a:pPr>
            <a:r>
              <a:rPr sz="4356"/>
              <a:t>浏览器中的JavaScript能干什么？</a:t>
            </a:r>
          </a:p>
        </p:txBody>
      </p:sp>
      <p:grpSp>
        <p:nvGrpSpPr>
          <p:cNvPr id="102" name="Group 102"/>
          <p:cNvGrpSpPr/>
          <p:nvPr/>
        </p:nvGrpSpPr>
        <p:grpSpPr>
          <a:xfrm>
            <a:off x="1259632" y="1772815"/>
            <a:ext cx="3168353" cy="1224138"/>
            <a:chOff x="0" y="0"/>
            <a:chExt cx="3168351" cy="1224136"/>
          </a:xfrm>
        </p:grpSpPr>
        <p:sp>
          <p:nvSpPr>
            <p:cNvPr id="100" name="Shape 100"/>
            <p:cNvSpPr/>
            <p:nvPr/>
          </p:nvSpPr>
          <p:spPr>
            <a:xfrm>
              <a:off x="0" y="-1"/>
              <a:ext cx="3168352" cy="1224138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299648"/>
              <a:ext cx="3168352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JavaScript</a:t>
              </a:r>
            </a:p>
            <a:p>
              <a:pPr lvl="0" algn="ctr"/>
              <a:r>
                <a:rPr>
                  <a:solidFill>
                    <a:srgbClr val="FFFFFF"/>
                  </a:solidFill>
                </a:rPr>
                <a:t>(Core Language)</a:t>
              </a:r>
            </a:p>
          </p:txBody>
        </p:sp>
      </p:grpSp>
      <p:sp>
        <p:nvSpPr>
          <p:cNvPr id="103" name="Shape 103"/>
          <p:cNvSpPr/>
          <p:nvPr/>
        </p:nvSpPr>
        <p:spPr>
          <a:xfrm>
            <a:off x="539551" y="3429000"/>
            <a:ext cx="7992890" cy="3312368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827583" y="3573016"/>
            <a:ext cx="208823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2F2F2"/>
                </a:solidFill>
              </a:rPr>
              <a:t>Browser API</a:t>
            </a:r>
          </a:p>
        </p:txBody>
      </p:sp>
      <p:grpSp>
        <p:nvGrpSpPr>
          <p:cNvPr id="107" name="Group 107"/>
          <p:cNvGrpSpPr/>
          <p:nvPr/>
        </p:nvGrpSpPr>
        <p:grpSpPr>
          <a:xfrm>
            <a:off x="3203848" y="3975275"/>
            <a:ext cx="3384377" cy="1139699"/>
            <a:chOff x="0" y="0"/>
            <a:chExt cx="3384375" cy="1139697"/>
          </a:xfrm>
        </p:grpSpPr>
        <p:sp>
          <p:nvSpPr>
            <p:cNvPr id="105" name="Shape 105"/>
            <p:cNvSpPr/>
            <p:nvPr/>
          </p:nvSpPr>
          <p:spPr>
            <a:xfrm>
              <a:off x="0" y="29788"/>
              <a:ext cx="3384376" cy="1080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0" y="0"/>
              <a:ext cx="3384376" cy="1139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DOM</a:t>
              </a:r>
            </a:p>
            <a:p>
              <a:pPr lvl="0" algn="ctr"/>
              <a:r>
                <a:rPr>
                  <a:solidFill>
                    <a:srgbClr val="FFFFFF"/>
                  </a:solidFill>
                </a:rPr>
                <a:t>(想改文档随便你，</a:t>
              </a:r>
            </a:p>
            <a:p>
              <a:pPr lvl="0" algn="ctr"/>
              <a:r>
                <a:rPr>
                  <a:solidFill>
                    <a:srgbClr val="FFFFFF"/>
                  </a:solidFill>
                </a:rPr>
                <a:t>嵌入什么随便你，</a:t>
              </a:r>
            </a:p>
            <a:p>
              <a:pPr lvl="0" algn="ctr"/>
              <a:r>
                <a:rPr>
                  <a:solidFill>
                    <a:srgbClr val="FFFFFF"/>
                  </a:solidFill>
                </a:rPr>
                <a:t>发生什么通知你)</a:t>
              </a:r>
            </a:p>
          </p:txBody>
        </p:sp>
      </p:grpSp>
      <p:grpSp>
        <p:nvGrpSpPr>
          <p:cNvPr id="110" name="Group 110"/>
          <p:cNvGrpSpPr/>
          <p:nvPr/>
        </p:nvGrpSpPr>
        <p:grpSpPr>
          <a:xfrm>
            <a:off x="899591" y="4149080"/>
            <a:ext cx="1944217" cy="864097"/>
            <a:chOff x="0" y="0"/>
            <a:chExt cx="1944216" cy="864095"/>
          </a:xfrm>
        </p:grpSpPr>
        <p:sp>
          <p:nvSpPr>
            <p:cNvPr id="108" name="Shape 108"/>
            <p:cNvSpPr/>
            <p:nvPr/>
          </p:nvSpPr>
          <p:spPr>
            <a:xfrm>
              <a:off x="-1" y="0"/>
              <a:ext cx="1944218" cy="864096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-1" y="119628"/>
              <a:ext cx="1944218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Console </a:t>
              </a:r>
            </a:p>
            <a:p>
              <a:pPr lvl="0" algn="ctr"/>
              <a:r>
                <a:rPr>
                  <a:solidFill>
                    <a:srgbClr val="FFFFFF"/>
                  </a:solidFill>
                </a:rPr>
                <a:t>(临时信息好输出)</a:t>
              </a:r>
            </a:p>
          </p:txBody>
        </p:sp>
      </p:grpSp>
      <p:grpSp>
        <p:nvGrpSpPr>
          <p:cNvPr id="113" name="Group 113"/>
          <p:cNvGrpSpPr/>
          <p:nvPr/>
        </p:nvGrpSpPr>
        <p:grpSpPr>
          <a:xfrm>
            <a:off x="827584" y="5805263"/>
            <a:ext cx="5472608" cy="864097"/>
            <a:chOff x="0" y="0"/>
            <a:chExt cx="5472607" cy="864095"/>
          </a:xfrm>
        </p:grpSpPr>
        <p:sp>
          <p:nvSpPr>
            <p:cNvPr id="111" name="Shape 111"/>
            <p:cNvSpPr/>
            <p:nvPr/>
          </p:nvSpPr>
          <p:spPr>
            <a:xfrm>
              <a:off x="0" y="0"/>
              <a:ext cx="5472608" cy="864096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0" y="116198"/>
              <a:ext cx="5472608" cy="631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其它（当前URL、cookie、历史、画图、位置服务、</a:t>
              </a:r>
            </a:p>
            <a:p>
              <a:pPr lvl="0" algn="ctr"/>
              <a:r>
                <a:rPr>
                  <a:solidFill>
                    <a:srgbClr val="FFFFFF"/>
                  </a:solidFill>
                </a:rPr>
                <a:t>数据存储、插件机制……）</a:t>
              </a:r>
            </a:p>
          </p:txBody>
        </p:sp>
      </p:grpSp>
      <p:sp>
        <p:nvSpPr>
          <p:cNvPr id="114" name="Shape 114"/>
          <p:cNvSpPr/>
          <p:nvPr/>
        </p:nvSpPr>
        <p:spPr>
          <a:xfrm>
            <a:off x="2699791" y="3040384"/>
            <a:ext cx="216025" cy="360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120"/>
                </a:moveTo>
                <a:lnTo>
                  <a:pt x="5400" y="15120"/>
                </a:lnTo>
                <a:lnTo>
                  <a:pt x="5400" y="0"/>
                </a:lnTo>
                <a:lnTo>
                  <a:pt x="16200" y="0"/>
                </a:lnTo>
                <a:lnTo>
                  <a:pt x="16200" y="15120"/>
                </a:lnTo>
                <a:lnTo>
                  <a:pt x="21600" y="1512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2843808" y="3059668"/>
            <a:ext cx="2088233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调用</a:t>
            </a:r>
          </a:p>
        </p:txBody>
      </p:sp>
      <p:sp>
        <p:nvSpPr>
          <p:cNvPr id="116" name="Shape 116"/>
          <p:cNvSpPr/>
          <p:nvPr/>
        </p:nvSpPr>
        <p:spPr>
          <a:xfrm>
            <a:off x="4788024" y="2132856"/>
            <a:ext cx="4032449" cy="631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浏览器提供了大量API，所以JavaScript的能力就可以无限放大了…</a:t>
            </a:r>
          </a:p>
        </p:txBody>
      </p:sp>
      <p:grpSp>
        <p:nvGrpSpPr>
          <p:cNvPr id="119" name="Group 119"/>
          <p:cNvGrpSpPr/>
          <p:nvPr/>
        </p:nvGrpSpPr>
        <p:grpSpPr>
          <a:xfrm>
            <a:off x="827583" y="5132804"/>
            <a:ext cx="4104458" cy="624841"/>
            <a:chOff x="0" y="0"/>
            <a:chExt cx="4104456" cy="624840"/>
          </a:xfrm>
        </p:grpSpPr>
        <p:sp>
          <p:nvSpPr>
            <p:cNvPr id="117" name="Shape 117"/>
            <p:cNvSpPr/>
            <p:nvPr/>
          </p:nvSpPr>
          <p:spPr>
            <a:xfrm>
              <a:off x="0" y="24387"/>
              <a:ext cx="4104457" cy="576066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0" y="-1"/>
              <a:ext cx="4104457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XHR</a:t>
              </a:r>
            </a:p>
            <a:p>
              <a:pPr lvl="0" algn="ctr"/>
              <a:r>
                <a:rPr>
                  <a:solidFill>
                    <a:srgbClr val="FFFFFF"/>
                  </a:solidFill>
                </a:rPr>
                <a:t>(你可以直接向服务器请求数据）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481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前端开发如何用JavaScript？</a:t>
            </a:r>
          </a:p>
        </p:txBody>
      </p:sp>
      <p:grpSp>
        <p:nvGrpSpPr>
          <p:cNvPr id="124" name="Group 124"/>
          <p:cNvGrpSpPr/>
          <p:nvPr/>
        </p:nvGrpSpPr>
        <p:grpSpPr>
          <a:xfrm>
            <a:off x="2555775" y="1628799"/>
            <a:ext cx="3168353" cy="1224138"/>
            <a:chOff x="0" y="0"/>
            <a:chExt cx="3168351" cy="1224136"/>
          </a:xfrm>
        </p:grpSpPr>
        <p:sp>
          <p:nvSpPr>
            <p:cNvPr id="122" name="Shape 122"/>
            <p:cNvSpPr/>
            <p:nvPr/>
          </p:nvSpPr>
          <p:spPr>
            <a:xfrm>
              <a:off x="0" y="-1"/>
              <a:ext cx="3168352" cy="1224138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299648"/>
              <a:ext cx="3168352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JavaScript</a:t>
              </a:r>
            </a:p>
            <a:p>
              <a:pPr lvl="0" algn="ctr"/>
              <a:r>
                <a:rPr>
                  <a:solidFill>
                    <a:srgbClr val="FFFFFF"/>
                  </a:solidFill>
                </a:rPr>
                <a:t>(Core Language)</a:t>
              </a:r>
            </a:p>
          </p:txBody>
        </p:sp>
      </p:grpSp>
      <p:sp>
        <p:nvSpPr>
          <p:cNvPr id="125" name="Shape 125"/>
          <p:cNvSpPr/>
          <p:nvPr/>
        </p:nvSpPr>
        <p:spPr>
          <a:xfrm>
            <a:off x="3995935" y="2996951"/>
            <a:ext cx="360041" cy="432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600"/>
                </a:moveTo>
                <a:lnTo>
                  <a:pt x="5400" y="126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2600"/>
                </a:lnTo>
                <a:lnTo>
                  <a:pt x="21600" y="126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8" name="Group 128"/>
          <p:cNvGrpSpPr/>
          <p:nvPr/>
        </p:nvGrpSpPr>
        <p:grpSpPr>
          <a:xfrm>
            <a:off x="2339751" y="3501007"/>
            <a:ext cx="3672409" cy="1080122"/>
            <a:chOff x="0" y="0"/>
            <a:chExt cx="3672408" cy="1080120"/>
          </a:xfrm>
        </p:grpSpPr>
        <p:sp>
          <p:nvSpPr>
            <p:cNvPr id="126" name="Shape 126"/>
            <p:cNvSpPr/>
            <p:nvPr/>
          </p:nvSpPr>
          <p:spPr>
            <a:xfrm>
              <a:off x="-1" y="-1"/>
              <a:ext cx="3672410" cy="1080122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-1" y="377119"/>
              <a:ext cx="3672410" cy="325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第三方库</a:t>
              </a:r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827583" y="5229199"/>
            <a:ext cx="6984777" cy="1224137"/>
            <a:chOff x="0" y="0"/>
            <a:chExt cx="6984775" cy="1224136"/>
          </a:xfrm>
        </p:grpSpPr>
        <p:sp>
          <p:nvSpPr>
            <p:cNvPr id="129" name="Shape 129"/>
            <p:cNvSpPr/>
            <p:nvPr/>
          </p:nvSpPr>
          <p:spPr>
            <a:xfrm>
              <a:off x="0" y="-1"/>
              <a:ext cx="6984776" cy="1224138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0" y="432998"/>
              <a:ext cx="698477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Browser API</a:t>
              </a:r>
            </a:p>
          </p:txBody>
        </p:sp>
      </p:grpSp>
      <p:sp>
        <p:nvSpPr>
          <p:cNvPr id="132" name="Shape 132"/>
          <p:cNvSpPr/>
          <p:nvPr/>
        </p:nvSpPr>
        <p:spPr>
          <a:xfrm>
            <a:off x="3995935" y="4725144"/>
            <a:ext cx="432049" cy="432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35" name="Group 135"/>
          <p:cNvGrpSpPr/>
          <p:nvPr/>
        </p:nvGrpSpPr>
        <p:grpSpPr>
          <a:xfrm>
            <a:off x="6732240" y="1556791"/>
            <a:ext cx="1800201" cy="3024338"/>
            <a:chOff x="0" y="0"/>
            <a:chExt cx="1800200" cy="3024336"/>
          </a:xfrm>
        </p:grpSpPr>
        <p:sp>
          <p:nvSpPr>
            <p:cNvPr id="133" name="Shape 133"/>
            <p:cNvSpPr/>
            <p:nvPr/>
          </p:nvSpPr>
          <p:spPr>
            <a:xfrm>
              <a:off x="-1" y="-1"/>
              <a:ext cx="1800202" cy="3024338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1" y="971147"/>
              <a:ext cx="1800202" cy="1082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源码管理</a:t>
              </a:r>
            </a:p>
            <a:p>
              <a:pPr lvl="0" algn="ctr"/>
              <a:r>
                <a:rPr>
                  <a:solidFill>
                    <a:srgbClr val="FFFFFF"/>
                  </a:solidFill>
                </a:rPr>
                <a:t>依赖管理</a:t>
              </a:r>
            </a:p>
            <a:p>
              <a:pPr lvl="0" algn="ctr"/>
              <a:r>
                <a:rPr>
                  <a:solidFill>
                    <a:srgbClr val="FFFFFF"/>
                  </a:solidFill>
                </a:rPr>
                <a:t>模块管理</a:t>
              </a:r>
            </a:p>
            <a:p>
              <a:pPr lvl="0" algn="ctr"/>
              <a:r>
                <a:rPr>
                  <a:solidFill>
                    <a:srgbClr val="FFFFFF"/>
                  </a:solidFill>
                </a:rPr>
                <a:t>“编译”打包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4941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如何学习JavaScript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00"/>
              <a:t>外功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buClr>
                <a:srgbClr val="C00000"/>
              </a:buClr>
              <a:defRPr sz="1800"/>
            </a:pPr>
            <a:r>
              <a:rPr sz="1900">
                <a:solidFill>
                  <a:srgbClr val="C00000"/>
                </a:solidFill>
              </a:rPr>
              <a:t>JavaScript（语言本身）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buClr>
                <a:srgbClr val="C00000"/>
              </a:buClr>
              <a:defRPr sz="1800"/>
            </a:pPr>
            <a:r>
              <a:rPr sz="1900">
                <a:solidFill>
                  <a:srgbClr val="C00000"/>
                </a:solidFill>
              </a:rPr>
              <a:t>常用第三方库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buClr>
                <a:srgbClr val="C00000"/>
              </a:buClr>
              <a:defRPr sz="1800"/>
            </a:pPr>
            <a:r>
              <a:rPr sz="1900">
                <a:solidFill>
                  <a:srgbClr val="C00000"/>
                </a:solidFill>
              </a:rPr>
              <a:t>常用开发环境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00"/>
              <a:t>内功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会调试：</a:t>
            </a:r>
            <a:r>
              <a:rPr sz="2000">
                <a:solidFill>
                  <a:srgbClr val="C00000"/>
                </a:solidFill>
              </a:rPr>
              <a:t>动态跟踪、各种断点</a:t>
            </a:r>
            <a:r>
              <a:rPr sz="1900">
                <a:solidFill>
                  <a:srgbClr val="C00000"/>
                </a:solidFill>
              </a:rPr>
              <a:t>、内存泄漏</a:t>
            </a:r>
            <a:endParaRPr sz="2900">
              <a:solidFill>
                <a:srgbClr val="C00000"/>
              </a:solidFill>
            </a:endParaRP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深刻理解关键语言特性和惯用法</a:t>
            </a:r>
          </a:p>
          <a:p>
            <a:pPr marL="1143000" lvl="2" indent="-228600">
              <a:lnSpc>
                <a:spcPct val="80000"/>
              </a:lnSpc>
              <a:spcBef>
                <a:spcPts val="300"/>
              </a:spcBef>
              <a:buClr>
                <a:srgbClr val="C00000"/>
              </a:buClr>
              <a:defRPr sz="1800"/>
            </a:pPr>
            <a:r>
              <a:rPr sz="1600">
                <a:solidFill>
                  <a:srgbClr val="C00000"/>
                </a:solidFill>
              </a:rPr>
              <a:t>closure、单线程模型</a:t>
            </a:r>
            <a:r>
              <a:rPr sz="1600"/>
              <a:t>（这两个属于JavaScript本身，但这里还要强调一下）</a:t>
            </a:r>
          </a:p>
          <a:p>
            <a:pPr marL="1143000" lvl="2" indent="-228600">
              <a:lnSpc>
                <a:spcPct val="80000"/>
              </a:lnSpc>
              <a:spcBef>
                <a:spcPts val="300"/>
              </a:spcBef>
              <a:buClr>
                <a:srgbClr val="C00000"/>
              </a:buClr>
              <a:defRPr sz="1800"/>
            </a:pPr>
            <a:r>
              <a:rPr sz="1600">
                <a:solidFill>
                  <a:srgbClr val="C00000"/>
                </a:solidFill>
              </a:rPr>
              <a:t>模块化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深刻理解运行时环境</a:t>
            </a:r>
          </a:p>
          <a:p>
            <a:pPr marL="1143000" lvl="2" indent="-228600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600"/>
              <a:t>执行过程（</a:t>
            </a:r>
            <a:r>
              <a:rPr sz="1600">
                <a:solidFill>
                  <a:srgbClr val="C00000"/>
                </a:solidFill>
              </a:rPr>
              <a:t>解释执行？编译执行？性能问题？</a:t>
            </a:r>
            <a:r>
              <a:rPr sz="1600"/>
              <a:t>）</a:t>
            </a:r>
          </a:p>
          <a:p>
            <a:pPr marL="1143000" lvl="2" indent="-228600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600"/>
              <a:t>内存管理（</a:t>
            </a:r>
            <a:r>
              <a:rPr sz="1600">
                <a:solidFill>
                  <a:srgbClr val="C00000"/>
                </a:solidFill>
              </a:rPr>
              <a:t>内存泄漏？</a:t>
            </a:r>
            <a:r>
              <a:rPr sz="1600"/>
              <a:t>）</a:t>
            </a:r>
          </a:p>
          <a:p>
            <a:pPr marL="1143000" lvl="2" indent="-228600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600"/>
              <a:t>通讯方式（</a:t>
            </a:r>
            <a:r>
              <a:rPr sz="1600">
                <a:solidFill>
                  <a:srgbClr val="C00000"/>
                </a:solidFill>
              </a:rPr>
              <a:t>服务器</a:t>
            </a:r>
            <a:r>
              <a:rPr sz="1600"/>
              <a:t>？</a:t>
            </a:r>
            <a:r>
              <a:rPr sz="1600">
                <a:solidFill>
                  <a:srgbClr val="C00000"/>
                </a:solidFill>
              </a:rPr>
              <a:t>插件</a:t>
            </a:r>
            <a:r>
              <a:rPr sz="1600"/>
              <a:t>？</a:t>
            </a:r>
            <a:r>
              <a:rPr sz="1600">
                <a:solidFill>
                  <a:srgbClr val="C00000"/>
                </a:solidFill>
              </a:rPr>
              <a:t>不同domain</a:t>
            </a:r>
            <a:r>
              <a:rPr sz="1600"/>
              <a:t>？</a:t>
            </a:r>
            <a:r>
              <a:rPr sz="1600">
                <a:solidFill>
                  <a:srgbClr val="C00000"/>
                </a:solidFill>
              </a:rPr>
              <a:t>Worker Thread</a:t>
            </a:r>
            <a:r>
              <a:rPr sz="1600"/>
              <a:t>？）</a:t>
            </a:r>
          </a:p>
          <a:p>
            <a:pPr marL="1143000" lvl="2" indent="-228600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600"/>
              <a:t>安全（</a:t>
            </a:r>
            <a:r>
              <a:rPr sz="1600">
                <a:solidFill>
                  <a:srgbClr val="C00000"/>
                </a:solidFill>
              </a:rPr>
              <a:t>什么信息可能通过什么方式被暴露？</a:t>
            </a:r>
            <a:r>
              <a:rPr sz="1600"/>
              <a:t>）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buClr>
                <a:srgbClr val="C00000"/>
              </a:buClr>
              <a:defRPr sz="1800"/>
            </a:pPr>
            <a:r>
              <a:rPr sz="1900">
                <a:solidFill>
                  <a:srgbClr val="C00000"/>
                </a:solidFill>
              </a:rPr>
              <a:t>Browser API</a:t>
            </a:r>
          </a:p>
        </p:txBody>
      </p:sp>
      <p:sp>
        <p:nvSpPr>
          <p:cNvPr id="139" name="Shape 139"/>
          <p:cNvSpPr/>
          <p:nvPr/>
        </p:nvSpPr>
        <p:spPr>
          <a:xfrm>
            <a:off x="395536" y="6381327"/>
            <a:ext cx="6264696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>
                <a:solidFill>
                  <a:srgbClr val="C00000"/>
                </a:solidFill>
              </a:rPr>
              <a:t>这些内容</a:t>
            </a:r>
            <a:r>
              <a:rPr/>
              <a:t>往后都会讨论到</a:t>
            </a:r>
          </a:p>
        </p:txBody>
      </p:sp>
    </p:spTree>
    <p:extLst>
      <p:ext uri="{BB962C8B-B14F-4D97-AF65-F5344CB8AC3E}">
        <p14:creationId xmlns:p14="http://schemas.microsoft.com/office/powerpoint/2010/main" val="30670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631</Words>
  <Application>Microsoft Office PowerPoint</Application>
  <PresentationFormat>全屏显示(4:3)</PresentationFormat>
  <Paragraphs>152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第一次作业</vt:lpstr>
      <vt:lpstr>漫谈JavaScript（一）</vt:lpstr>
      <vt:lpstr>目录</vt:lpstr>
      <vt:lpstr>浏览器究竟做了什么？</vt:lpstr>
      <vt:lpstr>浏览器中的脚本是什么？</vt:lpstr>
      <vt:lpstr>JavaScript能干什么？</vt:lpstr>
      <vt:lpstr>浏览器中的JavaScript能干什么？</vt:lpstr>
      <vt:lpstr>前端开发如何用JavaScript？</vt:lpstr>
      <vt:lpstr>如何学习JavaScript</vt:lpstr>
      <vt:lpstr>Some Tips</vt:lpstr>
      <vt:lpstr>嵌入JavaScript的方法之一</vt:lpstr>
      <vt:lpstr>单步跟踪调试JavaScript</vt:lpstr>
      <vt:lpstr>Browser API</vt:lpstr>
      <vt:lpstr>发布到resin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3</cp:revision>
  <dcterms:created xsi:type="dcterms:W3CDTF">2015-03-02T10:04:16Z</dcterms:created>
  <dcterms:modified xsi:type="dcterms:W3CDTF">2015-03-09T09:55:21Z</dcterms:modified>
</cp:coreProperties>
</file>