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0" r:id="rId4"/>
    <p:sldId id="294" r:id="rId5"/>
    <p:sldId id="256" r:id="rId6"/>
    <p:sldId id="269" r:id="rId7"/>
    <p:sldId id="258" r:id="rId8"/>
    <p:sldId id="259" r:id="rId9"/>
    <p:sldId id="260" r:id="rId10"/>
    <p:sldId id="281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1" r:id="rId19"/>
    <p:sldId id="274" r:id="rId20"/>
    <p:sldId id="284" r:id="rId21"/>
    <p:sldId id="286" r:id="rId22"/>
    <p:sldId id="287" r:id="rId23"/>
    <p:sldId id="280" r:id="rId24"/>
    <p:sldId id="276" r:id="rId25"/>
    <p:sldId id="282" r:id="rId26"/>
    <p:sldId id="279" r:id="rId27"/>
    <p:sldId id="290" r:id="rId28"/>
    <p:sldId id="288" r:id="rId29"/>
    <p:sldId id="292" r:id="rId30"/>
    <p:sldId id="272" r:id="rId31"/>
    <p:sldId id="29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7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6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9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7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5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9423-6B98-4460-B674-4BBC8ACC8103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3FE91-E0B8-411F-AAA1-D56051EBE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第三次作业汇总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</a:t>
            </a:r>
            <a:r>
              <a:rPr lang="zh-CN" altLang="en-US" smtClean="0">
                <a:solidFill>
                  <a:srgbClr val="000000"/>
                </a:solidFill>
              </a:rPr>
              <a:t>作业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：请仿照上一页</a:t>
            </a:r>
            <a:r>
              <a:rPr lang="en-US" altLang="zh-CN" smtClean="0">
                <a:solidFill>
                  <a:srgbClr val="000000"/>
                </a:solidFill>
              </a:rPr>
              <a:t>PPT</a:t>
            </a:r>
            <a:r>
              <a:rPr lang="zh-CN" altLang="en-US" smtClean="0">
                <a:solidFill>
                  <a:srgbClr val="000000"/>
                </a:solidFill>
              </a:rPr>
              <a:t>，画出</a:t>
            </a:r>
            <a:r>
              <a:rPr lang="en-US" altLang="zh-CN" smtClean="0">
                <a:solidFill>
                  <a:srgbClr val="000000"/>
                </a:solidFill>
              </a:rPr>
              <a:t>obj, bar, obj2, obj3</a:t>
            </a:r>
            <a:r>
              <a:rPr lang="zh-CN" altLang="en-US" smtClean="0">
                <a:solidFill>
                  <a:srgbClr val="000000"/>
                </a:solidFill>
              </a:rPr>
              <a:t>在内存中的情况</a:t>
            </a:r>
            <a:r>
              <a:rPr lang="zh-CN" altLang="en-US" smtClean="0"/>
              <a:t>”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/>
              <a:t>“</a:t>
            </a:r>
            <a:r>
              <a:rPr lang="zh-CN" altLang="en-US" smtClean="0">
                <a:solidFill>
                  <a:srgbClr val="000000"/>
                </a:solidFill>
              </a:rPr>
              <a:t>作业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：请写任意一段程序，需要用到数组的至少</a:t>
            </a:r>
            <a:r>
              <a:rPr lang="en-US" altLang="zh-CN" smtClean="0">
                <a:solidFill>
                  <a:srgbClr val="000000"/>
                </a:solidFill>
              </a:rPr>
              <a:t>5</a:t>
            </a:r>
            <a:r>
              <a:rPr lang="zh-CN" altLang="en-US" smtClean="0">
                <a:solidFill>
                  <a:srgbClr val="000000"/>
                </a:solidFill>
              </a:rPr>
              <a:t>个</a:t>
            </a:r>
            <a:r>
              <a:rPr lang="en-US" altLang="zh-CN" smtClean="0">
                <a:solidFill>
                  <a:srgbClr val="000000"/>
                </a:solidFill>
              </a:rPr>
              <a:t>method</a:t>
            </a:r>
            <a:r>
              <a:rPr lang="zh-CN" altLang="en-US" smtClean="0"/>
              <a:t> ”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/>
              <a:t>“</a:t>
            </a:r>
            <a:r>
              <a:rPr lang="zh-CN" altLang="en-US" smtClean="0">
                <a:solidFill>
                  <a:srgbClr val="000000"/>
                </a:solidFill>
              </a:rPr>
              <a:t>作业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zh-CN" altLang="en-US" smtClean="0"/>
              <a:t>请仿照前两页</a:t>
            </a:r>
            <a:r>
              <a:rPr lang="en-US" altLang="zh-CN" smtClean="0"/>
              <a:t>ppt</a:t>
            </a:r>
            <a:r>
              <a:rPr lang="zh-CN" altLang="en-US" smtClean="0"/>
              <a:t>，画图解释下面程序的输出”</a:t>
            </a:r>
            <a:endParaRPr lang="en-US" altLang="zh-CN" smtClean="0"/>
          </a:p>
          <a:p>
            <a:pPr latinLnBrk="1" hangingPunct="0"/>
            <a:r>
              <a:rPr lang="zh-CN" altLang="en-US" smtClean="0">
                <a:solidFill>
                  <a:schemeClr val="tx1"/>
                </a:solidFill>
              </a:rPr>
              <a:t>“作业</a:t>
            </a:r>
            <a:r>
              <a:rPr lang="en-US" altLang="zh-CN" smtClean="0">
                <a:solidFill>
                  <a:schemeClr val="tx1"/>
                </a:solidFill>
              </a:rPr>
              <a:t>4</a:t>
            </a:r>
            <a:r>
              <a:rPr lang="zh-CN" altLang="en-US" smtClean="0">
                <a:solidFill>
                  <a:schemeClr val="tx1"/>
                </a:solidFill>
              </a:rPr>
              <a:t>：写一段代码，实现上图的</a:t>
            </a:r>
            <a:r>
              <a:rPr lang="en-US" altLang="zh-CN" smtClean="0">
                <a:solidFill>
                  <a:schemeClr val="tx1"/>
                </a:solidFill>
              </a:rPr>
              <a:t>scope chain</a:t>
            </a:r>
            <a:r>
              <a:rPr lang="zh-CN" altLang="en-US" smtClean="0">
                <a:solidFill>
                  <a:schemeClr val="tx1"/>
                </a:solidFill>
              </a:rPr>
              <a:t>关系和</a:t>
            </a:r>
            <a:r>
              <a:rPr lang="en-US" altLang="zh-CN" smtClean="0">
                <a:solidFill>
                  <a:schemeClr val="tx1"/>
                </a:solidFill>
              </a:rPr>
              <a:t>call stack</a:t>
            </a:r>
            <a:r>
              <a:rPr lang="zh-CN" altLang="en-US" smtClean="0">
                <a:solidFill>
                  <a:schemeClr val="tx1"/>
                </a:solidFill>
              </a:rPr>
              <a:t>关系”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执行代码不留痕</a:t>
            </a:r>
            <a:r>
              <a:rPr lang="en-US" altLang="zh-CN" smtClean="0"/>
              <a:t>(2/2)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5616" y="1988840"/>
            <a:ext cx="2520280" cy="3600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060848"/>
            <a:ext cx="18722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a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b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(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  </a:t>
            </a:r>
            <a:r>
              <a:rPr lang="en-US" altLang="zh-CN" smtClean="0">
                <a:solidFill>
                  <a:srgbClr val="000000"/>
                </a:solidFill>
              </a:rPr>
              <a:t>function swap(){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//</a:t>
            </a:r>
            <a:r>
              <a:rPr lang="zh-CN" altLang="en-US" dirty="0" smtClean="0">
                <a:solidFill>
                  <a:srgbClr val="000000"/>
                </a:solidFill>
              </a:rPr>
              <a:t>交换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c = 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a =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b = c;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)();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924944"/>
            <a:ext cx="2592288" cy="33855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定义一个</a:t>
            </a:r>
            <a:r>
              <a:rPr lang="en-US" altLang="zh-CN" sz="1100" dirty="0" smtClean="0">
                <a:solidFill>
                  <a:schemeClr val="bg1"/>
                </a:solidFill>
              </a:rPr>
              <a:t>function expression</a:t>
            </a:r>
            <a:r>
              <a:rPr lang="zh-CN" altLang="en-US" sz="1100" dirty="0" smtClean="0">
                <a:solidFill>
                  <a:schemeClr val="bg1"/>
                </a:solidFill>
              </a:rPr>
              <a:t>，并立即执行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</a:rPr>
              <a:t>什么都不留下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73240" y="2255287"/>
            <a:ext cx="2083135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global scope</a:t>
            </a:r>
          </a:p>
          <a:p>
            <a:pPr algn="ctr"/>
            <a:r>
              <a:rPr lang="en-US" altLang="zh-CN" smtClean="0"/>
              <a:t>[a=1, b=2]</a:t>
            </a:r>
            <a:endParaRPr lang="zh-CN" altLang="en-US"/>
          </a:p>
        </p:txBody>
      </p:sp>
      <p:cxnSp>
        <p:nvCxnSpPr>
          <p:cNvPr id="8" name="直接连接符 7"/>
          <p:cNvCxnSpPr>
            <a:stCxn id="7" idx="3"/>
            <a:endCxn id="10" idx="0"/>
          </p:cNvCxnSpPr>
          <p:nvPr/>
        </p:nvCxnSpPr>
        <p:spPr>
          <a:xfrm flipH="1">
            <a:off x="5336245" y="2869914"/>
            <a:ext cx="842063" cy="89157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4024" y="3079611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72000" y="3761487"/>
            <a:ext cx="1528489" cy="31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swap</a:t>
            </a:r>
            <a:endParaRPr lang="zh-CN" altLang="en-US" smtClean="0"/>
          </a:p>
        </p:txBody>
      </p:sp>
      <p:sp>
        <p:nvSpPr>
          <p:cNvPr id="11" name="椭圆 10"/>
          <p:cNvSpPr/>
          <p:nvPr/>
        </p:nvSpPr>
        <p:spPr>
          <a:xfrm>
            <a:off x="6902002" y="3472433"/>
            <a:ext cx="2094160" cy="898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swap's</a:t>
            </a:r>
          </a:p>
          <a:p>
            <a:pPr algn="ctr"/>
            <a:r>
              <a:rPr lang="en-US" altLang="zh-CN" smtClean="0"/>
              <a:t>scope</a:t>
            </a:r>
          </a:p>
          <a:p>
            <a:pPr algn="ctr"/>
            <a:r>
              <a:rPr lang="en-US" altLang="zh-CN" smtClean="0"/>
              <a:t>[c]</a:t>
            </a:r>
            <a:endParaRPr lang="zh-CN" altLang="en-US"/>
          </a:p>
        </p:txBody>
      </p:sp>
      <p:cxnSp>
        <p:nvCxnSpPr>
          <p:cNvPr id="12" name="直接连接符 11"/>
          <p:cNvCxnSpPr>
            <a:stCxn id="11" idx="0"/>
            <a:endCxn id="7" idx="5"/>
          </p:cNvCxnSpPr>
          <p:nvPr/>
        </p:nvCxnSpPr>
        <p:spPr>
          <a:xfrm flipH="1" flipV="1">
            <a:off x="7651307" y="2869914"/>
            <a:ext cx="297775" cy="60251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3"/>
            <a:endCxn id="11" idx="2"/>
          </p:cNvCxnSpPr>
          <p:nvPr/>
        </p:nvCxnSpPr>
        <p:spPr>
          <a:xfrm>
            <a:off x="6100489" y="3919280"/>
            <a:ext cx="801513" cy="247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0386" y="3604374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run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01433" y="2951793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ref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29670" y="1876182"/>
            <a:ext cx="352839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global</a:t>
            </a:r>
            <a:r>
              <a:rPr lang="zh-CN" altLang="en-US"/>
              <a:t>里没有</a:t>
            </a:r>
            <a:r>
              <a:rPr lang="en-US" altLang="zh-CN"/>
              <a:t>swap</a:t>
            </a:r>
            <a:r>
              <a:rPr lang="zh-CN" altLang="en-US"/>
              <a:t>这个变量</a:t>
            </a:r>
          </a:p>
        </p:txBody>
      </p:sp>
    </p:spTree>
    <p:extLst>
      <p:ext uri="{BB962C8B-B14F-4D97-AF65-F5344CB8AC3E}">
        <p14:creationId xmlns:p14="http://schemas.microsoft.com/office/powerpoint/2010/main" val="24407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9592" y="1412776"/>
            <a:ext cx="2520280" cy="3600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继续讨论</a:t>
            </a:r>
            <a:r>
              <a:rPr lang="en-US" altLang="zh-CN" smtClean="0"/>
              <a:t>hoisted</a:t>
            </a:r>
            <a:r>
              <a:rPr lang="zh-CN" altLang="en-US" smtClean="0"/>
              <a:t>问题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1700808"/>
            <a:ext cx="18722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function </a:t>
            </a: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(n)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bar;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function bar()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    return n;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p = </a:t>
            </a: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(2);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console.log</a:t>
            </a:r>
            <a:r>
              <a:rPr lang="en-US" altLang="zh-CN" dirty="0" smtClean="0">
                <a:solidFill>
                  <a:srgbClr val="000000"/>
                </a:solidFill>
              </a:rPr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 p()</a:t>
            </a:r>
            <a:r>
              <a:rPr lang="en-US" altLang="zh-CN" dirty="0" smtClean="0">
                <a:solidFill>
                  <a:srgbClr val="000000"/>
                </a:solidFill>
              </a:rPr>
              <a:t> );</a:t>
            </a:r>
          </a:p>
        </p:txBody>
      </p:sp>
      <p:sp>
        <p:nvSpPr>
          <p:cNvPr id="7" name="矩形 6"/>
          <p:cNvSpPr/>
          <p:nvPr/>
        </p:nvSpPr>
        <p:spPr>
          <a:xfrm>
            <a:off x="2699792" y="2348880"/>
            <a:ext cx="2520280" cy="21602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嵌套的函数声明</a:t>
            </a:r>
            <a:r>
              <a:rPr lang="en-US" altLang="zh-CN" sz="1400" dirty="0" smtClean="0">
                <a:solidFill>
                  <a:schemeClr val="bg1"/>
                </a:solidFill>
              </a:rPr>
              <a:t>bar</a:t>
            </a:r>
            <a:r>
              <a:rPr lang="zh-CN" altLang="en-US" sz="1400" dirty="0" smtClean="0">
                <a:solidFill>
                  <a:schemeClr val="bg1"/>
                </a:solidFill>
              </a:rPr>
              <a:t>，会被提前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如何理解</a:t>
            </a:r>
            <a:r>
              <a:rPr lang="en-US" altLang="zh-CN" smtClean="0"/>
              <a:t>hoisted</a:t>
            </a:r>
            <a:r>
              <a:rPr lang="zh-CN" altLang="en-US" smtClean="0"/>
              <a:t>特性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可能是为了简化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的实现，在一进入函数的时候就将所有局部变量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xxx)</a:t>
            </a:r>
            <a:r>
              <a:rPr lang="zh-CN" altLang="en-US" dirty="0" smtClean="0"/>
              <a:t>、函数声明扫描出来加入到</a:t>
            </a:r>
            <a:r>
              <a:rPr lang="en-US" altLang="zh-CN" dirty="0" smtClean="0"/>
              <a:t>scope</a:t>
            </a: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的实现方式，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也没有 块</a:t>
            </a:r>
            <a:r>
              <a:rPr lang="zh-CN" altLang="en-US" dirty="0"/>
              <a:t>级别 </a:t>
            </a:r>
            <a:r>
              <a:rPr lang="en-US" altLang="zh-CN" dirty="0"/>
              <a:t>(block level) </a:t>
            </a:r>
            <a:r>
              <a:rPr lang="zh-CN" altLang="en-US" dirty="0"/>
              <a:t>的变量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[prototype]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2723728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y: 2</a:t>
            </a:r>
          </a:p>
        </p:txBody>
      </p:sp>
      <p:sp>
        <p:nvSpPr>
          <p:cNvPr id="6" name="矩形 5"/>
          <p:cNvSpPr/>
          <p:nvPr/>
        </p:nvSpPr>
        <p:spPr>
          <a:xfrm>
            <a:off x="5436096" y="2276872"/>
            <a:ext cx="2016224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x: 5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: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this.y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 flipV="1">
            <a:off x="3851920" y="2877036"/>
            <a:ext cx="1584176" cy="3135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3995936" y="2548353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3130" y="2739994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obj1</a:t>
            </a:r>
          </a:p>
        </p:txBody>
      </p:sp>
      <p:cxnSp>
        <p:nvCxnSpPr>
          <p:cNvPr id="15" name="直接箭头连接符 14"/>
          <p:cNvCxnSpPr>
            <a:stCxn id="14" idx="3"/>
            <a:endCxn id="5" idx="1"/>
          </p:cNvCxnSpPr>
          <p:nvPr/>
        </p:nvCxnSpPr>
        <p:spPr>
          <a:xfrm flipV="1">
            <a:off x="1872974" y="2908393"/>
            <a:ext cx="898826" cy="1626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/>
          <p:cNvSpPr txBox="1"/>
          <p:nvPr/>
        </p:nvSpPr>
        <p:spPr>
          <a:xfrm>
            <a:off x="755576" y="4210054"/>
            <a:ext cx="64087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console.log</a:t>
            </a:r>
            <a:r>
              <a:rPr lang="en-US" altLang="zh-CN" dirty="0" smtClean="0">
                <a:solidFill>
                  <a:srgbClr val="000000"/>
                </a:solidFill>
              </a:rPr>
              <a:t> (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obj1.x )</a:t>
            </a:r>
            <a:r>
              <a:rPr lang="en-US" altLang="zh-CN" dirty="0" smtClean="0">
                <a:solidFill>
                  <a:srgbClr val="000000"/>
                </a:solidFill>
              </a:rPr>
              <a:t>;  //</a:t>
            </a:r>
            <a:r>
              <a:rPr lang="zh-CN" altLang="en-US" dirty="0" smtClean="0">
                <a:solidFill>
                  <a:srgbClr val="000000"/>
                </a:solidFill>
              </a:rPr>
              <a:t>可以从</a:t>
            </a:r>
            <a:r>
              <a:rPr lang="en-US" altLang="zh-CN" dirty="0" smtClean="0">
                <a:solidFill>
                  <a:srgbClr val="000000"/>
                </a:solidFill>
              </a:rPr>
              <a:t>obj1</a:t>
            </a:r>
            <a:r>
              <a:rPr lang="zh-CN" altLang="en-US" dirty="0" smtClean="0">
                <a:solidFill>
                  <a:srgbClr val="000000"/>
                </a:solidFill>
              </a:rPr>
              <a:t>读取到</a:t>
            </a:r>
            <a:r>
              <a:rPr lang="en-US" altLang="zh-CN" dirty="0" smtClean="0">
                <a:solidFill>
                  <a:srgbClr val="000000"/>
                </a:solidFill>
              </a:rPr>
              <a:t>prototype</a:t>
            </a:r>
            <a:r>
              <a:rPr lang="zh-CN" altLang="en-US" dirty="0" smtClean="0">
                <a:solidFill>
                  <a:srgbClr val="000000"/>
                </a:solidFill>
              </a:rPr>
              <a:t>的内容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console.log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 ( obj2.foo() ); //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也可以从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obj2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调用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prototype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的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method</a:t>
            </a:r>
          </a:p>
        </p:txBody>
      </p:sp>
      <p:sp>
        <p:nvSpPr>
          <p:cNvPr id="20" name="矩形 19"/>
          <p:cNvSpPr/>
          <p:nvPr/>
        </p:nvSpPr>
        <p:spPr>
          <a:xfrm>
            <a:off x="1259632" y="3417966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obj2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835696" y="3561982"/>
            <a:ext cx="898826" cy="1626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矩形 23"/>
          <p:cNvSpPr/>
          <p:nvPr/>
        </p:nvSpPr>
        <p:spPr>
          <a:xfrm>
            <a:off x="2771800" y="3345958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y: 4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851920" y="3201942"/>
            <a:ext cx="1584176" cy="39139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3995936" y="3356992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1412776"/>
            <a:ext cx="73448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中，通过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机制可以让多个对象共享</a:t>
            </a:r>
            <a:r>
              <a:rPr lang="zh-CN" altLang="en-US" dirty="0" smtClean="0">
                <a:solidFill>
                  <a:srgbClr val="000000"/>
                </a:solidFill>
              </a:rPr>
              <a:t>属性。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560" y="4869160"/>
            <a:ext cx="684076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这种共享，只限于“读”的方式。一旦“写”，</a:t>
            </a:r>
            <a:r>
              <a:rPr lang="zh-CN" altLang="en-US" dirty="0" smtClean="0">
                <a:solidFill>
                  <a:srgbClr val="000000"/>
                </a:solidFill>
              </a:rPr>
              <a:t>只会改变“直接对象”（我临时创造的词），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不会改动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prototype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对象。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4" y="5517232"/>
            <a:ext cx="30243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obj1.x = 6;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36726" y="5733256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obj1</a:t>
            </a:r>
          </a:p>
        </p:txBody>
      </p:sp>
      <p:sp>
        <p:nvSpPr>
          <p:cNvPr id="39" name="矩形 38"/>
          <p:cNvSpPr/>
          <p:nvPr/>
        </p:nvSpPr>
        <p:spPr>
          <a:xfrm>
            <a:off x="3995936" y="5585467"/>
            <a:ext cx="108012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x: 6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y: 2</a:t>
            </a:r>
          </a:p>
        </p:txBody>
      </p:sp>
      <p:cxnSp>
        <p:nvCxnSpPr>
          <p:cNvPr id="40" name="直接箭头连接符 39"/>
          <p:cNvCxnSpPr>
            <a:stCxn id="32" idx="3"/>
            <a:endCxn id="39" idx="1"/>
          </p:cNvCxnSpPr>
          <p:nvPr/>
        </p:nvCxnSpPr>
        <p:spPr>
          <a:xfrm flipV="1">
            <a:off x="3136570" y="5908632"/>
            <a:ext cx="859366" cy="929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矩形 43"/>
          <p:cNvSpPr/>
          <p:nvPr/>
        </p:nvSpPr>
        <p:spPr>
          <a:xfrm>
            <a:off x="6444208" y="5301208"/>
            <a:ext cx="2016224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x: 5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: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this.y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45" name="直接箭头连接符 44"/>
          <p:cNvCxnSpPr>
            <a:stCxn id="39" idx="3"/>
            <a:endCxn id="44" idx="1"/>
          </p:cNvCxnSpPr>
          <p:nvPr/>
        </p:nvCxnSpPr>
        <p:spPr>
          <a:xfrm flipV="1">
            <a:off x="5076056" y="5901372"/>
            <a:ext cx="1368152" cy="726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/>
          <p:cNvSpPr txBox="1"/>
          <p:nvPr/>
        </p:nvSpPr>
        <p:spPr>
          <a:xfrm>
            <a:off x="5076056" y="5620597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2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486008"/>
            <a:ext cx="3528392" cy="3239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[prototype]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772816"/>
            <a:ext cx="4104456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proto = {</a:t>
            </a:r>
          </a:p>
          <a:p>
            <a:pPr marL="0" indent="0">
              <a:buNone/>
            </a:pPr>
            <a:r>
              <a:rPr lang="en-US" altLang="zh-CN" sz="1200" dirty="0" smtClean="0"/>
              <a:t>  x: 5,</a:t>
            </a:r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foo</a:t>
            </a:r>
            <a:r>
              <a:rPr lang="en-US" altLang="zh-CN" sz="1200" dirty="0" smtClean="0"/>
              <a:t>: function (){ return </a:t>
            </a:r>
            <a:r>
              <a:rPr lang="en-US" altLang="zh-CN" sz="1200" dirty="0" err="1" smtClean="0"/>
              <a:t>this.y</a:t>
            </a:r>
            <a:r>
              <a:rPr lang="en-US" altLang="zh-CN" sz="1200" dirty="0" smtClean="0"/>
              <a:t>; },</a:t>
            </a:r>
          </a:p>
          <a:p>
            <a:pPr marL="0" indent="0">
              <a:buNone/>
            </a:pPr>
            <a:r>
              <a:rPr lang="en-US" altLang="zh-CN" sz="1200" dirty="0" smtClean="0"/>
              <a:t>  constructor: F //</a:t>
            </a:r>
            <a:r>
              <a:rPr lang="en-US" altLang="zh-CN" sz="1200" dirty="0" err="1" smtClean="0"/>
              <a:t>constuctor</a:t>
            </a:r>
            <a:r>
              <a:rPr lang="zh-CN" altLang="en-US" sz="1200" dirty="0" smtClean="0"/>
              <a:t>属性，后面解释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};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function F(y){</a:t>
            </a:r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this.y</a:t>
            </a:r>
            <a:r>
              <a:rPr lang="en-US" altLang="zh-CN" sz="1200" dirty="0" smtClean="0"/>
              <a:t> = y;</a:t>
            </a:r>
          </a:p>
          <a:p>
            <a:pPr marL="0" indent="0">
              <a:buNone/>
            </a:pP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F.prototype</a:t>
            </a:r>
            <a:r>
              <a:rPr lang="en-US" altLang="zh-CN" sz="1200" dirty="0" smtClean="0"/>
              <a:t> = proto;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obj1 = new F(2);</a:t>
            </a:r>
          </a:p>
          <a:p>
            <a:pPr marL="0" indent="0">
              <a:buNone/>
            </a:pPr>
            <a:r>
              <a:rPr lang="en-US" altLang="zh-CN" sz="1200" dirty="0" err="1" smtClean="0"/>
              <a:t>console.log</a:t>
            </a:r>
            <a:r>
              <a:rPr lang="en-US" altLang="zh-CN" sz="1200" dirty="0" smtClean="0"/>
              <a:t> (</a:t>
            </a:r>
            <a:r>
              <a:rPr lang="en-US" altLang="zh-CN" sz="1200" dirty="0" smtClean="0">
                <a:solidFill>
                  <a:srgbClr val="FF0000"/>
                </a:solidFill>
              </a:rPr>
              <a:t> obj1.foo() </a:t>
            </a:r>
            <a:r>
              <a:rPr lang="en-US" altLang="zh-CN" sz="1200" dirty="0" smtClean="0"/>
              <a:t>);</a:t>
            </a:r>
          </a:p>
        </p:txBody>
      </p:sp>
      <p:sp>
        <p:nvSpPr>
          <p:cNvPr id="13" name="矩形 12"/>
          <p:cNvSpPr/>
          <p:nvPr/>
        </p:nvSpPr>
        <p:spPr>
          <a:xfrm>
            <a:off x="2627784" y="2852936"/>
            <a:ext cx="1800200" cy="215444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建立</a:t>
            </a:r>
            <a:r>
              <a:rPr lang="en-US" altLang="zh-CN" sz="1400" dirty="0" smtClean="0">
                <a:solidFill>
                  <a:schemeClr val="bg1"/>
                </a:solidFill>
              </a:rPr>
              <a:t>F</a:t>
            </a:r>
            <a:r>
              <a:rPr lang="zh-CN" altLang="en-US" sz="1400" dirty="0" smtClean="0">
                <a:solidFill>
                  <a:schemeClr val="bg1"/>
                </a:solidFill>
              </a:rPr>
              <a:t>与</a:t>
            </a:r>
            <a:r>
              <a:rPr lang="en-US" altLang="zh-CN" sz="1400" dirty="0" smtClean="0">
                <a:solidFill>
                  <a:schemeClr val="bg1"/>
                </a:solidFill>
              </a:rPr>
              <a:t>proto</a:t>
            </a:r>
            <a:r>
              <a:rPr lang="zh-CN" altLang="en-US" sz="1400" dirty="0" smtClean="0">
                <a:solidFill>
                  <a:schemeClr val="bg1"/>
                </a:solidFill>
              </a:rPr>
              <a:t>的关系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63888" y="3789040"/>
            <a:ext cx="1872208" cy="430887"/>
          </a:xfrm>
          <a:prstGeom prst="rect">
            <a:avLst/>
          </a:prstGeom>
          <a:solidFill>
            <a:srgbClr val="C0504D">
              <a:alpha val="50000"/>
            </a:srgbClr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关键步骤：创建新对象，并建立</a:t>
            </a:r>
            <a:r>
              <a:rPr lang="en-US" altLang="zh-CN" sz="1400" dirty="0" smtClean="0">
                <a:solidFill>
                  <a:schemeClr val="bg1"/>
                </a:solidFill>
              </a:rPr>
              <a:t>[prototype]</a:t>
            </a:r>
            <a:r>
              <a:rPr lang="zh-CN" altLang="en-US" sz="1400" dirty="0" smtClean="0">
                <a:solidFill>
                  <a:schemeClr val="bg1"/>
                </a:solidFill>
              </a:rPr>
              <a:t>关系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endCxn id="20" idx="1"/>
          </p:cNvCxnSpPr>
          <p:nvPr/>
        </p:nvCxnSpPr>
        <p:spPr>
          <a:xfrm flipV="1">
            <a:off x="5580112" y="1879957"/>
            <a:ext cx="936104" cy="209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6516216" y="1556792"/>
            <a:ext cx="216024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Wingdings" pitchFamily="2" charset="2"/>
              </a:rPr>
              <a:t>: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Wingdings" pitchFamily="2" charset="2"/>
              </a:rPr>
              <a:t> 5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baseline="0" dirty="0" err="1" smtClean="0">
                <a:solidFill>
                  <a:srgbClr val="000000"/>
                </a:solidFill>
                <a:sym typeface="Wingdings" pitchFamily="2" charset="2"/>
              </a:rPr>
              <a:t>foo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 : function () {...}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8104" y="1486008"/>
            <a:ext cx="13681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5453568" y="2062072"/>
            <a:ext cx="1062648" cy="359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矩形 28"/>
          <p:cNvSpPr/>
          <p:nvPr/>
        </p:nvSpPr>
        <p:spPr>
          <a:xfrm>
            <a:off x="5436096" y="2052780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sym typeface="Wingdings" pitchFamily="2" charset="2"/>
              </a:rPr>
              <a:t>constructor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6096" y="2710144"/>
            <a:ext cx="31683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new F(...)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372200" y="2566128"/>
            <a:ext cx="0" cy="108012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形状 35"/>
          <p:cNvCxnSpPr>
            <a:stCxn id="41" idx="3"/>
            <a:endCxn id="20" idx="2"/>
          </p:cNvCxnSpPr>
          <p:nvPr/>
        </p:nvCxnSpPr>
        <p:spPr>
          <a:xfrm flipV="1">
            <a:off x="7164288" y="2203121"/>
            <a:ext cx="432048" cy="1729935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7596336" y="2852936"/>
            <a:ext cx="12961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F.prototype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作为</a:t>
            </a:r>
            <a:endParaRPr kumimoji="0" lang="en-US" altLang="zh-CN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96136" y="3748391"/>
            <a:ext cx="1368152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rtl="0" latinLnBrk="1" hangingPunct="0"/>
            <a:r>
              <a:rPr lang="zh-CN" altLang="en-US" dirty="0" smtClean="0">
                <a:solidFill>
                  <a:srgbClr val="000000"/>
                </a:solidFill>
              </a:rPr>
              <a:t>新对象</a:t>
            </a:r>
          </a:p>
        </p:txBody>
      </p:sp>
      <p:sp>
        <p:nvSpPr>
          <p:cNvPr id="43" name="矩形 42"/>
          <p:cNvSpPr/>
          <p:nvPr/>
        </p:nvSpPr>
        <p:spPr>
          <a:xfrm>
            <a:off x="4860032" y="1768171"/>
            <a:ext cx="576064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907704" y="2276872"/>
            <a:ext cx="2808312" cy="144016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>
            <a:endCxn id="30" idx="1"/>
          </p:cNvCxnSpPr>
          <p:nvPr/>
        </p:nvCxnSpPr>
        <p:spPr>
          <a:xfrm flipV="1">
            <a:off x="1907704" y="2894809"/>
            <a:ext cx="3528392" cy="1182263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dash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1547664" y="5229200"/>
            <a:ext cx="61926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这便是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zh-CN" altLang="en-US" dirty="0" smtClean="0">
                <a:solidFill>
                  <a:srgbClr val="000000"/>
                </a:solidFill>
              </a:rPr>
              <a:t>中的继承</a:t>
            </a:r>
            <a:r>
              <a:rPr lang="en-US" altLang="zh-CN" dirty="0" smtClean="0">
                <a:solidFill>
                  <a:srgbClr val="000000"/>
                </a:solidFill>
              </a:rPr>
              <a:t>(inheritance)</a:t>
            </a:r>
            <a:r>
              <a:rPr lang="zh-CN" altLang="en-US" dirty="0" smtClean="0">
                <a:solidFill>
                  <a:srgbClr val="000000"/>
                </a:solidFill>
              </a:rPr>
              <a:t>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7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[prototype]</a:t>
            </a:r>
            <a:r>
              <a:rPr lang="zh-CN" altLang="en-US" dirty="0" smtClean="0"/>
              <a:t>可以多层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9672" y="2363688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z: 5</a:t>
            </a:r>
          </a:p>
        </p:txBody>
      </p:sp>
      <p:sp>
        <p:nvSpPr>
          <p:cNvPr id="5" name="矩形 4"/>
          <p:cNvSpPr/>
          <p:nvPr/>
        </p:nvSpPr>
        <p:spPr>
          <a:xfrm>
            <a:off x="3923928" y="1916832"/>
            <a:ext cx="2016224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y: 4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bar: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this.y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V="1">
            <a:off x="2699792" y="2516996"/>
            <a:ext cx="1224136" cy="3135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2699792" y="2188313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026" y="2379954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obj1</a:t>
            </a:r>
          </a:p>
        </p:txBody>
      </p:sp>
      <p:cxnSp>
        <p:nvCxnSpPr>
          <p:cNvPr id="9" name="直接箭头连接符 8"/>
          <p:cNvCxnSpPr>
            <a:stCxn id="8" idx="3"/>
            <a:endCxn id="4" idx="1"/>
          </p:cNvCxnSpPr>
          <p:nvPr/>
        </p:nvCxnSpPr>
        <p:spPr>
          <a:xfrm flipV="1">
            <a:off x="936870" y="2548353"/>
            <a:ext cx="682802" cy="1626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5" idx="3"/>
            <a:endCxn id="20" idx="1"/>
          </p:cNvCxnSpPr>
          <p:nvPr/>
        </p:nvCxnSpPr>
        <p:spPr>
          <a:xfrm>
            <a:off x="5940152" y="2516996"/>
            <a:ext cx="1296144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7236296" y="1916832"/>
            <a:ext cx="1656184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x: 3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</a:rPr>
              <a:t>: function()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  return </a:t>
            </a:r>
            <a:r>
              <a:rPr lang="en-US" altLang="zh-CN" dirty="0" err="1" smtClean="0">
                <a:solidFill>
                  <a:srgbClr val="000000"/>
                </a:solidFill>
              </a:rPr>
              <a:t>this.x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2160" y="2195574"/>
            <a:ext cx="15841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[prototype]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576" y="3717032"/>
            <a:ext cx="30963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console.log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obj1.x </a:t>
            </a:r>
            <a:r>
              <a:rPr lang="en-US" altLang="zh-CN" dirty="0" smtClean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4653136"/>
            <a:ext cx="8424936" cy="646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第四次作业</a:t>
            </a: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kumimoji="0" lang="zh-CN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写一段</a:t>
            </a:r>
            <a:r>
              <a:rPr lang="en-US" altLang="zh-CN" dirty="0" smtClean="0">
                <a:solidFill>
                  <a:srgbClr val="000000"/>
                </a:solidFill>
              </a:rPr>
              <a:t>JavaScript</a:t>
            </a:r>
            <a:r>
              <a:rPr lang="zh-CN" altLang="en-US" dirty="0" smtClean="0">
                <a:solidFill>
                  <a:srgbClr val="000000"/>
                </a:solidFill>
              </a:rPr>
              <a:t>代码，实现上面的</a:t>
            </a:r>
            <a:r>
              <a:rPr lang="en-US" altLang="zh-CN" dirty="0" smtClean="0">
                <a:solidFill>
                  <a:srgbClr val="000000"/>
                </a:solidFill>
              </a:rPr>
              <a:t>[prototype]</a:t>
            </a:r>
            <a:r>
              <a:rPr lang="zh-CN" altLang="en-US" dirty="0" smtClean="0">
                <a:solidFill>
                  <a:srgbClr val="000000"/>
                </a:solidFill>
              </a:rPr>
              <a:t>关系。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提示：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需要类似</a:t>
            </a: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F.prototype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= new G() 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的方式，才能建立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层以上的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[prototype]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链条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默认的</a:t>
            </a:r>
            <a:r>
              <a:rPr lang="en-US" altLang="zh-CN" dirty="0" smtClean="0"/>
              <a:t>[prototype]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80728"/>
          </a:xfrm>
        </p:spPr>
        <p:txBody>
          <a:bodyPr/>
          <a:lstStyle/>
          <a:p>
            <a:r>
              <a:rPr lang="zh-CN" altLang="en-US" dirty="0" smtClean="0"/>
              <a:t>实际上，每个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预先配备了一个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对象。通常直接使用它即可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924944"/>
            <a:ext cx="4104456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US" altLang="zh-CN" sz="1200" dirty="0" smtClean="0"/>
              <a:t>function F(y){</a:t>
            </a:r>
          </a:p>
          <a:p>
            <a:pPr marL="0" indent="0"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this.y</a:t>
            </a:r>
            <a:r>
              <a:rPr lang="en-US" altLang="zh-CN" sz="1200" dirty="0" smtClean="0"/>
              <a:t> = y;</a:t>
            </a:r>
          </a:p>
          <a:p>
            <a:pPr marL="0" indent="0">
              <a:buNone/>
            </a:pP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r>
              <a:rPr lang="en-US" altLang="zh-CN" sz="1200" dirty="0" err="1" smtClean="0"/>
              <a:t>F.prototype.x</a:t>
            </a:r>
            <a:r>
              <a:rPr lang="en-US" altLang="zh-CN" sz="1200" dirty="0" smtClean="0"/>
              <a:t> = 5;</a:t>
            </a:r>
          </a:p>
          <a:p>
            <a:pPr marL="0" indent="0">
              <a:buNone/>
            </a:pPr>
            <a:r>
              <a:rPr lang="en-US" altLang="zh-CN" sz="1200" dirty="0" err="1" smtClean="0"/>
              <a:t>F.prototype.foo</a:t>
            </a:r>
            <a:r>
              <a:rPr lang="en-US" altLang="zh-CN" sz="1200" dirty="0" smtClean="0"/>
              <a:t> = function() { return </a:t>
            </a:r>
            <a:r>
              <a:rPr lang="en-US" altLang="zh-CN" sz="1200" dirty="0" err="1" smtClean="0"/>
              <a:t>this.y</a:t>
            </a:r>
            <a:r>
              <a:rPr lang="en-US" altLang="zh-CN" sz="1200" dirty="0" smtClean="0"/>
              <a:t>; }</a:t>
            </a:r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err="1" smtClean="0"/>
              <a:t>var</a:t>
            </a:r>
            <a:r>
              <a:rPr lang="en-US" altLang="zh-CN" sz="1200" dirty="0" smtClean="0"/>
              <a:t> obj1 = new F(2);</a:t>
            </a:r>
          </a:p>
          <a:p>
            <a:pPr marL="0" indent="0">
              <a:buNone/>
            </a:pPr>
            <a:r>
              <a:rPr lang="en-US" altLang="zh-CN" sz="1200" dirty="0" err="1" smtClean="0"/>
              <a:t>console.log</a:t>
            </a:r>
            <a:r>
              <a:rPr lang="en-US" altLang="zh-CN" sz="1200" dirty="0" smtClean="0"/>
              <a:t> (</a:t>
            </a:r>
            <a:r>
              <a:rPr lang="en-US" altLang="zh-CN" sz="1200" dirty="0" smtClean="0">
                <a:solidFill>
                  <a:srgbClr val="FF0000"/>
                </a:solidFill>
              </a:rPr>
              <a:t> obj1.foo() </a:t>
            </a:r>
            <a:r>
              <a:rPr lang="en-US" altLang="zh-CN" sz="1200" dirty="0" smtClean="0"/>
              <a:t>);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652120" y="3645024"/>
            <a:ext cx="936104" cy="209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矩形 5"/>
          <p:cNvSpPr/>
          <p:nvPr/>
        </p:nvSpPr>
        <p:spPr>
          <a:xfrm>
            <a:off x="6660232" y="3501008"/>
            <a:ext cx="21602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baseline="0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3212976"/>
            <a:ext cx="13681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597584" y="3789040"/>
            <a:ext cx="990640" cy="482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矩形 8"/>
          <p:cNvSpPr/>
          <p:nvPr/>
        </p:nvSpPr>
        <p:spPr>
          <a:xfrm>
            <a:off x="5580112" y="3851756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sym typeface="Wingdings" pitchFamily="2" charset="2"/>
              </a:rPr>
              <a:t>constructor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4048" y="3496363"/>
            <a:ext cx="576064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形状 13"/>
          <p:cNvCxnSpPr>
            <a:endCxn id="6" idx="2"/>
          </p:cNvCxnSpPr>
          <p:nvPr/>
        </p:nvCxnSpPr>
        <p:spPr>
          <a:xfrm flipV="1">
            <a:off x="5076056" y="3870338"/>
            <a:ext cx="2664296" cy="1142838"/>
          </a:xfrm>
          <a:prstGeom prst="bent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5851773" y="4653136"/>
            <a:ext cx="28083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直接往里塞</a:t>
            </a:r>
            <a:r>
              <a:rPr lang="zh-CN" altLang="en-US" dirty="0" smtClean="0">
                <a:solidFill>
                  <a:srgbClr val="000000"/>
                </a:solidFill>
              </a:rPr>
              <a:t>属性即可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563888" y="3789040"/>
            <a:ext cx="1512168" cy="1224136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连接符 20"/>
          <p:cNvCxnSpPr/>
          <p:nvPr/>
        </p:nvCxnSpPr>
        <p:spPr>
          <a:xfrm>
            <a:off x="3563888" y="3501008"/>
            <a:ext cx="0" cy="504056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4179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变量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对象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</a:p>
          <a:p>
            <a:r>
              <a:rPr lang="zh-CN" altLang="en-US" dirty="0" smtClean="0"/>
              <a:t>数组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hoisted</a:t>
            </a:r>
          </a:p>
          <a:p>
            <a:r>
              <a:rPr lang="zh-CN" altLang="en-US" dirty="0" smtClean="0"/>
              <a:t>函数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() { }</a:t>
            </a:r>
          </a:p>
          <a:p>
            <a:pPr lvl="1"/>
            <a:r>
              <a:rPr lang="en-US" altLang="zh-CN" dirty="0" smtClean="0"/>
              <a:t>function is object</a:t>
            </a:r>
          </a:p>
          <a:p>
            <a:pPr lvl="1"/>
            <a:r>
              <a:rPr lang="en-US" altLang="zh-CN" dirty="0" smtClean="0"/>
              <a:t>invoke function</a:t>
            </a:r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stack</a:t>
            </a:r>
          </a:p>
          <a:p>
            <a:pPr lvl="1"/>
            <a:r>
              <a:rPr lang="en-US" altLang="zh-CN" dirty="0" smtClean="0"/>
              <a:t>defining function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chain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function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</a:p>
          <a:p>
            <a:pPr lvl="1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</a:t>
            </a:r>
          </a:p>
          <a:p>
            <a:pPr lvl="2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不留痕迹的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  <a:p>
            <a:pPr lvl="1"/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2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Foo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err="1" smtClean="0"/>
              <a:t>o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.foo</a:t>
            </a:r>
            <a:r>
              <a:rPr lang="en-US" altLang="zh-CN" dirty="0" smtClean="0"/>
              <a:t>()</a:t>
            </a:r>
          </a:p>
          <a:p>
            <a:pPr lvl="2"/>
            <a:r>
              <a:rPr lang="zh-CN" altLang="en-US" dirty="0" smtClean="0"/>
              <a:t>借用</a:t>
            </a:r>
            <a:r>
              <a:rPr lang="en-US" altLang="zh-CN" dirty="0" smtClean="0"/>
              <a:t>method: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call(), apply()</a:t>
            </a:r>
          </a:p>
          <a:p>
            <a:pPr lvl="2"/>
            <a:r>
              <a:rPr lang="zh-CN" altLang="en-US" dirty="0" smtClean="0"/>
              <a:t>预先绑定对象：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bind()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[prototype]</a:t>
            </a:r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411760" y="3627022"/>
            <a:ext cx="3024336" cy="9001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8104" y="3491718"/>
            <a:ext cx="33123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独门绝技：</a:t>
            </a:r>
            <a:r>
              <a:rPr lang="en-US" altLang="zh-CN" dirty="0" smtClean="0">
                <a:solidFill>
                  <a:srgbClr val="FF0000"/>
                </a:solidFill>
              </a:rPr>
              <a:t>def, run, ref </a:t>
            </a:r>
            <a:r>
              <a:rPr lang="zh-CN" altLang="en-US" dirty="0" smtClean="0">
                <a:solidFill>
                  <a:srgbClr val="FF0000"/>
                </a:solidFill>
              </a:rPr>
              <a:t>分析方法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3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浏览器中如何做事件处理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复习：浏览器做了什么</a:t>
            </a:r>
            <a:endParaRPr lang="en-US" altLang="zh-CN" smtClean="0"/>
          </a:p>
          <a:p>
            <a:r>
              <a:rPr lang="en-US" altLang="zh-CN" smtClean="0"/>
              <a:t>JavaScript</a:t>
            </a:r>
            <a:r>
              <a:rPr lang="zh-CN" altLang="en-US" smtClean="0"/>
              <a:t>执行两阶段</a:t>
            </a:r>
            <a:endParaRPr lang="en-US" altLang="zh-CN" smtClean="0"/>
          </a:p>
          <a:p>
            <a:r>
              <a:rPr lang="en-US" altLang="zh-CN" smtClean="0"/>
              <a:t>Timer</a:t>
            </a:r>
            <a:r>
              <a:rPr lang="zh-CN" altLang="en-US" smtClean="0"/>
              <a:t>事件</a:t>
            </a:r>
            <a:r>
              <a:rPr lang="zh-CN" altLang="en-US" smtClean="0"/>
              <a:t>示例</a:t>
            </a:r>
            <a:endParaRPr lang="en-US" altLang="zh-CN" smtClean="0"/>
          </a:p>
          <a:p>
            <a:r>
              <a:rPr lang="zh-CN" altLang="en-US" smtClean="0"/>
              <a:t>执行节奏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浏览器究竟做了什么？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899591" y="2060848"/>
            <a:ext cx="1152130" cy="792089"/>
            <a:chOff x="0" y="0"/>
            <a:chExt cx="1152128" cy="792087"/>
          </a:xfrm>
        </p:grpSpPr>
        <p:sp>
          <p:nvSpPr>
            <p:cNvPr id="56" name="Shape 56"/>
            <p:cNvSpPr/>
            <p:nvPr/>
          </p:nvSpPr>
          <p:spPr>
            <a:xfrm>
              <a:off x="-1" y="0"/>
              <a:ext cx="1152130" cy="79208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-1" y="216973"/>
              <a:ext cx="115213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Browser</a:t>
              </a:r>
            </a:p>
          </p:txBody>
        </p:sp>
      </p:grpSp>
      <p:sp>
        <p:nvSpPr>
          <p:cNvPr id="59" name="Shape 59"/>
          <p:cNvSpPr/>
          <p:nvPr/>
        </p:nvSpPr>
        <p:spPr>
          <a:xfrm flipV="1">
            <a:off x="2051720" y="2420888"/>
            <a:ext cx="2736304" cy="36005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203848" y="1844824"/>
            <a:ext cx="100811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请求URL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4788023" y="2060848"/>
            <a:ext cx="1512170" cy="792089"/>
            <a:chOff x="0" y="0"/>
            <a:chExt cx="1512168" cy="792087"/>
          </a:xfrm>
        </p:grpSpPr>
        <p:sp>
          <p:nvSpPr>
            <p:cNvPr id="61" name="Shape 61"/>
            <p:cNvSpPr/>
            <p:nvPr/>
          </p:nvSpPr>
          <p:spPr>
            <a:xfrm>
              <a:off x="-1" y="0"/>
              <a:ext cx="1512170" cy="79208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-1" y="216973"/>
              <a:ext cx="151217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Web Server</a:t>
              </a:r>
            </a:p>
          </p:txBody>
        </p:sp>
      </p:grpSp>
      <p:sp>
        <p:nvSpPr>
          <p:cNvPr id="64" name="Shape 64"/>
          <p:cNvSpPr/>
          <p:nvPr/>
        </p:nvSpPr>
        <p:spPr>
          <a:xfrm flipH="1" flipV="1">
            <a:off x="2051719" y="2708919"/>
            <a:ext cx="2664297" cy="7200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059832" y="2852935"/>
            <a:ext cx="136815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返回HTML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899591" y="5219908"/>
            <a:ext cx="1224138" cy="720081"/>
            <a:chOff x="0" y="0"/>
            <a:chExt cx="1224136" cy="720080"/>
          </a:xfrm>
        </p:grpSpPr>
        <p:sp>
          <p:nvSpPr>
            <p:cNvPr id="66" name="Shape 66"/>
            <p:cNvSpPr/>
            <p:nvPr/>
          </p:nvSpPr>
          <p:spPr>
            <a:xfrm>
              <a:off x="-1" y="-1"/>
              <a:ext cx="1224138" cy="720082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180969"/>
              <a:ext cx="122413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Browser</a:t>
              </a:r>
            </a:p>
          </p:txBody>
        </p:sp>
      </p:grpSp>
      <p:sp>
        <p:nvSpPr>
          <p:cNvPr id="69" name="Shape 69"/>
          <p:cNvSpPr/>
          <p:nvPr/>
        </p:nvSpPr>
        <p:spPr>
          <a:xfrm flipV="1">
            <a:off x="2123727" y="5507940"/>
            <a:ext cx="2592290" cy="7200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483767" y="5219908"/>
            <a:ext cx="208823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请求嵌入的资源…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4716016" y="5147900"/>
            <a:ext cx="1584177" cy="792089"/>
            <a:chOff x="0" y="0"/>
            <a:chExt cx="1584175" cy="792087"/>
          </a:xfrm>
        </p:grpSpPr>
        <p:sp>
          <p:nvSpPr>
            <p:cNvPr id="71" name="Shape 71"/>
            <p:cNvSpPr/>
            <p:nvPr/>
          </p:nvSpPr>
          <p:spPr>
            <a:xfrm>
              <a:off x="0" y="0"/>
              <a:ext cx="1584176" cy="792088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0" y="216973"/>
              <a:ext cx="158417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Web Server</a:t>
              </a:r>
            </a:p>
          </p:txBody>
        </p:sp>
      </p:grpSp>
      <p:sp>
        <p:nvSpPr>
          <p:cNvPr id="74" name="Shape 74"/>
          <p:cNvSpPr/>
          <p:nvPr/>
        </p:nvSpPr>
        <p:spPr>
          <a:xfrm flipH="1" flipV="1">
            <a:off x="2195736" y="5795972"/>
            <a:ext cx="2448273" cy="144017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627783" y="5939987"/>
            <a:ext cx="1440162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返回资源</a:t>
            </a:r>
          </a:p>
        </p:txBody>
      </p:sp>
      <p:sp>
        <p:nvSpPr>
          <p:cNvPr id="76" name="Shape 76"/>
          <p:cNvSpPr/>
          <p:nvPr/>
        </p:nvSpPr>
        <p:spPr>
          <a:xfrm>
            <a:off x="611559" y="3501008"/>
            <a:ext cx="82089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Browser 分析HTML，</a:t>
            </a:r>
            <a:r>
              <a:rPr smtClean="0"/>
              <a:t>将其中的</a:t>
            </a:r>
            <a:r>
              <a:rPr smtClean="0">
                <a:solidFill>
                  <a:srgbClr val="FF0000"/>
                </a:solidFill>
              </a:rPr>
              <a:t>图片</a:t>
            </a:r>
            <a:r>
              <a:rPr>
                <a:solidFill>
                  <a:srgbClr val="FF0000"/>
                </a:solidFill>
              </a:rPr>
              <a:t>、样式、脚本、链接</a:t>
            </a:r>
            <a:r>
              <a:rPr/>
              <a:t>都相应的显示和执行。</a:t>
            </a:r>
          </a:p>
        </p:txBody>
      </p:sp>
      <p:sp>
        <p:nvSpPr>
          <p:cNvPr id="77" name="Shape 77"/>
          <p:cNvSpPr/>
          <p:nvPr/>
        </p:nvSpPr>
        <p:spPr>
          <a:xfrm>
            <a:off x="251519" y="1340767"/>
            <a:ext cx="41764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1. 下载文档</a:t>
            </a:r>
          </a:p>
        </p:txBody>
      </p:sp>
      <p:sp>
        <p:nvSpPr>
          <p:cNvPr id="78" name="Shape 78"/>
          <p:cNvSpPr/>
          <p:nvPr/>
        </p:nvSpPr>
        <p:spPr>
          <a:xfrm>
            <a:off x="251519" y="3212975"/>
            <a:ext cx="25922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2. 显示和执行文档</a:t>
            </a:r>
          </a:p>
        </p:txBody>
      </p:sp>
      <p:sp>
        <p:nvSpPr>
          <p:cNvPr id="79" name="Shape 79"/>
          <p:cNvSpPr/>
          <p:nvPr/>
        </p:nvSpPr>
        <p:spPr>
          <a:xfrm>
            <a:off x="251519" y="4149080"/>
            <a:ext cx="511257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3. 下载并显示和执行文档中嵌入的内容</a:t>
            </a:r>
          </a:p>
        </p:txBody>
      </p:sp>
      <p:sp>
        <p:nvSpPr>
          <p:cNvPr id="80" name="Shape 80"/>
          <p:cNvSpPr/>
          <p:nvPr/>
        </p:nvSpPr>
        <p:spPr>
          <a:xfrm>
            <a:off x="611560" y="4509120"/>
            <a:ext cx="7560841" cy="63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Browser发现，其中还嵌入了很多资源（</a:t>
            </a:r>
            <a:r>
              <a:rPr>
                <a:solidFill>
                  <a:srgbClr val="FF0000"/>
                </a:solidFill>
              </a:rPr>
              <a:t>网页、图片、样式、脚本、Flash</a:t>
            </a:r>
            <a:r>
              <a:rPr/>
              <a:t>）</a:t>
            </a:r>
          </a:p>
        </p:txBody>
      </p:sp>
      <p:sp>
        <p:nvSpPr>
          <p:cNvPr id="81" name="Shape 81"/>
          <p:cNvSpPr/>
          <p:nvPr/>
        </p:nvSpPr>
        <p:spPr>
          <a:xfrm>
            <a:off x="251519" y="6237311"/>
            <a:ext cx="849694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/>
              <a:t>4. 接受用户输入，并产生事件。如果</a:t>
            </a:r>
            <a:r>
              <a:rPr>
                <a:solidFill>
                  <a:srgbClr val="FF0000"/>
                </a:solidFill>
              </a:rPr>
              <a:t>脚本</a:t>
            </a:r>
            <a:r>
              <a:rPr/>
              <a:t>注册了对应的事件，则执行对应的脚本</a:t>
            </a:r>
          </a:p>
        </p:txBody>
      </p:sp>
    </p:spTree>
    <p:extLst>
      <p:ext uri="{BB962C8B-B14F-4D97-AF65-F5344CB8AC3E}">
        <p14:creationId xmlns:p14="http://schemas.microsoft.com/office/powerpoint/2010/main" val="11207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第四次作业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en-US" altLang="zh-CN" smtClean="0">
                <a:solidFill>
                  <a:schemeClr val="tx1"/>
                </a:solidFill>
              </a:rPr>
              <a:t>p15</a:t>
            </a:r>
            <a:r>
              <a:rPr lang="zh-CN" altLang="en-US" smtClean="0">
                <a:solidFill>
                  <a:schemeClr val="tx1"/>
                </a:solidFill>
              </a:rPr>
              <a:t>）写一段</a:t>
            </a:r>
            <a:r>
              <a:rPr lang="en-US" altLang="zh-CN" smtClean="0">
                <a:solidFill>
                  <a:schemeClr val="tx1"/>
                </a:solidFill>
              </a:rPr>
              <a:t>JavaScript</a:t>
            </a:r>
            <a:r>
              <a:rPr lang="zh-CN" altLang="en-US" smtClean="0">
                <a:solidFill>
                  <a:schemeClr val="tx1"/>
                </a:solidFill>
              </a:rPr>
              <a:t>代码，实现上面的</a:t>
            </a:r>
            <a:r>
              <a:rPr lang="en-US" altLang="zh-CN" smtClean="0">
                <a:solidFill>
                  <a:schemeClr val="tx1"/>
                </a:solidFill>
              </a:rPr>
              <a:t>[prototype]</a:t>
            </a:r>
            <a:r>
              <a:rPr lang="zh-CN" altLang="en-US" smtClean="0">
                <a:solidFill>
                  <a:schemeClr val="tx1"/>
                </a:solidFill>
              </a:rPr>
              <a:t>关系”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执行两阶段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67844" y="1844080"/>
            <a:ext cx="2088232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1"/>
            <a:endCxn id="4" idx="3"/>
          </p:cNvCxnSpPr>
          <p:nvPr/>
        </p:nvCxnSpPr>
        <p:spPr>
          <a:xfrm>
            <a:off x="3167844" y="3968316"/>
            <a:ext cx="20882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8344" y="1389796"/>
            <a:ext cx="29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线程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99892" y="27466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顺序执行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4788" y="483726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触发执行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932040" y="2276872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弧形箭头 10"/>
          <p:cNvSpPr/>
          <p:nvPr/>
        </p:nvSpPr>
        <p:spPr>
          <a:xfrm>
            <a:off x="4752020" y="4621241"/>
            <a:ext cx="360040" cy="3693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上弧形箭头 11"/>
          <p:cNvSpPr/>
          <p:nvPr/>
        </p:nvSpPr>
        <p:spPr>
          <a:xfrm rot="10800000">
            <a:off x="4731257" y="5003883"/>
            <a:ext cx="360040" cy="3693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128" y="462124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也称为 异步阶段</a:t>
            </a:r>
            <a:r>
              <a:rPr lang="en-US" altLang="zh-CN" smtClean="0"/>
              <a:t>(asynchronous phase)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24128" y="260814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也</a:t>
            </a:r>
            <a:r>
              <a:rPr lang="zh-CN" altLang="en-US" smtClean="0"/>
              <a:t>称为 同步阶段</a:t>
            </a:r>
            <a:r>
              <a:rPr lang="en-US" altLang="zh-CN" smtClean="0"/>
              <a:t>(synchronous phase)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顺序执行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68144" y="1657138"/>
            <a:ext cx="1512168" cy="16654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文档中的</a:t>
            </a:r>
            <a:r>
              <a:rPr lang="en-US" altLang="zh-CN" smtClean="0"/>
              <a:t>JS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71800" y="1657138"/>
            <a:ext cx="1645822" cy="166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1543" y="3995061"/>
            <a:ext cx="3096344" cy="16261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JS Objects (and including Functions, Scopes)</a:t>
            </a:r>
            <a:endParaRPr lang="zh-CN" altLang="en-US"/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>
          <a:xfrm>
            <a:off x="4417622" y="3098547"/>
            <a:ext cx="2532093" cy="8965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554912" y="4668296"/>
            <a:ext cx="221631" cy="239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54912" y="5050245"/>
            <a:ext cx="221631" cy="239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4545" y="2174437"/>
            <a:ext cx="1009585" cy="3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运行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41503" y="3224923"/>
            <a:ext cx="1009585" cy="3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生成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53657" y="235618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顺序执行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5" idx="3"/>
            <a:endCxn id="4" idx="1"/>
          </p:cNvCxnSpPr>
          <p:nvPr/>
        </p:nvCxnSpPr>
        <p:spPr>
          <a:xfrm>
            <a:off x="4417622" y="2489876"/>
            <a:ext cx="145052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21477"/>
              </p:ext>
            </p:extLst>
          </p:nvPr>
        </p:nvGraphicFramePr>
        <p:xfrm>
          <a:off x="1115616" y="4121842"/>
          <a:ext cx="2869958" cy="125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958"/>
              </a:tblGrid>
              <a:tr h="4177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事件</a:t>
                      </a:r>
                      <a:endParaRPr lang="zh-CN" altLang="en-US"/>
                    </a:p>
                  </a:txBody>
                  <a:tcPr/>
                </a:tc>
              </a:tr>
              <a:tr h="417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P</a:t>
                      </a:r>
                      <a:endParaRPr lang="zh-CN" altLang="en-US"/>
                    </a:p>
                  </a:txBody>
                  <a:tcPr/>
                </a:tc>
              </a:tr>
              <a:tr h="417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Q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5" idx="2"/>
          </p:cNvCxnSpPr>
          <p:nvPr/>
        </p:nvCxnSpPr>
        <p:spPr>
          <a:xfrm>
            <a:off x="3594711" y="3322614"/>
            <a:ext cx="960201" cy="13456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  <a:endCxn id="34" idx="1"/>
          </p:cNvCxnSpPr>
          <p:nvPr/>
        </p:nvCxnSpPr>
        <p:spPr>
          <a:xfrm flipV="1">
            <a:off x="3985574" y="4714089"/>
            <a:ext cx="1591339" cy="3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37" idx="1"/>
          </p:cNvCxnSpPr>
          <p:nvPr/>
        </p:nvCxnSpPr>
        <p:spPr>
          <a:xfrm flipV="1">
            <a:off x="3969588" y="4995060"/>
            <a:ext cx="1652633" cy="174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9588" y="3854277"/>
            <a:ext cx="1009585" cy="3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关联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277793" y="1856771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3441" y="5273153"/>
            <a:ext cx="133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m-to-n </a:t>
            </a:r>
            <a:r>
              <a:rPr lang="zh-CN" altLang="en-US" smtClean="0"/>
              <a:t>关联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576913" y="4624176"/>
            <a:ext cx="360040" cy="17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foo</a:t>
            </a:r>
            <a:endParaRPr lang="zh-CN" altLang="en-US" sz="900"/>
          </a:p>
        </p:txBody>
      </p:sp>
      <p:sp>
        <p:nvSpPr>
          <p:cNvPr id="37" name="矩形 36"/>
          <p:cNvSpPr/>
          <p:nvPr/>
        </p:nvSpPr>
        <p:spPr>
          <a:xfrm>
            <a:off x="5622221" y="4905147"/>
            <a:ext cx="360040" cy="17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bar</a:t>
            </a:r>
            <a:endParaRPr lang="zh-CN" altLang="en-US" sz="900"/>
          </a:p>
        </p:txBody>
      </p:sp>
      <p:sp>
        <p:nvSpPr>
          <p:cNvPr id="46" name="TextBox 45"/>
          <p:cNvSpPr txBox="1"/>
          <p:nvPr/>
        </p:nvSpPr>
        <p:spPr>
          <a:xfrm>
            <a:off x="395536" y="5816927"/>
            <a:ext cx="84969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如何关联：</a:t>
            </a:r>
            <a:r>
              <a:rPr lang="en-US" altLang="zh-CN" smtClean="0"/>
              <a:t>window.register("P", foo) </a:t>
            </a:r>
            <a:r>
              <a:rPr lang="zh-CN" altLang="en-US"/>
              <a:t> </a:t>
            </a:r>
            <a:r>
              <a:rPr lang="en-US" altLang="zh-CN" smtClean="0"/>
              <a:t>- </a:t>
            </a:r>
            <a:r>
              <a:rPr lang="zh-CN" altLang="en-US" smtClean="0"/>
              <a:t>不过这里“</a:t>
            </a:r>
            <a:r>
              <a:rPr lang="en-US" altLang="zh-CN" smtClean="0"/>
              <a:t>register</a:t>
            </a:r>
            <a:r>
              <a:rPr lang="zh-CN" altLang="en-US" smtClean="0"/>
              <a:t>”、“</a:t>
            </a:r>
            <a:r>
              <a:rPr lang="en-US" altLang="zh-CN" smtClean="0"/>
              <a:t>P</a:t>
            </a:r>
            <a:r>
              <a:rPr lang="zh-CN" altLang="en-US" smtClean="0"/>
              <a:t>”是我杜撰的。真正的</a:t>
            </a:r>
            <a:r>
              <a:rPr lang="en-US" altLang="zh-CN" smtClean="0"/>
              <a:t>API</a:t>
            </a:r>
            <a:r>
              <a:rPr lang="zh-CN" altLang="en-US" smtClean="0"/>
              <a:t>后面会讲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触发执行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56215" y="4179321"/>
            <a:ext cx="3096344" cy="16261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JS Objects (and including Functions, Scopes)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09584" y="4852556"/>
            <a:ext cx="221631" cy="239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09584" y="5234505"/>
            <a:ext cx="221631" cy="239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84791"/>
              </p:ext>
            </p:extLst>
          </p:nvPr>
        </p:nvGraphicFramePr>
        <p:xfrm>
          <a:off x="1091889" y="4288914"/>
          <a:ext cx="2869958" cy="125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958"/>
              </a:tblGrid>
              <a:tr h="4177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事件</a:t>
                      </a:r>
                      <a:endParaRPr lang="zh-CN" altLang="en-US"/>
                    </a:p>
                  </a:txBody>
                  <a:tcPr/>
                </a:tc>
              </a:tr>
              <a:tr h="417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P</a:t>
                      </a:r>
                      <a:endParaRPr lang="zh-CN" altLang="en-US"/>
                    </a:p>
                  </a:txBody>
                  <a:tcPr/>
                </a:tc>
              </a:tr>
              <a:tr h="417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Q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14" idx="3"/>
            <a:endCxn id="21" idx="1"/>
          </p:cNvCxnSpPr>
          <p:nvPr/>
        </p:nvCxnSpPr>
        <p:spPr>
          <a:xfrm flipV="1">
            <a:off x="3961847" y="4898349"/>
            <a:ext cx="1969738" cy="1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2" idx="1"/>
          </p:cNvCxnSpPr>
          <p:nvPr/>
        </p:nvCxnSpPr>
        <p:spPr>
          <a:xfrm flipV="1">
            <a:off x="3949383" y="5179320"/>
            <a:ext cx="2027510" cy="174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31585" y="4808436"/>
            <a:ext cx="360040" cy="17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foo</a:t>
            </a:r>
            <a:endParaRPr lang="zh-CN" altLang="en-US" sz="900"/>
          </a:p>
        </p:txBody>
      </p:sp>
      <p:sp>
        <p:nvSpPr>
          <p:cNvPr id="22" name="矩形 21"/>
          <p:cNvSpPr/>
          <p:nvPr/>
        </p:nvSpPr>
        <p:spPr>
          <a:xfrm>
            <a:off x="5976893" y="5089407"/>
            <a:ext cx="360040" cy="179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bar</a:t>
            </a:r>
            <a:endParaRPr lang="zh-CN" altLang="en-US" sz="900"/>
          </a:p>
        </p:txBody>
      </p:sp>
      <p:grpSp>
        <p:nvGrpSpPr>
          <p:cNvPr id="32" name="组合 31"/>
          <p:cNvGrpSpPr/>
          <p:nvPr/>
        </p:nvGrpSpPr>
        <p:grpSpPr>
          <a:xfrm>
            <a:off x="4192949" y="1568833"/>
            <a:ext cx="2654308" cy="2015480"/>
            <a:chOff x="1623485" y="1392648"/>
            <a:chExt cx="2654308" cy="2015480"/>
          </a:xfrm>
        </p:grpSpPr>
        <p:sp>
          <p:nvSpPr>
            <p:cNvPr id="12" name="TextBox 11"/>
            <p:cNvSpPr txBox="1"/>
            <p:nvPr/>
          </p:nvSpPr>
          <p:spPr>
            <a:xfrm>
              <a:off x="3053657" y="235618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</a:rPr>
                <a:t>顺序执行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23485" y="1392648"/>
              <a:ext cx="2011288" cy="2015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23485" y="215284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</a:rPr>
                <a:t>触发执行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上弧形箭头 25"/>
            <p:cNvSpPr/>
            <p:nvPr/>
          </p:nvSpPr>
          <p:spPr>
            <a:xfrm>
              <a:off x="3130717" y="1988840"/>
              <a:ext cx="360040" cy="36933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上弧形箭头 26"/>
            <p:cNvSpPr/>
            <p:nvPr/>
          </p:nvSpPr>
          <p:spPr>
            <a:xfrm rot="10800000">
              <a:off x="3088408" y="2392313"/>
              <a:ext cx="360040" cy="369332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254264" y="2329026"/>
            <a:ext cx="1917526" cy="730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1310318" y="1368000"/>
            <a:ext cx="360040" cy="88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19672" y="1524047"/>
            <a:ext cx="197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依据事件规则</a:t>
            </a:r>
            <a:endParaRPr lang="en-US" altLang="zh-CN" smtClean="0"/>
          </a:p>
          <a:p>
            <a:r>
              <a:rPr lang="zh-CN" altLang="en-US" smtClean="0"/>
              <a:t>产生事件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24" idx="1"/>
          </p:cNvCxnSpPr>
          <p:nvPr/>
        </p:nvCxnSpPr>
        <p:spPr>
          <a:xfrm flipH="1">
            <a:off x="3171790" y="2576573"/>
            <a:ext cx="102115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14504" y="2622359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取事件</a:t>
            </a:r>
            <a:endParaRPr lang="en-US" altLang="zh-CN" sz="1100" smtClean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054465" y="3059195"/>
            <a:ext cx="1104642" cy="12021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58424" y="3660263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查关联</a:t>
            </a:r>
            <a:endParaRPr lang="zh-CN" altLang="en-US" sz="1100"/>
          </a:p>
        </p:txBody>
      </p:sp>
      <p:cxnSp>
        <p:nvCxnSpPr>
          <p:cNvPr id="44" name="直接箭头连接符 43"/>
          <p:cNvCxnSpPr>
            <a:endCxn id="21" idx="0"/>
          </p:cNvCxnSpPr>
          <p:nvPr/>
        </p:nvCxnSpPr>
        <p:spPr>
          <a:xfrm>
            <a:off x="5250429" y="3577839"/>
            <a:ext cx="861176" cy="12305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02640" y="3921873"/>
            <a:ext cx="1054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调函数</a:t>
            </a:r>
          </a:p>
        </p:txBody>
      </p:sp>
      <p:sp>
        <p:nvSpPr>
          <p:cNvPr id="47" name="矩形 46"/>
          <p:cNvSpPr/>
          <p:nvPr/>
        </p:nvSpPr>
        <p:spPr>
          <a:xfrm>
            <a:off x="1720034" y="30592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事件队列</a:t>
            </a:r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2828030" y="2344928"/>
            <a:ext cx="0" cy="709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414012" y="2340371"/>
            <a:ext cx="0" cy="709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046352" y="2351886"/>
            <a:ext cx="0" cy="709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655832" y="2349758"/>
            <a:ext cx="0" cy="709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Timer</a:t>
            </a:r>
            <a:r>
              <a:rPr lang="zh-CN" altLang="en-US" smtClean="0"/>
              <a:t>定时器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window.setTimeout( R, t)</a:t>
            </a:r>
          </a:p>
          <a:p>
            <a:pPr lvl="1"/>
            <a:r>
              <a:rPr lang="zh-CN" altLang="en-US" smtClean="0"/>
              <a:t>作用：一次性定时器</a:t>
            </a:r>
            <a:endParaRPr lang="en-US" altLang="zh-CN" smtClean="0"/>
          </a:p>
          <a:p>
            <a:pPr lvl="1"/>
            <a:r>
              <a:rPr lang="zh-CN" altLang="en-US"/>
              <a:t>参数</a:t>
            </a:r>
            <a:endParaRPr lang="en-US" altLang="zh-CN" smtClean="0"/>
          </a:p>
          <a:p>
            <a:pPr lvl="2"/>
            <a:r>
              <a:rPr lang="en-US" altLang="zh-CN" smtClean="0"/>
              <a:t>R: </a:t>
            </a:r>
            <a:r>
              <a:rPr lang="zh-CN" altLang="en-US" smtClean="0"/>
              <a:t>回调函数</a:t>
            </a:r>
            <a:r>
              <a:rPr lang="en-US" altLang="zh-CN" smtClean="0"/>
              <a:t>(</a:t>
            </a:r>
            <a:r>
              <a:rPr lang="zh-CN" altLang="en-US" smtClean="0"/>
              <a:t>函数对象</a:t>
            </a:r>
            <a:r>
              <a:rPr lang="en-US" altLang="zh-CN" smtClean="0"/>
              <a:t>)</a:t>
            </a:r>
          </a:p>
          <a:p>
            <a:pPr lvl="2"/>
            <a:r>
              <a:rPr lang="en-US" altLang="zh-CN" smtClean="0"/>
              <a:t>t: </a:t>
            </a:r>
            <a:r>
              <a:rPr lang="zh-CN" altLang="en-US" smtClean="0"/>
              <a:t>定时长度，单位是毫秒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556792"/>
            <a:ext cx="3888432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Timer</a:t>
            </a: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334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(function only_once () {</a:t>
            </a:r>
          </a:p>
          <a:p>
            <a:r>
              <a:rPr lang="en-US" altLang="zh-CN" smtClean="0"/>
              <a:t>  function foo()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console.log( "</a:t>
            </a:r>
            <a:r>
              <a:rPr lang="zh-CN" altLang="en-US"/>
              <a:t>妈妈</a:t>
            </a:r>
            <a:r>
              <a:rPr lang="zh-CN" altLang="en-US" smtClean="0"/>
              <a:t>哒！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  window.</a:t>
            </a:r>
            <a:r>
              <a:rPr lang="en-US" altLang="zh-CN" smtClean="0">
                <a:solidFill>
                  <a:srgbClr val="FF0000"/>
                </a:solidFill>
              </a:rPr>
              <a:t>setTimeout</a:t>
            </a:r>
            <a:r>
              <a:rPr lang="en-US" altLang="zh-CN" smtClean="0"/>
              <a:t>( foo, 1000 );</a:t>
            </a:r>
          </a:p>
          <a:p>
            <a:r>
              <a:rPr lang="en-US" altLang="zh-CN" smtClean="0"/>
              <a:t>})();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52120" y="14034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scope chain</a:t>
            </a:r>
            <a:r>
              <a:rPr lang="zh-CN" altLang="en-US" smtClean="0"/>
              <a:t>分析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00192" y="1929899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global</a:t>
            </a:r>
            <a:endParaRPr lang="zh-CN" altLang="en-US"/>
          </a:p>
        </p:txBody>
      </p:sp>
      <p:cxnSp>
        <p:nvCxnSpPr>
          <p:cNvPr id="17" name="直接连接符 16"/>
          <p:cNvCxnSpPr>
            <a:stCxn id="15" idx="3"/>
          </p:cNvCxnSpPr>
          <p:nvPr/>
        </p:nvCxnSpPr>
        <p:spPr>
          <a:xfrm flipH="1">
            <a:off x="6244505" y="2544526"/>
            <a:ext cx="308775" cy="6670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4362" y="2746102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92377" y="3211557"/>
            <a:ext cx="1528489" cy="31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only_once</a:t>
            </a:r>
            <a:endParaRPr lang="zh-CN" altLang="en-US" smtClean="0"/>
          </a:p>
        </p:txBody>
      </p:sp>
      <p:cxnSp>
        <p:nvCxnSpPr>
          <p:cNvPr id="22" name="直接连接符 21"/>
          <p:cNvCxnSpPr>
            <a:stCxn id="29" idx="3"/>
          </p:cNvCxnSpPr>
          <p:nvPr/>
        </p:nvCxnSpPr>
        <p:spPr>
          <a:xfrm flipH="1">
            <a:off x="5530552" y="3581685"/>
            <a:ext cx="2031688" cy="4780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65254" y="3669637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716016" y="4059773"/>
            <a:ext cx="1528489" cy="31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foo</a:t>
            </a:r>
            <a:endParaRPr lang="zh-CN" altLang="en-US" smtClean="0"/>
          </a:p>
        </p:txBody>
      </p:sp>
      <p:cxnSp>
        <p:nvCxnSpPr>
          <p:cNvPr id="26" name="直接箭头连接符 25"/>
          <p:cNvCxnSpPr>
            <a:endCxn id="40" idx="2"/>
          </p:cNvCxnSpPr>
          <p:nvPr/>
        </p:nvCxnSpPr>
        <p:spPr>
          <a:xfrm flipV="1">
            <a:off x="3131840" y="4419158"/>
            <a:ext cx="3622761" cy="1105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727994">
            <a:off x="4046204" y="4646439"/>
            <a:ext cx="192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timer</a:t>
            </a:r>
            <a:r>
              <a:rPr lang="zh-CN" altLang="en-US" smtClean="0"/>
              <a:t>事件发生，调用</a:t>
            </a:r>
            <a:r>
              <a:rPr lang="en-US" altLang="zh-CN" smtClean="0"/>
              <a:t>foo()</a:t>
            </a: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17853" y="4036799"/>
            <a:ext cx="1512168" cy="60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foo's scope</a:t>
            </a:r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90853" y="3069061"/>
            <a:ext cx="1853147" cy="60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only_once's</a:t>
            </a:r>
          </a:p>
          <a:p>
            <a:pPr algn="ctr"/>
            <a:r>
              <a:rPr lang="en-US" altLang="zh-CN" smtClean="0"/>
              <a:t>scope</a:t>
            </a:r>
            <a:endParaRPr lang="zh-CN" altLang="en-US"/>
          </a:p>
        </p:txBody>
      </p:sp>
      <p:cxnSp>
        <p:nvCxnSpPr>
          <p:cNvPr id="30" name="直接连接符 29"/>
          <p:cNvCxnSpPr>
            <a:endCxn id="15" idx="5"/>
          </p:cNvCxnSpPr>
          <p:nvPr/>
        </p:nvCxnSpPr>
        <p:spPr>
          <a:xfrm flipH="1" flipV="1">
            <a:off x="7775296" y="2544526"/>
            <a:ext cx="469112" cy="5330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9" idx="2"/>
          </p:cNvCxnSpPr>
          <p:nvPr/>
        </p:nvCxnSpPr>
        <p:spPr>
          <a:xfrm flipV="1">
            <a:off x="6620866" y="3369349"/>
            <a:ext cx="669987" cy="254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37337" y="3115434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run</a:t>
            </a: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028384" y="2626405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ref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491349" y="4049826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run</a:t>
            </a:r>
            <a:endParaRPr lang="zh-CN" altLang="en-US"/>
          </a:p>
        </p:txBody>
      </p:sp>
      <p:cxnSp>
        <p:nvCxnSpPr>
          <p:cNvPr id="41" name="直接连接符 40"/>
          <p:cNvCxnSpPr>
            <a:endCxn id="28" idx="2"/>
          </p:cNvCxnSpPr>
          <p:nvPr/>
        </p:nvCxnSpPr>
        <p:spPr>
          <a:xfrm>
            <a:off x="5734668" y="4285186"/>
            <a:ext cx="1283185" cy="5190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7952651" y="3669637"/>
            <a:ext cx="58640" cy="38019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46600" y="3728711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ref</a:t>
            </a: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494385" y="4098043"/>
            <a:ext cx="221631" cy="239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foo</a:t>
            </a:r>
            <a:r>
              <a:rPr lang="zh-CN" altLang="en-US" smtClean="0"/>
              <a:t>的生命周期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foo</a:t>
            </a:r>
            <a:r>
              <a:rPr lang="zh-CN" altLang="en-US" smtClean="0"/>
              <a:t>被注册为回调函数，系统会引用它，所以不会被销毁</a:t>
            </a:r>
            <a:endParaRPr lang="en-US" altLang="zh-CN" smtClean="0"/>
          </a:p>
          <a:p>
            <a:r>
              <a:rPr lang="zh-CN" altLang="en-US" smtClean="0"/>
              <a:t>因为是一次性的事件，调用完后，系统应该会清除掉</a:t>
            </a:r>
            <a:r>
              <a:rPr lang="en-US" altLang="zh-CN" smtClean="0"/>
              <a:t>foo</a:t>
            </a:r>
            <a:r>
              <a:rPr lang="zh-CN" altLang="en-US" smtClean="0"/>
              <a:t>的引用</a:t>
            </a:r>
            <a:r>
              <a:rPr lang="en-US" altLang="zh-CN" smtClean="0"/>
              <a:t>【</a:t>
            </a:r>
            <a:r>
              <a:rPr lang="zh-CN" altLang="en-US" smtClean="0"/>
              <a:t>我推断，不好证明</a:t>
            </a:r>
            <a:r>
              <a:rPr lang="en-US" altLang="zh-CN" smtClean="0"/>
              <a:t>】</a:t>
            </a:r>
          </a:p>
          <a:p>
            <a:r>
              <a:rPr lang="zh-CN" altLang="en-US" smtClean="0"/>
              <a:t>在事件发生前，也可以撤销掉</a:t>
            </a:r>
            <a:endParaRPr lang="en-US" altLang="zh-CN" smtClean="0"/>
          </a:p>
          <a:p>
            <a:pPr lvl="1"/>
            <a:r>
              <a:rPr lang="en-US" altLang="zh-CN" smtClean="0"/>
              <a:t>var id = setTimeout(foo, 10000);</a:t>
            </a:r>
          </a:p>
          <a:p>
            <a:pPr lvl="1"/>
            <a:r>
              <a:rPr lang="en-US" altLang="zh-CN" smtClean="0"/>
              <a:t>clearTimeout( id );</a:t>
            </a:r>
          </a:p>
        </p:txBody>
      </p:sp>
    </p:spTree>
    <p:extLst>
      <p:ext uri="{BB962C8B-B14F-4D97-AF65-F5344CB8AC3E}">
        <p14:creationId xmlns:p14="http://schemas.microsoft.com/office/powerpoint/2010/main" val="6643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Timer</a:t>
            </a:r>
            <a:r>
              <a:rPr lang="zh-CN" altLang="en-US" smtClean="0"/>
              <a:t>示例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844824"/>
            <a:ext cx="3888432" cy="3274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118881"/>
            <a:ext cx="3888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(function non_stop () {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var n = 1;</a:t>
            </a:r>
          </a:p>
          <a:p>
            <a:r>
              <a:rPr lang="en-US" altLang="zh-CN" sz="1400" smtClean="0"/>
              <a:t>  function foo() {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console.log( "</a:t>
            </a:r>
            <a:r>
              <a:rPr lang="zh-CN" altLang="en-US" sz="1400"/>
              <a:t>妈妈</a:t>
            </a:r>
            <a:r>
              <a:rPr lang="zh-CN" altLang="en-US" sz="1400" smtClean="0"/>
              <a:t>哒：</a:t>
            </a:r>
            <a:r>
              <a:rPr lang="en-US" altLang="zh-CN" sz="1400" smtClean="0"/>
              <a:t>"+n);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n = n + 1;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window.</a:t>
            </a:r>
            <a:r>
              <a:rPr lang="en-US" altLang="zh-CN" sz="1400" smtClean="0">
                <a:solidFill>
                  <a:srgbClr val="FF0000"/>
                </a:solidFill>
              </a:rPr>
              <a:t>setTimeout</a:t>
            </a:r>
            <a:r>
              <a:rPr lang="en-US" altLang="zh-CN" sz="1400" smtClean="0"/>
              <a:t>( foo, 1000 ); //</a:t>
            </a:r>
            <a:r>
              <a:rPr lang="zh-CN" altLang="en-US" sz="1400" smtClean="0"/>
              <a:t>再次注册</a:t>
            </a:r>
            <a:endParaRPr lang="en-US" altLang="zh-CN" sz="1400" smtClean="0"/>
          </a:p>
          <a:p>
            <a:r>
              <a:rPr lang="en-US" altLang="zh-CN" sz="1400" smtClean="0"/>
              <a:t>  }</a:t>
            </a:r>
          </a:p>
          <a:p>
            <a:r>
              <a:rPr lang="en-US" altLang="zh-CN" sz="1400" smtClean="0"/>
              <a:t>  window.</a:t>
            </a:r>
            <a:r>
              <a:rPr lang="en-US" altLang="zh-CN" sz="1400" smtClean="0">
                <a:solidFill>
                  <a:srgbClr val="FF0000"/>
                </a:solidFill>
              </a:rPr>
              <a:t>setTimeout</a:t>
            </a:r>
            <a:r>
              <a:rPr lang="en-US" altLang="zh-CN" sz="1400" smtClean="0"/>
              <a:t>( foo, 1000 ); //</a:t>
            </a:r>
            <a:r>
              <a:rPr lang="zh-CN" altLang="en-US" sz="1400" smtClean="0"/>
              <a:t>注册</a:t>
            </a:r>
            <a:endParaRPr lang="en-US" altLang="zh-CN" sz="1400" smtClean="0"/>
          </a:p>
          <a:p>
            <a:r>
              <a:rPr lang="en-US" altLang="zh-CN" sz="1400" smtClean="0"/>
              <a:t>})();</a:t>
            </a:r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652120" y="14034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scope chain</a:t>
            </a:r>
            <a:r>
              <a:rPr lang="zh-CN" altLang="en-US" smtClean="0"/>
              <a:t>分析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00192" y="1929899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global</a:t>
            </a:r>
            <a:endParaRPr lang="zh-CN" altLang="en-US"/>
          </a:p>
        </p:txBody>
      </p:sp>
      <p:cxnSp>
        <p:nvCxnSpPr>
          <p:cNvPr id="8" name="直接连接符 7"/>
          <p:cNvCxnSpPr>
            <a:stCxn id="7" idx="3"/>
          </p:cNvCxnSpPr>
          <p:nvPr/>
        </p:nvCxnSpPr>
        <p:spPr>
          <a:xfrm flipH="1">
            <a:off x="6244505" y="2544526"/>
            <a:ext cx="308775" cy="6670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4362" y="2746102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8024" y="3211557"/>
            <a:ext cx="1528489" cy="31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only_once</a:t>
            </a:r>
            <a:endParaRPr lang="zh-CN" altLang="en-US" smtClean="0"/>
          </a:p>
        </p:txBody>
      </p:sp>
      <p:cxnSp>
        <p:nvCxnSpPr>
          <p:cNvPr id="11" name="直接连接符 10"/>
          <p:cNvCxnSpPr>
            <a:stCxn id="17" idx="3"/>
          </p:cNvCxnSpPr>
          <p:nvPr/>
        </p:nvCxnSpPr>
        <p:spPr>
          <a:xfrm flipH="1">
            <a:off x="5530552" y="3581685"/>
            <a:ext cx="1757976" cy="4780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65254" y="3669637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6016" y="4059773"/>
            <a:ext cx="1528489" cy="31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foo</a:t>
            </a:r>
            <a:endParaRPr lang="zh-CN" altLang="en-US" smtClean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31840" y="4325487"/>
            <a:ext cx="3905211" cy="11987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727994">
            <a:off x="4046204" y="4646439"/>
            <a:ext cx="192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timer</a:t>
            </a:r>
            <a:r>
              <a:rPr lang="zh-CN" altLang="en-US" smtClean="0"/>
              <a:t>事件发生，调用</a:t>
            </a:r>
            <a:r>
              <a:rPr lang="en-US" altLang="zh-CN" smtClean="0"/>
              <a:t>foo()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88528" y="3969178"/>
            <a:ext cx="1266360" cy="60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foo's scope 1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970179" y="3069061"/>
            <a:ext cx="2173821" cy="60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only_once's scope</a:t>
            </a:r>
          </a:p>
          <a:p>
            <a:pPr algn="ctr"/>
            <a:r>
              <a:rPr lang="en-US" altLang="zh-CN" sz="1200" smtClean="0"/>
              <a:t>[n=...]</a:t>
            </a:r>
            <a:endParaRPr lang="zh-CN" altLang="en-US" sz="1200"/>
          </a:p>
        </p:txBody>
      </p:sp>
      <p:cxnSp>
        <p:nvCxnSpPr>
          <p:cNvPr id="18" name="直接连接符 17"/>
          <p:cNvCxnSpPr>
            <a:endCxn id="7" idx="5"/>
          </p:cNvCxnSpPr>
          <p:nvPr/>
        </p:nvCxnSpPr>
        <p:spPr>
          <a:xfrm flipH="1" flipV="1">
            <a:off x="7775296" y="2544526"/>
            <a:ext cx="469112" cy="5330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00192" y="3369349"/>
            <a:ext cx="669987" cy="254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16663" y="3115434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run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028384" y="2626405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ref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64349" y="4005064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run</a:t>
            </a:r>
            <a:endParaRPr lang="zh-CN" altLang="en-US"/>
          </a:p>
        </p:txBody>
      </p:sp>
      <p:cxnSp>
        <p:nvCxnSpPr>
          <p:cNvPr id="23" name="直接连接符 22"/>
          <p:cNvCxnSpPr>
            <a:endCxn id="16" idx="2"/>
          </p:cNvCxnSpPr>
          <p:nvPr/>
        </p:nvCxnSpPr>
        <p:spPr>
          <a:xfrm>
            <a:off x="6241143" y="4217565"/>
            <a:ext cx="1047385" cy="5190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7892574" y="3653015"/>
            <a:ext cx="117278" cy="33542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87961" y="3689778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ref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94385" y="4098043"/>
            <a:ext cx="221631" cy="239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131840" y="5454126"/>
            <a:ext cx="4159013" cy="7111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211340">
            <a:off x="4920502" y="5348420"/>
            <a:ext cx="192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timer</a:t>
            </a:r>
            <a:r>
              <a:rPr lang="zh-CN" altLang="en-US" smtClean="0"/>
              <a:t>事件发生，调用</a:t>
            </a:r>
            <a:r>
              <a:rPr lang="en-US" altLang="zh-CN" smtClean="0"/>
              <a:t>foo()</a:t>
            </a:r>
            <a:endParaRPr lang="zh-CN" altLang="en-US"/>
          </a:p>
        </p:txBody>
      </p:sp>
      <p:cxnSp>
        <p:nvCxnSpPr>
          <p:cNvPr id="31" name="直接连接符 30"/>
          <p:cNvCxnSpPr>
            <a:endCxn id="32" idx="2"/>
          </p:cNvCxnSpPr>
          <p:nvPr/>
        </p:nvCxnSpPr>
        <p:spPr>
          <a:xfrm>
            <a:off x="6265787" y="4305281"/>
            <a:ext cx="1223848" cy="114884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489635" y="5153838"/>
            <a:ext cx="1512168" cy="600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foo's scope 2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518478" y="4765114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run</a:t>
            </a: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27689" y="4463287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ref</a:t>
            </a:r>
            <a:endParaRPr lang="zh-CN" altLang="en-US"/>
          </a:p>
        </p:txBody>
      </p:sp>
      <p:cxnSp>
        <p:nvCxnSpPr>
          <p:cNvPr id="35" name="直接连接符 34"/>
          <p:cNvCxnSpPr>
            <a:stCxn id="32" idx="7"/>
          </p:cNvCxnSpPr>
          <p:nvPr/>
        </p:nvCxnSpPr>
        <p:spPr>
          <a:xfrm flipH="1" flipV="1">
            <a:off x="8745022" y="3581685"/>
            <a:ext cx="35329" cy="166010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次序问题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2510" y="1772841"/>
            <a:ext cx="331236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页面元素构建中</a:t>
            </a:r>
            <a:endParaRPr lang="en-US" altLang="zh-CN" smtClean="0"/>
          </a:p>
          <a:p>
            <a:pPr algn="ctr"/>
            <a:r>
              <a:rPr lang="zh-CN" altLang="en-US" smtClean="0"/>
              <a:t>（数据结构准备、渲染等工作）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20072" y="1772816"/>
            <a:ext cx="331236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JavaScript</a:t>
            </a:r>
            <a:r>
              <a:rPr lang="zh-CN" altLang="en-US" smtClean="0"/>
              <a:t>顺序执行中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425244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如何</a:t>
            </a:r>
            <a:r>
              <a:rPr lang="zh-CN" altLang="en-US" smtClean="0"/>
              <a:t>对一个可能还不存在或者不完整的元素做操作？</a:t>
            </a:r>
            <a:endParaRPr lang="en-US" altLang="zh-CN" smtClean="0"/>
          </a:p>
        </p:txBody>
      </p:sp>
      <p:sp>
        <p:nvSpPr>
          <p:cNvPr id="7" name="左右箭头 6"/>
          <p:cNvSpPr/>
          <p:nvPr/>
        </p:nvSpPr>
        <p:spPr>
          <a:xfrm>
            <a:off x="3995936" y="2564904"/>
            <a:ext cx="1152128" cy="576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521965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解决之道：将所有页面元素操作延迟到 页面元素构建完毕，即</a:t>
            </a:r>
            <a:r>
              <a:rPr lang="en-US" altLang="zh-CN" smtClean="0"/>
              <a:t>DOMReady</a:t>
            </a:r>
            <a:r>
              <a:rPr lang="zh-CN" altLang="en-US" smtClean="0"/>
              <a:t>事件发生之后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347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执行节奏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25910" y="1396802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顺序执行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707904" y="2996952"/>
            <a:ext cx="180020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591774" y="3048432"/>
            <a:ext cx="221631" cy="239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08104" y="3212976"/>
            <a:ext cx="24482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handlerForDomReady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35474" y="2735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dom ready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64088" y="468914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handlerForXxx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3635896" y="4689140"/>
            <a:ext cx="172819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398036" y="4578549"/>
            <a:ext cx="221631" cy="239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82405" y="439388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Xxx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69715" y="3324250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触发</a:t>
            </a:r>
            <a:r>
              <a:rPr lang="zh-CN" altLang="en-US" smtClean="0"/>
              <a:t>执行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906019" y="3573016"/>
            <a:ext cx="1602085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15" idx="2"/>
          </p:cNvCxnSpPr>
          <p:nvPr/>
        </p:nvCxnSpPr>
        <p:spPr>
          <a:xfrm flipH="1">
            <a:off x="4638489" y="3573016"/>
            <a:ext cx="2093751" cy="11901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492080" y="1396802"/>
            <a:ext cx="20162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global code</a:t>
            </a:r>
            <a:endParaRPr lang="zh-CN" altLang="en-US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 flipV="1">
            <a:off x="3826024" y="1576822"/>
            <a:ext cx="1666056" cy="4840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2"/>
            <a:endCxn id="9" idx="3"/>
          </p:cNvCxnSpPr>
          <p:nvPr/>
        </p:nvCxnSpPr>
        <p:spPr>
          <a:xfrm flipH="1">
            <a:off x="4847642" y="1756842"/>
            <a:ext cx="1652550" cy="11634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98036" y="1576822"/>
            <a:ext cx="75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执行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5651" y="3640378"/>
            <a:ext cx="75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执行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64088" y="2107590"/>
            <a:ext cx="75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关联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98903" y="3864310"/>
            <a:ext cx="75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关联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154113" y="5013176"/>
            <a:ext cx="273630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触发</a:t>
            </a:r>
            <a:r>
              <a:rPr lang="zh-CN" altLang="en-US" smtClean="0"/>
              <a:t>执行</a:t>
            </a:r>
            <a:r>
              <a:rPr lang="en-US" altLang="zh-CN" smtClean="0"/>
              <a:t>*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211960" y="51745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执行</a:t>
            </a:r>
            <a:r>
              <a:rPr lang="en-US" altLang="zh-CN" smtClean="0"/>
              <a:t>*</a:t>
            </a:r>
            <a:endParaRPr lang="zh-CN" altLang="en-US"/>
          </a:p>
        </p:txBody>
      </p:sp>
      <p:cxnSp>
        <p:nvCxnSpPr>
          <p:cNvPr id="41" name="直接箭头连接符 40"/>
          <p:cNvCxnSpPr>
            <a:stCxn id="39" idx="3"/>
          </p:cNvCxnSpPr>
          <p:nvPr/>
        </p:nvCxnSpPr>
        <p:spPr>
          <a:xfrm flipV="1">
            <a:off x="3890417" y="5193196"/>
            <a:ext cx="1408486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4508851" y="5190356"/>
            <a:ext cx="1877727" cy="11901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40842" y="5553236"/>
            <a:ext cx="10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关联</a:t>
            </a:r>
            <a:r>
              <a:rPr lang="en-US" altLang="zh-CN" smtClean="0"/>
              <a:t>*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70516" y="2654915"/>
            <a:ext cx="300936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/>
              <a:t>一开始只关联</a:t>
            </a:r>
            <a:r>
              <a:rPr lang="en-US" altLang="zh-CN" sz="1400" smtClean="0"/>
              <a:t>handlerForDomReady</a:t>
            </a:r>
            <a:endParaRPr lang="zh-CN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6013694" y="4077072"/>
            <a:ext cx="295079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smtClean="0"/>
              <a:t>handlerForDomReady</a:t>
            </a:r>
            <a:r>
              <a:rPr lang="zh-CN" altLang="en-US" sz="1400" smtClean="0"/>
              <a:t>中关联更多</a:t>
            </a:r>
          </a:p>
        </p:txBody>
      </p:sp>
    </p:spTree>
    <p:extLst>
      <p:ext uri="{BB962C8B-B14F-4D97-AF65-F5344CB8AC3E}">
        <p14:creationId xmlns:p14="http://schemas.microsoft.com/office/powerpoint/2010/main" val="24673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1772816"/>
            <a:ext cx="3024336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988841"/>
            <a:ext cx="30243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/>
              <a:t>&lt;!DOCTYPE HTML&gt;</a:t>
            </a:r>
          </a:p>
          <a:p>
            <a:r>
              <a:rPr lang="en-US" altLang="zh-CN" sz="1100" smtClean="0"/>
              <a:t>&lt;html&gt;</a:t>
            </a:r>
          </a:p>
          <a:p>
            <a:r>
              <a:rPr lang="en-US" altLang="zh-CN" sz="1100" smtClean="0"/>
              <a:t>  &lt;head&gt;</a:t>
            </a:r>
          </a:p>
          <a:p>
            <a:r>
              <a:rPr lang="en-US" altLang="zh-CN" sz="1100" smtClean="0"/>
              <a:t>    &lt;meta charset="UTF-8"/&gt;</a:t>
            </a:r>
          </a:p>
          <a:p>
            <a:r>
              <a:rPr lang="en-US" altLang="zh-CN" sz="1100" smtClean="0"/>
              <a:t>  &lt;/head&gt;</a:t>
            </a:r>
          </a:p>
          <a:p>
            <a:r>
              <a:rPr lang="en-US" altLang="zh-CN" sz="1100" smtClean="0"/>
              <a:t>  &lt;body&gt;</a:t>
            </a:r>
          </a:p>
          <a:p>
            <a:r>
              <a:rPr lang="en-US" altLang="zh-CN" sz="1100" smtClean="0"/>
              <a:t>   &lt;div&gt;</a:t>
            </a:r>
          </a:p>
          <a:p>
            <a:r>
              <a:rPr lang="en-US" altLang="zh-CN" sz="1100" smtClean="0"/>
              <a:t>    &lt;span id="</a:t>
            </a:r>
            <a:r>
              <a:rPr lang="en-US" altLang="zh-CN" sz="1100" smtClean="0">
                <a:solidFill>
                  <a:srgbClr val="FF0000"/>
                </a:solidFill>
              </a:rPr>
              <a:t>spanContent</a:t>
            </a:r>
            <a:r>
              <a:rPr lang="en-US" altLang="zh-CN" sz="1100" smtClean="0"/>
              <a:t>"&gt;I want a color!&lt;/span&gt;</a:t>
            </a:r>
          </a:p>
          <a:p>
            <a:r>
              <a:rPr lang="en-US" altLang="zh-CN" sz="1100" smtClean="0"/>
              <a:t>    &lt;button id="</a:t>
            </a:r>
            <a:r>
              <a:rPr lang="en-US" altLang="zh-CN" sz="1100" smtClean="0">
                <a:solidFill>
                  <a:srgbClr val="FF0000"/>
                </a:solidFill>
              </a:rPr>
              <a:t>btnGiveColor</a:t>
            </a:r>
            <a:r>
              <a:rPr lang="en-US" altLang="zh-CN" sz="1100" smtClean="0"/>
              <a:t>"&gt;give you&lt;/button&gt;</a:t>
            </a:r>
          </a:p>
          <a:p>
            <a:r>
              <a:rPr lang="en-US" altLang="zh-CN" sz="1100" smtClean="0"/>
              <a:t>   &lt;/div&gt;</a:t>
            </a:r>
          </a:p>
          <a:p>
            <a:r>
              <a:rPr lang="en-US" altLang="zh-CN" sz="1100" smtClean="0"/>
              <a:t>    &lt;script src="</a:t>
            </a:r>
            <a:r>
              <a:rPr lang="en-US" altLang="zh-CN" sz="1100" smtClean="0">
                <a:solidFill>
                  <a:srgbClr val="FF0000"/>
                </a:solidFill>
              </a:rPr>
              <a:t>demo.js</a:t>
            </a:r>
            <a:r>
              <a:rPr lang="en-US" altLang="zh-CN" sz="1100" smtClean="0"/>
              <a:t>"&gt;&lt;/script&gt;</a:t>
            </a:r>
          </a:p>
          <a:p>
            <a:r>
              <a:rPr lang="en-US" altLang="zh-CN" sz="1100" smtClean="0"/>
              <a:t>  &lt;/body&gt;</a:t>
            </a:r>
          </a:p>
          <a:p>
            <a:r>
              <a:rPr lang="en-US" altLang="zh-CN" sz="1100" smtClean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demo.html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3888" y="1603376"/>
            <a:ext cx="5472608" cy="4447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63888" y="1772816"/>
            <a:ext cx="55801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(function example() {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//</a:t>
            </a:r>
            <a:r>
              <a:rPr lang="zh-CN" altLang="en-US" sz="1600" smtClean="0"/>
              <a:t>一开始只关联</a:t>
            </a:r>
            <a:r>
              <a:rPr lang="en-US" altLang="zh-CN" sz="1600" smtClean="0"/>
              <a:t>handlerForDomReady</a:t>
            </a:r>
            <a:endParaRPr lang="en-US" altLang="zh-CN" sz="1600" smtClean="0"/>
          </a:p>
          <a:p>
            <a:r>
              <a:rPr lang="en-US" altLang="zh-CN" sz="1600" smtClean="0"/>
              <a:t>  window.document.addEventListener(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    </a:t>
            </a:r>
            <a:r>
              <a:rPr lang="en-US" altLang="zh-CN" sz="1600" smtClean="0"/>
              <a:t>"DOMContentLoaded", </a:t>
            </a:r>
            <a:r>
              <a:rPr lang="en-US" altLang="zh-CN" sz="1600" smtClean="0">
                <a:solidFill>
                  <a:srgbClr val="FF0000"/>
                </a:solidFill>
              </a:rPr>
              <a:t>handlerForDomReady</a:t>
            </a:r>
            <a:r>
              <a:rPr lang="en-US" altLang="zh-CN" sz="1600" smtClean="0"/>
              <a:t>);</a:t>
            </a:r>
          </a:p>
          <a:p>
            <a:r>
              <a:rPr lang="en-US" altLang="zh-CN" sz="1600" smtClean="0"/>
              <a:t>  </a:t>
            </a:r>
          </a:p>
          <a:p>
            <a:r>
              <a:rPr lang="en-US" altLang="zh-CN" sz="1600" smtClean="0"/>
              <a:t>  function handlerForDomReady() {</a:t>
            </a:r>
          </a:p>
          <a:p>
            <a:r>
              <a:rPr lang="en-US" altLang="zh-CN" sz="1600" smtClean="0"/>
              <a:t>    var btn = window.document.getElementById("btnGiveColor");</a:t>
            </a:r>
          </a:p>
          <a:p>
            <a:r>
              <a:rPr lang="en-US" altLang="zh-CN" sz="1600"/>
              <a:t> </a:t>
            </a:r>
            <a:r>
              <a:rPr lang="en-US" altLang="zh-CN" sz="1600" smtClean="0"/>
              <a:t>   //</a:t>
            </a:r>
            <a:r>
              <a:rPr lang="en-US" altLang="zh-CN" sz="1600" smtClean="0"/>
              <a:t>handlerForDomReady</a:t>
            </a:r>
            <a:r>
              <a:rPr lang="zh-CN" altLang="en-US" sz="1600" smtClean="0"/>
              <a:t>中关联更多</a:t>
            </a:r>
            <a:endParaRPr lang="en-US" altLang="zh-CN" sz="1600" smtClean="0"/>
          </a:p>
          <a:p>
            <a:r>
              <a:rPr lang="en-US" altLang="zh-CN" sz="1600" smtClean="0"/>
              <a:t>    btn.addEventListener("click", </a:t>
            </a:r>
            <a:r>
              <a:rPr lang="en-US" altLang="zh-CN" sz="1600" smtClean="0">
                <a:solidFill>
                  <a:srgbClr val="FF0000"/>
                </a:solidFill>
              </a:rPr>
              <a:t>handlerForBtnClick</a:t>
            </a:r>
            <a:r>
              <a:rPr lang="en-US" altLang="zh-CN" sz="1600" smtClean="0"/>
              <a:t>);</a:t>
            </a:r>
          </a:p>
          <a:p>
            <a:r>
              <a:rPr lang="en-US" altLang="zh-CN" sz="1600" smtClean="0"/>
              <a:t>  }</a:t>
            </a:r>
          </a:p>
          <a:p>
            <a:endParaRPr lang="en-US" altLang="zh-CN" sz="1600"/>
          </a:p>
          <a:p>
            <a:r>
              <a:rPr lang="en-US" altLang="zh-CN" sz="1600" smtClean="0"/>
              <a:t>  function </a:t>
            </a:r>
            <a:r>
              <a:rPr lang="en-US" altLang="zh-CN" sz="1600" smtClean="0">
                <a:solidFill>
                  <a:srgbClr val="FF0000"/>
                </a:solidFill>
              </a:rPr>
              <a:t>handlerForBtnClick</a:t>
            </a:r>
            <a:r>
              <a:rPr lang="en-US" altLang="zh-CN" sz="1600" smtClean="0"/>
              <a:t>() {</a:t>
            </a:r>
          </a:p>
          <a:p>
            <a:r>
              <a:rPr lang="en-US" altLang="zh-CN" sz="1600" smtClean="0"/>
              <a:t>    var spanElem = window.document.getElementById("spanContent");</a:t>
            </a:r>
          </a:p>
          <a:p>
            <a:r>
              <a:rPr lang="en-US" altLang="zh-CN" sz="1600" smtClean="0"/>
              <a:t>    spanElem.style.color = "red";</a:t>
            </a:r>
          </a:p>
          <a:p>
            <a:r>
              <a:rPr lang="en-US" altLang="zh-CN" sz="1600" smtClean="0"/>
              <a:t>  }</a:t>
            </a:r>
            <a:endParaRPr lang="en-US" altLang="zh-CN" sz="1600" smtClean="0"/>
          </a:p>
          <a:p>
            <a:r>
              <a:rPr lang="en-US" altLang="zh-CN" sz="1600" smtClean="0"/>
              <a:t>})();</a:t>
            </a:r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3544119" y="118746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demo.js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/>
          <a:stretch/>
        </p:blipFill>
        <p:spPr bwMode="auto">
          <a:xfrm>
            <a:off x="467544" y="5147069"/>
            <a:ext cx="217178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9" y="5772457"/>
            <a:ext cx="2076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/>
          <p:cNvSpPr/>
          <p:nvPr/>
        </p:nvSpPr>
        <p:spPr>
          <a:xfrm>
            <a:off x="1979712" y="5499494"/>
            <a:ext cx="72008" cy="272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第四次作业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mtClean="0"/>
              <a:t>请从网上抄袭</a:t>
            </a:r>
            <a:r>
              <a:rPr lang="zh-CN" altLang="en-US" smtClean="0">
                <a:solidFill>
                  <a:srgbClr val="FF0000"/>
                </a:solidFill>
              </a:rPr>
              <a:t>并修改</a:t>
            </a:r>
            <a:r>
              <a:rPr lang="zh-CN" altLang="en-US" smtClean="0"/>
              <a:t>一段（或多段）</a:t>
            </a:r>
            <a:r>
              <a:rPr lang="en-US" altLang="zh-CN" smtClean="0"/>
              <a:t>JavaScript</a:t>
            </a:r>
            <a:r>
              <a:rPr lang="zh-CN" altLang="en-US" smtClean="0"/>
              <a:t>，要求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功能：具体功能不做限制，但要求</a:t>
            </a:r>
            <a:endParaRPr lang="en-US" altLang="zh-CN" smtClean="0"/>
          </a:p>
          <a:p>
            <a:pPr marL="1371600" lvl="2" indent="-514350">
              <a:buFont typeface="Wingdings" panose="05000000000000000000" pitchFamily="2" charset="2"/>
              <a:buChar char="n"/>
            </a:pPr>
            <a:r>
              <a:rPr lang="zh-CN" altLang="en-US" smtClean="0"/>
              <a:t>响应页面事件</a:t>
            </a:r>
            <a:endParaRPr lang="en-US" altLang="zh-CN" smtClean="0"/>
          </a:p>
          <a:p>
            <a:pPr marL="1371600" lvl="2" indent="-514350">
              <a:buFont typeface="Wingdings" panose="05000000000000000000" pitchFamily="2" charset="2"/>
              <a:buChar char="n"/>
            </a:pPr>
            <a:r>
              <a:rPr lang="zh-CN" altLang="en-US" smtClean="0"/>
              <a:t>修改页面上的</a:t>
            </a:r>
            <a:r>
              <a:rPr lang="zh-CN" altLang="en-US" smtClean="0"/>
              <a:t>内容或样式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mtClean="0"/>
              <a:t>JavaScript</a:t>
            </a:r>
            <a:r>
              <a:rPr lang="zh-CN" altLang="en-US" smtClean="0"/>
              <a:t>总量不得少于</a:t>
            </a:r>
            <a:r>
              <a:rPr lang="en-US" altLang="zh-CN" smtClean="0"/>
              <a:t>100</a:t>
            </a:r>
            <a:r>
              <a:rPr lang="zh-CN" altLang="en-US" smtClean="0"/>
              <a:t>行（空行、注释不计入代码行数）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注释率不得低于</a:t>
            </a:r>
            <a:r>
              <a:rPr lang="en-US" altLang="zh-CN" smtClean="0"/>
              <a:t>20%</a:t>
            </a:r>
            <a:r>
              <a:rPr lang="zh-CN" altLang="en-US" smtClean="0"/>
              <a:t>，按行计算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mtClean="0"/>
              <a:t>console</a:t>
            </a:r>
            <a:r>
              <a:rPr lang="zh-CN" altLang="en-US" smtClean="0"/>
              <a:t>上不得出现报错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采用</a:t>
            </a:r>
            <a:r>
              <a:rPr lang="en-US" altLang="zh-CN" smtClean="0"/>
              <a:t>external</a:t>
            </a:r>
            <a:r>
              <a:rPr lang="zh-CN" altLang="en-US" smtClean="0"/>
              <a:t>方式引用</a:t>
            </a:r>
            <a:r>
              <a:rPr lang="en-US" altLang="zh-CN" smtClean="0"/>
              <a:t>JavaScript</a:t>
            </a:r>
            <a:r>
              <a:rPr lang="zh-CN" altLang="en-US" smtClean="0"/>
              <a:t>源码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mtClean="0">
                <a:solidFill>
                  <a:srgbClr val="FF0000"/>
                </a:solidFill>
              </a:rPr>
              <a:t>JavaScript</a:t>
            </a:r>
            <a:r>
              <a:rPr lang="zh-CN" altLang="en-US" smtClean="0">
                <a:solidFill>
                  <a:srgbClr val="FF0000"/>
                </a:solidFill>
              </a:rPr>
              <a:t>中不得引入任何全局变量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不得在</a:t>
            </a:r>
            <a:r>
              <a:rPr lang="en-US" altLang="zh-CN" smtClean="0">
                <a:solidFill>
                  <a:srgbClr val="FF0000"/>
                </a:solidFill>
              </a:rPr>
              <a:t>DOM Ready</a:t>
            </a:r>
            <a:r>
              <a:rPr lang="zh-CN" altLang="en-US" smtClean="0">
                <a:solidFill>
                  <a:srgbClr val="FF0000"/>
                </a:solidFill>
              </a:rPr>
              <a:t>之前注册与页面元素相关的事件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不要求在</a:t>
            </a:r>
            <a:r>
              <a:rPr lang="en-US" altLang="zh-CN" smtClean="0"/>
              <a:t>IE6/IE7</a:t>
            </a:r>
            <a:r>
              <a:rPr lang="zh-CN" altLang="en-US" smtClean="0"/>
              <a:t>正常运转，要求在</a:t>
            </a:r>
            <a:r>
              <a:rPr lang="en-US" altLang="zh-CN" smtClean="0"/>
              <a:t>Chrome</a:t>
            </a:r>
            <a:r>
              <a:rPr lang="zh-CN" altLang="en-US" smtClean="0"/>
              <a:t>、</a:t>
            </a:r>
            <a:r>
              <a:rPr lang="en-US" altLang="zh-CN" smtClean="0"/>
              <a:t>Firefox</a:t>
            </a:r>
            <a:r>
              <a:rPr lang="zh-CN" altLang="en-US" smtClean="0"/>
              <a:t>、</a:t>
            </a:r>
            <a:r>
              <a:rPr lang="en-US" altLang="zh-CN" smtClean="0"/>
              <a:t>IE8</a:t>
            </a:r>
            <a:r>
              <a:rPr lang="zh-CN" altLang="en-US" smtClean="0"/>
              <a:t>（或</a:t>
            </a:r>
            <a:r>
              <a:rPr lang="en-US" altLang="zh-CN" smtClean="0"/>
              <a:t>IE8</a:t>
            </a:r>
            <a:r>
              <a:rPr lang="zh-CN" altLang="en-US" smtClean="0"/>
              <a:t>以上正常运转）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/>
              <a:t>发布</a:t>
            </a:r>
            <a:r>
              <a:rPr lang="zh-CN" altLang="en-US" smtClean="0"/>
              <a:t>到</a:t>
            </a:r>
            <a:r>
              <a:rPr lang="en-US" altLang="zh-CN" smtClean="0"/>
              <a:t>web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pPr marL="971550" lvl="1" indent="-514350">
              <a:buFont typeface="+mj-lt"/>
              <a:buAutoNum type="arabicPeriod"/>
            </a:pPr>
            <a:endParaRPr lang="en-US" altLang="zh-CN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mtClean="0"/>
              <a:t>提示：</a:t>
            </a:r>
            <a:endParaRPr lang="en-US" altLang="zh-CN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mtClean="0"/>
              <a:t>搜索“</a:t>
            </a:r>
            <a:r>
              <a:rPr lang="en-US" altLang="zh-CN" smtClean="0"/>
              <a:t>javascript </a:t>
            </a:r>
            <a:r>
              <a:rPr lang="zh-CN" altLang="en-US" smtClean="0"/>
              <a:t>事件”关键词</a:t>
            </a:r>
            <a:endParaRPr lang="en-US" altLang="zh-CN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mtClean="0"/>
              <a:t>搜索“</a:t>
            </a:r>
            <a:r>
              <a:rPr lang="en-US" altLang="zh-CN" smtClean="0"/>
              <a:t>javascript script src</a:t>
            </a:r>
            <a:r>
              <a:rPr lang="zh-CN" altLang="en-US" smtClean="0"/>
              <a:t>”关键词</a:t>
            </a:r>
            <a:endParaRPr lang="en-US" altLang="zh-CN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mtClean="0"/>
              <a:t>搜索“</a:t>
            </a:r>
            <a:r>
              <a:rPr lang="en-US" altLang="zh-CN" smtClean="0"/>
              <a:t>javascript bubble/event/propagation</a:t>
            </a:r>
            <a:r>
              <a:rPr lang="zh-CN" altLang="en-US" smtClean="0"/>
              <a:t>”等关键词</a:t>
            </a:r>
            <a:endParaRPr lang="en-US" altLang="zh-CN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mtClean="0"/>
              <a:t>搜索“</a:t>
            </a:r>
            <a:r>
              <a:rPr lang="en-US" altLang="zh-CN" smtClean="0"/>
              <a:t>javascript </a:t>
            </a:r>
            <a:r>
              <a:rPr lang="zh-CN" altLang="en-US" smtClean="0"/>
              <a:t>匿名函数”关键词</a:t>
            </a:r>
            <a:endParaRPr lang="en-US" altLang="zh-CN" smtClean="0"/>
          </a:p>
          <a:p>
            <a:pPr marL="857250" lvl="2" indent="-457200">
              <a:buFont typeface="+mj-lt"/>
              <a:buAutoNum type="arabicPeriod"/>
            </a:pPr>
            <a:r>
              <a:rPr lang="zh-CN" altLang="en-US" smtClean="0"/>
              <a:t>搜索“</a:t>
            </a:r>
            <a:r>
              <a:rPr lang="en-US" altLang="zh-CN" smtClean="0"/>
              <a:t>javascript domready</a:t>
            </a:r>
            <a:r>
              <a:rPr lang="zh-CN" altLang="en-US" smtClean="0"/>
              <a:t>”</a:t>
            </a:r>
            <a:endParaRPr lang="en-US" altLang="zh-CN" smtClean="0"/>
          </a:p>
          <a:p>
            <a:pPr marL="857250" lvl="2" indent="-457200">
              <a:buFont typeface="+mj-lt"/>
              <a:buAutoNum type="arabicPeriod"/>
            </a:pP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Tips Reminder (not for older IE)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与</a:t>
            </a:r>
            <a:r>
              <a:rPr lang="en-US" altLang="zh-CN" smtClean="0"/>
              <a:t>DOM</a:t>
            </a:r>
            <a:r>
              <a:rPr lang="zh-CN" altLang="en-US" smtClean="0"/>
              <a:t>相关的操作</a:t>
            </a:r>
            <a:r>
              <a:rPr lang="en-US" altLang="zh-CN" smtClean="0"/>
              <a:t>(</a:t>
            </a:r>
            <a:r>
              <a:rPr lang="zh-CN" altLang="en-US" smtClean="0"/>
              <a:t>事件注册、修改</a:t>
            </a:r>
            <a:r>
              <a:rPr lang="en-US" altLang="zh-CN" smtClean="0"/>
              <a:t>)</a:t>
            </a:r>
            <a:r>
              <a:rPr lang="zh-CN" altLang="en-US" smtClean="0"/>
              <a:t>，放到</a:t>
            </a:r>
            <a:r>
              <a:rPr lang="en-US" altLang="zh-CN" smtClean="0"/>
              <a:t>DOMReady</a:t>
            </a:r>
            <a:r>
              <a:rPr lang="zh-CN" altLang="en-US" smtClean="0"/>
              <a:t>的事件中处理：</a:t>
            </a:r>
            <a:r>
              <a:rPr lang="en-US" altLang="zh-CN" smtClean="0"/>
              <a:t>window.document.addEventListener("DOMContentLoaded", handler, false)</a:t>
            </a:r>
          </a:p>
          <a:p>
            <a:r>
              <a:rPr lang="zh-CN" altLang="en-US" smtClean="0"/>
              <a:t>引用</a:t>
            </a:r>
            <a:r>
              <a:rPr lang="en-US" altLang="zh-CN" smtClean="0"/>
              <a:t>DOM</a:t>
            </a:r>
            <a:r>
              <a:rPr lang="zh-CN" altLang="en-US" smtClean="0"/>
              <a:t>元素：</a:t>
            </a:r>
            <a:r>
              <a:rPr lang="en-US" altLang="zh-CN" smtClean="0"/>
              <a:t>var elem = window.document.getElementById("xx")</a:t>
            </a:r>
          </a:p>
          <a:p>
            <a:r>
              <a:rPr lang="zh-CN" altLang="en-US" smtClean="0"/>
              <a:t>响应页面元素事件：</a:t>
            </a:r>
            <a:r>
              <a:rPr lang="en-US" altLang="zh-CN" smtClean="0"/>
              <a:t>elem.addEventListener("click", handler, false)</a:t>
            </a:r>
          </a:p>
          <a:p>
            <a:r>
              <a:rPr lang="zh-CN" altLang="en-US" smtClean="0"/>
              <a:t>修改页面元素的样式：</a:t>
            </a:r>
            <a:r>
              <a:rPr lang="en-US" altLang="zh-CN" smtClean="0"/>
              <a:t>elem.style.color = "red"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复习：浏览器做了什么</a:t>
            </a:r>
            <a:endParaRPr lang="en-US" altLang="zh-CN" smtClean="0"/>
          </a:p>
          <a:p>
            <a:r>
              <a:rPr lang="en-US" altLang="zh-CN" smtClean="0"/>
              <a:t>JavaScript</a:t>
            </a:r>
            <a:r>
              <a:rPr lang="zh-CN" altLang="en-US" smtClean="0"/>
              <a:t>执行两阶段</a:t>
            </a:r>
            <a:endParaRPr lang="en-US" altLang="zh-CN" smtClean="0"/>
          </a:p>
          <a:p>
            <a:r>
              <a:rPr lang="en-US" altLang="zh-CN" smtClean="0"/>
              <a:t>Timer</a:t>
            </a:r>
            <a:r>
              <a:rPr lang="zh-CN" altLang="en-US" smtClean="0"/>
              <a:t>事件示例</a:t>
            </a:r>
            <a:endParaRPr lang="en-US" altLang="zh-CN" smtClean="0"/>
          </a:p>
          <a:p>
            <a:r>
              <a:rPr lang="zh-CN" altLang="en-US" smtClean="0"/>
              <a:t>执行节奏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第四次作业</a:t>
            </a:r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mtClean="0"/>
              <a:t>部署两个</a:t>
            </a:r>
            <a:r>
              <a:rPr lang="en-US" altLang="zh-CN" smtClean="0"/>
              <a:t>web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lvl="1"/>
            <a:r>
              <a:rPr lang="zh-CN" altLang="en-US" smtClean="0"/>
              <a:t>要求在不同端口启动，</a:t>
            </a:r>
            <a:r>
              <a:rPr lang="zh-CN" altLang="en-US" smtClean="0"/>
              <a:t>例如</a:t>
            </a:r>
            <a:endParaRPr lang="en-US" altLang="zh-CN" smtClean="0"/>
          </a:p>
          <a:p>
            <a:pPr lvl="2"/>
            <a:r>
              <a:rPr lang="zh-CN" altLang="en-US" smtClean="0"/>
              <a:t>网站一：</a:t>
            </a:r>
            <a:r>
              <a:rPr lang="en-US" altLang="zh-CN" smtClean="0">
                <a:hlinkClick r:id="rId2"/>
              </a:rPr>
              <a:t>http://localhost:8080</a:t>
            </a:r>
            <a:endParaRPr lang="en-US" altLang="zh-CN"/>
          </a:p>
          <a:p>
            <a:pPr lvl="2"/>
            <a:r>
              <a:rPr lang="zh-CN" altLang="en-US" smtClean="0"/>
              <a:t>网站二：</a:t>
            </a:r>
            <a:r>
              <a:rPr lang="en-US" altLang="zh-CN" smtClean="0">
                <a:hlinkClick r:id="rId3"/>
              </a:rPr>
              <a:t>http://localhost:8090</a:t>
            </a:r>
            <a:r>
              <a:rPr lang="en-US" altLang="zh-CN" smtClean="0"/>
              <a:t> </a:t>
            </a:r>
          </a:p>
          <a:p>
            <a:pPr lvl="1"/>
            <a:r>
              <a:rPr lang="zh-CN" altLang="en-US" smtClean="0"/>
              <a:t>内容</a:t>
            </a:r>
            <a:endParaRPr lang="en-US" altLang="zh-CN" smtClean="0"/>
          </a:p>
          <a:p>
            <a:pPr lvl="2"/>
            <a:r>
              <a:rPr lang="zh-CN" altLang="en-US" smtClean="0"/>
              <a:t>第二次</a:t>
            </a:r>
            <a:r>
              <a:rPr lang="zh-CN" altLang="en-US" smtClean="0"/>
              <a:t>作业 放到 网站一</a:t>
            </a:r>
            <a:endParaRPr lang="en-US" altLang="zh-CN" smtClean="0"/>
          </a:p>
          <a:p>
            <a:pPr lvl="2"/>
            <a:r>
              <a:rPr lang="zh-CN" altLang="en-US" smtClean="0"/>
              <a:t>第四次作业</a:t>
            </a:r>
            <a:r>
              <a:rPr lang="en-US" altLang="zh-CN" smtClean="0"/>
              <a:t>2</a:t>
            </a:r>
            <a:r>
              <a:rPr lang="zh-CN" altLang="en-US" smtClean="0"/>
              <a:t> 放到 </a:t>
            </a:r>
            <a:r>
              <a:rPr lang="zh-CN" altLang="en-US" smtClean="0"/>
              <a:t>网站二</a:t>
            </a:r>
            <a:endParaRPr lang="en-US" altLang="zh-CN" smtClean="0"/>
          </a:p>
          <a:p>
            <a:pPr lvl="1"/>
            <a:r>
              <a:rPr lang="zh-CN" altLang="en-US" smtClean="0"/>
              <a:t>新编写一个网页</a:t>
            </a:r>
            <a:r>
              <a:rPr lang="en-US" altLang="zh-CN" smtClean="0"/>
              <a:t>both.html</a:t>
            </a:r>
            <a:r>
              <a:rPr lang="zh-CN" altLang="en-US" smtClean="0"/>
              <a:t>，用</a:t>
            </a:r>
            <a:r>
              <a:rPr lang="en-US" altLang="zh-CN" smtClean="0"/>
              <a:t>&lt;iframe&gt;</a:t>
            </a:r>
            <a:r>
              <a:rPr lang="zh-CN" altLang="en-US" smtClean="0"/>
              <a:t>嵌入 第二次作业 和 第四次作业</a:t>
            </a:r>
            <a:r>
              <a:rPr lang="en-US" altLang="zh-CN" smtClean="0"/>
              <a:t>2 </a:t>
            </a:r>
            <a:r>
              <a:rPr lang="zh-CN" altLang="en-US" smtClean="0"/>
              <a:t>的</a:t>
            </a:r>
            <a:r>
              <a:rPr lang="en-US" altLang="zh-CN" smtClean="0"/>
              <a:t>URL</a:t>
            </a:r>
            <a:endParaRPr lang="en-US" altLang="zh-CN"/>
          </a:p>
          <a:p>
            <a:pPr lvl="2"/>
            <a:r>
              <a:rPr lang="zh-CN" altLang="en-US" smtClean="0"/>
              <a:t>第二次作业 的</a:t>
            </a:r>
            <a:r>
              <a:rPr lang="en-US" altLang="zh-CN" smtClean="0"/>
              <a:t>iframe </a:t>
            </a:r>
            <a:r>
              <a:rPr lang="zh-CN" altLang="en-US" smtClean="0"/>
              <a:t>放屏幕左侧</a:t>
            </a:r>
            <a:endParaRPr lang="en-US" altLang="zh-CN" smtClean="0"/>
          </a:p>
          <a:p>
            <a:pPr lvl="2"/>
            <a:r>
              <a:rPr lang="zh-CN" altLang="en-US"/>
              <a:t>第四</a:t>
            </a:r>
            <a:r>
              <a:rPr lang="zh-CN" altLang="en-US" smtClean="0"/>
              <a:t>次作业</a:t>
            </a:r>
            <a:r>
              <a:rPr lang="en-US" altLang="zh-CN" smtClean="0"/>
              <a:t>2 </a:t>
            </a:r>
            <a:r>
              <a:rPr lang="zh-CN" altLang="en-US" smtClean="0"/>
              <a:t>的</a:t>
            </a:r>
            <a:r>
              <a:rPr lang="en-US" altLang="zh-CN" smtClean="0"/>
              <a:t>iframe </a:t>
            </a:r>
            <a:r>
              <a:rPr lang="zh-CN" altLang="en-US" smtClean="0"/>
              <a:t>放屏幕右侧</a:t>
            </a:r>
            <a:endParaRPr lang="en-US" altLang="zh-CN" smtClean="0"/>
          </a:p>
          <a:p>
            <a:pPr lvl="2"/>
            <a:r>
              <a:rPr lang="zh-CN" altLang="en-US" smtClean="0"/>
              <a:t>将这个新编写的网页同时放在 网站一 和 网站二 上</a:t>
            </a:r>
            <a:endParaRPr lang="en-US" altLang="zh-CN" smtClean="0"/>
          </a:p>
          <a:p>
            <a:r>
              <a:rPr lang="zh-CN" altLang="en-US" smtClean="0"/>
              <a:t>提示</a:t>
            </a:r>
            <a:endParaRPr lang="en-US" altLang="zh-CN" smtClean="0"/>
          </a:p>
          <a:p>
            <a:pPr lvl="1"/>
            <a:r>
              <a:rPr lang="zh-CN" altLang="en-US" smtClean="0"/>
              <a:t>搜索“</a:t>
            </a:r>
            <a:r>
              <a:rPr lang="en-US" altLang="zh-CN" smtClean="0"/>
              <a:t>iframe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1"/>
            <a:r>
              <a:rPr lang="en-US" altLang="zh-CN" smtClean="0"/>
              <a:t>resin</a:t>
            </a:r>
            <a:r>
              <a:rPr lang="zh-CN" altLang="en-US" smtClean="0"/>
              <a:t>的端口可能在 </a:t>
            </a:r>
            <a:r>
              <a:rPr lang="en-US" altLang="zh-CN" smtClean="0"/>
              <a:t>resin/conf/resin.properties</a:t>
            </a:r>
            <a:r>
              <a:rPr lang="zh-CN" altLang="en-US" smtClean="0"/>
              <a:t>里</a:t>
            </a:r>
            <a:endParaRPr lang="en-US" altLang="zh-CN" smtClean="0"/>
          </a:p>
          <a:p>
            <a:pPr lvl="1"/>
            <a:r>
              <a:rPr lang="zh-CN" altLang="en-US" smtClean="0"/>
              <a:t>一台机器上启动两个</a:t>
            </a:r>
            <a:r>
              <a:rPr lang="en-US" altLang="zh-CN" smtClean="0"/>
              <a:t>resin,</a:t>
            </a:r>
            <a:r>
              <a:rPr lang="zh-CN" altLang="en-US" smtClean="0"/>
              <a:t>可能会有</a:t>
            </a:r>
            <a:r>
              <a:rPr lang="en-US" altLang="zh-CN" smtClean="0"/>
              <a:t>watchdog port</a:t>
            </a:r>
            <a:r>
              <a:rPr lang="zh-CN" altLang="en-US" smtClean="0"/>
              <a:t>冲突，如果冲突请尝试修改其中一个的</a:t>
            </a:r>
            <a:r>
              <a:rPr lang="en-US" altLang="zh-CN" smtClean="0"/>
              <a:t>conf/resin.xml</a:t>
            </a:r>
          </a:p>
          <a:p>
            <a:pPr lvl="2"/>
            <a:r>
              <a:rPr lang="en-US" altLang="zh-CN" smtClean="0"/>
              <a:t>from</a:t>
            </a:r>
          </a:p>
          <a:p>
            <a:pPr lvl="2"/>
            <a:r>
              <a:rPr lang="en-US" altLang="zh-CN" smtClean="0"/>
              <a:t>   &lt;server-multi id-prefix="app-" address-list="${app_servers}" port="6800"/&gt;</a:t>
            </a:r>
          </a:p>
          <a:p>
            <a:pPr lvl="2"/>
            <a:r>
              <a:rPr lang="en-US" altLang="zh-CN" smtClean="0"/>
              <a:t>to</a:t>
            </a:r>
          </a:p>
          <a:p>
            <a:pPr lvl="2"/>
            <a:r>
              <a:rPr lang="en-US" altLang="zh-CN" smtClean="0"/>
              <a:t>    &lt;server-multi id-prefix="app-" address-list="${app_servers}" port="6800"&gt;</a:t>
            </a:r>
          </a:p>
          <a:p>
            <a:pPr lvl="2"/>
            <a:r>
              <a:rPr lang="en-US" altLang="zh-CN" smtClean="0"/>
              <a:t>      &lt;watchdog-port&gt;</a:t>
            </a:r>
            <a:r>
              <a:rPr lang="en-US" altLang="zh-CN" smtClean="0">
                <a:solidFill>
                  <a:srgbClr val="FF0000"/>
                </a:solidFill>
              </a:rPr>
              <a:t>6601</a:t>
            </a:r>
            <a:r>
              <a:rPr lang="en-US" altLang="zh-CN" smtClean="0"/>
              <a:t>&lt;/watchdog-port&gt;  </a:t>
            </a:r>
          </a:p>
          <a:p>
            <a:pPr lvl="2"/>
            <a:r>
              <a:rPr lang="en-US" altLang="zh-CN" smtClean="0"/>
              <a:t>    &lt;/server-multi&gt;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09329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mtClean="0"/>
              <a:t>提交：两个网站、新网页的截屏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099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漫谈</a:t>
            </a:r>
            <a:r>
              <a:rPr lang="en-US" altLang="zh-CN"/>
              <a:t>JavaScript</a:t>
            </a:r>
            <a:r>
              <a:rPr lang="zh-CN" altLang="en-US" smtClean="0"/>
              <a:t>（三）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李斯宁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本讲内容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本身（续）</a:t>
            </a:r>
            <a:endParaRPr lang="en-US" altLang="zh-CN" smtClean="0"/>
          </a:p>
          <a:p>
            <a:r>
              <a:rPr lang="zh-CN" altLang="en-US" smtClean="0"/>
              <a:t>浏览器中如何做事件处理</a:t>
            </a:r>
            <a:endParaRPr lang="en-US" altLang="zh-CN" smtClean="0"/>
          </a:p>
          <a:p>
            <a:r>
              <a:rPr lang="en-US" altLang="zh-CN" smtClean="0"/>
              <a:t>Tips</a:t>
            </a:r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010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本身（续）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bind</a:t>
            </a:r>
          </a:p>
          <a:p>
            <a:r>
              <a:rPr lang="zh-CN" altLang="en-US" smtClean="0"/>
              <a:t>执行代码不留痕</a:t>
            </a:r>
            <a:endParaRPr lang="en-US" altLang="zh-CN" smtClean="0"/>
          </a:p>
          <a:p>
            <a:r>
              <a:rPr lang="en-US" altLang="zh-CN" smtClean="0"/>
              <a:t>[prototype]</a:t>
            </a:r>
            <a:r>
              <a:rPr lang="zh-CN" altLang="en-US" smtClean="0"/>
              <a:t>机制</a:t>
            </a:r>
            <a:endParaRPr lang="en-US" altLang="zh-CN" smtClean="0"/>
          </a:p>
          <a:p>
            <a:r>
              <a:rPr lang="zh-CN" altLang="en-US" smtClean="0"/>
              <a:t>小结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748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3548" y="2204864"/>
            <a:ext cx="3168352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内置的</a:t>
            </a:r>
            <a:r>
              <a:rPr lang="en-US" altLang="zh-CN" dirty="0" smtClean="0"/>
              <a:t>bind()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8208912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其实内置了</a:t>
            </a:r>
            <a:r>
              <a:rPr lang="en-US" altLang="zh-CN" dirty="0" smtClean="0"/>
              <a:t>bind()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492896"/>
            <a:ext cx="2664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dirty="0" err="1">
                <a:solidFill>
                  <a:srgbClr val="000000"/>
                </a:solidFill>
              </a:rPr>
              <a:t>this.val</a:t>
            </a:r>
            <a:r>
              <a:rPr lang="en-US" altLang="zh-CN" dirty="0">
                <a:solidFill>
                  <a:srgbClr val="000000"/>
                </a:solidFill>
              </a:rPr>
              <a:t> += delta;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000000"/>
                </a:solidFill>
              </a:rPr>
              <a:t>var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obj</a:t>
            </a:r>
            <a:r>
              <a:rPr lang="en-US" altLang="zh-CN" dirty="0">
                <a:solidFill>
                  <a:srgbClr val="000000"/>
                </a:solidFill>
              </a:rPr>
              <a:t> = {</a:t>
            </a:r>
            <a:r>
              <a:rPr lang="en-US" altLang="zh-CN" dirty="0" err="1">
                <a:solidFill>
                  <a:srgbClr val="000000"/>
                </a:solidFill>
              </a:rPr>
              <a:t>val</a:t>
            </a:r>
            <a:r>
              <a:rPr lang="en-US" altLang="zh-CN" dirty="0">
                <a:solidFill>
                  <a:srgbClr val="000000"/>
                </a:solidFill>
              </a:rPr>
              <a:t>: 1};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increase</a:t>
            </a:r>
            <a:r>
              <a:rPr lang="en-US" altLang="zh-CN" dirty="0" err="1" smtClean="0">
                <a:solidFill>
                  <a:srgbClr val="FF0000"/>
                </a:solidFill>
              </a:rPr>
              <a:t>.call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dirty="0" err="1">
                <a:solidFill>
                  <a:srgbClr val="000000"/>
                </a:solidFill>
              </a:rPr>
              <a:t>obj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1 );</a:t>
            </a:r>
          </a:p>
          <a:p>
            <a:pPr algn="l" rtl="0" latinLnBrk="1" hangingPunct="0"/>
            <a:r>
              <a:rPr lang="en-US" altLang="zh-CN" dirty="0" err="1">
                <a:solidFill>
                  <a:srgbClr val="000000"/>
                </a:solidFill>
              </a:rPr>
              <a:t>increase</a:t>
            </a:r>
            <a:r>
              <a:rPr lang="en-US" altLang="zh-CN" dirty="0" err="1">
                <a:solidFill>
                  <a:srgbClr val="FF0000"/>
                </a:solidFill>
              </a:rPr>
              <a:t>.call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dirty="0" err="1">
                <a:solidFill>
                  <a:srgbClr val="000000"/>
                </a:solidFill>
              </a:rPr>
              <a:t>obj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2 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algn="l" rtl="0" latinLnBrk="1" hangingPunct="0"/>
            <a:r>
              <a:rPr lang="en-US" altLang="zh-CN" dirty="0" err="1" smtClean="0">
                <a:solidFill>
                  <a:srgbClr val="000000"/>
                </a:solidFill>
              </a:rPr>
              <a:t>increase</a:t>
            </a:r>
            <a:r>
              <a:rPr lang="en-US" altLang="zh-CN" dirty="0" err="1" smtClean="0">
                <a:solidFill>
                  <a:srgbClr val="FF0000"/>
                </a:solidFill>
              </a:rPr>
              <a:t>.call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dirty="0" err="1">
                <a:solidFill>
                  <a:srgbClr val="000000"/>
                </a:solidFill>
              </a:rPr>
              <a:t>obj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</a:rPr>
              <a:t>3 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79912" y="3717032"/>
            <a:ext cx="1008112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4932040" y="2204864"/>
            <a:ext cx="3816424" cy="3600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4088" y="2348880"/>
            <a:ext cx="3096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function increase(delta) 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  this.val += delta;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000000"/>
                </a:solidFill>
              </a:rPr>
              <a:t>var obj = {val: 1};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var bound = increase</a:t>
            </a:r>
            <a:r>
              <a:rPr lang="en-US" altLang="zh-CN" smtClean="0">
                <a:solidFill>
                  <a:srgbClr val="FF0000"/>
                </a:solidFill>
              </a:rPr>
              <a:t>.bind</a:t>
            </a:r>
            <a:r>
              <a:rPr lang="en-US" altLang="zh-CN" smtClean="0">
                <a:solidFill>
                  <a:srgbClr val="000000"/>
                </a:solidFill>
              </a:rPr>
              <a:t>(obj);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bound(1);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bound(2);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mtClean="0">
                <a:solidFill>
                  <a:srgbClr val="000000"/>
                </a:solidFill>
              </a:rPr>
              <a:t>bound(3);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3284984"/>
            <a:ext cx="12241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用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bind</a:t>
            </a:r>
            <a:r>
              <a:rPr lang="zh-CN" altLang="en-US" dirty="0" smtClean="0">
                <a:solidFill>
                  <a:srgbClr val="000000"/>
                </a:solidFill>
              </a:rPr>
              <a:t>实现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77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35896" y="2276872"/>
            <a:ext cx="1944216" cy="3456384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276872"/>
            <a:ext cx="2232248" cy="252028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执行代码不留</a:t>
            </a:r>
            <a:r>
              <a:rPr lang="zh-CN" altLang="en-US" smtClean="0"/>
              <a:t>痕</a:t>
            </a:r>
            <a:r>
              <a:rPr lang="en-US" altLang="zh-CN" smtClean="0"/>
              <a:t>(1/2)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6766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为了避免名称冲突，我们希望尽量少地使用全局变量。那么如何做到？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3" y="2425388"/>
            <a:ext cx="18722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a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b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</a:rPr>
              <a:t>交换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c = 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a =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 = c;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9912" y="2276872"/>
            <a:ext cx="18722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a = 1;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b = 2;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function swap(){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</a:rPr>
              <a:t>交换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</a:rPr>
              <a:t>var</a:t>
            </a:r>
            <a:r>
              <a:rPr lang="en-US" altLang="zh-CN" dirty="0" smtClean="0">
                <a:solidFill>
                  <a:srgbClr val="000000"/>
                </a:solidFill>
              </a:rPr>
              <a:t> c = a;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a = b;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b = c;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swap();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868145" y="2583969"/>
            <a:ext cx="313654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global scope</a:t>
            </a:r>
          </a:p>
          <a:p>
            <a:pPr algn="ctr"/>
            <a:r>
              <a:rPr lang="en-US" altLang="zh-CN" smtClean="0"/>
              <a:t>[a=1, b=2, swap=...]</a:t>
            </a:r>
            <a:endParaRPr lang="zh-CN" altLang="en-US"/>
          </a:p>
        </p:txBody>
      </p:sp>
      <p:cxnSp>
        <p:nvCxnSpPr>
          <p:cNvPr id="14" name="直接连接符 13"/>
          <p:cNvCxnSpPr>
            <a:stCxn id="13" idx="3"/>
            <a:endCxn id="20" idx="0"/>
          </p:cNvCxnSpPr>
          <p:nvPr/>
        </p:nvCxnSpPr>
        <p:spPr>
          <a:xfrm>
            <a:off x="6327481" y="3198596"/>
            <a:ext cx="85671" cy="99493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31656" y="3400172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def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68144" y="4193535"/>
            <a:ext cx="1090016" cy="31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swap</a:t>
            </a:r>
            <a:endParaRPr lang="zh-CN" altLang="en-US" smtClean="0"/>
          </a:p>
        </p:txBody>
      </p:sp>
      <p:sp>
        <p:nvSpPr>
          <p:cNvPr id="21" name="椭圆 20"/>
          <p:cNvSpPr/>
          <p:nvPr/>
        </p:nvSpPr>
        <p:spPr>
          <a:xfrm>
            <a:off x="7596336" y="3723130"/>
            <a:ext cx="1408349" cy="1126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swap's</a:t>
            </a:r>
          </a:p>
          <a:p>
            <a:pPr algn="ctr"/>
            <a:r>
              <a:rPr lang="en-US" altLang="zh-CN" smtClean="0"/>
              <a:t>scope</a:t>
            </a:r>
          </a:p>
          <a:p>
            <a:pPr algn="ctr"/>
            <a:r>
              <a:rPr lang="en-US" altLang="zh-CN" smtClean="0"/>
              <a:t>[c=...]</a:t>
            </a:r>
          </a:p>
        </p:txBody>
      </p:sp>
      <p:cxnSp>
        <p:nvCxnSpPr>
          <p:cNvPr id="22" name="直接连接符 21"/>
          <p:cNvCxnSpPr>
            <a:endCxn id="13" idx="5"/>
          </p:cNvCxnSpPr>
          <p:nvPr/>
        </p:nvCxnSpPr>
        <p:spPr>
          <a:xfrm flipV="1">
            <a:off x="8300511" y="3198596"/>
            <a:ext cx="244838" cy="5330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3"/>
            <a:endCxn id="21" idx="2"/>
          </p:cNvCxnSpPr>
          <p:nvPr/>
        </p:nvCxnSpPr>
        <p:spPr>
          <a:xfrm flipV="1">
            <a:off x="6958160" y="4286613"/>
            <a:ext cx="638176" cy="6471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4631" y="3769504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run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365678" y="3280475"/>
            <a:ext cx="5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ref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93915" y="2204864"/>
            <a:ext cx="28107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global</a:t>
            </a:r>
            <a:r>
              <a:rPr lang="zh-CN" altLang="en-US" smtClean="0"/>
              <a:t>里有</a:t>
            </a:r>
            <a:r>
              <a:rPr lang="en-US" altLang="zh-CN" smtClean="0"/>
              <a:t>swap</a:t>
            </a:r>
            <a:r>
              <a:rPr lang="zh-CN" altLang="en-US" smtClean="0"/>
              <a:t>这个变量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79512" y="5445224"/>
            <a:ext cx="30243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global scope</a:t>
            </a:r>
          </a:p>
          <a:p>
            <a:pPr algn="ctr"/>
            <a:r>
              <a:rPr lang="en-US" altLang="zh-CN" smtClean="0"/>
              <a:t>[a=1,b=2,c=...]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4954528"/>
            <a:ext cx="28803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global</a:t>
            </a:r>
            <a:r>
              <a:rPr lang="zh-CN" altLang="en-US" smtClean="0"/>
              <a:t>里有</a:t>
            </a:r>
            <a:r>
              <a:rPr lang="en-US" altLang="zh-CN" smtClean="0"/>
              <a:t>c</a:t>
            </a:r>
            <a:r>
              <a:rPr lang="zh-CN" altLang="en-US" smtClean="0"/>
              <a:t>这个变量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2105</Words>
  <Application>Microsoft Office PowerPoint</Application>
  <PresentationFormat>全屏显示(4:3)</PresentationFormat>
  <Paragraphs>446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第三次作业汇总</vt:lpstr>
      <vt:lpstr>第四次作业1</vt:lpstr>
      <vt:lpstr>第四次作业2</vt:lpstr>
      <vt:lpstr>第四次作业3</vt:lpstr>
      <vt:lpstr>漫谈JavaScript（三）</vt:lpstr>
      <vt:lpstr>本讲内容</vt:lpstr>
      <vt:lpstr>JavaScript本身（续）</vt:lpstr>
      <vt:lpstr>内置的bind()</vt:lpstr>
      <vt:lpstr>执行代码不留痕(1/2)</vt:lpstr>
      <vt:lpstr>执行代码不留痕(2/2)</vt:lpstr>
      <vt:lpstr>继续讨论hoisted问题</vt:lpstr>
      <vt:lpstr>如何理解hoisted特性</vt:lpstr>
      <vt:lpstr>[prototype]机制</vt:lpstr>
      <vt:lpstr>用new建立[prototype]关系</vt:lpstr>
      <vt:lpstr>[prototype]可以多层</vt:lpstr>
      <vt:lpstr>默认的[prototype]对象</vt:lpstr>
      <vt:lpstr>小结</vt:lpstr>
      <vt:lpstr>浏览器中如何做事件处理</vt:lpstr>
      <vt:lpstr>浏览器究竟做了什么？</vt:lpstr>
      <vt:lpstr>JavaScript执行两阶段</vt:lpstr>
      <vt:lpstr>顺序执行</vt:lpstr>
      <vt:lpstr>触发执行</vt:lpstr>
      <vt:lpstr>Timer定时器</vt:lpstr>
      <vt:lpstr>Timer示例1</vt:lpstr>
      <vt:lpstr>foo的生命周期</vt:lpstr>
      <vt:lpstr>Timer示例2</vt:lpstr>
      <vt:lpstr>次序问题</vt:lpstr>
      <vt:lpstr>执行节奏</vt:lpstr>
      <vt:lpstr>示例</vt:lpstr>
      <vt:lpstr>Tips Reminder (not for older IE)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第三次作业汇总</dc:title>
  <dc:creator>LENOVO</dc:creator>
  <cp:lastModifiedBy>LENOVO</cp:lastModifiedBy>
  <cp:revision>125</cp:revision>
  <dcterms:created xsi:type="dcterms:W3CDTF">2015-03-18T03:16:38Z</dcterms:created>
  <dcterms:modified xsi:type="dcterms:W3CDTF">2015-03-19T11:01:15Z</dcterms:modified>
</cp:coreProperties>
</file>