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23350-44B9-4484-B098-4C2EB2A6AA93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7AD19-7574-490B-A051-B021CE0327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6792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2843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4548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9ADF-AC05-4A69-B7FD-B84A165B4A95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23E6-17E3-453B-BCE7-964EB4E778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654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9ADF-AC05-4A69-B7FD-B84A165B4A95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23E6-17E3-453B-BCE7-964EB4E778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04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9ADF-AC05-4A69-B7FD-B84A165B4A95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23E6-17E3-453B-BCE7-964EB4E778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726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9ADF-AC05-4A69-B7FD-B84A165B4A95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23E6-17E3-453B-BCE7-964EB4E778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618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9ADF-AC05-4A69-B7FD-B84A165B4A95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23E6-17E3-453B-BCE7-964EB4E778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903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9ADF-AC05-4A69-B7FD-B84A165B4A95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23E6-17E3-453B-BCE7-964EB4E778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9322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9ADF-AC05-4A69-B7FD-B84A165B4A95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23E6-17E3-453B-BCE7-964EB4E778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452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9ADF-AC05-4A69-B7FD-B84A165B4A95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23E6-17E3-453B-BCE7-964EB4E778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9191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9ADF-AC05-4A69-B7FD-B84A165B4A95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23E6-17E3-453B-BCE7-964EB4E778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949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9ADF-AC05-4A69-B7FD-B84A165B4A95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23E6-17E3-453B-BCE7-964EB4E778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4377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9ADF-AC05-4A69-B7FD-B84A165B4A95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23E6-17E3-453B-BCE7-964EB4E778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033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89ADF-AC05-4A69-B7FD-B84A165B4A95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023E6-17E3-453B-BCE7-964EB4E778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429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demo.html" TargetMode="External"/><Relationship Id="rId2" Type="http://schemas.openxmlformats.org/officeDocument/2006/relationships/hyperlink" Target="mailto:lisn@rd.netease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第二次作业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写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个网页</a:t>
            </a:r>
            <a:r>
              <a:rPr lang="en-US" altLang="zh-CN" dirty="0" err="1" smtClean="0"/>
              <a:t>demo.html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external</a:t>
            </a:r>
            <a:r>
              <a:rPr lang="zh-CN" altLang="en-US" dirty="0" smtClean="0"/>
              <a:t>方式嵌入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</a:t>
            </a:r>
            <a:r>
              <a:rPr lang="en-US" altLang="zh-CN" dirty="0" err="1" smtClean="0"/>
              <a:t>demo.js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从第二讲的</a:t>
            </a:r>
            <a:r>
              <a:rPr lang="en-US" altLang="zh-CN" dirty="0">
                <a:solidFill>
                  <a:srgbClr val="FF0000"/>
                </a:solidFill>
              </a:rPr>
              <a:t>PPT</a:t>
            </a:r>
            <a:r>
              <a:rPr lang="zh-CN" altLang="en-US" dirty="0">
                <a:solidFill>
                  <a:srgbClr val="FF0000"/>
                </a:solidFill>
              </a:rPr>
              <a:t>中选取</a:t>
            </a:r>
            <a:r>
              <a:rPr lang="zh-CN" altLang="en-US" dirty="0"/>
              <a:t>，可做适当</a:t>
            </a:r>
            <a:r>
              <a:rPr lang="zh-CN" altLang="en-US" dirty="0" smtClean="0"/>
              <a:t>调整，用到的语法特性不得少于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(20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网页上要说明使用到的</a:t>
            </a:r>
            <a:r>
              <a:rPr lang="en-US" altLang="zh-CN" dirty="0"/>
              <a:t>JavaScript</a:t>
            </a:r>
            <a:r>
              <a:rPr lang="zh-CN" altLang="en-US" dirty="0"/>
              <a:t>语法</a:t>
            </a:r>
            <a:r>
              <a:rPr lang="zh-CN" altLang="en-US" dirty="0" smtClean="0"/>
              <a:t>特性</a:t>
            </a:r>
            <a:r>
              <a:rPr lang="en-US" altLang="zh-CN" dirty="0" smtClean="0"/>
              <a:t>(10</a:t>
            </a:r>
            <a:r>
              <a:rPr lang="zh-CN" altLang="en-US" dirty="0" smtClean="0"/>
              <a:t>个以上即可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，每个特性用</a:t>
            </a:r>
            <a:r>
              <a:rPr lang="en-US" altLang="zh-CN" dirty="0" smtClean="0"/>
              <a:t>10~20</a:t>
            </a:r>
            <a:r>
              <a:rPr lang="zh-CN" altLang="en-US" dirty="0" smtClean="0"/>
              <a:t>个字描述即可 </a:t>
            </a:r>
            <a:r>
              <a:rPr lang="en-US" altLang="zh-CN" dirty="0" smtClean="0"/>
              <a:t>(10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不得少</a:t>
            </a:r>
            <a:r>
              <a:rPr lang="zh-CN" altLang="en-US" dirty="0" smtClean="0">
                <a:solidFill>
                  <a:srgbClr val="FF0000"/>
                </a:solidFill>
              </a:rPr>
              <a:t>于</a:t>
            </a:r>
            <a:r>
              <a:rPr lang="en-US" altLang="zh-CN" dirty="0" smtClean="0">
                <a:solidFill>
                  <a:srgbClr val="FF0000"/>
                </a:solidFill>
              </a:rPr>
              <a:t>50</a:t>
            </a:r>
            <a:r>
              <a:rPr lang="zh-CN" altLang="en-US" dirty="0" smtClean="0">
                <a:solidFill>
                  <a:srgbClr val="FF0000"/>
                </a:solidFill>
              </a:rPr>
              <a:t>行，建议写</a:t>
            </a:r>
            <a:r>
              <a:rPr lang="en-US" altLang="zh-CN" dirty="0" smtClean="0">
                <a:solidFill>
                  <a:srgbClr val="FF0000"/>
                </a:solidFill>
              </a:rPr>
              <a:t>100</a:t>
            </a:r>
            <a:r>
              <a:rPr lang="zh-CN" altLang="en-US" dirty="0" smtClean="0">
                <a:solidFill>
                  <a:srgbClr val="FF0000"/>
                </a:solidFill>
              </a:rPr>
              <a:t>行以上</a:t>
            </a:r>
            <a:r>
              <a:rPr lang="zh-CN" altLang="en-US" dirty="0" smtClean="0"/>
              <a:t>（注释和空行不算） </a:t>
            </a:r>
            <a:r>
              <a:rPr lang="en-US" altLang="zh-CN" dirty="0" smtClean="0"/>
              <a:t>(10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执行过程不得产生语法</a:t>
            </a:r>
            <a:r>
              <a:rPr lang="zh-CN" altLang="en-US" dirty="0" smtClean="0"/>
              <a:t>错误 </a:t>
            </a:r>
            <a:r>
              <a:rPr lang="en-US" altLang="zh-CN" dirty="0" smtClean="0"/>
              <a:t>(10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要有适当</a:t>
            </a:r>
            <a:r>
              <a:rPr lang="zh-CN" altLang="en-US" dirty="0" smtClean="0"/>
              <a:t>注释，注释率要达到</a:t>
            </a:r>
            <a:r>
              <a:rPr lang="en-US" altLang="zh-CN" dirty="0" smtClean="0"/>
              <a:t>30%</a:t>
            </a:r>
            <a:r>
              <a:rPr lang="zh-CN" altLang="en-US" dirty="0" smtClean="0"/>
              <a:t>以上 </a:t>
            </a:r>
            <a:r>
              <a:rPr lang="en-US" altLang="zh-CN" dirty="0" smtClean="0"/>
              <a:t>(10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要在调试器中跟踪每一行代码，查看每一个变量 </a:t>
            </a:r>
            <a:r>
              <a:rPr lang="en-US" altLang="zh-CN" dirty="0" smtClean="0"/>
              <a:t>(20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要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Inspector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面板中的每个请求，尝试解读其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Content (10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网页请放发布到</a:t>
            </a:r>
            <a:r>
              <a:rPr lang="en-US" altLang="zh-CN" dirty="0" smtClean="0">
                <a:solidFill>
                  <a:srgbClr val="FF0000"/>
                </a:solidFill>
              </a:rPr>
              <a:t>resin </a:t>
            </a:r>
            <a:r>
              <a:rPr lang="en-US" altLang="zh-CN" dirty="0" smtClean="0"/>
              <a:t>(10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，能</a:t>
            </a:r>
            <a:r>
              <a:rPr lang="zh-CN" altLang="en-US" dirty="0"/>
              <a:t>发布</a:t>
            </a:r>
            <a:r>
              <a:rPr lang="zh-CN" altLang="en-US" dirty="0" smtClean="0"/>
              <a:t>到机房服务器有加分</a:t>
            </a:r>
            <a:endParaRPr lang="en-US" altLang="zh-CN" dirty="0" smtClean="0"/>
          </a:p>
          <a:p>
            <a:r>
              <a:rPr lang="zh-CN" altLang="en-US" dirty="0" smtClean="0"/>
              <a:t>提交作业：源码提交到 </a:t>
            </a:r>
            <a:r>
              <a:rPr lang="en-US" altLang="zh-CN" dirty="0" err="1" smtClean="0">
                <a:hlinkClick r:id="rId2"/>
              </a:rPr>
              <a:t>lisn@rd.netease.com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，要附上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个截图：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浏览器中访问</a:t>
            </a:r>
            <a:r>
              <a:rPr lang="en-US" altLang="zh-CN" dirty="0" smtClean="0">
                <a:hlinkClick r:id="rId3"/>
              </a:rPr>
              <a:t>http://localhost:8080/demo.html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的截图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跟踪到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中某一行，并查看某个变量的截图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Inspector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面板的截图（如果看不到网络请求，试试开着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面板并</a:t>
            </a:r>
            <a:r>
              <a:rPr lang="en-US" altLang="zh-CN" dirty="0" smtClean="0"/>
              <a:t>F5</a:t>
            </a:r>
            <a:r>
              <a:rPr lang="zh-CN" altLang="en-US" dirty="0" smtClean="0"/>
              <a:t>刷新网页）</a:t>
            </a:r>
            <a:endParaRPr lang="en-US" altLang="zh-CN" dirty="0" smtClean="0"/>
          </a:p>
          <a:p>
            <a:r>
              <a:rPr lang="zh-CN" altLang="en-US" dirty="0" smtClean="0"/>
              <a:t>奖罚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完成得好的前</a:t>
            </a:r>
            <a:r>
              <a:rPr lang="en-US" altLang="zh-CN" dirty="0" smtClean="0"/>
              <a:t>50%</a:t>
            </a:r>
            <a:r>
              <a:rPr lang="zh-CN" altLang="en-US" dirty="0" smtClean="0"/>
              <a:t>同学，我请客</a:t>
            </a:r>
            <a:endParaRPr lang="en-US" altLang="zh-CN" dirty="0" smtClean="0"/>
          </a:p>
          <a:p>
            <a:pPr lvl="1"/>
            <a:r>
              <a:rPr lang="zh-CN" altLang="en-US" dirty="0"/>
              <a:t>来听讲</a:t>
            </a:r>
            <a:r>
              <a:rPr lang="zh-CN" altLang="en-US" dirty="0" smtClean="0"/>
              <a:t>但没有提前交作业的，罚款</a:t>
            </a:r>
            <a:r>
              <a:rPr lang="en-US" altLang="zh-CN" dirty="0" smtClean="0"/>
              <a:t>35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13369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</p:spPr>
        <p:txBody>
          <a:bodyPr/>
          <a:lstStyle/>
          <a:p>
            <a:r>
              <a:rPr lang="zh-CN" altLang="en-US" smtClean="0"/>
              <a:t>数组</a:t>
            </a:r>
            <a:r>
              <a:rPr lang="en-US" altLang="zh-CN" smtClean="0"/>
              <a:t>(2/2)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9572" y="1556792"/>
            <a:ext cx="4572508" cy="1416847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0276" y="1773312"/>
            <a:ext cx="4359796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var array = [1,2];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//reference</a:t>
            </a:r>
            <a:r>
              <a:rPr lang="zh-CN" altLang="en-US" smtClean="0">
                <a:solidFill>
                  <a:srgbClr val="000000"/>
                </a:solidFill>
              </a:rPr>
              <a:t>对象</a:t>
            </a:r>
            <a:endParaRPr lang="en-US" altLang="zh-CN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array[2] = { a: 3, b: 4};</a:t>
            </a:r>
          </a:p>
        </p:txBody>
      </p:sp>
      <p:sp>
        <p:nvSpPr>
          <p:cNvPr id="10" name="矩形 9"/>
          <p:cNvSpPr/>
          <p:nvPr/>
        </p:nvSpPr>
        <p:spPr>
          <a:xfrm>
            <a:off x="5185091" y="2152667"/>
            <a:ext cx="1619157" cy="57606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3123" y="2256034"/>
            <a:ext cx="6480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65211" y="2256034"/>
            <a:ext cx="6480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11683" y="2166573"/>
            <a:ext cx="792088" cy="5760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60955" y="2152667"/>
            <a:ext cx="7200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array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537019" y="2337332"/>
            <a:ext cx="648072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连接符 17"/>
          <p:cNvCxnSpPr/>
          <p:nvPr/>
        </p:nvCxnSpPr>
        <p:spPr>
          <a:xfrm>
            <a:off x="6012160" y="2133135"/>
            <a:ext cx="0" cy="576064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箭头连接符 19"/>
          <p:cNvCxnSpPr/>
          <p:nvPr/>
        </p:nvCxnSpPr>
        <p:spPr>
          <a:xfrm>
            <a:off x="7207727" y="2440699"/>
            <a:ext cx="316601" cy="628261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Shape 177"/>
          <p:cNvSpPr/>
          <p:nvPr/>
        </p:nvSpPr>
        <p:spPr>
          <a:xfrm>
            <a:off x="6913283" y="3098963"/>
            <a:ext cx="790398" cy="19050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31" name="Shape 179"/>
          <p:cNvSpPr/>
          <p:nvPr/>
        </p:nvSpPr>
        <p:spPr>
          <a:xfrm>
            <a:off x="7150385" y="3453817"/>
            <a:ext cx="20293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lang="en-US" altLang="zh-CN" smtClean="0"/>
              <a:t>a</a:t>
            </a:r>
            <a:endParaRPr/>
          </a:p>
        </p:txBody>
      </p:sp>
      <p:sp>
        <p:nvSpPr>
          <p:cNvPr id="32" name="Shape 180"/>
          <p:cNvSpPr/>
          <p:nvPr/>
        </p:nvSpPr>
        <p:spPr>
          <a:xfrm>
            <a:off x="7158087" y="3780317"/>
            <a:ext cx="21415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lang="en-US" altLang="zh-CN" smtClean="0"/>
              <a:t>b</a:t>
            </a:r>
            <a:endParaRPr/>
          </a:p>
        </p:txBody>
      </p:sp>
      <p:sp>
        <p:nvSpPr>
          <p:cNvPr id="33" name="Shape 182"/>
          <p:cNvSpPr/>
          <p:nvPr/>
        </p:nvSpPr>
        <p:spPr>
          <a:xfrm>
            <a:off x="8383273" y="3465162"/>
            <a:ext cx="20935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lang="en-US"/>
              <a:t>3</a:t>
            </a:r>
            <a:endParaRPr/>
          </a:p>
        </p:txBody>
      </p:sp>
      <p:sp>
        <p:nvSpPr>
          <p:cNvPr id="34" name="Shape 184"/>
          <p:cNvSpPr/>
          <p:nvPr/>
        </p:nvSpPr>
        <p:spPr>
          <a:xfrm>
            <a:off x="7431593" y="3970732"/>
            <a:ext cx="905061" cy="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" name="Shape 192"/>
          <p:cNvSpPr/>
          <p:nvPr/>
        </p:nvSpPr>
        <p:spPr>
          <a:xfrm>
            <a:off x="7431593" y="3644232"/>
            <a:ext cx="905061" cy="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" name="Shape 182"/>
          <p:cNvSpPr/>
          <p:nvPr/>
        </p:nvSpPr>
        <p:spPr>
          <a:xfrm>
            <a:off x="8388063" y="3780317"/>
            <a:ext cx="20935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lang="en-US" smtClean="0"/>
              <a:t>4</a:t>
            </a:r>
            <a:endParaRPr/>
          </a:p>
        </p:txBody>
      </p:sp>
      <p:sp>
        <p:nvSpPr>
          <p:cNvPr id="37" name="TextBox 36"/>
          <p:cNvSpPr txBox="1"/>
          <p:nvPr/>
        </p:nvSpPr>
        <p:spPr>
          <a:xfrm>
            <a:off x="2483768" y="2373475"/>
            <a:ext cx="1601004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>
            <a:lvl1pPr lvl="0"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可以</a:t>
            </a:r>
            <a:r>
              <a:rPr lang="en-US" altLang="zh-CN"/>
              <a:t>r</a:t>
            </a:r>
            <a:r>
              <a:rPr lang="en-US" altLang="zh-CN" smtClean="0"/>
              <a:t>eference</a:t>
            </a:r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60276" y="3923286"/>
            <a:ext cx="4936883" cy="646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000000"/>
                </a:solidFill>
              </a:rPr>
              <a:t>第三次作业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</a:rPr>
              <a:t>：请写任意一段程序，需要用到数组的至少</a:t>
            </a:r>
            <a:r>
              <a:rPr lang="en-US" altLang="zh-CN" dirty="0" smtClean="0">
                <a:solidFill>
                  <a:srgbClr val="000000"/>
                </a:solidFill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</a:rPr>
              <a:t>个</a:t>
            </a:r>
            <a:r>
              <a:rPr lang="en-US" altLang="zh-CN" dirty="0" smtClean="0">
                <a:solidFill>
                  <a:srgbClr val="000000"/>
                </a:solidFill>
              </a:rPr>
              <a:t>method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205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1454049"/>
            <a:ext cx="4572508" cy="1416847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有人希望参数个数的灵活性</a:t>
            </a:r>
            <a:r>
              <a:rPr lang="en-US" altLang="zh-CN" smtClean="0"/>
              <a:t>1/3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6595" y="17008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mtClean="0"/>
              <a:t>var s1 = sum(1,2);</a:t>
            </a:r>
          </a:p>
          <a:p>
            <a:r>
              <a:rPr lang="en-US" altLang="zh-CN"/>
              <a:t>var </a:t>
            </a:r>
            <a:r>
              <a:rPr lang="en-US" altLang="zh-CN" smtClean="0"/>
              <a:t>s2 </a:t>
            </a:r>
            <a:r>
              <a:rPr lang="en-US" altLang="zh-CN"/>
              <a:t>= </a:t>
            </a:r>
            <a:r>
              <a:rPr lang="en-US" altLang="zh-CN" smtClean="0"/>
              <a:t>sum(1,2,3);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95536" y="3861048"/>
            <a:ext cx="3888432" cy="280134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3478722"/>
            <a:ext cx="25202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solidFill>
                  <a:srgbClr val="000000"/>
                </a:solidFill>
              </a:rPr>
              <a:t>方案</a:t>
            </a:r>
            <a:r>
              <a:rPr lang="en-US" altLang="zh-CN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：支持</a:t>
            </a:r>
            <a:r>
              <a:rPr lang="en-US" altLang="zh-CN" smtClean="0">
                <a:solidFill>
                  <a:srgbClr val="000000"/>
                </a:solidFill>
              </a:rPr>
              <a:t>2~3</a:t>
            </a:r>
            <a:r>
              <a:rPr lang="zh-CN" altLang="en-US" smtClean="0">
                <a:solidFill>
                  <a:srgbClr val="000000"/>
                </a:solidFill>
              </a:rPr>
              <a:t>个参数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4077072"/>
            <a:ext cx="3888432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function sum(a,b,c)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 if( c == undefined 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   return a + b;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 } else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   return a + b + c;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 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}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08" y="4725144"/>
            <a:ext cx="3096344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>
            <a:lvl1pPr lvl="0"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如果只传了两个参数，</a:t>
            </a:r>
            <a:r>
              <a:rPr lang="en-US" altLang="zh-CN" smtClean="0"/>
              <a:t>c</a:t>
            </a:r>
            <a:r>
              <a:rPr lang="zh-CN" altLang="en-US" smtClean="0"/>
              <a:t>就是</a:t>
            </a:r>
            <a:r>
              <a:rPr lang="en-US" altLang="zh-CN" smtClean="0"/>
              <a:t>undefined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11131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1454049"/>
            <a:ext cx="4572508" cy="1416847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有人希望参数个数的灵活性</a:t>
            </a:r>
            <a:r>
              <a:rPr lang="en-US" altLang="zh-CN" smtClean="0"/>
              <a:t>2/3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6595" y="17008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mtClean="0"/>
              <a:t>var s1 = sum([1,2]);</a:t>
            </a:r>
          </a:p>
          <a:p>
            <a:r>
              <a:rPr lang="en-US" altLang="zh-CN"/>
              <a:t>var </a:t>
            </a:r>
            <a:r>
              <a:rPr lang="en-US" altLang="zh-CN" smtClean="0"/>
              <a:t>s2 </a:t>
            </a:r>
            <a:r>
              <a:rPr lang="en-US" altLang="zh-CN"/>
              <a:t>= </a:t>
            </a:r>
            <a:r>
              <a:rPr lang="en-US" altLang="zh-CN" smtClean="0"/>
              <a:t>sum([1,2,3]);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95536" y="3861048"/>
            <a:ext cx="3888432" cy="280134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3478722"/>
            <a:ext cx="28803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solidFill>
                  <a:srgbClr val="000000"/>
                </a:solidFill>
              </a:rPr>
              <a:t>方案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</a:rPr>
              <a:t>：支持“任意个”参数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4077072"/>
            <a:ext cx="3888432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function sum(array)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  var total </a:t>
            </a:r>
            <a:r>
              <a:rPr lang="en-US" altLang="zh-CN">
                <a:solidFill>
                  <a:srgbClr val="000000"/>
                </a:solidFill>
              </a:rPr>
              <a:t>= 0;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  for</a:t>
            </a:r>
            <a:r>
              <a:rPr lang="en-US" altLang="zh-CN">
                <a:solidFill>
                  <a:srgbClr val="000000"/>
                </a:solidFill>
              </a:rPr>
              <a:t>( var i = 0; i &lt; array.length; i++ 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  {</a:t>
            </a:r>
            <a:endParaRPr lang="en-US" altLang="zh-CN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    total </a:t>
            </a:r>
            <a:r>
              <a:rPr lang="en-US" altLang="zh-CN">
                <a:solidFill>
                  <a:srgbClr val="000000"/>
                </a:solidFill>
              </a:rPr>
              <a:t>= total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+ array[i];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  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 return total;</a:t>
            </a:r>
            <a:endParaRPr lang="en-US" altLang="zh-CN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}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3888" y="1844824"/>
            <a:ext cx="3096344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>
            <a:lvl1pPr lvl="0"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折衷</a:t>
            </a:r>
            <a:r>
              <a:rPr lang="zh-CN" altLang="en-US" smtClean="0"/>
              <a:t>一下，你传一个数组吧！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60162" y="2417169"/>
            <a:ext cx="3168352" cy="11521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0162" y="2058393"/>
            <a:ext cx="21602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sum's scope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987824" y="2198203"/>
            <a:ext cx="2772338" cy="2540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5911132" y="2468967"/>
            <a:ext cx="252028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array </a:t>
            </a: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[1,2,3]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total </a:t>
            </a: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6</a:t>
            </a:r>
            <a:endParaRPr kumimoji="0" lang="en-US" altLang="zh-CN" sz="1800" b="0" i="0" u="none" strike="noStrike" cap="none" spc="0" normalizeH="0" baseline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941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有人希望参数个数的</a:t>
            </a:r>
            <a:r>
              <a:rPr lang="zh-CN" altLang="en-US" smtClean="0"/>
              <a:t>灵活性</a:t>
            </a:r>
            <a:r>
              <a:rPr lang="en-US" altLang="zh-CN" smtClean="0"/>
              <a:t>3/3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528" y="1996290"/>
            <a:ext cx="3681461" cy="1023013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6483" y="3891783"/>
            <a:ext cx="3888432" cy="280134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483" y="3509457"/>
            <a:ext cx="25202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solidFill>
                  <a:srgbClr val="000000"/>
                </a:solidFill>
              </a:rPr>
              <a:t>方案</a:t>
            </a:r>
            <a:r>
              <a:rPr lang="en-US" altLang="zh-CN" smtClean="0">
                <a:solidFill>
                  <a:srgbClr val="000000"/>
                </a:solidFill>
              </a:rPr>
              <a:t>3</a:t>
            </a:r>
            <a:r>
              <a:rPr lang="zh-CN" altLang="en-US" smtClean="0">
                <a:solidFill>
                  <a:srgbClr val="000000"/>
                </a:solidFill>
              </a:rPr>
              <a:t>：支持任意个参数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4515" y="4107807"/>
            <a:ext cx="3888432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function sum()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 var </a:t>
            </a:r>
            <a:r>
              <a:rPr lang="en-US" altLang="zh-CN" smtClean="0">
                <a:solidFill>
                  <a:srgbClr val="000000"/>
                </a:solidFill>
              </a:rPr>
              <a:t>total = </a:t>
            </a:r>
            <a:r>
              <a:rPr lang="en-US" altLang="zh-CN">
                <a:solidFill>
                  <a:srgbClr val="000000"/>
                </a:solidFill>
              </a:rPr>
              <a:t>0;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  for( var i = 0; i &lt; </a:t>
            </a:r>
            <a:r>
              <a:rPr lang="en-US" altLang="zh-CN" smtClean="0">
                <a:solidFill>
                  <a:srgbClr val="000000"/>
                </a:solidFill>
              </a:rPr>
              <a:t>arguments.length</a:t>
            </a:r>
            <a:r>
              <a:rPr lang="en-US" altLang="zh-CN">
                <a:solidFill>
                  <a:srgbClr val="000000"/>
                </a:solidFill>
              </a:rPr>
              <a:t>; i++ 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 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    </a:t>
            </a:r>
            <a:r>
              <a:rPr lang="en-US" altLang="zh-CN" smtClean="0">
                <a:solidFill>
                  <a:srgbClr val="000000"/>
                </a:solidFill>
              </a:rPr>
              <a:t>total = total </a:t>
            </a:r>
            <a:r>
              <a:rPr lang="en-US" altLang="zh-CN">
                <a:solidFill>
                  <a:srgbClr val="000000"/>
                </a:solidFill>
              </a:rPr>
              <a:t>+ </a:t>
            </a:r>
            <a:r>
              <a:rPr lang="en-US" altLang="zh-CN" smtClean="0">
                <a:solidFill>
                  <a:srgbClr val="000000"/>
                </a:solidFill>
              </a:rPr>
              <a:t>arguments[i</a:t>
            </a:r>
            <a:r>
              <a:rPr lang="en-US" altLang="zh-CN">
                <a:solidFill>
                  <a:srgbClr val="000000"/>
                </a:solidFill>
              </a:rPr>
              <a:t>];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  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  return </a:t>
            </a:r>
            <a:r>
              <a:rPr lang="en-US" altLang="zh-CN" smtClean="0">
                <a:solidFill>
                  <a:srgbClr val="000000"/>
                </a:solidFill>
              </a:rPr>
              <a:t>total;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}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6743" y="4797152"/>
            <a:ext cx="3096344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>
            <a:lvl1pPr lvl="0"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使用隐含的</a:t>
            </a:r>
            <a:r>
              <a:rPr lang="en-US" altLang="zh-CN" smtClean="0"/>
              <a:t>arguments</a:t>
            </a:r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24587" y="218594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mtClean="0"/>
              <a:t>var s1 = sum(1,2);</a:t>
            </a:r>
          </a:p>
          <a:p>
            <a:r>
              <a:rPr lang="en-US" altLang="zh-CN"/>
              <a:t>var </a:t>
            </a:r>
            <a:r>
              <a:rPr lang="en-US" altLang="zh-CN" smtClean="0"/>
              <a:t>s2 </a:t>
            </a:r>
            <a:r>
              <a:rPr lang="en-US" altLang="zh-CN"/>
              <a:t>= </a:t>
            </a:r>
            <a:r>
              <a:rPr lang="en-US" altLang="zh-CN" smtClean="0"/>
              <a:t>sum(1,2,3);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643067" y="2866573"/>
            <a:ext cx="3168352" cy="11521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3067" y="2507797"/>
            <a:ext cx="21602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sum's scope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7083" y="2980972"/>
            <a:ext cx="252028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arguments </a:t>
            </a: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[1,2,3]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total </a:t>
            </a: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6</a:t>
            </a:r>
            <a:endParaRPr kumimoji="0" lang="en-US" altLang="zh-CN" sz="1800" b="0" i="0" u="none" strike="noStrike" cap="none" spc="0" normalizeH="0" baseline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870729" y="2647607"/>
            <a:ext cx="2772338" cy="2540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323528" y="1350677"/>
            <a:ext cx="704773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solidFill>
                  <a:srgbClr val="000000"/>
                </a:solidFill>
              </a:rPr>
              <a:t>好消息：</a:t>
            </a:r>
            <a:r>
              <a:rPr lang="en-US" altLang="zh-CN" smtClean="0">
                <a:solidFill>
                  <a:srgbClr val="000000"/>
                </a:solidFill>
              </a:rPr>
              <a:t>JavaScript</a:t>
            </a:r>
            <a:r>
              <a:rPr lang="zh-CN" altLang="en-US" smtClean="0">
                <a:solidFill>
                  <a:srgbClr val="000000"/>
                </a:solidFill>
              </a:rPr>
              <a:t>早就想到这个问题，提供了隐含的</a:t>
            </a:r>
            <a:r>
              <a:rPr lang="en-US" altLang="zh-CN" smtClean="0">
                <a:solidFill>
                  <a:srgbClr val="000000"/>
                </a:solidFill>
              </a:rPr>
              <a:t>arguments</a:t>
            </a:r>
            <a:r>
              <a:rPr lang="zh-CN" altLang="en-US" smtClean="0">
                <a:solidFill>
                  <a:srgbClr val="000000"/>
                </a:solidFill>
              </a:rPr>
              <a:t>数组</a:t>
            </a:r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5689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74"/>
          <p:cNvSpPr/>
          <p:nvPr/>
        </p:nvSpPr>
        <p:spPr>
          <a:xfrm>
            <a:off x="467544" y="1988840"/>
            <a:ext cx="4096892" cy="2424287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参数传递哪家强？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7971" y="2180879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/>
              <a:t>function </a:t>
            </a:r>
            <a:r>
              <a:rPr lang="en-US" altLang="zh-CN" smtClean="0"/>
              <a:t>foo(a)</a:t>
            </a:r>
            <a:endParaRPr lang="en-US" altLang="zh-CN"/>
          </a:p>
          <a:p>
            <a:pPr lvl="0"/>
            <a:r>
              <a:rPr lang="en-US" altLang="zh-CN"/>
              <a:t>{</a:t>
            </a:r>
          </a:p>
          <a:p>
            <a:pPr lvl="0"/>
            <a:r>
              <a:rPr lang="en-US" altLang="zh-CN"/>
              <a:t>  var result = </a:t>
            </a:r>
            <a:r>
              <a:rPr lang="en-US" altLang="zh-CN" smtClean="0"/>
              <a:t>arguments[0] </a:t>
            </a:r>
            <a:r>
              <a:rPr lang="en-US" altLang="zh-CN"/>
              <a:t>+ </a:t>
            </a:r>
            <a:r>
              <a:rPr lang="en-US" altLang="zh-CN" smtClean="0"/>
              <a:t>arguments[1];</a:t>
            </a:r>
            <a:endParaRPr lang="en-US" altLang="zh-CN"/>
          </a:p>
          <a:p>
            <a:pPr lvl="0"/>
            <a:r>
              <a:rPr lang="en-US" altLang="zh-CN"/>
              <a:t>  </a:t>
            </a:r>
            <a:r>
              <a:rPr lang="en-US" altLang="zh-CN" smtClean="0"/>
              <a:t>return result</a:t>
            </a:r>
            <a:r>
              <a:rPr lang="en-US" altLang="zh-CN"/>
              <a:t>;</a:t>
            </a:r>
          </a:p>
          <a:p>
            <a:pPr lvl="0"/>
            <a:r>
              <a:rPr lang="en-US" altLang="zh-CN"/>
              <a:t>}</a:t>
            </a:r>
          </a:p>
          <a:p>
            <a:pPr lvl="0"/>
            <a:endParaRPr lang="en-US" altLang="zh-CN" smtClean="0"/>
          </a:p>
          <a:p>
            <a:pPr lvl="0"/>
            <a:r>
              <a:rPr lang="en-US" altLang="zh-CN" smtClean="0"/>
              <a:t>var c = foo(1,2);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643067" y="2866573"/>
            <a:ext cx="3168352" cy="11521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3067" y="2507797"/>
            <a:ext cx="21602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foo's scope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7083" y="2980972"/>
            <a:ext cx="252028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arguments </a:t>
            </a: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[1,2]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1</a:t>
            </a:r>
            <a:endParaRPr kumimoji="0" lang="en-US" altLang="zh-CN" sz="1800" b="0" i="0" u="none" strike="noStrike" cap="none" spc="0" normalizeH="0" baseline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result </a:t>
            </a: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3</a:t>
            </a:r>
            <a:endParaRPr kumimoji="0" lang="en-US" altLang="zh-CN" sz="1800" b="0" i="0" u="none" strike="noStrike" cap="none" spc="0" normalizeH="0" baseline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123728" y="2901631"/>
            <a:ext cx="3519339" cy="11170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7668344" y="2996952"/>
            <a:ext cx="1629233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>
            <a:lvl1pPr lvl="0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arguments</a:t>
            </a:r>
            <a:r>
              <a:rPr lang="zh-CN" altLang="en-US" smtClean="0"/>
              <a:t>尽收眼底</a:t>
            </a:r>
            <a:endParaRPr lang="en-US" altLang="zh-CN" smtClean="0"/>
          </a:p>
        </p:txBody>
      </p:sp>
      <p:sp>
        <p:nvSpPr>
          <p:cNvPr id="15" name="TextBox 14"/>
          <p:cNvSpPr txBox="1"/>
          <p:nvPr/>
        </p:nvSpPr>
        <p:spPr>
          <a:xfrm>
            <a:off x="6484634" y="3284984"/>
            <a:ext cx="2551862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>
            <a:lvl1pPr lvl="0"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形参表可以取有意义的名字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550294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7543" y="2313128"/>
            <a:ext cx="4032449" cy="327611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</a:t>
            </a:r>
            <a:r>
              <a:rPr lang="zh-CN" altLang="en-US" smtClean="0"/>
              <a:t>个“故事” </a:t>
            </a:r>
            <a:r>
              <a:rPr lang="en-US" altLang="zh-CN" smtClean="0"/>
              <a:t>– </a:t>
            </a:r>
            <a:r>
              <a:rPr lang="zh-CN" altLang="en-US" smtClean="0"/>
              <a:t>开端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466728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/>
              <a:t>小李</a:t>
            </a:r>
            <a:r>
              <a:rPr lang="zh-CN" altLang="en-US" sz="2000" smtClean="0"/>
              <a:t>写了这样三个工具函数</a:t>
            </a:r>
            <a:endParaRPr lang="en-US" altLang="zh-CN" sz="2000"/>
          </a:p>
        </p:txBody>
      </p:sp>
      <p:sp>
        <p:nvSpPr>
          <p:cNvPr id="6" name="TextBox 5"/>
          <p:cNvSpPr txBox="1"/>
          <p:nvPr/>
        </p:nvSpPr>
        <p:spPr>
          <a:xfrm>
            <a:off x="683568" y="2344814"/>
            <a:ext cx="4104456" cy="33239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indent="0">
              <a:buNone/>
            </a:pPr>
            <a:r>
              <a:rPr lang="en-US" altLang="zh-CN" sz="1400" smtClean="0"/>
              <a:t>//</a:t>
            </a:r>
            <a:r>
              <a:rPr lang="zh-CN" altLang="en-US" sz="1400" smtClean="0"/>
              <a:t>新建一个</a:t>
            </a:r>
            <a:r>
              <a:rPr lang="en-US" altLang="zh-CN" sz="1400" smtClean="0"/>
              <a:t>Magic</a:t>
            </a:r>
            <a:r>
              <a:rPr lang="zh-CN" altLang="en-US" sz="1400" smtClean="0"/>
              <a:t>对象，</a:t>
            </a:r>
            <a:r>
              <a:rPr lang="en-US" altLang="zh-CN" sz="1400" smtClean="0"/>
              <a:t>THIS</a:t>
            </a:r>
            <a:r>
              <a:rPr lang="zh-CN" altLang="en-US" sz="1400" smtClean="0"/>
              <a:t>请传入一个空对象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 smtClean="0"/>
              <a:t>function newMagic( THIS, the_start, the_delta ) {</a:t>
            </a:r>
          </a:p>
          <a:p>
            <a:pPr marL="0" indent="0">
              <a:buNone/>
            </a:pPr>
            <a:r>
              <a:rPr lang="en-US" altLang="zh-CN" sz="1400" smtClean="0"/>
              <a:t>  THIS.val = the_start;</a:t>
            </a:r>
          </a:p>
          <a:p>
            <a:pPr marL="0" indent="0">
              <a:buNone/>
            </a:pPr>
            <a:r>
              <a:rPr lang="en-US" altLang="zh-CN" sz="1400"/>
              <a:t> </a:t>
            </a:r>
            <a:r>
              <a:rPr lang="en-US" altLang="zh-CN" sz="1400" smtClean="0"/>
              <a:t> THIS.delta = the_delta;</a:t>
            </a:r>
          </a:p>
          <a:p>
            <a:pPr marL="0" indent="0">
              <a:buNone/>
            </a:pPr>
            <a:r>
              <a:rPr lang="en-US" altLang="zh-CN" sz="1400" smtClean="0"/>
              <a:t>}</a:t>
            </a:r>
          </a:p>
          <a:p>
            <a:pPr marL="0" indent="0">
              <a:buNone/>
            </a:pP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 smtClean="0"/>
              <a:t>//</a:t>
            </a:r>
            <a:r>
              <a:rPr lang="zh-CN" altLang="en-US" sz="1400" smtClean="0"/>
              <a:t>递增</a:t>
            </a:r>
            <a:r>
              <a:rPr lang="en-US" altLang="zh-CN" sz="1400" smtClean="0"/>
              <a:t>val</a:t>
            </a:r>
            <a:r>
              <a:rPr lang="zh-CN" altLang="en-US" sz="1400" smtClean="0"/>
              <a:t>，</a:t>
            </a:r>
            <a:r>
              <a:rPr lang="en-US" altLang="zh-CN" sz="1400" smtClean="0"/>
              <a:t>THIS</a:t>
            </a:r>
            <a:r>
              <a:rPr lang="zh-CN" altLang="en-US" sz="1400" smtClean="0"/>
              <a:t>请传入一个</a:t>
            </a:r>
            <a:r>
              <a:rPr lang="en-US" altLang="zh-CN" sz="1400" smtClean="0"/>
              <a:t>Magic</a:t>
            </a:r>
            <a:r>
              <a:rPr lang="zh-CN" altLang="en-US" sz="1400" smtClean="0"/>
              <a:t>对象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 smtClean="0"/>
              <a:t>function increaseMagic( THIS )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</a:t>
            </a:r>
            <a:r>
              <a:rPr lang="en-US" altLang="zh-CN" sz="1400" smtClean="0"/>
              <a:t>THIS.val </a:t>
            </a:r>
            <a:r>
              <a:rPr lang="en-US" altLang="zh-CN" sz="1400"/>
              <a:t>= </a:t>
            </a:r>
            <a:r>
              <a:rPr lang="en-US" altLang="zh-CN" sz="1400" smtClean="0"/>
              <a:t>THIS.val </a:t>
            </a:r>
            <a:r>
              <a:rPr lang="en-US" altLang="zh-CN" sz="1400"/>
              <a:t>+ </a:t>
            </a:r>
            <a:r>
              <a:rPr lang="en-US" altLang="zh-CN" sz="1400" smtClean="0"/>
              <a:t>THIS.delta;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 smtClean="0"/>
              <a:t>}</a:t>
            </a:r>
          </a:p>
          <a:p>
            <a:pPr marL="0" indent="0">
              <a:buNone/>
            </a:pP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 smtClean="0"/>
              <a:t>//</a:t>
            </a:r>
            <a:r>
              <a:rPr lang="zh-CN" altLang="en-US" sz="1400" smtClean="0"/>
              <a:t>递减</a:t>
            </a:r>
            <a:r>
              <a:rPr lang="en-US" altLang="zh-CN" sz="1400" smtClean="0"/>
              <a:t>val</a:t>
            </a:r>
            <a:r>
              <a:rPr lang="zh-CN" altLang="en-US" sz="1400" smtClean="0"/>
              <a:t>，</a:t>
            </a:r>
            <a:r>
              <a:rPr lang="en-US" altLang="zh-CN" sz="1400" smtClean="0"/>
              <a:t>THIS</a:t>
            </a:r>
            <a:r>
              <a:rPr lang="zh-CN" altLang="en-US" sz="1400" smtClean="0"/>
              <a:t>请传入一个</a:t>
            </a:r>
            <a:r>
              <a:rPr lang="en-US" altLang="zh-CN" sz="1400" smtClean="0"/>
              <a:t>Magic</a:t>
            </a:r>
            <a:r>
              <a:rPr lang="zh-CN" altLang="en-US" sz="1400" smtClean="0"/>
              <a:t>对象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/>
              <a:t>function </a:t>
            </a:r>
            <a:r>
              <a:rPr lang="en-US" altLang="zh-CN" sz="1400" smtClean="0"/>
              <a:t>decreaseMagic( </a:t>
            </a:r>
            <a:r>
              <a:rPr lang="en-US" altLang="zh-CN" sz="1400"/>
              <a:t>THIS </a:t>
            </a:r>
            <a:r>
              <a:rPr lang="en-US" altLang="zh-CN" sz="1400" smtClean="0"/>
              <a:t>)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THIS.val = THIS.val </a:t>
            </a:r>
            <a:r>
              <a:rPr lang="en-US" altLang="zh-CN" sz="1400" smtClean="0"/>
              <a:t>- </a:t>
            </a:r>
            <a:r>
              <a:rPr lang="en-US" altLang="zh-CN" sz="1400"/>
              <a:t>THIS.delta;</a:t>
            </a:r>
          </a:p>
          <a:p>
            <a:pPr marL="0" indent="0">
              <a:buNone/>
            </a:pPr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4788024" y="1556792"/>
            <a:ext cx="3466728" cy="60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en-US" sz="2000" smtClean="0"/>
              <a:t>这样使用</a:t>
            </a:r>
            <a:endParaRPr lang="en-US" altLang="zh-CN" sz="2000"/>
          </a:p>
        </p:txBody>
      </p:sp>
      <p:sp>
        <p:nvSpPr>
          <p:cNvPr id="11" name="矩形 10"/>
          <p:cNvSpPr/>
          <p:nvPr/>
        </p:nvSpPr>
        <p:spPr>
          <a:xfrm>
            <a:off x="4847444" y="2364015"/>
            <a:ext cx="3672408" cy="327611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2395701"/>
            <a:ext cx="4104456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indent="0">
              <a:buNone/>
            </a:pP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magic1 = </a:t>
            </a:r>
            <a:r>
              <a:rPr lang="en-US" altLang="zh-CN" sz="1400" dirty="0" err="1" smtClean="0"/>
              <a:t>newMagic</a:t>
            </a:r>
            <a:r>
              <a:rPr lang="en-US" altLang="zh-CN" sz="1400" dirty="0" smtClean="0"/>
              <a:t> ({}, 0, 2); //</a:t>
            </a:r>
            <a:r>
              <a:rPr lang="zh-CN" altLang="en-US" sz="1400" dirty="0" smtClean="0"/>
              <a:t>产生偶数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magic2 = </a:t>
            </a:r>
            <a:r>
              <a:rPr lang="en-US" altLang="zh-CN" sz="1400" dirty="0" err="1" smtClean="0"/>
              <a:t>newMagic</a:t>
            </a:r>
            <a:r>
              <a:rPr lang="en-US" altLang="zh-CN" sz="1400" dirty="0" smtClean="0"/>
              <a:t> ({}, 1, 2); //</a:t>
            </a:r>
            <a:r>
              <a:rPr lang="zh-CN" altLang="en-US" sz="1400" dirty="0" smtClean="0"/>
              <a:t>产生奇数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err="1" smtClean="0"/>
              <a:t>increaseMagic</a:t>
            </a:r>
            <a:r>
              <a:rPr lang="en-US" altLang="zh-CN" sz="1400" dirty="0" smtClean="0"/>
              <a:t>( magic1 ); //magic1.val == 2</a:t>
            </a:r>
          </a:p>
          <a:p>
            <a:pPr marL="0" indent="0">
              <a:buNone/>
            </a:pPr>
            <a:r>
              <a:rPr lang="en-US" altLang="zh-CN" sz="1400" dirty="0" err="1" smtClean="0"/>
              <a:t>decreaseMagic</a:t>
            </a:r>
            <a:r>
              <a:rPr lang="en-US" altLang="zh-CN" sz="1400" smtClean="0"/>
              <a:t>( magic1 ); //magic1.val == </a:t>
            </a:r>
            <a:r>
              <a:rPr lang="en-US" altLang="zh-CN" sz="1400" smtClean="0"/>
              <a:t>0</a:t>
            </a:r>
            <a:endParaRPr lang="en-US" altLang="zh-CN" sz="1400" smtClean="0"/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increaseMagic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magic2 </a:t>
            </a:r>
            <a:r>
              <a:rPr lang="en-US" altLang="zh-CN" sz="1400" dirty="0"/>
              <a:t>); //</a:t>
            </a:r>
            <a:r>
              <a:rPr lang="en-US" altLang="zh-CN" sz="1400" dirty="0" smtClean="0"/>
              <a:t>magic2.val </a:t>
            </a:r>
            <a:r>
              <a:rPr lang="en-US" altLang="zh-CN" sz="1400" dirty="0"/>
              <a:t>== </a:t>
            </a:r>
            <a:r>
              <a:rPr lang="en-US" altLang="zh-CN" sz="1400" dirty="0" smtClean="0"/>
              <a:t>3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6426" y="5640127"/>
            <a:ext cx="7668462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>
                <a:solidFill>
                  <a:srgbClr val="000000"/>
                </a:solidFill>
              </a:rPr>
              <a:t>小王</a:t>
            </a:r>
            <a:r>
              <a:rPr lang="zh-CN" altLang="en-US" smtClean="0">
                <a:solidFill>
                  <a:srgbClr val="000000"/>
                </a:solidFill>
              </a:rPr>
              <a:t>说：</a:t>
            </a:r>
            <a:r>
              <a:rPr lang="zh-CN" altLang="en-US" smtClean="0">
                <a:solidFill>
                  <a:srgbClr val="FF0000"/>
                </a:solidFill>
              </a:rPr>
              <a:t>这样不够漂亮！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en-US" altLang="zh-CN" smtClean="0">
                <a:solidFill>
                  <a:srgbClr val="000000"/>
                </a:solidFill>
              </a:rPr>
              <a:t>increaseMagic</a:t>
            </a:r>
            <a:r>
              <a:rPr lang="zh-CN" altLang="en-US" smtClean="0">
                <a:solidFill>
                  <a:srgbClr val="000000"/>
                </a:solidFill>
              </a:rPr>
              <a:t>这种名字太长了</a:t>
            </a:r>
            <a:endParaRPr lang="en-US" altLang="zh-CN" smtClean="0">
              <a:solidFill>
                <a:srgbClr val="000000"/>
              </a:solidFill>
            </a:endParaRP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zh-CN" altLang="en-US" smtClean="0">
                <a:solidFill>
                  <a:srgbClr val="000000"/>
                </a:solidFill>
              </a:rPr>
              <a:t>能不能只记住</a:t>
            </a:r>
            <a:r>
              <a:rPr lang="en-US" altLang="zh-CN" smtClean="0">
                <a:solidFill>
                  <a:srgbClr val="000000"/>
                </a:solidFill>
              </a:rPr>
              <a:t>Magic, increase, decrease</a:t>
            </a:r>
            <a:r>
              <a:rPr lang="zh-CN" altLang="en-US" smtClean="0">
                <a:solidFill>
                  <a:srgbClr val="000000"/>
                </a:solidFill>
              </a:rPr>
              <a:t>这三个字眼，别弄这么长的名字</a:t>
            </a:r>
            <a:endParaRPr lang="en-US" altLang="zh-CN">
              <a:solidFill>
                <a:srgbClr val="000000"/>
              </a:solidFill>
            </a:endParaRP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9519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</a:t>
            </a:r>
            <a:r>
              <a:rPr lang="zh-CN" altLang="en-US"/>
              <a:t>个</a:t>
            </a:r>
            <a:r>
              <a:rPr lang="zh-CN" altLang="en-US" smtClean="0"/>
              <a:t>“故事”</a:t>
            </a:r>
            <a:r>
              <a:rPr lang="zh-CN" altLang="en-US"/>
              <a:t> </a:t>
            </a:r>
            <a:r>
              <a:rPr lang="en-US" altLang="zh-CN" smtClean="0"/>
              <a:t>– </a:t>
            </a:r>
            <a:r>
              <a:rPr lang="zh-CN" altLang="en-US" smtClean="0"/>
              <a:t>高潮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5536" y="1412776"/>
            <a:ext cx="4581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smtClean="0"/>
              <a:t>深谙</a:t>
            </a:r>
            <a:r>
              <a:rPr lang="en-US" altLang="zh-CN" smtClean="0"/>
              <a:t>JavaScript</a:t>
            </a:r>
            <a:r>
              <a:rPr lang="zh-CN" altLang="en-US" smtClean="0"/>
              <a:t>的小李重新写了</a:t>
            </a:r>
            <a:r>
              <a:rPr lang="zh-CN" altLang="en-US"/>
              <a:t>三</a:t>
            </a:r>
            <a:r>
              <a:rPr lang="zh-CN" altLang="en-US" smtClean="0"/>
              <a:t>个工具函数</a:t>
            </a:r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4851041" y="2245186"/>
            <a:ext cx="3096344" cy="1831886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7065" y="2276872"/>
            <a:ext cx="4104456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indent="0">
              <a:buNone/>
            </a:pPr>
            <a:r>
              <a:rPr lang="en-US" altLang="zh-CN" sz="1400" smtClean="0"/>
              <a:t>var magic1 = </a:t>
            </a:r>
            <a:r>
              <a:rPr lang="en-US" altLang="zh-CN" sz="1400" smtClean="0">
                <a:solidFill>
                  <a:srgbClr val="FF0000"/>
                </a:solidFill>
              </a:rPr>
              <a:t>new</a:t>
            </a:r>
            <a:r>
              <a:rPr lang="en-US" altLang="zh-CN" sz="1400" smtClean="0"/>
              <a:t> Magic(0,2);</a:t>
            </a:r>
          </a:p>
          <a:p>
            <a:pPr marL="0" indent="0">
              <a:buNone/>
            </a:pPr>
            <a:r>
              <a:rPr lang="en-US" altLang="zh-CN" sz="1400" smtClean="0"/>
              <a:t>var magic2 = </a:t>
            </a:r>
            <a:r>
              <a:rPr lang="en-US" altLang="zh-CN" sz="1400" smtClean="0">
                <a:solidFill>
                  <a:srgbClr val="FF0000"/>
                </a:solidFill>
              </a:rPr>
              <a:t>new</a:t>
            </a:r>
            <a:r>
              <a:rPr lang="en-US" altLang="zh-CN" sz="1400" smtClean="0"/>
              <a:t> Magic(1,2);</a:t>
            </a:r>
          </a:p>
          <a:p>
            <a:pPr marL="0" indent="0">
              <a:buNone/>
            </a:pP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 smtClean="0"/>
              <a:t>magic1</a:t>
            </a:r>
            <a:r>
              <a:rPr lang="en-US" altLang="zh-CN" sz="1400" smtClean="0">
                <a:solidFill>
                  <a:srgbClr val="FF0000"/>
                </a:solidFill>
              </a:rPr>
              <a:t>.increase</a:t>
            </a:r>
            <a:r>
              <a:rPr lang="en-US" altLang="zh-CN" sz="1400" smtClean="0"/>
              <a:t>();</a:t>
            </a:r>
          </a:p>
          <a:p>
            <a:pPr marL="0" indent="0">
              <a:buNone/>
            </a:pPr>
            <a:r>
              <a:rPr lang="en-US" altLang="zh-CN" sz="1400" smtClean="0"/>
              <a:t>magic1</a:t>
            </a:r>
            <a:r>
              <a:rPr lang="en-US" altLang="zh-CN" sz="1400" smtClean="0">
                <a:solidFill>
                  <a:srgbClr val="FF0000"/>
                </a:solidFill>
              </a:rPr>
              <a:t>.decrease</a:t>
            </a:r>
            <a:r>
              <a:rPr lang="en-US" altLang="zh-CN" sz="1400" smtClean="0"/>
              <a:t>();</a:t>
            </a:r>
          </a:p>
          <a:p>
            <a:pPr marL="0" indent="0">
              <a:buNone/>
            </a:pP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 smtClean="0"/>
              <a:t>magic2</a:t>
            </a:r>
            <a:r>
              <a:rPr lang="en-US" altLang="zh-CN" sz="1400" smtClean="0">
                <a:solidFill>
                  <a:srgbClr val="FF0000"/>
                </a:solidFill>
              </a:rPr>
              <a:t>.increase</a:t>
            </a:r>
            <a:r>
              <a:rPr lang="en-US" altLang="zh-CN" sz="1400" smtClean="0"/>
              <a:t>();</a:t>
            </a:r>
            <a:endParaRPr lang="en-US" altLang="zh-CN" sz="1400"/>
          </a:p>
        </p:txBody>
      </p:sp>
      <p:sp>
        <p:nvSpPr>
          <p:cNvPr id="8" name="矩形 7"/>
          <p:cNvSpPr/>
          <p:nvPr/>
        </p:nvSpPr>
        <p:spPr>
          <a:xfrm>
            <a:off x="365018" y="1957153"/>
            <a:ext cx="3918950" cy="421744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928" y="2188439"/>
            <a:ext cx="4104456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indent="0">
              <a:buNone/>
            </a:pPr>
            <a:r>
              <a:rPr lang="en-US" altLang="zh-CN" sz="1200" dirty="0" smtClean="0"/>
              <a:t>function </a:t>
            </a:r>
            <a:r>
              <a:rPr lang="en-US" altLang="zh-CN" sz="1200" dirty="0"/>
              <a:t>Magic(</a:t>
            </a:r>
            <a:r>
              <a:rPr lang="en-US" altLang="zh-CN" sz="1200" dirty="0" err="1"/>
              <a:t>the_start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the_delta</a:t>
            </a:r>
            <a:r>
              <a:rPr lang="en-US" altLang="zh-CN" sz="1200" dirty="0"/>
              <a:t>)</a:t>
            </a:r>
          </a:p>
          <a:p>
            <a:pPr marL="0" indent="0">
              <a:buNone/>
            </a:pPr>
            <a:r>
              <a:rPr lang="en-US" altLang="zh-CN" sz="1200" dirty="0" smtClean="0"/>
              <a:t>{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//new Magic()</a:t>
            </a:r>
            <a:r>
              <a:rPr lang="zh-CN" altLang="en-US" sz="1200" dirty="0" smtClean="0"/>
              <a:t>的方式调用时，会自动设置</a:t>
            </a:r>
            <a:r>
              <a:rPr lang="en-US" altLang="zh-CN" sz="1200" dirty="0" smtClean="0">
                <a:solidFill>
                  <a:srgbClr val="FF0000"/>
                </a:solidFill>
              </a:rPr>
              <a:t>this</a:t>
            </a:r>
            <a:r>
              <a:rPr lang="en-US" altLang="zh-CN" sz="1200" dirty="0" smtClean="0"/>
              <a:t>={}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</a:t>
            </a:r>
            <a:r>
              <a:rPr lang="en-US" altLang="zh-CN" sz="1200" dirty="0" err="1">
                <a:solidFill>
                  <a:srgbClr val="FF0000"/>
                </a:solidFill>
              </a:rPr>
              <a:t>this</a:t>
            </a:r>
            <a:r>
              <a:rPr lang="en-US" altLang="zh-CN" sz="1200" dirty="0" err="1"/>
              <a:t>.val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the_start</a:t>
            </a:r>
            <a:r>
              <a:rPr lang="en-US" altLang="zh-CN" sz="1200" dirty="0"/>
              <a:t>;</a:t>
            </a:r>
          </a:p>
          <a:p>
            <a:pPr marL="0" indent="0">
              <a:buNone/>
            </a:pPr>
            <a:r>
              <a:rPr lang="en-US" altLang="zh-CN" sz="1200" dirty="0"/>
              <a:t>  </a:t>
            </a:r>
            <a:r>
              <a:rPr lang="en-US" altLang="zh-CN" sz="1200" dirty="0" err="1">
                <a:solidFill>
                  <a:srgbClr val="FF0000"/>
                </a:solidFill>
              </a:rPr>
              <a:t>this</a:t>
            </a:r>
            <a:r>
              <a:rPr lang="en-US" altLang="zh-CN" sz="1200" dirty="0" err="1"/>
              <a:t>.delta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the_delta</a:t>
            </a:r>
            <a:r>
              <a:rPr lang="en-US" altLang="zh-CN" sz="1200" dirty="0" smtClean="0"/>
              <a:t>;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//</a:t>
            </a:r>
            <a:r>
              <a:rPr lang="zh-CN" altLang="en-US" sz="1200" dirty="0" smtClean="0"/>
              <a:t>增加两个</a:t>
            </a:r>
            <a:r>
              <a:rPr lang="en-US" altLang="zh-CN" sz="1200" dirty="0" smtClean="0"/>
              <a:t>method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</a:t>
            </a:r>
            <a:r>
              <a:rPr lang="en-US" altLang="zh-CN" sz="1200" dirty="0" err="1">
                <a:solidFill>
                  <a:srgbClr val="FF0000"/>
                </a:solidFill>
              </a:rPr>
              <a:t>this</a:t>
            </a:r>
            <a:r>
              <a:rPr lang="en-US" altLang="zh-CN" sz="1200" dirty="0" err="1"/>
              <a:t>.increase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increaseMagic</a:t>
            </a:r>
            <a:r>
              <a:rPr lang="en-US" altLang="zh-CN" sz="1200" dirty="0"/>
              <a:t>;</a:t>
            </a:r>
          </a:p>
          <a:p>
            <a:pPr marL="0" indent="0">
              <a:buNone/>
            </a:pPr>
            <a:r>
              <a:rPr lang="en-US" altLang="zh-CN" sz="1200" dirty="0"/>
              <a:t>  </a:t>
            </a:r>
            <a:r>
              <a:rPr lang="en-US" altLang="zh-CN" sz="1200" dirty="0" err="1">
                <a:solidFill>
                  <a:srgbClr val="FF0000"/>
                </a:solidFill>
              </a:rPr>
              <a:t>this</a:t>
            </a:r>
            <a:r>
              <a:rPr lang="en-US" altLang="zh-CN" sz="1200" dirty="0" err="1"/>
              <a:t>.decrease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decreaseMagic</a:t>
            </a:r>
            <a:r>
              <a:rPr lang="en-US" altLang="zh-CN" sz="1200" dirty="0"/>
              <a:t>;</a:t>
            </a:r>
          </a:p>
          <a:p>
            <a:pPr marL="0" indent="0">
              <a:buNone/>
            </a:pPr>
            <a:r>
              <a:rPr lang="en-US" altLang="zh-CN" sz="1200" dirty="0"/>
              <a:t>}</a:t>
            </a:r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smtClean="0"/>
              <a:t>function </a:t>
            </a:r>
            <a:r>
              <a:rPr lang="en-US" altLang="zh-CN" sz="1200" dirty="0" err="1"/>
              <a:t>increaseMagic</a:t>
            </a:r>
            <a:r>
              <a:rPr lang="en-US" altLang="zh-CN" sz="1200" dirty="0" smtClean="0"/>
              <a:t>()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 smtClean="0"/>
              <a:t>{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//</a:t>
            </a:r>
            <a:r>
              <a:rPr lang="en-US" altLang="zh-CN" sz="1200" dirty="0" err="1" smtClean="0"/>
              <a:t>o.increaseMagic</a:t>
            </a:r>
            <a:r>
              <a:rPr lang="en-US" altLang="zh-CN" sz="1200" dirty="0" smtClean="0"/>
              <a:t>()</a:t>
            </a:r>
            <a:r>
              <a:rPr lang="zh-CN" altLang="en-US" sz="1200" dirty="0" smtClean="0"/>
              <a:t>的方式调用时，会自动设置</a:t>
            </a:r>
            <a:r>
              <a:rPr lang="en-US" altLang="zh-CN" sz="1200" dirty="0" smtClean="0">
                <a:solidFill>
                  <a:srgbClr val="FF0000"/>
                </a:solidFill>
              </a:rPr>
              <a:t>this</a:t>
            </a:r>
            <a:r>
              <a:rPr lang="en-US" altLang="zh-CN" sz="1200" dirty="0" smtClean="0"/>
              <a:t>=o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this</a:t>
            </a:r>
            <a:r>
              <a:rPr lang="en-US" altLang="zh-CN" sz="1200" dirty="0" err="1" smtClean="0"/>
              <a:t>.val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this</a:t>
            </a:r>
            <a:r>
              <a:rPr lang="en-US" altLang="zh-CN" sz="1200" dirty="0" err="1" smtClean="0"/>
              <a:t>.val</a:t>
            </a:r>
            <a:r>
              <a:rPr lang="en-US" altLang="zh-CN" sz="1200" dirty="0" smtClean="0"/>
              <a:t> +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this</a:t>
            </a:r>
            <a:r>
              <a:rPr lang="en-US" altLang="zh-CN" sz="1200" dirty="0" err="1" smtClean="0"/>
              <a:t>.delta</a:t>
            </a:r>
            <a:r>
              <a:rPr lang="en-US" altLang="zh-CN" sz="1200" dirty="0"/>
              <a:t>;</a:t>
            </a:r>
          </a:p>
          <a:p>
            <a:pPr marL="0" indent="0">
              <a:buNone/>
            </a:pPr>
            <a:r>
              <a:rPr lang="en-US" altLang="zh-CN" sz="1200" dirty="0"/>
              <a:t>}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function </a:t>
            </a:r>
            <a:r>
              <a:rPr lang="en-US" altLang="zh-CN" sz="1200" dirty="0" err="1"/>
              <a:t>decreaseMagic</a:t>
            </a:r>
            <a:r>
              <a:rPr lang="en-US" altLang="zh-CN" sz="1200" dirty="0" smtClean="0"/>
              <a:t>()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 smtClean="0"/>
              <a:t>{</a:t>
            </a:r>
          </a:p>
          <a:p>
            <a:pPr marL="0" indent="0">
              <a:buNone/>
            </a:pPr>
            <a:r>
              <a:rPr lang="en-US" altLang="zh-CN" sz="1200" dirty="0"/>
              <a:t> //</a:t>
            </a:r>
            <a:r>
              <a:rPr lang="en-US" altLang="zh-CN" sz="1200" dirty="0" err="1" smtClean="0"/>
              <a:t>o.decreaseMagic</a:t>
            </a:r>
            <a:r>
              <a:rPr lang="en-US" altLang="zh-CN" sz="1200" dirty="0"/>
              <a:t>()</a:t>
            </a:r>
            <a:r>
              <a:rPr lang="zh-CN" altLang="en-US" sz="1200" dirty="0"/>
              <a:t>的方式调用时，会自动设置</a:t>
            </a:r>
            <a:r>
              <a:rPr lang="en-US" altLang="zh-CN" sz="1200" dirty="0">
                <a:solidFill>
                  <a:srgbClr val="FF0000"/>
                </a:solidFill>
              </a:rPr>
              <a:t>this</a:t>
            </a:r>
            <a:r>
              <a:rPr lang="en-US" altLang="zh-CN" sz="1200" dirty="0"/>
              <a:t>=o</a:t>
            </a:r>
          </a:p>
          <a:p>
            <a:pPr marL="0" indent="0">
              <a:buNone/>
            </a:pPr>
            <a:r>
              <a:rPr lang="en-US" altLang="zh-CN" sz="1200" dirty="0"/>
              <a:t> 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this</a:t>
            </a:r>
            <a:r>
              <a:rPr lang="en-US" altLang="zh-CN" sz="1200" dirty="0" err="1" smtClean="0"/>
              <a:t>.val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1200" dirty="0" err="1">
                <a:solidFill>
                  <a:srgbClr val="FF0000"/>
                </a:solidFill>
              </a:rPr>
              <a:t>his</a:t>
            </a:r>
            <a:r>
              <a:rPr lang="en-US" altLang="zh-CN" sz="1200" dirty="0" err="1" smtClean="0"/>
              <a:t>.val</a:t>
            </a:r>
            <a:r>
              <a:rPr lang="en-US" altLang="zh-CN" sz="1200" dirty="0" smtClean="0"/>
              <a:t> -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this</a:t>
            </a:r>
            <a:r>
              <a:rPr lang="en-US" altLang="zh-CN" sz="1200" dirty="0" err="1" smtClean="0"/>
              <a:t>.delta</a:t>
            </a:r>
            <a:r>
              <a:rPr lang="en-US" altLang="zh-CN" sz="1200" dirty="0"/>
              <a:t>;</a:t>
            </a:r>
          </a:p>
          <a:p>
            <a:pPr marL="0" indent="0">
              <a:buNone/>
            </a:pPr>
            <a:r>
              <a:rPr lang="en-US" altLang="zh-CN" sz="1200" dirty="0" smtClean="0"/>
              <a:t>}</a:t>
            </a:r>
            <a:endParaRPr lang="en-US" altLang="zh-CN" sz="1200" dirty="0"/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4788024" y="1816224"/>
            <a:ext cx="3466728" cy="60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en-US" sz="2000" smtClean="0"/>
              <a:t>这样使用</a:t>
            </a:r>
            <a:endParaRPr lang="en-US" altLang="zh-CN" sz="2000"/>
          </a:p>
        </p:txBody>
      </p:sp>
      <p:sp>
        <p:nvSpPr>
          <p:cNvPr id="11" name="TextBox 10"/>
          <p:cNvSpPr txBox="1"/>
          <p:nvPr/>
        </p:nvSpPr>
        <p:spPr>
          <a:xfrm>
            <a:off x="4851041" y="4581128"/>
            <a:ext cx="766846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solidFill>
                  <a:srgbClr val="000000"/>
                </a:solidFill>
              </a:rPr>
              <a:t>小王</a:t>
            </a:r>
            <a:r>
              <a:rPr lang="zh-CN" altLang="en-US">
                <a:solidFill>
                  <a:srgbClr val="000000"/>
                </a:solidFill>
              </a:rPr>
              <a:t>这</a:t>
            </a:r>
            <a:r>
              <a:rPr lang="zh-CN" altLang="en-US" smtClean="0">
                <a:solidFill>
                  <a:srgbClr val="000000"/>
                </a:solidFill>
              </a:rPr>
              <a:t>回满意了。</a:t>
            </a: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5576" y="6342749"/>
            <a:ext cx="6923112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原理：</a:t>
            </a:r>
            <a:r>
              <a:rPr lang="zh-CN" altLang="en-US" sz="1400" smtClean="0">
                <a:solidFill>
                  <a:schemeClr val="bg1"/>
                </a:solidFill>
              </a:rPr>
              <a:t>依据“调用方式”不同</a:t>
            </a:r>
            <a:r>
              <a:rPr lang="zh-CN" altLang="en-US" sz="1400">
                <a:solidFill>
                  <a:schemeClr val="bg1"/>
                </a:solidFill>
              </a:rPr>
              <a:t>，</a:t>
            </a:r>
            <a:r>
              <a:rPr lang="en-US" altLang="zh-CN" sz="1400">
                <a:solidFill>
                  <a:schemeClr val="bg1"/>
                </a:solidFill>
              </a:rPr>
              <a:t>this</a:t>
            </a:r>
            <a:r>
              <a:rPr lang="zh-CN" altLang="en-US" sz="1400">
                <a:solidFill>
                  <a:schemeClr val="bg1"/>
                </a:solidFill>
              </a:rPr>
              <a:t>会被自动设置为新的空</a:t>
            </a:r>
            <a:r>
              <a:rPr lang="zh-CN" altLang="en-US" sz="1400" smtClean="0">
                <a:solidFill>
                  <a:schemeClr val="bg1"/>
                </a:solidFill>
              </a:rPr>
              <a:t>对象</a:t>
            </a:r>
            <a:r>
              <a:rPr lang="en-US" altLang="zh-CN" sz="1400" smtClean="0">
                <a:solidFill>
                  <a:schemeClr val="bg1"/>
                </a:solidFill>
              </a:rPr>
              <a:t>({})</a:t>
            </a:r>
            <a:r>
              <a:rPr lang="zh-CN" altLang="en-US" sz="1400" smtClean="0">
                <a:solidFill>
                  <a:schemeClr val="bg1"/>
                </a:solidFill>
              </a:rPr>
              <a:t>，</a:t>
            </a:r>
            <a:r>
              <a:rPr lang="zh-CN" altLang="en-US" sz="1400">
                <a:solidFill>
                  <a:schemeClr val="bg1"/>
                </a:solidFill>
              </a:rPr>
              <a:t>或者点</a:t>
            </a:r>
            <a:r>
              <a:rPr lang="zh-CN" altLang="en-US" sz="1400" smtClean="0">
                <a:solidFill>
                  <a:schemeClr val="bg1"/>
                </a:solidFill>
              </a:rPr>
              <a:t>号</a:t>
            </a:r>
            <a:r>
              <a:rPr lang="en-US" altLang="zh-CN" sz="1400" smtClean="0">
                <a:solidFill>
                  <a:schemeClr val="bg1"/>
                </a:solidFill>
              </a:rPr>
              <a:t>(.)</a:t>
            </a:r>
            <a:r>
              <a:rPr lang="zh-CN" altLang="en-US" sz="1400" smtClean="0">
                <a:solidFill>
                  <a:schemeClr val="bg1"/>
                </a:solidFill>
              </a:rPr>
              <a:t>左边</a:t>
            </a:r>
            <a:r>
              <a:rPr lang="zh-CN" altLang="en-US" sz="1400">
                <a:solidFill>
                  <a:schemeClr val="bg1"/>
                </a:solidFill>
              </a:rPr>
              <a:t>的对象</a:t>
            </a:r>
          </a:p>
        </p:txBody>
      </p:sp>
    </p:spTree>
    <p:extLst>
      <p:ext uri="{BB962C8B-B14F-4D97-AF65-F5344CB8AC3E}">
        <p14:creationId xmlns:p14="http://schemas.microsoft.com/office/powerpoint/2010/main" xmlns="" val="200244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</a:t>
            </a:r>
            <a:r>
              <a:rPr lang="zh-CN" altLang="en-US" smtClean="0"/>
              <a:t>“故事” </a:t>
            </a:r>
            <a:r>
              <a:rPr lang="en-US" altLang="zh-CN" smtClean="0"/>
              <a:t>– </a:t>
            </a:r>
            <a:r>
              <a:rPr lang="zh-CN" altLang="en-US" smtClean="0"/>
              <a:t>尾声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/>
              <a:t>这样做也是无奈之举，可能是</a:t>
            </a:r>
            <a:r>
              <a:rPr lang="en-US" altLang="zh-CN" dirty="0"/>
              <a:t>JavaScript</a:t>
            </a:r>
            <a:r>
              <a:rPr lang="zh-CN" altLang="en-US" dirty="0"/>
              <a:t>的发明者懒得定义</a:t>
            </a:r>
            <a:r>
              <a:rPr lang="en-US" altLang="zh-CN" dirty="0"/>
              <a:t>class</a:t>
            </a:r>
            <a:r>
              <a:rPr lang="zh-CN" altLang="en-US" dirty="0"/>
              <a:t>的语法。仅仅引入了</a:t>
            </a:r>
            <a:r>
              <a:rPr lang="en-US" altLang="zh-CN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this</a:t>
            </a:r>
            <a:r>
              <a:rPr lang="zh-CN" altLang="en-US" dirty="0"/>
              <a:t>，加上无所不能的</a:t>
            </a:r>
            <a:r>
              <a:rPr lang="en-US" altLang="zh-CN" dirty="0"/>
              <a:t>function</a:t>
            </a:r>
            <a:r>
              <a:rPr lang="zh-CN" altLang="en-US" dirty="0"/>
              <a:t>，就支持</a:t>
            </a:r>
            <a:r>
              <a:rPr lang="zh-CN" altLang="en-US" dirty="0" smtClean="0"/>
              <a:t>了“面向对象”</a:t>
            </a:r>
            <a:endParaRPr lang="en-US" altLang="zh-CN" dirty="0" smtClean="0"/>
          </a:p>
          <a:p>
            <a:r>
              <a:rPr lang="zh-CN" altLang="en-US" dirty="0" smtClean="0"/>
              <a:t>传说未来的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将会引入</a:t>
            </a:r>
            <a:r>
              <a:rPr lang="en-US" altLang="zh-CN" dirty="0" smtClean="0"/>
              <a:t>class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24771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变量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/>
              <a:t>对象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</a:p>
          <a:p>
            <a:r>
              <a:rPr lang="zh-CN" altLang="en-US" dirty="0" smtClean="0"/>
              <a:t>数组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</a:p>
          <a:p>
            <a:r>
              <a:rPr lang="zh-CN" altLang="en-US" dirty="0" smtClean="0"/>
              <a:t>函数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() { }</a:t>
            </a:r>
          </a:p>
          <a:p>
            <a:pPr lvl="1"/>
            <a:r>
              <a:rPr lang="en-US" altLang="zh-CN" dirty="0" smtClean="0"/>
              <a:t>function is object</a:t>
            </a:r>
          </a:p>
          <a:p>
            <a:pPr lvl="1"/>
            <a:r>
              <a:rPr lang="en-US" altLang="zh-CN" dirty="0" smtClean="0"/>
              <a:t>invoke function</a:t>
            </a:r>
          </a:p>
          <a:p>
            <a:pPr lvl="2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objcet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function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2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arguments</a:t>
            </a:r>
          </a:p>
          <a:p>
            <a:pPr lvl="1"/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pPr lvl="2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Foo</a:t>
            </a:r>
            <a:r>
              <a:rPr lang="en-US" altLang="zh-CN" dirty="0" smtClean="0"/>
              <a:t>()</a:t>
            </a:r>
          </a:p>
          <a:p>
            <a:pPr lvl="2"/>
            <a:r>
              <a:rPr lang="en-US" altLang="zh-CN" dirty="0" err="1" smtClean="0"/>
              <a:t>o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.foo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1256152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But there are more…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42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err="1"/>
              <a:t>漫谈JavaScript（二</a:t>
            </a:r>
            <a:r>
              <a:rPr sz="4400"/>
              <a:t>）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李斯宁</a:t>
            </a:r>
          </a:p>
        </p:txBody>
      </p:sp>
    </p:spTree>
    <p:extLst>
      <p:ext uri="{BB962C8B-B14F-4D97-AF65-F5344CB8AC3E}">
        <p14:creationId xmlns:p14="http://schemas.microsoft.com/office/powerpoint/2010/main" xmlns="" val="114180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hoisted</a:t>
            </a:r>
            <a:r>
              <a:rPr lang="zh-CN" altLang="en-US" smtClean="0"/>
              <a:t>特性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1560" y="1845404"/>
            <a:ext cx="4176464" cy="17453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836380"/>
            <a:ext cx="4392488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var c = sum(1,2);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function sum(a,b)</a:t>
            </a:r>
            <a:r>
              <a:rPr kumimoji="0" lang="en-US" altLang="zh-CN" sz="18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 return</a:t>
            </a:r>
            <a:r>
              <a:rPr kumimoji="0" lang="en-US" altLang="zh-CN" sz="18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a + b;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}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7286" y="2467321"/>
            <a:ext cx="1829426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 smtClean="0">
                <a:solidFill>
                  <a:schemeClr val="bg1"/>
                </a:solidFill>
              </a:rPr>
              <a:t>”函数声明“，提前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3980" y="3717032"/>
            <a:ext cx="4144044" cy="20882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647" y="3922761"/>
            <a:ext cx="4248472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var c = sum(1,2);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var sum = function (a,b)</a:t>
            </a:r>
            <a:r>
              <a:rPr kumimoji="0" lang="en-US" altLang="zh-CN" sz="18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 return</a:t>
            </a:r>
            <a:r>
              <a:rPr kumimoji="0" lang="en-US" altLang="zh-CN" sz="18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a + b;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}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5877272"/>
            <a:ext cx="8734400" cy="95410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smtClean="0">
                <a:solidFill>
                  <a:srgbClr val="000000"/>
                </a:solidFill>
              </a:rPr>
              <a:t>1. </a:t>
            </a:r>
            <a:r>
              <a:rPr lang="zh-CN" altLang="en-US" sz="1400" smtClean="0">
                <a:solidFill>
                  <a:srgbClr val="000000"/>
                </a:solidFill>
              </a:rPr>
              <a:t>如果你写</a:t>
            </a:r>
            <a:r>
              <a:rPr lang="en-US" altLang="zh-CN" sz="1400" smtClean="0">
                <a:solidFill>
                  <a:srgbClr val="000000"/>
                </a:solidFill>
              </a:rPr>
              <a:t>var foo =</a:t>
            </a:r>
            <a:r>
              <a:rPr lang="zh-CN" altLang="en-US" sz="1400" smtClean="0">
                <a:solidFill>
                  <a:srgbClr val="000000"/>
                </a:solidFill>
              </a:rPr>
              <a:t> </a:t>
            </a:r>
            <a:r>
              <a:rPr lang="en-US" altLang="zh-CN" sz="1400" smtClean="0">
                <a:solidFill>
                  <a:srgbClr val="000000"/>
                </a:solidFill>
              </a:rPr>
              <a:t>function bar(...){ ... } </a:t>
            </a:r>
            <a:r>
              <a:rPr lang="zh-CN" altLang="en-US" sz="1400" smtClean="0">
                <a:solidFill>
                  <a:srgbClr val="000000"/>
                </a:solidFill>
              </a:rPr>
              <a:t>直接赋值给变量，会被认为是函数表达式</a:t>
            </a:r>
            <a:r>
              <a:rPr lang="en-US" altLang="zh-CN" sz="1400" smtClean="0">
                <a:solidFill>
                  <a:srgbClr val="000000"/>
                </a:solidFill>
              </a:rPr>
              <a:t>(function expression)</a:t>
            </a:r>
            <a:r>
              <a:rPr lang="zh-CN" altLang="en-US" sz="1400" smtClean="0">
                <a:solidFill>
                  <a:srgbClr val="000000"/>
                </a:solidFill>
              </a:rPr>
              <a:t>，虽然</a:t>
            </a:r>
            <a:r>
              <a:rPr lang="en-US" altLang="zh-CN" sz="1400" smtClean="0">
                <a:solidFill>
                  <a:srgbClr val="000000"/>
                </a:solidFill>
              </a:rPr>
              <a:t>foo</a:t>
            </a:r>
            <a:r>
              <a:rPr lang="zh-CN" altLang="en-US" sz="1400" smtClean="0">
                <a:solidFill>
                  <a:srgbClr val="000000"/>
                </a:solidFill>
              </a:rPr>
              <a:t>变量声明会自动提前，但赋值不会自动提前。而且</a:t>
            </a:r>
            <a:r>
              <a:rPr lang="en-US" altLang="zh-CN" sz="1400" smtClean="0">
                <a:solidFill>
                  <a:srgbClr val="000000"/>
                </a:solidFill>
              </a:rPr>
              <a:t>bar</a:t>
            </a:r>
            <a:r>
              <a:rPr lang="zh-CN" altLang="en-US" sz="1400" smtClean="0">
                <a:solidFill>
                  <a:srgbClr val="000000"/>
                </a:solidFill>
              </a:rPr>
              <a:t>只在该函数体内可见（一般用于递归）</a:t>
            </a:r>
            <a:endParaRPr lang="en-US" altLang="zh-CN" sz="140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kumimoji="0" lang="zh-CN" altLang="en-US" sz="1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如果</a:t>
            </a:r>
            <a:r>
              <a:rPr lang="zh-CN" altLang="en-US" sz="1400" smtClean="0">
                <a:solidFill>
                  <a:srgbClr val="000000"/>
                </a:solidFill>
              </a:rPr>
              <a:t>你单独写 </a:t>
            </a:r>
            <a:r>
              <a:rPr lang="en-US" altLang="zh-CN" sz="1400" smtClean="0">
                <a:solidFill>
                  <a:srgbClr val="000000"/>
                </a:solidFill>
              </a:rPr>
              <a:t>function foo(...){...}</a:t>
            </a:r>
            <a:r>
              <a:rPr lang="zh-CN" altLang="en-US" sz="1400" smtClean="0">
                <a:solidFill>
                  <a:srgbClr val="000000"/>
                </a:solidFill>
              </a:rPr>
              <a:t>，并且不直接赋值给任何变量，</a:t>
            </a:r>
            <a:r>
              <a:rPr lang="zh-CN" altLang="en-US" sz="1400">
                <a:solidFill>
                  <a:srgbClr val="000000"/>
                </a:solidFill>
              </a:rPr>
              <a:t>会被认为</a:t>
            </a:r>
            <a:r>
              <a:rPr lang="zh-CN" altLang="en-US" sz="1400" smtClean="0">
                <a:solidFill>
                  <a:srgbClr val="000000"/>
                </a:solidFill>
              </a:rPr>
              <a:t>是函数声明</a:t>
            </a:r>
            <a:r>
              <a:rPr lang="en-US" altLang="zh-CN" sz="1400" smtClean="0">
                <a:solidFill>
                  <a:srgbClr val="000000"/>
                </a:solidFill>
              </a:rPr>
              <a:t>(function declaration)</a:t>
            </a:r>
            <a:r>
              <a:rPr lang="zh-CN" altLang="en-US" sz="1400" smtClean="0">
                <a:solidFill>
                  <a:srgbClr val="000000"/>
                </a:solidFill>
              </a:rPr>
              <a:t>。会生成</a:t>
            </a:r>
            <a:r>
              <a:rPr lang="en-US" altLang="zh-CN" sz="1400" smtClean="0">
                <a:solidFill>
                  <a:srgbClr val="000000"/>
                </a:solidFill>
              </a:rPr>
              <a:t>foo</a:t>
            </a:r>
            <a:r>
              <a:rPr lang="zh-CN" altLang="en-US" sz="1400" smtClean="0">
                <a:solidFill>
                  <a:srgbClr val="000000"/>
                </a:solidFill>
              </a:rPr>
              <a:t>变量，并且赋值也会提前。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48837" y="4005644"/>
            <a:ext cx="828092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 smtClean="0">
                <a:solidFill>
                  <a:schemeClr val="bg1"/>
                </a:solidFill>
              </a:rPr>
              <a:t>报错！！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1205202"/>
            <a:ext cx="676875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lang="en-US" altLang="zh-CN">
                <a:solidFill>
                  <a:srgbClr val="000000"/>
                </a:solidFill>
              </a:rPr>
              <a:t>JavaScript</a:t>
            </a:r>
            <a:r>
              <a:rPr lang="zh-CN" altLang="en-US">
                <a:solidFill>
                  <a:srgbClr val="000000"/>
                </a:solidFill>
              </a:rPr>
              <a:t>中，所有变量、函数的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</a:t>
            </a:r>
            <a:r>
              <a:rPr lang="zh-CN" altLang="en-US">
                <a:solidFill>
                  <a:srgbClr val="000000"/>
                </a:solidFill>
              </a:rPr>
              <a:t>，都会自动提前到“顶部”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91780" y="1916832"/>
            <a:ext cx="828092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 smtClean="0">
                <a:solidFill>
                  <a:schemeClr val="bg1"/>
                </a:solidFill>
              </a:rPr>
              <a:t>正常！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24761" y="1833039"/>
            <a:ext cx="3096344" cy="17700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59" y="1916833"/>
            <a:ext cx="2908945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var sum = function </a:t>
            </a:r>
            <a:r>
              <a:rPr lang="en-US" altLang="zh-CN">
                <a:solidFill>
                  <a:srgbClr val="000000"/>
                </a:solidFill>
              </a:rPr>
              <a:t>sum(a,b)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  return a + b;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}</a:t>
            </a:r>
            <a:endParaRPr lang="zh-CN" altLang="en-US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var </a:t>
            </a:r>
            <a:r>
              <a:rPr lang="en-US" altLang="zh-CN">
                <a:solidFill>
                  <a:srgbClr val="000000"/>
                </a:solidFill>
              </a:rPr>
              <a:t>c = sum(1,2);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788024" y="2852936"/>
            <a:ext cx="1018828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/>
          <p:cNvSpPr txBox="1"/>
          <p:nvPr/>
        </p:nvSpPr>
        <p:spPr>
          <a:xfrm>
            <a:off x="4887119" y="2564904"/>
            <a:ext cx="83700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100" smtClean="0">
                <a:solidFill>
                  <a:srgbClr val="000000"/>
                </a:solidFill>
              </a:rPr>
              <a:t>相当于这样</a:t>
            </a:r>
            <a:endParaRPr kumimoji="0" lang="zh-CN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2591780" y="2132276"/>
            <a:ext cx="3492388" cy="432628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dash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矩形 24"/>
          <p:cNvSpPr/>
          <p:nvPr/>
        </p:nvSpPr>
        <p:spPr>
          <a:xfrm>
            <a:off x="5806851" y="3686984"/>
            <a:ext cx="3114253" cy="2118279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40152" y="3922760"/>
            <a:ext cx="4248472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var sum;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var c = sum(1,2);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sum = function (a,b)</a:t>
            </a:r>
            <a:r>
              <a:rPr kumimoji="0" lang="en-US" altLang="zh-CN" sz="18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 return</a:t>
            </a:r>
            <a:r>
              <a:rPr kumimoji="0" lang="en-US" altLang="zh-CN" sz="18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a + b;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}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86572" y="4545704"/>
            <a:ext cx="2293540" cy="430887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 smtClean="0">
                <a:solidFill>
                  <a:schemeClr val="bg1"/>
                </a:solidFill>
              </a:rPr>
              <a:t>变量</a:t>
            </a:r>
            <a:r>
              <a:rPr lang="en-US" altLang="zh-CN" sz="1400" smtClean="0">
                <a:solidFill>
                  <a:schemeClr val="bg1"/>
                </a:solidFill>
              </a:rPr>
              <a:t>sum</a:t>
            </a:r>
            <a:r>
              <a:rPr lang="zh-CN" altLang="en-US" sz="1400" smtClean="0">
                <a:solidFill>
                  <a:schemeClr val="bg1"/>
                </a:solidFill>
              </a:rPr>
              <a:t>声明，提前；</a:t>
            </a:r>
            <a:endParaRPr lang="en-US" altLang="zh-CN" sz="1400" smtClean="0">
              <a:solidFill>
                <a:schemeClr val="bg1"/>
              </a:solidFill>
            </a:endParaRPr>
          </a:p>
          <a:p>
            <a:r>
              <a:rPr lang="zh-CN" altLang="en-US" sz="1400" smtClean="0">
                <a:solidFill>
                  <a:schemeClr val="bg1"/>
                </a:solidFill>
              </a:rPr>
              <a:t>“函数表达式”赋值，不提前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1115616" y="4113366"/>
            <a:ext cx="4896543" cy="548057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dash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接箭头连接符 29"/>
          <p:cNvCxnSpPr/>
          <p:nvPr/>
        </p:nvCxnSpPr>
        <p:spPr>
          <a:xfrm>
            <a:off x="4779838" y="5433622"/>
            <a:ext cx="1018828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30"/>
          <p:cNvSpPr txBox="1"/>
          <p:nvPr/>
        </p:nvSpPr>
        <p:spPr>
          <a:xfrm>
            <a:off x="4878933" y="5145590"/>
            <a:ext cx="83700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100" smtClean="0">
                <a:solidFill>
                  <a:srgbClr val="000000"/>
                </a:solidFill>
              </a:rPr>
              <a:t>相当于这样</a:t>
            </a:r>
            <a:endParaRPr kumimoji="0" lang="zh-CN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8881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如何理解</a:t>
            </a:r>
            <a:r>
              <a:rPr lang="en-US" altLang="zh-CN" smtClean="0"/>
              <a:t>hoisted</a:t>
            </a:r>
            <a:r>
              <a:rPr lang="zh-CN" altLang="en-US" smtClean="0"/>
              <a:t>特性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这个特性可能是为了</a:t>
            </a:r>
            <a:endParaRPr lang="en-US" altLang="zh-CN" smtClean="0"/>
          </a:p>
          <a:p>
            <a:pPr lvl="1"/>
            <a:r>
              <a:rPr lang="zh-CN" altLang="en-US" smtClean="0"/>
              <a:t>代码组织方便，可以把</a:t>
            </a:r>
            <a:r>
              <a:rPr lang="en-US" altLang="zh-CN" smtClean="0"/>
              <a:t>function declaration</a:t>
            </a:r>
            <a:r>
              <a:rPr lang="zh-CN" altLang="en-US" smtClean="0"/>
              <a:t>放在一起，不用顾及依赖关系和先后顺序</a:t>
            </a:r>
            <a:endParaRPr lang="en-US" altLang="zh-CN" smtClean="0"/>
          </a:p>
          <a:p>
            <a:pPr lvl="1"/>
            <a:r>
              <a:rPr lang="zh-CN" altLang="en-US"/>
              <a:t>双</a:t>
            </a:r>
            <a:r>
              <a:rPr lang="zh-CN" altLang="en-US" smtClean="0"/>
              <a:t>函数递归很方便，如果没有这个特性，很难实现函数互相调用（你可以试试）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82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smtClean="0"/>
              <a:t>用</a:t>
            </a:r>
            <a:r>
              <a:rPr lang="en-US" altLang="zh-CN" sz="4000" smtClean="0"/>
              <a:t>function expression</a:t>
            </a:r>
            <a:r>
              <a:rPr lang="zh-CN" altLang="en-US" sz="4000" smtClean="0"/>
              <a:t>实现双函数递归</a:t>
            </a:r>
            <a:endParaRPr lang="zh-CN" altLang="en-US" sz="4000"/>
          </a:p>
        </p:txBody>
      </p:sp>
      <p:sp>
        <p:nvSpPr>
          <p:cNvPr id="4" name="矩形 3"/>
          <p:cNvSpPr/>
          <p:nvPr/>
        </p:nvSpPr>
        <p:spPr>
          <a:xfrm>
            <a:off x="351756" y="2276872"/>
            <a:ext cx="2060004" cy="358136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126" y="2318808"/>
            <a:ext cx="2333974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lang="en-US" altLang="zh-CN" sz="1400" smtClean="0">
                <a:solidFill>
                  <a:srgbClr val="000000"/>
                </a:solidFill>
              </a:rPr>
              <a:t>function f(x) </a:t>
            </a:r>
            <a:r>
              <a:rPr kumimoji="0" lang="en-US" altLang="zh-CN" sz="1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{</a:t>
            </a:r>
          </a:p>
          <a:p>
            <a:pPr algn="l" rtl="0" latinLnBrk="1" hangingPunct="0"/>
            <a:r>
              <a:rPr lang="en-US" altLang="zh-CN" sz="1400">
                <a:solidFill>
                  <a:srgbClr val="000000"/>
                </a:solidFill>
              </a:rPr>
              <a:t> </a:t>
            </a:r>
            <a:r>
              <a:rPr lang="en-US" altLang="zh-CN" sz="1400" smtClean="0">
                <a:solidFill>
                  <a:srgbClr val="000000"/>
                </a:solidFill>
              </a:rPr>
              <a:t> if ( x == 0 ) {</a:t>
            </a:r>
          </a:p>
          <a:p>
            <a:pPr algn="l" rtl="0" latinLnBrk="1" hangingPunct="0"/>
            <a:r>
              <a:rPr lang="en-US" altLang="zh-CN" sz="1400">
                <a:solidFill>
                  <a:srgbClr val="000000"/>
                </a:solidFill>
              </a:rPr>
              <a:t> </a:t>
            </a:r>
            <a:r>
              <a:rPr lang="en-US" altLang="zh-CN" sz="1400" smtClean="0">
                <a:solidFill>
                  <a:srgbClr val="000000"/>
                </a:solidFill>
              </a:rPr>
              <a:t>   return 0;</a:t>
            </a:r>
          </a:p>
          <a:p>
            <a:pPr algn="l" rtl="0" latinLnBrk="1" hangingPunct="0"/>
            <a:r>
              <a:rPr kumimoji="0" lang="en-US" altLang="zh-CN" sz="1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} else {</a:t>
            </a:r>
          </a:p>
          <a:p>
            <a:pPr algn="l" rtl="0" latinLnBrk="1" hangingPunct="0"/>
            <a:r>
              <a:rPr lang="en-US" altLang="zh-CN" sz="1400">
                <a:solidFill>
                  <a:srgbClr val="000000"/>
                </a:solidFill>
              </a:rPr>
              <a:t> </a:t>
            </a:r>
            <a:r>
              <a:rPr lang="en-US" altLang="zh-CN" sz="1400" smtClean="0">
                <a:solidFill>
                  <a:srgbClr val="000000"/>
                </a:solidFill>
              </a:rPr>
              <a:t>   return g(x-1) + 1;</a:t>
            </a:r>
            <a:endParaRPr kumimoji="0" lang="en-US" altLang="zh-CN" sz="1400" b="0" i="0" u="none" strike="noStrike" cap="none" spc="0" normalizeH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algn="l" rtl="0" latinLnBrk="1" hangingPunct="0"/>
            <a:r>
              <a:rPr lang="en-US" altLang="zh-CN" sz="1400">
                <a:solidFill>
                  <a:srgbClr val="000000"/>
                </a:solidFill>
              </a:rPr>
              <a:t> </a:t>
            </a:r>
            <a:r>
              <a:rPr lang="en-US" altLang="zh-CN" sz="1400" smtClean="0">
                <a:solidFill>
                  <a:srgbClr val="000000"/>
                </a:solidFill>
              </a:rPr>
              <a:t> }</a:t>
            </a:r>
            <a:endParaRPr kumimoji="0" lang="en-US" altLang="zh-CN" sz="1400" b="0" i="0" u="none" strike="noStrike" cap="none" spc="0" normalizeH="0" baseline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algn="l" rtl="0" latinLnBrk="1" hangingPunct="0"/>
            <a:r>
              <a:rPr lang="en-US" altLang="zh-CN" sz="1400" smtClean="0">
                <a:solidFill>
                  <a:srgbClr val="000000"/>
                </a:solidFill>
              </a:rPr>
              <a:t>}</a:t>
            </a:r>
          </a:p>
          <a:p>
            <a:pPr algn="l" rtl="0" latinLnBrk="1" hangingPunct="0"/>
            <a:endParaRPr lang="en-US" altLang="zh-CN" sz="140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altLang="zh-CN" sz="1400" smtClean="0">
                <a:solidFill>
                  <a:srgbClr val="000000"/>
                </a:solidFill>
              </a:rPr>
              <a:t>function g(x) {</a:t>
            </a:r>
          </a:p>
          <a:p>
            <a:pPr algn="l" rtl="0" latinLnBrk="1" hangingPunct="0"/>
            <a:r>
              <a:rPr lang="en-US" altLang="zh-CN" sz="1400">
                <a:solidFill>
                  <a:srgbClr val="000000"/>
                </a:solidFill>
              </a:rPr>
              <a:t> </a:t>
            </a:r>
            <a:r>
              <a:rPr lang="en-US" altLang="zh-CN" sz="1400" smtClean="0">
                <a:solidFill>
                  <a:srgbClr val="000000"/>
                </a:solidFill>
              </a:rPr>
              <a:t> if( x == 0 ) {</a:t>
            </a:r>
          </a:p>
          <a:p>
            <a:pPr algn="l" rtl="0" latinLnBrk="1" hangingPunct="0"/>
            <a:r>
              <a:rPr lang="en-US" altLang="zh-CN" sz="1400">
                <a:solidFill>
                  <a:srgbClr val="000000"/>
                </a:solidFill>
              </a:rPr>
              <a:t> </a:t>
            </a:r>
            <a:r>
              <a:rPr lang="en-US" altLang="zh-CN" sz="1400" smtClean="0">
                <a:solidFill>
                  <a:srgbClr val="000000"/>
                </a:solidFill>
              </a:rPr>
              <a:t>   return 1;</a:t>
            </a:r>
          </a:p>
          <a:p>
            <a:pPr algn="l" rtl="0" latinLnBrk="1" hangingPunct="0"/>
            <a:r>
              <a:rPr lang="en-US" altLang="zh-CN" sz="1400">
                <a:solidFill>
                  <a:srgbClr val="000000"/>
                </a:solidFill>
              </a:rPr>
              <a:t> </a:t>
            </a:r>
            <a:r>
              <a:rPr lang="en-US" altLang="zh-CN" sz="1400" smtClean="0">
                <a:solidFill>
                  <a:srgbClr val="000000"/>
                </a:solidFill>
              </a:rPr>
              <a:t> } else {</a:t>
            </a:r>
          </a:p>
          <a:p>
            <a:pPr algn="l" rtl="0" latinLnBrk="1" hangingPunct="0"/>
            <a:r>
              <a:rPr lang="en-US" altLang="zh-CN" sz="1400">
                <a:solidFill>
                  <a:srgbClr val="000000"/>
                </a:solidFill>
              </a:rPr>
              <a:t> </a:t>
            </a:r>
            <a:r>
              <a:rPr lang="en-US" altLang="zh-CN" sz="1400" smtClean="0">
                <a:solidFill>
                  <a:srgbClr val="000000"/>
                </a:solidFill>
              </a:rPr>
              <a:t>   return f(x-1) + 1</a:t>
            </a:r>
          </a:p>
          <a:p>
            <a:pPr algn="l" rtl="0" latinLnBrk="1" hangingPunct="0"/>
            <a:r>
              <a:rPr lang="en-US" altLang="zh-CN" sz="1400">
                <a:solidFill>
                  <a:srgbClr val="000000"/>
                </a:solidFill>
              </a:rPr>
              <a:t> </a:t>
            </a:r>
            <a:r>
              <a:rPr lang="en-US" altLang="zh-CN" sz="1400" smtClean="0">
                <a:solidFill>
                  <a:srgbClr val="000000"/>
                </a:solidFill>
              </a:rPr>
              <a:t> }</a:t>
            </a:r>
          </a:p>
          <a:p>
            <a:pPr algn="l" rtl="0" latinLnBrk="1" hangingPunct="0"/>
            <a:r>
              <a:rPr kumimoji="0" lang="en-US" altLang="zh-CN" sz="1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}</a:t>
            </a:r>
          </a:p>
          <a:p>
            <a:pPr algn="l" rtl="0" latinLnBrk="1" hangingPunct="0"/>
            <a:r>
              <a:rPr lang="en-US" altLang="zh-CN" sz="1400" smtClean="0">
                <a:solidFill>
                  <a:srgbClr val="000000"/>
                </a:solidFill>
              </a:rPr>
              <a:t>console.log ( g(3) );</a:t>
            </a:r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196752"/>
            <a:ext cx="540060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f(0)</a:t>
            </a:r>
            <a:r>
              <a:rPr kumimoji="0" lang="en-US" altLang="zh-CN" sz="18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= 0; g(0) = 1;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f(x) = g</a:t>
            </a:r>
            <a:r>
              <a:rPr lang="en-US" altLang="zh-CN" smtClean="0">
                <a:solidFill>
                  <a:srgbClr val="000000"/>
                </a:solidFill>
              </a:rPr>
              <a:t>(x-1) + 1   (x&gt;=1)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g(x)</a:t>
            </a:r>
            <a:r>
              <a:rPr kumimoji="0" lang="en-US" altLang="zh-CN" sz="18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= f(x-1) + 1 (x&gt;=1)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63888" y="1628800"/>
            <a:ext cx="2232248" cy="4229436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9902" y="1700808"/>
            <a:ext cx="2664296" cy="375487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var f = function </a:t>
            </a:r>
            <a:r>
              <a:rPr lang="en-US" altLang="zh-CN" sz="1400" smtClean="0">
                <a:solidFill>
                  <a:srgbClr val="000000"/>
                </a:solidFill>
              </a:rPr>
              <a:t>( </a:t>
            </a:r>
            <a:r>
              <a:rPr lang="en-US" altLang="zh-CN" sz="1400">
                <a:solidFill>
                  <a:srgbClr val="000000"/>
                </a:solidFill>
              </a:rPr>
              <a:t>x, F, G </a:t>
            </a:r>
            <a:r>
              <a:rPr lang="en-US" altLang="zh-CN" sz="1400" smtClean="0">
                <a:solidFill>
                  <a:srgbClr val="000000"/>
                </a:solidFill>
              </a:rPr>
              <a:t>) {</a:t>
            </a:r>
            <a:endParaRPr lang="en-US" altLang="zh-CN" sz="140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  if ( x == 0 )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    return 0;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  } else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    return G(x-1, F, G) + 1;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  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var g = function ( x, F, G 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  if( x == 0 )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    return 1;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  } else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    return F(x-1, F, G) + 1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  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console.log( g(3, f, g ) );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00192" y="1628800"/>
            <a:ext cx="2232248" cy="4229436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6206" y="1700808"/>
            <a:ext cx="2664296" cy="375487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var f = function </a:t>
            </a:r>
            <a:r>
              <a:rPr lang="en-US" altLang="zh-CN" sz="1400" smtClean="0">
                <a:solidFill>
                  <a:srgbClr val="000000"/>
                </a:solidFill>
              </a:rPr>
              <a:t>foo( </a:t>
            </a:r>
            <a:r>
              <a:rPr lang="en-US" altLang="zh-CN" sz="1400">
                <a:solidFill>
                  <a:srgbClr val="000000"/>
                </a:solidFill>
              </a:rPr>
              <a:t>x, </a:t>
            </a:r>
            <a:r>
              <a:rPr lang="en-US" altLang="zh-CN" sz="1400" smtClean="0">
                <a:solidFill>
                  <a:srgbClr val="000000"/>
                </a:solidFill>
              </a:rPr>
              <a:t>G ) {</a:t>
            </a:r>
            <a:endParaRPr lang="en-US" altLang="zh-CN" sz="140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  if ( x == 0 )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    return 0;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  } else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    return G(x-1, </a:t>
            </a:r>
            <a:r>
              <a:rPr lang="en-US" altLang="zh-CN" sz="1400" smtClean="0">
                <a:solidFill>
                  <a:srgbClr val="000000"/>
                </a:solidFill>
              </a:rPr>
              <a:t>foo) </a:t>
            </a:r>
            <a:r>
              <a:rPr lang="en-US" altLang="zh-CN" sz="1400">
                <a:solidFill>
                  <a:srgbClr val="000000"/>
                </a:solidFill>
              </a:rPr>
              <a:t>+ 1;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  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var g = function </a:t>
            </a:r>
            <a:r>
              <a:rPr lang="en-US" altLang="zh-CN" sz="1400" smtClean="0">
                <a:solidFill>
                  <a:srgbClr val="000000"/>
                </a:solidFill>
              </a:rPr>
              <a:t>bar( </a:t>
            </a:r>
            <a:r>
              <a:rPr lang="en-US" altLang="zh-CN" sz="1400">
                <a:solidFill>
                  <a:srgbClr val="000000"/>
                </a:solidFill>
              </a:rPr>
              <a:t>x, </a:t>
            </a:r>
            <a:r>
              <a:rPr lang="en-US" altLang="zh-CN" sz="1400" smtClean="0">
                <a:solidFill>
                  <a:srgbClr val="000000"/>
                </a:solidFill>
              </a:rPr>
              <a:t>F </a:t>
            </a:r>
            <a:r>
              <a:rPr lang="en-US" altLang="zh-CN" sz="1400">
                <a:solidFill>
                  <a:srgbClr val="000000"/>
                </a:solidFill>
              </a:rPr>
              <a:t>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  if( x == 0 )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    return 1;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  } else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    return F(x-1, </a:t>
            </a:r>
            <a:r>
              <a:rPr lang="en-US" altLang="zh-CN" sz="1400" smtClean="0">
                <a:solidFill>
                  <a:srgbClr val="000000"/>
                </a:solidFill>
              </a:rPr>
              <a:t>bar) </a:t>
            </a:r>
            <a:r>
              <a:rPr lang="en-US" altLang="zh-CN" sz="1400">
                <a:solidFill>
                  <a:srgbClr val="000000"/>
                </a:solidFill>
              </a:rPr>
              <a:t>+ 1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  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</a:rPr>
              <a:t>console.log( g(3, </a:t>
            </a:r>
            <a:r>
              <a:rPr lang="en-US" altLang="zh-CN" sz="1400" smtClean="0">
                <a:solidFill>
                  <a:srgbClr val="000000"/>
                </a:solidFill>
              </a:rPr>
              <a:t>f </a:t>
            </a:r>
            <a:r>
              <a:rPr lang="en-US" altLang="zh-CN" sz="1400">
                <a:solidFill>
                  <a:srgbClr val="000000"/>
                </a:solidFill>
              </a:rPr>
              <a:t>) );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63509" y="1348124"/>
            <a:ext cx="3156663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 smtClean="0">
                <a:solidFill>
                  <a:schemeClr val="bg1"/>
                </a:solidFill>
              </a:rPr>
              <a:t>调用者知道</a:t>
            </a:r>
            <a:r>
              <a:rPr lang="en-US" altLang="zh-CN" sz="1400" smtClean="0">
                <a:solidFill>
                  <a:schemeClr val="bg1"/>
                </a:solidFill>
              </a:rPr>
              <a:t>F,G</a:t>
            </a:r>
            <a:r>
              <a:rPr lang="zh-CN" altLang="en-US" sz="1400" smtClean="0">
                <a:solidFill>
                  <a:schemeClr val="bg1"/>
                </a:solidFill>
              </a:rPr>
              <a:t>分别是什么，让它传进来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9872" y="2780928"/>
            <a:ext cx="2520280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 smtClean="0">
                <a:solidFill>
                  <a:schemeClr val="bg1"/>
                </a:solidFill>
              </a:rPr>
              <a:t>递归的时候， </a:t>
            </a:r>
            <a:r>
              <a:rPr lang="en-US" altLang="zh-CN" sz="1400" smtClean="0">
                <a:solidFill>
                  <a:schemeClr val="bg1"/>
                </a:solidFill>
              </a:rPr>
              <a:t>(F,G)</a:t>
            </a:r>
            <a:r>
              <a:rPr lang="zh-CN" altLang="en-US" sz="1400">
                <a:solidFill>
                  <a:schemeClr val="bg1"/>
                </a:solidFill>
              </a:rPr>
              <a:t>也</a:t>
            </a:r>
            <a:r>
              <a:rPr lang="zh-CN" altLang="en-US" sz="1400" smtClean="0">
                <a:solidFill>
                  <a:schemeClr val="bg1"/>
                </a:solidFill>
              </a:rPr>
              <a:t>要传给对方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89812" y="3284984"/>
            <a:ext cx="504056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 smtClean="0">
                <a:solidFill>
                  <a:schemeClr val="bg1"/>
                </a:solidFill>
              </a:rPr>
              <a:t>同理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04112" y="5383913"/>
            <a:ext cx="1892024" cy="430887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 smtClean="0">
                <a:solidFill>
                  <a:schemeClr val="bg1"/>
                </a:solidFill>
              </a:rPr>
              <a:t>调用的时候传</a:t>
            </a:r>
            <a:r>
              <a:rPr lang="en-US" altLang="zh-CN" sz="1400" smtClean="0">
                <a:solidFill>
                  <a:schemeClr val="bg1"/>
                </a:solidFill>
              </a:rPr>
              <a:t>(f,g)</a:t>
            </a:r>
            <a:r>
              <a:rPr lang="zh-CN" altLang="en-US" sz="1400" smtClean="0">
                <a:solidFill>
                  <a:schemeClr val="bg1"/>
                </a:solidFill>
              </a:rPr>
              <a:t>进去，让它知道自己和对方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95535" y="1268760"/>
            <a:ext cx="2694967" cy="432048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zh-CN" sz="1400" smtClean="0">
                <a:solidFill>
                  <a:schemeClr val="bg1"/>
                </a:solidFill>
              </a:rPr>
              <a:t>foo(</a:t>
            </a:r>
            <a:r>
              <a:rPr lang="zh-CN" altLang="en-US" sz="1400" smtClean="0">
                <a:solidFill>
                  <a:schemeClr val="bg1"/>
                </a:solidFill>
              </a:rPr>
              <a:t>自己</a:t>
            </a:r>
            <a:r>
              <a:rPr lang="en-US" altLang="zh-CN" sz="1400" smtClean="0">
                <a:solidFill>
                  <a:schemeClr val="bg1"/>
                </a:solidFill>
              </a:rPr>
              <a:t>)</a:t>
            </a:r>
            <a:r>
              <a:rPr lang="zh-CN" altLang="en-US" sz="1400" smtClean="0">
                <a:solidFill>
                  <a:schemeClr val="bg1"/>
                </a:solidFill>
              </a:rPr>
              <a:t>这个名字在函数体内可见，所以可以只传入对方</a:t>
            </a:r>
            <a:r>
              <a:rPr lang="en-US" altLang="zh-CN" sz="1400" smtClean="0">
                <a:solidFill>
                  <a:schemeClr val="bg1"/>
                </a:solidFill>
              </a:rPr>
              <a:t>(G)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88224" y="2773338"/>
            <a:ext cx="3156663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 smtClean="0">
                <a:solidFill>
                  <a:schemeClr val="bg1"/>
                </a:solidFill>
              </a:rPr>
              <a:t>递归的时候，把自己</a:t>
            </a:r>
            <a:r>
              <a:rPr lang="en-US" altLang="zh-CN" sz="1400" smtClean="0">
                <a:solidFill>
                  <a:schemeClr val="bg1"/>
                </a:solidFill>
              </a:rPr>
              <a:t>(foo)</a:t>
            </a:r>
            <a:r>
              <a:rPr lang="zh-CN" altLang="en-US" sz="1400" smtClean="0">
                <a:solidFill>
                  <a:schemeClr val="bg1"/>
                </a:solidFill>
              </a:rPr>
              <a:t>传给对方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20272" y="3284984"/>
            <a:ext cx="504056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 smtClean="0">
                <a:solidFill>
                  <a:schemeClr val="bg1"/>
                </a:solidFill>
              </a:rPr>
              <a:t>同理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40416" y="5383913"/>
            <a:ext cx="1892024" cy="430887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 smtClean="0">
                <a:solidFill>
                  <a:schemeClr val="bg1"/>
                </a:solidFill>
              </a:rPr>
              <a:t>调用的时候传</a:t>
            </a:r>
            <a:r>
              <a:rPr lang="en-US" altLang="zh-CN" sz="1400" smtClean="0">
                <a:solidFill>
                  <a:schemeClr val="bg1"/>
                </a:solidFill>
              </a:rPr>
              <a:t>(f)</a:t>
            </a:r>
            <a:r>
              <a:rPr lang="zh-CN" altLang="en-US" sz="1400" smtClean="0">
                <a:solidFill>
                  <a:schemeClr val="bg1"/>
                </a:solidFill>
              </a:rPr>
              <a:t>进去，让它知道对方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261" y="6021288"/>
            <a:ext cx="231699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用</a:t>
            </a: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function declaration</a:t>
            </a:r>
            <a:r>
              <a:rPr kumimoji="0" lang="zh-CN" alt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方式实现双递归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8935" y="3424703"/>
            <a:ext cx="1546355" cy="430887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zh-CN" sz="1400" smtClean="0">
                <a:solidFill>
                  <a:schemeClr val="bg1"/>
                </a:solidFill>
              </a:rPr>
              <a:t>g</a:t>
            </a:r>
            <a:r>
              <a:rPr lang="zh-CN" altLang="en-US" sz="1400" smtClean="0">
                <a:solidFill>
                  <a:schemeClr val="bg1"/>
                </a:solidFill>
              </a:rPr>
              <a:t>已经</a:t>
            </a:r>
            <a:r>
              <a:rPr lang="en-US" altLang="zh-CN" sz="1400" smtClean="0">
                <a:solidFill>
                  <a:schemeClr val="bg1"/>
                </a:solidFill>
              </a:rPr>
              <a:t>hoisted</a:t>
            </a:r>
            <a:r>
              <a:rPr lang="zh-CN" altLang="en-US" sz="1400" smtClean="0">
                <a:solidFill>
                  <a:schemeClr val="bg1"/>
                </a:solidFill>
              </a:rPr>
              <a:t>，所以能够引用到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34600" y="6461583"/>
            <a:ext cx="47832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用</a:t>
            </a: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lang="en-US" altLang="zh-CN" smtClean="0">
                <a:solidFill>
                  <a:srgbClr val="000000"/>
                </a:solidFill>
              </a:rPr>
              <a:t>expression</a:t>
            </a:r>
            <a:r>
              <a:rPr kumimoji="0" lang="zh-CN" alt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方式实现双递归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39952" y="6021288"/>
            <a:ext cx="7920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solidFill>
                  <a:srgbClr val="000000"/>
                </a:solidFill>
              </a:rPr>
              <a:t>方案</a:t>
            </a:r>
            <a:r>
              <a:rPr lang="en-US" altLang="zh-CN" smtClean="0">
                <a:solidFill>
                  <a:srgbClr val="000000"/>
                </a:solidFill>
              </a:rPr>
              <a:t>1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6627" y="6011998"/>
            <a:ext cx="7920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solidFill>
                  <a:srgbClr val="000000"/>
                </a:solidFill>
              </a:rPr>
              <a:t>方案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9023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3568" y="2636912"/>
            <a:ext cx="3168352" cy="3600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借用</a:t>
            </a:r>
            <a:r>
              <a:rPr lang="en-US" altLang="zh-CN" smtClean="0"/>
              <a:t>method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964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mtClean="0"/>
              <a:t>有时候，我们希望临时借用一个</a:t>
            </a:r>
            <a:r>
              <a:rPr lang="en-US" altLang="zh-CN" smtClean="0"/>
              <a:t>function</a:t>
            </a:r>
            <a:r>
              <a:rPr lang="zh-CN" altLang="en-US" smtClean="0"/>
              <a:t>作为</a:t>
            </a:r>
            <a:r>
              <a:rPr lang="en-US" altLang="zh-CN" smtClean="0"/>
              <a:t>method</a:t>
            </a:r>
            <a:r>
              <a:rPr lang="zh-CN" altLang="en-US" smtClean="0"/>
              <a:t>调用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7438" y="2712370"/>
            <a:ext cx="2448272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function increase(delta)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>
                <a:solidFill>
                  <a:srgbClr val="000000"/>
                </a:solidFill>
              </a:rPr>
              <a:t> </a:t>
            </a:r>
            <a:r>
              <a:rPr lang="en-US" altLang="zh-CN" sz="1600" smtClean="0">
                <a:solidFill>
                  <a:srgbClr val="000000"/>
                </a:solidFill>
              </a:rPr>
              <a:t> this.val += delta;</a:t>
            </a:r>
            <a:endParaRPr kumimoji="0" lang="en-US" altLang="zh-CN" sz="1600" b="0" i="0" u="none" strike="noStrike" cap="none" spc="0" normalizeH="0" baseline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60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var obj = {val: 1};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60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//</a:t>
            </a:r>
            <a:r>
              <a:rPr lang="zh-CN" altLang="en-US" sz="1600" smtClean="0">
                <a:solidFill>
                  <a:srgbClr val="000000"/>
                </a:solidFill>
              </a:rPr>
              <a:t>创建一个</a:t>
            </a:r>
            <a:r>
              <a:rPr lang="en-US" altLang="zh-CN" sz="1600" smtClean="0">
                <a:solidFill>
                  <a:srgbClr val="000000"/>
                </a:solidFill>
              </a:rPr>
              <a:t>method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obj.inc = increase;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60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//</a:t>
            </a:r>
            <a:r>
              <a:rPr lang="zh-CN" altLang="en-US" sz="1600" smtClean="0">
                <a:solidFill>
                  <a:srgbClr val="000000"/>
                </a:solidFill>
              </a:rPr>
              <a:t>调用</a:t>
            </a:r>
            <a:r>
              <a:rPr lang="en-US" altLang="zh-CN" sz="1600" smtClean="0">
                <a:solidFill>
                  <a:srgbClr val="000000"/>
                </a:solidFill>
              </a:rPr>
              <a:t>method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obj.inc(3);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60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//</a:t>
            </a:r>
            <a:r>
              <a:rPr lang="zh-CN" altLang="en-US" sz="1600" smtClean="0">
                <a:solidFill>
                  <a:srgbClr val="000000"/>
                </a:solidFill>
              </a:rPr>
              <a:t>删除</a:t>
            </a:r>
            <a:r>
              <a:rPr lang="en-US" altLang="zh-CN" sz="1600" smtClean="0">
                <a:solidFill>
                  <a:srgbClr val="000000"/>
                </a:solidFill>
              </a:rPr>
              <a:t>method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FF0000"/>
                </a:solidFill>
              </a:rPr>
              <a:t>delete </a:t>
            </a:r>
            <a:r>
              <a:rPr lang="en-US" altLang="zh-CN" sz="1600" smtClean="0">
                <a:solidFill>
                  <a:srgbClr val="000000"/>
                </a:solidFill>
              </a:rPr>
              <a:t>obj.inc;</a:t>
            </a:r>
            <a:endParaRPr lang="en-US" altLang="zh-CN" sz="1600">
              <a:solidFill>
                <a:srgbClr val="00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4067944" y="4005064"/>
            <a:ext cx="1224136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矩形 7"/>
          <p:cNvSpPr/>
          <p:nvPr/>
        </p:nvSpPr>
        <p:spPr>
          <a:xfrm>
            <a:off x="5664274" y="2639221"/>
            <a:ext cx="3168352" cy="3600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8144" y="2714679"/>
            <a:ext cx="2808312" cy="2800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function increase(delta)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>
                <a:solidFill>
                  <a:srgbClr val="000000"/>
                </a:solidFill>
              </a:rPr>
              <a:t> </a:t>
            </a:r>
            <a:r>
              <a:rPr lang="en-US" altLang="zh-CN" sz="1600" smtClean="0">
                <a:solidFill>
                  <a:srgbClr val="000000"/>
                </a:solidFill>
              </a:rPr>
              <a:t> this.val += delta;</a:t>
            </a:r>
            <a:endParaRPr kumimoji="0" lang="en-US" altLang="zh-CN" sz="1600" b="0" i="0" u="none" strike="noStrike" cap="none" spc="0" normalizeH="0" baseline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60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var obj = {val: 1};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60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//</a:t>
            </a:r>
            <a:r>
              <a:rPr lang="zh-CN" altLang="en-US" sz="1600" smtClean="0">
                <a:solidFill>
                  <a:srgbClr val="000000"/>
                </a:solidFill>
              </a:rPr>
              <a:t>参数个数已知，使用</a:t>
            </a:r>
            <a:r>
              <a:rPr lang="en-US" altLang="zh-CN" sz="1600" smtClean="0">
                <a:solidFill>
                  <a:srgbClr val="000000"/>
                </a:solidFill>
              </a:rPr>
              <a:t>call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increase</a:t>
            </a:r>
            <a:r>
              <a:rPr lang="en-US" altLang="zh-CN" sz="1600" smtClean="0">
                <a:solidFill>
                  <a:srgbClr val="FF0000"/>
                </a:solidFill>
              </a:rPr>
              <a:t>.call</a:t>
            </a:r>
            <a:r>
              <a:rPr lang="en-US" altLang="zh-CN" sz="1600" smtClean="0">
                <a:solidFill>
                  <a:srgbClr val="000000"/>
                </a:solidFill>
              </a:rPr>
              <a:t>( obj, 3 );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60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//</a:t>
            </a:r>
            <a:r>
              <a:rPr lang="zh-CN" altLang="en-US" sz="1600" smtClean="0">
                <a:solidFill>
                  <a:srgbClr val="000000"/>
                </a:solidFill>
              </a:rPr>
              <a:t>参数个数可变，使用</a:t>
            </a:r>
            <a:r>
              <a:rPr lang="en-US" altLang="zh-CN" sz="1600" smtClean="0">
                <a:solidFill>
                  <a:srgbClr val="000000"/>
                </a:solidFill>
              </a:rPr>
              <a:t>apply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increase</a:t>
            </a:r>
            <a:r>
              <a:rPr lang="en-US" altLang="zh-CN" sz="1600" smtClean="0">
                <a:solidFill>
                  <a:srgbClr val="FF0000"/>
                </a:solidFill>
              </a:rPr>
              <a:t>.apply</a:t>
            </a:r>
            <a:r>
              <a:rPr lang="en-US" altLang="zh-CN" sz="1600" smtClean="0">
                <a:solidFill>
                  <a:srgbClr val="000000"/>
                </a:solidFill>
              </a:rPr>
              <a:t>( obj, [3] 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5976" y="3358735"/>
            <a:ext cx="93610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>
                <a:solidFill>
                  <a:srgbClr val="000000"/>
                </a:solidFill>
              </a:rPr>
              <a:t>更</a:t>
            </a:r>
            <a:r>
              <a:rPr lang="zh-CN" altLang="en-US" smtClean="0">
                <a:solidFill>
                  <a:srgbClr val="000000"/>
                </a:solidFill>
              </a:rPr>
              <a:t>简单的办法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7584" y="6362918"/>
            <a:ext cx="2880320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zh-CN" sz="1400" smtClean="0">
                <a:solidFill>
                  <a:schemeClr val="bg1"/>
                </a:solidFill>
              </a:rPr>
              <a:t>delete</a:t>
            </a:r>
            <a:r>
              <a:rPr lang="zh-CN" altLang="en-US" sz="1400" smtClean="0">
                <a:solidFill>
                  <a:schemeClr val="bg1"/>
                </a:solidFill>
              </a:rPr>
              <a:t>操作的是</a:t>
            </a:r>
            <a:r>
              <a:rPr lang="en-US" altLang="zh-CN" sz="1400" smtClean="0">
                <a:solidFill>
                  <a:schemeClr val="bg1"/>
                </a:solidFill>
              </a:rPr>
              <a:t>obj</a:t>
            </a:r>
            <a:r>
              <a:rPr lang="zh-CN" altLang="en-US" sz="1400" smtClean="0">
                <a:solidFill>
                  <a:schemeClr val="bg1"/>
                </a:solidFill>
              </a:rPr>
              <a:t>（跟</a:t>
            </a:r>
            <a:r>
              <a:rPr lang="en-US" altLang="zh-CN" sz="1400" smtClean="0">
                <a:solidFill>
                  <a:schemeClr val="bg1"/>
                </a:solidFill>
              </a:rPr>
              <a:t>C++</a:t>
            </a:r>
            <a:r>
              <a:rPr lang="zh-CN" altLang="en-US" sz="1400">
                <a:solidFill>
                  <a:schemeClr val="bg1"/>
                </a:solidFill>
              </a:rPr>
              <a:t>语言</a:t>
            </a:r>
            <a:r>
              <a:rPr lang="zh-CN" altLang="en-US" sz="1400" smtClean="0">
                <a:solidFill>
                  <a:schemeClr val="bg1"/>
                </a:solidFill>
              </a:rPr>
              <a:t>不同）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99212" y="5661248"/>
            <a:ext cx="2880320" cy="430887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用</a:t>
            </a:r>
            <a:r>
              <a:rPr lang="en-US" altLang="zh-CN" sz="1400" dirty="0" smtClean="0">
                <a:solidFill>
                  <a:schemeClr val="bg1"/>
                </a:solidFill>
              </a:rPr>
              <a:t>call</a:t>
            </a:r>
            <a:r>
              <a:rPr lang="zh-CN" altLang="en-US" sz="1400" dirty="0" smtClean="0">
                <a:solidFill>
                  <a:schemeClr val="bg1"/>
                </a:solidFill>
              </a:rPr>
              <a:t>和</a:t>
            </a:r>
            <a:r>
              <a:rPr lang="en-US" altLang="zh-CN" sz="1400" dirty="0" smtClean="0">
                <a:solidFill>
                  <a:schemeClr val="bg1"/>
                </a:solidFill>
              </a:rPr>
              <a:t>apply</a:t>
            </a:r>
            <a:r>
              <a:rPr lang="zh-CN" altLang="en-US" sz="1400" dirty="0" smtClean="0">
                <a:solidFill>
                  <a:schemeClr val="bg1"/>
                </a:solidFill>
              </a:rPr>
              <a:t>可以把</a:t>
            </a:r>
            <a:r>
              <a:rPr lang="en-US" altLang="zh-CN" sz="1400" dirty="0" smtClean="0">
                <a:solidFill>
                  <a:schemeClr val="bg1"/>
                </a:solidFill>
              </a:rPr>
              <a:t>function</a:t>
            </a:r>
            <a:r>
              <a:rPr lang="zh-CN" altLang="en-US" sz="1400" dirty="0" smtClean="0">
                <a:solidFill>
                  <a:schemeClr val="bg1"/>
                </a:solidFill>
              </a:rPr>
              <a:t>临时</a:t>
            </a:r>
            <a:r>
              <a:rPr lang="zh-CN" altLang="en-US" sz="1400" dirty="0">
                <a:solidFill>
                  <a:schemeClr val="bg1"/>
                </a:solidFill>
              </a:rPr>
              <a:t>当</a:t>
            </a:r>
            <a:r>
              <a:rPr lang="en-US" altLang="zh-CN" sz="1400" dirty="0" smtClean="0">
                <a:solidFill>
                  <a:schemeClr val="bg1"/>
                </a:solidFill>
              </a:rPr>
              <a:t>method</a:t>
            </a:r>
            <a:r>
              <a:rPr lang="zh-CN" altLang="en-US" sz="1400" dirty="0" smtClean="0">
                <a:solidFill>
                  <a:schemeClr val="bg1"/>
                </a:solidFill>
              </a:rPr>
              <a:t>使用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7664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变量作用域问题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91264" cy="1252736"/>
          </a:xfrm>
        </p:spPr>
        <p:txBody>
          <a:bodyPr>
            <a:normAutofit/>
          </a:bodyPr>
          <a:lstStyle/>
          <a:p>
            <a:r>
              <a:rPr lang="zh-CN" altLang="en-US" smtClean="0"/>
              <a:t>此前，我们看到的</a:t>
            </a:r>
            <a:r>
              <a:rPr lang="en-US" altLang="zh-CN" smtClean="0"/>
              <a:t>function</a:t>
            </a:r>
            <a:r>
              <a:rPr lang="zh-CN" altLang="en-US" smtClean="0"/>
              <a:t>只用到传入参数，其实</a:t>
            </a:r>
            <a:r>
              <a:rPr lang="en-US" altLang="zh-CN" smtClean="0"/>
              <a:t>JavaScript</a:t>
            </a:r>
            <a:r>
              <a:rPr lang="zh-CN" altLang="en-US" smtClean="0"/>
              <a:t>允许</a:t>
            </a:r>
            <a:r>
              <a:rPr lang="en-US" altLang="zh-CN" smtClean="0"/>
              <a:t>function</a:t>
            </a:r>
            <a:r>
              <a:rPr lang="zh-CN" altLang="en-US" smtClean="0"/>
              <a:t>用到外部变量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44008" y="2728930"/>
            <a:ext cx="2304256" cy="28025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0879" y="2886289"/>
            <a:ext cx="2553011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var x = 1;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var y = 2;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var z = 3;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function f(x)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>
                <a:solidFill>
                  <a:srgbClr val="000000"/>
                </a:solidFill>
              </a:rPr>
              <a:t> </a:t>
            </a:r>
            <a:r>
              <a:rPr lang="en-US" altLang="zh-CN" sz="1600" smtClean="0">
                <a:solidFill>
                  <a:srgbClr val="000000"/>
                </a:solidFill>
              </a:rPr>
              <a:t> return x + y + z;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>
                <a:solidFill>
                  <a:srgbClr val="000000"/>
                </a:solidFill>
              </a:rPr>
              <a:t> </a:t>
            </a:r>
            <a:r>
              <a:rPr lang="en-US" altLang="zh-CN" sz="1600" smtClean="0">
                <a:solidFill>
                  <a:srgbClr val="000000"/>
                </a:solidFill>
              </a:rPr>
              <a:t> var y = 4;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60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f(5)</a:t>
            </a:r>
            <a:r>
              <a:rPr lang="en-US" altLang="zh-CN" sz="1600">
                <a:solidFill>
                  <a:srgbClr val="000000"/>
                </a:solidFill>
              </a:rPr>
              <a:t>;</a:t>
            </a:r>
            <a:endParaRPr lang="en-US" altLang="zh-CN" sz="1600" smtClean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2762286"/>
            <a:ext cx="2232248" cy="19398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5661248"/>
            <a:ext cx="30243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这种情况</a:t>
            </a:r>
            <a:r>
              <a:rPr lang="zh-CN" altLang="en-US" smtClean="0">
                <a:solidFill>
                  <a:srgbClr val="000000"/>
                </a:solidFill>
              </a:rPr>
              <a:t>呢？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445" y="4702170"/>
            <a:ext cx="30243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这种情况</a:t>
            </a:r>
            <a:r>
              <a:rPr lang="zh-CN" altLang="en-US">
                <a:solidFill>
                  <a:srgbClr val="000000"/>
                </a:solidFill>
              </a:rPr>
              <a:t>你</a:t>
            </a:r>
            <a:r>
              <a:rPr lang="zh-CN" altLang="en-US" smtClean="0">
                <a:solidFill>
                  <a:srgbClr val="000000"/>
                </a:solidFill>
              </a:rPr>
              <a:t>一定能猜到结果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2845" y="2886289"/>
            <a:ext cx="2553011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var x = 1;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function f(y)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>
                <a:solidFill>
                  <a:srgbClr val="000000"/>
                </a:solidFill>
              </a:rPr>
              <a:t> </a:t>
            </a:r>
            <a:r>
              <a:rPr lang="en-US" altLang="zh-CN" sz="1600" smtClean="0">
                <a:solidFill>
                  <a:srgbClr val="000000"/>
                </a:solidFill>
              </a:rPr>
              <a:t> return x + y;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60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f(2);</a:t>
            </a:r>
          </a:p>
        </p:txBody>
      </p:sp>
    </p:spTree>
    <p:extLst>
      <p:ext uri="{BB962C8B-B14F-4D97-AF65-F5344CB8AC3E}">
        <p14:creationId xmlns:p14="http://schemas.microsoft.com/office/powerpoint/2010/main" xmlns="" val="1177130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分析变量引用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208102" y="2066497"/>
            <a:ext cx="385920" cy="241211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05990" y="2357441"/>
            <a:ext cx="21602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05990" y="2081098"/>
            <a:ext cx="21602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x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直接箭头连接符 6"/>
          <p:cNvCxnSpPr>
            <a:stCxn id="6" idx="3"/>
            <a:endCxn id="8" idx="1"/>
          </p:cNvCxnSpPr>
          <p:nvPr/>
        </p:nvCxnSpPr>
        <p:spPr>
          <a:xfrm flipV="1">
            <a:off x="4522014" y="1926974"/>
            <a:ext cx="432048" cy="33878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矩形 7"/>
          <p:cNvSpPr/>
          <p:nvPr/>
        </p:nvSpPr>
        <p:spPr>
          <a:xfrm>
            <a:off x="4954062" y="174230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1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71600" y="1903179"/>
            <a:ext cx="2304256" cy="28025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8471" y="2060538"/>
            <a:ext cx="2553011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var x = 1;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var y = 2;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var z = 3;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function f(x)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>
                <a:solidFill>
                  <a:srgbClr val="000000"/>
                </a:solidFill>
              </a:rPr>
              <a:t> </a:t>
            </a:r>
            <a:r>
              <a:rPr lang="en-US" altLang="zh-CN" sz="1600" smtClean="0">
                <a:solidFill>
                  <a:srgbClr val="000000"/>
                </a:solidFill>
              </a:rPr>
              <a:t> return x + y + z;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>
                <a:solidFill>
                  <a:srgbClr val="000000"/>
                </a:solidFill>
              </a:rPr>
              <a:t> </a:t>
            </a:r>
            <a:r>
              <a:rPr lang="en-US" altLang="zh-CN" sz="1600" smtClean="0">
                <a:solidFill>
                  <a:srgbClr val="000000"/>
                </a:solidFill>
              </a:rPr>
              <a:t> var y = 4;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60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f(5)</a:t>
            </a:r>
            <a:r>
              <a:rPr lang="en-US" altLang="zh-CN" sz="1600">
                <a:solidFill>
                  <a:srgbClr val="000000"/>
                </a:solidFill>
              </a:rPr>
              <a:t>;</a:t>
            </a:r>
            <a:endParaRPr lang="en-US" altLang="zh-CN" sz="1600" smtClean="0">
              <a:solidFill>
                <a:srgbClr val="00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478502" y="2206455"/>
            <a:ext cx="432048" cy="33878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矩形 14"/>
          <p:cNvSpPr/>
          <p:nvPr/>
        </p:nvSpPr>
        <p:spPr>
          <a:xfrm>
            <a:off x="4954062" y="20562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000000"/>
                </a:solidFill>
              </a:rPr>
              <a:t>2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03018" y="2708920"/>
            <a:ext cx="21602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z</a:t>
            </a:r>
            <a:endParaRPr kumimoji="0" lang="en-US" altLang="zh-CN" sz="1800" b="0" i="0" u="none" strike="noStrike" cap="none" spc="0" normalizeH="0" baseline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478502" y="2558920"/>
            <a:ext cx="432048" cy="33878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矩形 17"/>
          <p:cNvSpPr/>
          <p:nvPr/>
        </p:nvSpPr>
        <p:spPr>
          <a:xfrm>
            <a:off x="4956123" y="238203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000000"/>
                </a:solidFill>
              </a:rPr>
              <a:t>3</a:t>
            </a:r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03018" y="3087889"/>
            <a:ext cx="21602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478502" y="2893585"/>
            <a:ext cx="626403" cy="414293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Shape 187"/>
          <p:cNvSpPr/>
          <p:nvPr/>
        </p:nvSpPr>
        <p:spPr>
          <a:xfrm>
            <a:off x="5104905" y="2751368"/>
            <a:ext cx="2992391" cy="727203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ctr">
            <a:noAutofit/>
          </a:bodyPr>
          <a:lstStyle/>
          <a:p>
            <a:pPr lvl="0"/>
            <a:r>
              <a:rPr/>
              <a:t>[code]: function </a:t>
            </a:r>
            <a:r>
              <a:rPr smtClean="0"/>
              <a:t>f (</a:t>
            </a:r>
            <a:r>
              <a:rPr lang="en-US" smtClean="0"/>
              <a:t>x</a:t>
            </a:r>
            <a:r>
              <a:rPr smtClean="0"/>
              <a:t>){...}</a:t>
            </a:r>
            <a:endParaRPr/>
          </a:p>
        </p:txBody>
      </p:sp>
      <p:cxnSp>
        <p:nvCxnSpPr>
          <p:cNvPr id="27" name="肘形连接符 26"/>
          <p:cNvCxnSpPr>
            <a:stCxn id="24" idx="0"/>
            <a:endCxn id="4" idx="0"/>
          </p:cNvCxnSpPr>
          <p:nvPr/>
        </p:nvCxnSpPr>
        <p:spPr>
          <a:xfrm rot="16200000" flipV="1">
            <a:off x="5158647" y="1308913"/>
            <a:ext cx="684871" cy="2200039"/>
          </a:xfrm>
          <a:prstGeom prst="bentConnector3">
            <a:avLst>
              <a:gd name="adj1" fmla="val 170930"/>
            </a:avLst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3542398" y="2052684"/>
            <a:ext cx="76359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global </a:t>
            </a:r>
            <a:endParaRPr lang="en-US" altLang="zh-CN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scope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56176" y="1988109"/>
            <a:ext cx="2448272" cy="307777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000" smtClean="0">
                <a:solidFill>
                  <a:schemeClr val="bg1"/>
                </a:solidFill>
              </a:rPr>
              <a:t>函数对象引用其</a:t>
            </a:r>
            <a:r>
              <a:rPr lang="en-US" altLang="zh-CN" sz="1000" smtClean="0">
                <a:solidFill>
                  <a:schemeClr val="bg1"/>
                </a:solidFill>
              </a:rPr>
              <a:t>parent scope, </a:t>
            </a:r>
            <a:r>
              <a:rPr lang="zh-CN" altLang="en-US" sz="1000">
                <a:solidFill>
                  <a:schemeClr val="bg1"/>
                </a:solidFill>
              </a:rPr>
              <a:t>，以便将来执行时分析 </a:t>
            </a:r>
            <a:r>
              <a:rPr lang="en-US" altLang="zh-CN" sz="1000">
                <a:solidFill>
                  <a:schemeClr val="bg1"/>
                </a:solidFill>
              </a:rPr>
              <a:t>(resolve)</a:t>
            </a:r>
            <a:r>
              <a:rPr lang="zh-CN" altLang="en-US" sz="1000">
                <a:solidFill>
                  <a:schemeClr val="bg1"/>
                </a:solidFill>
              </a:rPr>
              <a:t>变量名的实际</a:t>
            </a:r>
            <a:r>
              <a:rPr lang="zh-CN" altLang="en-US" sz="1000" smtClean="0">
                <a:solidFill>
                  <a:schemeClr val="bg1"/>
                </a:solidFill>
              </a:rPr>
              <a:t>意义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40363" y="4789192"/>
            <a:ext cx="3168352" cy="11521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40363" y="4430416"/>
            <a:ext cx="21602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f's scope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84379" y="4903591"/>
            <a:ext cx="252028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x </a:t>
            </a: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5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y </a:t>
            </a:r>
            <a:r>
              <a:rPr lang="en-US" altLang="zh-CN" smtClean="0">
                <a:solidFill>
                  <a:srgbClr val="000000"/>
                </a:solidFill>
                <a:sym typeface="Wingdings" panose="05000000000000000000" pitchFamily="2" charset="2"/>
              </a:rPr>
              <a:t> undefined</a:t>
            </a:r>
            <a:endParaRPr kumimoji="0" lang="en-US" altLang="zh-CN" sz="1800" b="0" i="0" u="none" strike="noStrike" cap="none" spc="0" normalizeH="0" baseline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619672" y="4478612"/>
            <a:ext cx="3820691" cy="34563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7" name="肘形连接符 36"/>
          <p:cNvCxnSpPr>
            <a:stCxn id="31" idx="0"/>
          </p:cNvCxnSpPr>
          <p:nvPr/>
        </p:nvCxnSpPr>
        <p:spPr>
          <a:xfrm rot="16200000" flipV="1">
            <a:off x="5345210" y="3109862"/>
            <a:ext cx="928142" cy="2430517"/>
          </a:xfrm>
          <a:prstGeom prst="bentConnector2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TextBox 39"/>
          <p:cNvSpPr txBox="1"/>
          <p:nvPr/>
        </p:nvSpPr>
        <p:spPr>
          <a:xfrm>
            <a:off x="1171920" y="6237312"/>
            <a:ext cx="4637361" cy="369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solidFill>
                  <a:schemeClr val="bg1"/>
                </a:solidFill>
              </a:rPr>
              <a:t>所以，答案是：</a:t>
            </a:r>
            <a:r>
              <a:rPr lang="en-US" altLang="zh-CN" smtClean="0">
                <a:solidFill>
                  <a:schemeClr val="bg1"/>
                </a:solidFill>
              </a:rPr>
              <a:t>5 + 0 + 3 = 8</a:t>
            </a:r>
            <a:r>
              <a:rPr lang="zh-CN" altLang="en-US" smtClean="0">
                <a:solidFill>
                  <a:schemeClr val="bg1"/>
                </a:solidFill>
              </a:rPr>
              <a:t>。您答对了吗？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40152" y="4011242"/>
            <a:ext cx="2448272" cy="307777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zh-CN" sz="1000" smtClean="0">
                <a:solidFill>
                  <a:schemeClr val="bg1"/>
                </a:solidFill>
              </a:rPr>
              <a:t>scope</a:t>
            </a:r>
            <a:r>
              <a:rPr lang="zh-CN" altLang="en-US" sz="1000" smtClean="0">
                <a:solidFill>
                  <a:schemeClr val="bg1"/>
                </a:solidFill>
              </a:rPr>
              <a:t>引用其</a:t>
            </a:r>
            <a:r>
              <a:rPr lang="en-US" altLang="zh-CN" sz="1000" smtClean="0">
                <a:solidFill>
                  <a:schemeClr val="bg1"/>
                </a:solidFill>
              </a:rPr>
              <a:t>parent scope, </a:t>
            </a:r>
            <a:r>
              <a:rPr lang="zh-CN" altLang="en-US" sz="1000">
                <a:solidFill>
                  <a:schemeClr val="bg1"/>
                </a:solidFill>
              </a:rPr>
              <a:t>，</a:t>
            </a:r>
            <a:r>
              <a:rPr lang="zh-CN" altLang="en-US" sz="1000" smtClean="0">
                <a:solidFill>
                  <a:schemeClr val="bg1"/>
                </a:solidFill>
              </a:rPr>
              <a:t>以便执行</a:t>
            </a:r>
            <a:r>
              <a:rPr lang="zh-CN" altLang="en-US" sz="1000">
                <a:solidFill>
                  <a:schemeClr val="bg1"/>
                </a:solidFill>
              </a:rPr>
              <a:t>时分析 </a:t>
            </a:r>
            <a:r>
              <a:rPr lang="en-US" altLang="zh-CN" sz="1000">
                <a:solidFill>
                  <a:schemeClr val="bg1"/>
                </a:solidFill>
              </a:rPr>
              <a:t>(resolve)</a:t>
            </a:r>
            <a:r>
              <a:rPr lang="zh-CN" altLang="en-US" sz="1000">
                <a:solidFill>
                  <a:schemeClr val="bg1"/>
                </a:solidFill>
              </a:rPr>
              <a:t>变量名的实际</a:t>
            </a:r>
            <a:r>
              <a:rPr lang="zh-CN" altLang="en-US" sz="1000" smtClean="0">
                <a:solidFill>
                  <a:schemeClr val="bg1"/>
                </a:solidFill>
              </a:rPr>
              <a:t>意义</a:t>
            </a:r>
            <a:endParaRPr lang="zh-CN" alt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3467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函数嵌套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这是</a:t>
            </a:r>
            <a:r>
              <a:rPr lang="en-US" altLang="zh-CN" smtClean="0"/>
              <a:t>JavaScript</a:t>
            </a:r>
            <a:r>
              <a:rPr lang="zh-CN" altLang="en-US" smtClean="0"/>
              <a:t>中最复杂的问题，但又绝对不能回避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1600" y="2780928"/>
            <a:ext cx="3096344" cy="3600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5469" y="2856386"/>
            <a:ext cx="1740347" cy="20621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function f 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  function g( k 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>
                <a:solidFill>
                  <a:srgbClr val="000000"/>
                </a:solidFill>
              </a:rPr>
              <a:t> </a:t>
            </a:r>
            <a:r>
              <a:rPr lang="en-US" altLang="zh-CN" sz="1600" smtClean="0">
                <a:solidFill>
                  <a:srgbClr val="000000"/>
                </a:solidFill>
              </a:rPr>
              <a:t>  return k;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>
                <a:solidFill>
                  <a:srgbClr val="000000"/>
                </a:solidFill>
              </a:rPr>
              <a:t> </a:t>
            </a:r>
            <a:r>
              <a:rPr lang="en-US" altLang="zh-CN" sz="1600" smtClean="0">
                <a:solidFill>
                  <a:srgbClr val="000000"/>
                </a:solidFill>
              </a:rPr>
              <a:t> };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60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var p = f();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p(1);</a:t>
            </a:r>
          </a:p>
        </p:txBody>
      </p:sp>
      <p:sp>
        <p:nvSpPr>
          <p:cNvPr id="6" name="矩形 5"/>
          <p:cNvSpPr/>
          <p:nvPr/>
        </p:nvSpPr>
        <p:spPr>
          <a:xfrm>
            <a:off x="2623270" y="3429000"/>
            <a:ext cx="1300658" cy="430887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zh-CN" sz="1400" smtClean="0">
                <a:solidFill>
                  <a:schemeClr val="bg1"/>
                </a:solidFill>
              </a:rPr>
              <a:t>g</a:t>
            </a:r>
            <a:r>
              <a:rPr lang="zh-CN" altLang="en-US" sz="1400" smtClean="0">
                <a:solidFill>
                  <a:schemeClr val="bg1"/>
                </a:solidFill>
              </a:rPr>
              <a:t>中只用到自己的形参</a:t>
            </a:r>
            <a:r>
              <a:rPr lang="en-US" altLang="zh-CN" sz="1400" smtClean="0">
                <a:solidFill>
                  <a:schemeClr val="bg1"/>
                </a:solidFill>
              </a:rPr>
              <a:t>(k)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84154" y="2780928"/>
            <a:ext cx="3156197" cy="3600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2856386"/>
            <a:ext cx="1740347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var n = 1;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function f (n)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  function g( k 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   return n + k;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  };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  return g;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60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var p = f(2);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p(1);</a:t>
            </a:r>
          </a:p>
        </p:txBody>
      </p:sp>
      <p:sp>
        <p:nvSpPr>
          <p:cNvPr id="9" name="矩形 8"/>
          <p:cNvSpPr/>
          <p:nvPr/>
        </p:nvSpPr>
        <p:spPr>
          <a:xfrm>
            <a:off x="6379841" y="3429000"/>
            <a:ext cx="1300658" cy="646331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zh-CN" sz="1400" smtClean="0">
                <a:solidFill>
                  <a:schemeClr val="bg1"/>
                </a:solidFill>
              </a:rPr>
              <a:t>g</a:t>
            </a:r>
            <a:r>
              <a:rPr lang="zh-CN" altLang="en-US" sz="1400" smtClean="0">
                <a:solidFill>
                  <a:schemeClr val="bg1"/>
                </a:solidFill>
              </a:rPr>
              <a:t>中用到外层函数的形参</a:t>
            </a:r>
            <a:r>
              <a:rPr lang="en-US" altLang="zh-CN" sz="1400" smtClean="0">
                <a:solidFill>
                  <a:schemeClr val="bg1"/>
                </a:solidFill>
              </a:rPr>
              <a:t>(n)</a:t>
            </a:r>
            <a:r>
              <a:rPr lang="zh-CN" altLang="en-US" sz="1400" smtClean="0">
                <a:solidFill>
                  <a:schemeClr val="bg1"/>
                </a:solidFill>
              </a:rPr>
              <a:t>，和自己的形参</a:t>
            </a:r>
            <a:r>
              <a:rPr lang="en-US" altLang="zh-CN" sz="1400" smtClean="0">
                <a:solidFill>
                  <a:schemeClr val="bg1"/>
                </a:solidFill>
              </a:rPr>
              <a:t>(k)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727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3177968" y="1520941"/>
            <a:ext cx="385920" cy="241211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分析嵌套函数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7545" y="1522909"/>
            <a:ext cx="2520279" cy="29142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406" y="1598367"/>
            <a:ext cx="2244402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var n = 1;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var f = function foo (n)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  var g = function bar( k 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   return n + k;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  };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  return g;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60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var p = f(2);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>
                <a:solidFill>
                  <a:srgbClr val="000000"/>
                </a:solidFill>
              </a:rPr>
              <a:t>p(1);</a:t>
            </a:r>
          </a:p>
        </p:txBody>
      </p:sp>
      <p:sp>
        <p:nvSpPr>
          <p:cNvPr id="8" name="矩形 7"/>
          <p:cNvSpPr/>
          <p:nvPr/>
        </p:nvSpPr>
        <p:spPr>
          <a:xfrm>
            <a:off x="4067944" y="2980010"/>
            <a:ext cx="3096344" cy="76293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1920" y="2690973"/>
            <a:ext cx="21602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foo's</a:t>
            </a:r>
            <a:r>
              <a:rPr lang="en-US" altLang="zh-CN" dirty="0" smtClean="0">
                <a:solidFill>
                  <a:srgbClr val="000000"/>
                </a:solidFill>
              </a:rPr>
              <a:t> scope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619672" y="2980011"/>
            <a:ext cx="2218908" cy="7739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2" name="TextBox 11"/>
          <p:cNvSpPr txBox="1"/>
          <p:nvPr/>
        </p:nvSpPr>
        <p:spPr>
          <a:xfrm>
            <a:off x="4022464" y="3050333"/>
            <a:ext cx="10801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0476" y="3384653"/>
            <a:ext cx="2255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00"/>
          <p:cNvSpPr/>
          <p:nvPr/>
        </p:nvSpPr>
        <p:spPr>
          <a:xfrm>
            <a:off x="4245868" y="3645024"/>
            <a:ext cx="960547" cy="1445897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" name="Shape 201"/>
          <p:cNvSpPr/>
          <p:nvPr/>
        </p:nvSpPr>
        <p:spPr>
          <a:xfrm>
            <a:off x="5206415" y="4692914"/>
            <a:ext cx="2749960" cy="1047188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5365971" y="4692914"/>
            <a:ext cx="267328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0" algn="l" rtl="0" latinLnBrk="1" hangingPunct="0"/>
            <a:r>
              <a:rPr lang="en-US" altLang="zh-CN"/>
              <a:t>[code]: function </a:t>
            </a:r>
            <a:r>
              <a:rPr lang="en-US" altLang="zh-CN" smtClean="0"/>
              <a:t>bar(k){</a:t>
            </a:r>
          </a:p>
          <a:p>
            <a:pPr lvl="0" algn="l" rtl="0" latinLnBrk="1" hangingPunct="0"/>
            <a:r>
              <a:rPr lang="en-US" altLang="zh-CN"/>
              <a:t> </a:t>
            </a:r>
            <a:r>
              <a:rPr lang="en-US" altLang="zh-CN" smtClean="0"/>
              <a:t> return n + k;</a:t>
            </a:r>
          </a:p>
          <a:p>
            <a:pPr lvl="0" algn="l" rtl="0" latinLnBrk="1" hangingPunct="0"/>
            <a:r>
              <a:rPr lang="en-US" altLang="zh-CN" smtClean="0"/>
              <a:t>}</a:t>
            </a:r>
            <a:endParaRPr lang="en-US" altLang="zh-CN"/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200"/>
          <p:cNvSpPr/>
          <p:nvPr/>
        </p:nvSpPr>
        <p:spPr>
          <a:xfrm flipH="1" flipV="1">
            <a:off x="6084167" y="3753981"/>
            <a:ext cx="618443" cy="938932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5220072" y="4454388"/>
            <a:ext cx="2448272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50" smtClean="0">
                <a:solidFill>
                  <a:srgbClr val="000000"/>
                </a:solidFill>
              </a:rPr>
              <a:t>函数对象</a:t>
            </a:r>
            <a:endParaRPr kumimoji="0" lang="zh-CN" altLang="en-US" sz="10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115616" y="4033297"/>
            <a:ext cx="1512168" cy="11037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3" name="矩形 22"/>
          <p:cNvSpPr/>
          <p:nvPr/>
        </p:nvSpPr>
        <p:spPr>
          <a:xfrm>
            <a:off x="1259632" y="5138132"/>
            <a:ext cx="3168352" cy="11521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59632" y="4768802"/>
            <a:ext cx="21602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bar's scope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直接箭头连接符 25"/>
          <p:cNvCxnSpPr>
            <a:endCxn id="38" idx="1"/>
          </p:cNvCxnSpPr>
          <p:nvPr/>
        </p:nvCxnSpPr>
        <p:spPr>
          <a:xfrm flipV="1">
            <a:off x="3419872" y="1980349"/>
            <a:ext cx="485846" cy="9228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/>
          <p:cNvSpPr txBox="1"/>
          <p:nvPr/>
        </p:nvSpPr>
        <p:spPr>
          <a:xfrm>
            <a:off x="3275856" y="1811885"/>
            <a:ext cx="21602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75856" y="1535542"/>
            <a:ext cx="21602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直接箭头连接符 29"/>
          <p:cNvCxnSpPr>
            <a:stCxn id="29" idx="3"/>
            <a:endCxn id="34" idx="1"/>
          </p:cNvCxnSpPr>
          <p:nvPr/>
        </p:nvCxnSpPr>
        <p:spPr>
          <a:xfrm flipV="1">
            <a:off x="3491880" y="1381418"/>
            <a:ext cx="432048" cy="33878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矩形 33"/>
          <p:cNvSpPr/>
          <p:nvPr/>
        </p:nvSpPr>
        <p:spPr>
          <a:xfrm>
            <a:off x="3923928" y="119675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1</a:t>
            </a:r>
            <a:endParaRPr lang="zh-CN" altLang="en-US"/>
          </a:p>
        </p:txBody>
      </p:sp>
      <p:sp>
        <p:nvSpPr>
          <p:cNvPr id="38" name="Shape 201"/>
          <p:cNvSpPr/>
          <p:nvPr/>
        </p:nvSpPr>
        <p:spPr>
          <a:xfrm>
            <a:off x="3905718" y="1755833"/>
            <a:ext cx="3186561" cy="44903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9" name="TextBox 38"/>
          <p:cNvSpPr txBox="1"/>
          <p:nvPr/>
        </p:nvSpPr>
        <p:spPr>
          <a:xfrm>
            <a:off x="3851920" y="1556792"/>
            <a:ext cx="2448272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050" smtClean="0">
                <a:solidFill>
                  <a:srgbClr val="000000"/>
                </a:solidFill>
              </a:rPr>
              <a:t>函数对象</a:t>
            </a:r>
            <a:endParaRPr kumimoji="0" lang="zh-CN" altLang="en-US" sz="10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64278" y="1744858"/>
            <a:ext cx="29119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[code]:</a:t>
            </a:r>
            <a:r>
              <a:rPr kumimoji="0" lang="en-US" altLang="zh-CN" sz="18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function foo(n) { ... }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6516216" y="2204864"/>
            <a:ext cx="0" cy="81635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4" name="Shape 200"/>
          <p:cNvSpPr/>
          <p:nvPr/>
        </p:nvSpPr>
        <p:spPr>
          <a:xfrm flipV="1">
            <a:off x="3100725" y="3717032"/>
            <a:ext cx="895211" cy="1420054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5" name="TextBox 54"/>
          <p:cNvSpPr txBox="1"/>
          <p:nvPr/>
        </p:nvSpPr>
        <p:spPr>
          <a:xfrm>
            <a:off x="1331640" y="5227627"/>
            <a:ext cx="10081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1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02253" y="4585192"/>
            <a:ext cx="1311973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引用</a:t>
            </a:r>
            <a:r>
              <a:rPr lang="en-US" altLang="zh-CN" sz="1400" dirty="0" smtClean="0">
                <a:solidFill>
                  <a:schemeClr val="bg1"/>
                </a:solidFill>
              </a:rPr>
              <a:t>parent scope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61" name="直接箭头连接符 60"/>
          <p:cNvCxnSpPr>
            <a:endCxn id="15" idx="1"/>
          </p:cNvCxnSpPr>
          <p:nvPr/>
        </p:nvCxnSpPr>
        <p:spPr>
          <a:xfrm>
            <a:off x="3491880" y="3742943"/>
            <a:ext cx="1714535" cy="1473565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矩形 62"/>
          <p:cNvSpPr/>
          <p:nvPr/>
        </p:nvSpPr>
        <p:spPr>
          <a:xfrm>
            <a:off x="3230621" y="350100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p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4427984" y="5301208"/>
            <a:ext cx="778431" cy="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1" name="Shape 200"/>
          <p:cNvSpPr/>
          <p:nvPr/>
        </p:nvSpPr>
        <p:spPr>
          <a:xfrm flipH="1">
            <a:off x="3563886" y="2114188"/>
            <a:ext cx="341831" cy="56268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2" name="矩形 71"/>
          <p:cNvSpPr/>
          <p:nvPr/>
        </p:nvSpPr>
        <p:spPr>
          <a:xfrm>
            <a:off x="3794432" y="2277427"/>
            <a:ext cx="2145719" cy="369332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800" smtClean="0">
                <a:solidFill>
                  <a:schemeClr val="bg1"/>
                </a:solidFill>
              </a:rPr>
              <a:t>函数对象引用其</a:t>
            </a:r>
            <a:r>
              <a:rPr lang="en-US" altLang="zh-CN" sz="800" smtClean="0">
                <a:solidFill>
                  <a:schemeClr val="bg1"/>
                </a:solidFill>
              </a:rPr>
              <a:t>parent scope, </a:t>
            </a:r>
            <a:r>
              <a:rPr lang="zh-CN" altLang="en-US" sz="800">
                <a:solidFill>
                  <a:schemeClr val="bg1"/>
                </a:solidFill>
              </a:rPr>
              <a:t>，以便将来执行时分析 </a:t>
            </a:r>
            <a:r>
              <a:rPr lang="en-US" altLang="zh-CN" sz="800">
                <a:solidFill>
                  <a:schemeClr val="bg1"/>
                </a:solidFill>
              </a:rPr>
              <a:t>(resolve)</a:t>
            </a:r>
            <a:r>
              <a:rPr lang="zh-CN" altLang="en-US" sz="800">
                <a:solidFill>
                  <a:schemeClr val="bg1"/>
                </a:solidFill>
              </a:rPr>
              <a:t>变量名的实际意义</a:t>
            </a:r>
          </a:p>
          <a:p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348040" y="4076202"/>
            <a:ext cx="2145719" cy="369332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800" smtClean="0">
                <a:solidFill>
                  <a:schemeClr val="bg1"/>
                </a:solidFill>
              </a:rPr>
              <a:t>函数对象引用其</a:t>
            </a:r>
            <a:r>
              <a:rPr lang="en-US" altLang="zh-CN" sz="800" smtClean="0">
                <a:solidFill>
                  <a:schemeClr val="bg1"/>
                </a:solidFill>
              </a:rPr>
              <a:t>parent scope, </a:t>
            </a:r>
            <a:r>
              <a:rPr lang="zh-CN" altLang="en-US" sz="800">
                <a:solidFill>
                  <a:schemeClr val="bg1"/>
                </a:solidFill>
              </a:rPr>
              <a:t>，以便将来执行时分析 </a:t>
            </a:r>
            <a:r>
              <a:rPr lang="en-US" altLang="zh-CN" sz="800">
                <a:solidFill>
                  <a:schemeClr val="bg1"/>
                </a:solidFill>
              </a:rPr>
              <a:t>(resolve)</a:t>
            </a:r>
            <a:r>
              <a:rPr lang="zh-CN" altLang="en-US" sz="800">
                <a:solidFill>
                  <a:schemeClr val="bg1"/>
                </a:solidFill>
              </a:rPr>
              <a:t>变量名的实际意义</a:t>
            </a:r>
          </a:p>
          <a:p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37" name="Shape 200"/>
          <p:cNvSpPr/>
          <p:nvPr/>
        </p:nvSpPr>
        <p:spPr>
          <a:xfrm flipH="1" flipV="1">
            <a:off x="3563888" y="3501008"/>
            <a:ext cx="504056" cy="0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" name="矩形 39"/>
          <p:cNvSpPr/>
          <p:nvPr/>
        </p:nvSpPr>
        <p:spPr>
          <a:xfrm>
            <a:off x="3491880" y="3330272"/>
            <a:ext cx="792088" cy="123111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引用</a:t>
            </a:r>
            <a:r>
              <a:rPr lang="en-US" altLang="zh-CN" sz="800" dirty="0" smtClean="0">
                <a:solidFill>
                  <a:schemeClr val="bg1"/>
                </a:solidFill>
              </a:rPr>
              <a:t>parent scope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27784" y="1124744"/>
            <a:ext cx="21602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global scope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6520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907704" y="2492896"/>
            <a:ext cx="6264696" cy="2232248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闭包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136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闭包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(closure):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运行时，能看到的</a:t>
            </a:r>
            <a:r>
              <a:rPr lang="zh-CN" altLang="en-US" dirty="0" smtClean="0">
                <a:solidFill>
                  <a:srgbClr val="000000"/>
                </a:solidFill>
              </a:rPr>
              <a:t>变量。</a:t>
            </a:r>
            <a:r>
              <a:rPr lang="en-US" altLang="zh-CN" dirty="0" err="1" smtClean="0">
                <a:solidFill>
                  <a:srgbClr val="000000"/>
                </a:solidFill>
              </a:rPr>
              <a:t>JavasScript</a:t>
            </a:r>
            <a:r>
              <a:rPr lang="zh-CN" altLang="en-US" dirty="0" smtClean="0">
                <a:solidFill>
                  <a:srgbClr val="000000"/>
                </a:solidFill>
              </a:rPr>
              <a:t>中其实就是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scope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chain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 rot="21148145">
            <a:off x="1043608" y="3429000"/>
            <a:ext cx="12961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altLang="zh-CN" dirty="0" smtClean="0">
                <a:solidFill>
                  <a:srgbClr val="000000"/>
                </a:solidFill>
              </a:rPr>
              <a:t>(1)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827584" y="3717034"/>
            <a:ext cx="1440160" cy="144014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矩形 6"/>
          <p:cNvSpPr/>
          <p:nvPr/>
        </p:nvSpPr>
        <p:spPr>
          <a:xfrm>
            <a:off x="4067944" y="3635734"/>
            <a:ext cx="1008112" cy="369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itchFamily="2" charset="2"/>
              </a:rPr>
              <a:t> 2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7944" y="3285627"/>
            <a:ext cx="21602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foo's</a:t>
            </a:r>
            <a:r>
              <a:rPr lang="en-US" altLang="zh-CN" dirty="0" smtClean="0">
                <a:solidFill>
                  <a:srgbClr val="000000"/>
                </a:solidFill>
              </a:rPr>
              <a:t> scope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96136" y="3630574"/>
            <a:ext cx="1368152" cy="369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Wingdings" pitchFamily="2" charset="2"/>
              </a:rPr>
              <a:t> 1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直接箭头连接符 12"/>
          <p:cNvCxnSpPr>
            <a:stCxn id="7" idx="3"/>
            <a:endCxn id="12" idx="1"/>
          </p:cNvCxnSpPr>
          <p:nvPr/>
        </p:nvCxnSpPr>
        <p:spPr>
          <a:xfrm flipV="1">
            <a:off x="5076056" y="3815239"/>
            <a:ext cx="720080" cy="516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/>
          <p:cNvSpPr txBox="1"/>
          <p:nvPr/>
        </p:nvSpPr>
        <p:spPr>
          <a:xfrm>
            <a:off x="5796136" y="3294917"/>
            <a:ext cx="21602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global scope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67744" y="3645024"/>
            <a:ext cx="1368152" cy="369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itchFamily="2" charset="2"/>
              </a:rPr>
              <a:t> 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5736" y="3284984"/>
            <a:ext cx="21602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bar's scope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直接箭头连接符 21"/>
          <p:cNvCxnSpPr>
            <a:stCxn id="19" idx="3"/>
            <a:endCxn id="7" idx="1"/>
          </p:cNvCxnSpPr>
          <p:nvPr/>
        </p:nvCxnSpPr>
        <p:spPr>
          <a:xfrm flipV="1">
            <a:off x="3635896" y="3820399"/>
            <a:ext cx="432048" cy="929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/>
          <p:cNvSpPr txBox="1"/>
          <p:nvPr/>
        </p:nvSpPr>
        <p:spPr>
          <a:xfrm>
            <a:off x="4644008" y="2492896"/>
            <a:ext cx="1944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closure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0526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学以致用：预先绑定</a:t>
            </a:r>
            <a:r>
              <a:rPr lang="en-US" altLang="zh-CN" smtClean="0"/>
              <a:t>object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03232" cy="67667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有时候，我们希望对某个对象多次调用某</a:t>
            </a:r>
            <a:r>
              <a:rPr lang="en-US" altLang="zh-CN" dirty="0"/>
              <a:t>method</a:t>
            </a:r>
            <a:r>
              <a:rPr lang="zh-CN" altLang="en-US" dirty="0"/>
              <a:t>。可以这样简化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7524" y="2636912"/>
            <a:ext cx="3168352" cy="3600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924944"/>
            <a:ext cx="26642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function increase(delta)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  this.val += delta;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var obj = {val: 1};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increase</a:t>
            </a:r>
            <a:r>
              <a:rPr lang="en-US" altLang="zh-CN" smtClean="0">
                <a:solidFill>
                  <a:srgbClr val="FF0000"/>
                </a:solidFill>
              </a:rPr>
              <a:t>.call</a:t>
            </a:r>
            <a:r>
              <a:rPr lang="en-US" altLang="zh-CN">
                <a:solidFill>
                  <a:srgbClr val="000000"/>
                </a:solidFill>
              </a:rPr>
              <a:t>( obj, </a:t>
            </a:r>
            <a:r>
              <a:rPr lang="en-US" altLang="zh-CN" smtClean="0">
                <a:solidFill>
                  <a:srgbClr val="000000"/>
                </a:solidFill>
              </a:rPr>
              <a:t>1 );</a:t>
            </a:r>
          </a:p>
          <a:p>
            <a:pPr algn="l" rtl="0" latinLnBrk="1" hangingPunct="0"/>
            <a:r>
              <a:rPr lang="en-US" altLang="zh-CN">
                <a:solidFill>
                  <a:srgbClr val="000000"/>
                </a:solidFill>
              </a:rPr>
              <a:t>increase</a:t>
            </a:r>
            <a:r>
              <a:rPr lang="en-US" altLang="zh-CN">
                <a:solidFill>
                  <a:srgbClr val="FF0000"/>
                </a:solidFill>
              </a:rPr>
              <a:t>.call</a:t>
            </a:r>
            <a:r>
              <a:rPr lang="en-US" altLang="zh-CN">
                <a:solidFill>
                  <a:srgbClr val="000000"/>
                </a:solidFill>
              </a:rPr>
              <a:t>( obj, </a:t>
            </a:r>
            <a:r>
              <a:rPr lang="en-US" altLang="zh-CN" smtClean="0">
                <a:solidFill>
                  <a:srgbClr val="000000"/>
                </a:solidFill>
              </a:rPr>
              <a:t>3 </a:t>
            </a:r>
            <a:r>
              <a:rPr lang="en-US" altLang="zh-CN">
                <a:solidFill>
                  <a:srgbClr val="000000"/>
                </a:solidFill>
              </a:rPr>
              <a:t>);</a:t>
            </a:r>
          </a:p>
          <a:p>
            <a:pPr algn="l" rtl="0" latinLnBrk="1" hangingPunct="0"/>
            <a:r>
              <a:rPr lang="en-US" altLang="zh-CN" smtClean="0">
                <a:solidFill>
                  <a:srgbClr val="000000"/>
                </a:solidFill>
              </a:rPr>
              <a:t>increase</a:t>
            </a:r>
            <a:r>
              <a:rPr lang="en-US" altLang="zh-CN" smtClean="0">
                <a:solidFill>
                  <a:srgbClr val="FF0000"/>
                </a:solidFill>
              </a:rPr>
              <a:t>.call</a:t>
            </a:r>
            <a:r>
              <a:rPr lang="en-US" altLang="zh-CN">
                <a:solidFill>
                  <a:srgbClr val="000000"/>
                </a:solidFill>
              </a:rPr>
              <a:t>( obj, 5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00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527884" y="4437112"/>
            <a:ext cx="1116124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矩形 7"/>
          <p:cNvSpPr/>
          <p:nvPr/>
        </p:nvSpPr>
        <p:spPr>
          <a:xfrm>
            <a:off x="4860032" y="2123857"/>
            <a:ext cx="3960440" cy="4677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20604" y="2276872"/>
            <a:ext cx="341183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function bind( f, o)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return function </a:t>
            </a:r>
            <a:r>
              <a:rPr lang="en-US" altLang="zh-CN" dirty="0" err="1" smtClean="0">
                <a:solidFill>
                  <a:srgbClr val="000000"/>
                </a:solidFill>
              </a:rPr>
              <a:t>foo</a:t>
            </a:r>
            <a:r>
              <a:rPr lang="en-US" altLang="zh-CN" dirty="0" smtClean="0">
                <a:solidFill>
                  <a:srgbClr val="000000"/>
                </a:solidFill>
              </a:rPr>
              <a:t>(delta)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</a:rPr>
              <a:t>f.call</a:t>
            </a:r>
            <a:r>
              <a:rPr lang="en-US" altLang="zh-CN" dirty="0" smtClean="0">
                <a:solidFill>
                  <a:srgbClr val="000000"/>
                </a:solidFill>
              </a:rPr>
              <a:t>( o, delta 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</a:rPr>
              <a:t>function increase(delta)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 err="1">
                <a:solidFill>
                  <a:srgbClr val="000000"/>
                </a:solidFill>
              </a:rPr>
              <a:t>this.val</a:t>
            </a:r>
            <a:r>
              <a:rPr lang="en-US" altLang="zh-CN" dirty="0">
                <a:solidFill>
                  <a:srgbClr val="000000"/>
                </a:solidFill>
              </a:rPr>
              <a:t> += delta;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bound = </a:t>
            </a:r>
            <a:r>
              <a:rPr lang="en-US" altLang="zh-CN" dirty="0" smtClean="0">
                <a:solidFill>
                  <a:srgbClr val="FF0000"/>
                </a:solidFill>
              </a:rPr>
              <a:t>bind</a:t>
            </a:r>
            <a:r>
              <a:rPr lang="en-US" altLang="zh-CN" dirty="0" smtClean="0">
                <a:solidFill>
                  <a:srgbClr val="000000"/>
                </a:solidFill>
              </a:rPr>
              <a:t>(increase, </a:t>
            </a:r>
            <a:r>
              <a:rPr lang="en-US" altLang="zh-CN" dirty="0" err="1" smtClean="0">
                <a:solidFill>
                  <a:srgbClr val="000000"/>
                </a:solidFill>
              </a:rPr>
              <a:t>obj</a:t>
            </a:r>
            <a:r>
              <a:rPr lang="en-US" altLang="zh-CN" dirty="0" smtClean="0">
                <a:solidFill>
                  <a:srgbClr val="000000"/>
                </a:solidFill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bound(1);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bound(3);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bound(5);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36296" y="2924944"/>
            <a:ext cx="1311973" cy="430887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使用</a:t>
            </a:r>
            <a:r>
              <a:rPr lang="en-US" altLang="zh-CN" sz="1400" dirty="0" smtClean="0">
                <a:solidFill>
                  <a:schemeClr val="bg1"/>
                </a:solidFill>
              </a:rPr>
              <a:t>parent scope</a:t>
            </a:r>
            <a:r>
              <a:rPr lang="zh-CN" altLang="en-US" sz="1400" dirty="0" smtClean="0">
                <a:solidFill>
                  <a:schemeClr val="bg1"/>
                </a:solidFill>
              </a:rPr>
              <a:t>中的</a:t>
            </a:r>
            <a:r>
              <a:rPr lang="en-US" altLang="zh-CN" sz="1400" dirty="0">
                <a:solidFill>
                  <a:schemeClr val="bg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f,obj</a:t>
            </a:r>
            <a:r>
              <a:rPr lang="en-US" altLang="zh-CN" sz="1400" dirty="0" smtClean="0">
                <a:solidFill>
                  <a:schemeClr val="bg1"/>
                </a:solidFill>
              </a:rPr>
              <a:t>)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79912" y="40770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简化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73973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JavaScript（语言本身）包括的内容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 dirty="0" err="1"/>
              <a:t>基本点</a:t>
            </a:r>
            <a:endParaRPr sz="2700" dirty="0"/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 dirty="0" err="1"/>
              <a:t>var</a:t>
            </a:r>
            <a:endParaRPr sz="2300" dirty="0"/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 dirty="0"/>
              <a:t>function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 dirty="0"/>
              <a:t>object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 dirty="0" err="1"/>
              <a:t>特殊点</a:t>
            </a:r>
            <a:endParaRPr sz="2700" dirty="0"/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 dirty="0"/>
              <a:t>hoisted*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 dirty="0"/>
              <a:t>inheritance**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 dirty="0"/>
              <a:t>closure***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 dirty="0"/>
              <a:t>single-threaded**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 dirty="0" err="1"/>
              <a:t>内部库</a:t>
            </a:r>
            <a:endParaRPr sz="2700" dirty="0"/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1800"/>
            </a:pPr>
            <a:r>
              <a:rPr lang="en-US" sz="2300" dirty="0" err="1" smtClean="0"/>
              <a:t>A</a:t>
            </a:r>
            <a:r>
              <a:rPr sz="2300" dirty="0" err="1" smtClean="0"/>
              <a:t>rray、Date</a:t>
            </a:r>
            <a:r>
              <a:rPr sz="2300" dirty="0" err="1"/>
              <a:t>、</a:t>
            </a:r>
            <a:r>
              <a:rPr sz="2300" dirty="0" err="1" smtClean="0"/>
              <a:t>正则</a:t>
            </a:r>
            <a:r>
              <a:rPr lang="zh-CN" altLang="en-US" sz="2300" dirty="0" smtClean="0"/>
              <a:t>、</a:t>
            </a:r>
            <a:r>
              <a:rPr lang="en-US" altLang="zh-CN" sz="2300" dirty="0" smtClean="0"/>
              <a:t>...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xmlns="" val="908848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发生了什么？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644008" y="1596307"/>
            <a:ext cx="2592288" cy="51934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0655" y="1673840"/>
            <a:ext cx="151216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lang="en-US" altLang="zh-CN" smtClean="0">
                <a:solidFill>
                  <a:srgbClr val="000000"/>
                </a:solidFill>
              </a:rPr>
              <a:t>global scope</a:t>
            </a:r>
            <a:endParaRPr lang="zh-CN" altLang="en-US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578556" y="2392206"/>
            <a:ext cx="1800200" cy="1298374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bind's scope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(f=increase,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o=obj)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211960" y="2600419"/>
            <a:ext cx="1440160" cy="90886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rtl="0" latinLnBrk="1" hangingPunct="0"/>
            <a:r>
              <a:rPr lang="en-US" altLang="zh-CN">
                <a:solidFill>
                  <a:srgbClr val="000000"/>
                </a:solidFill>
              </a:rPr>
              <a:t>function </a:t>
            </a:r>
            <a:r>
              <a:rPr lang="en-US" altLang="zh-CN" smtClean="0">
                <a:solidFill>
                  <a:srgbClr val="000000"/>
                </a:solidFill>
              </a:rPr>
              <a:t>bind </a:t>
            </a:r>
          </a:p>
        </p:txBody>
      </p:sp>
      <p:sp>
        <p:nvSpPr>
          <p:cNvPr id="10" name="矩形 9"/>
          <p:cNvSpPr/>
          <p:nvPr/>
        </p:nvSpPr>
        <p:spPr>
          <a:xfrm>
            <a:off x="395536" y="1417275"/>
            <a:ext cx="3456384" cy="49640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2" y="1493783"/>
            <a:ext cx="34118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function bind( f, o)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  return function foo(delta)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   f.call( o, delta 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 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function increase(delta)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  this.val += delta;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}</a:t>
            </a:r>
          </a:p>
          <a:p>
            <a:pPr algn="l" rtl="0" latinLnBrk="1" hangingPunct="0"/>
            <a:endParaRPr lang="en-US" altLang="zh-CN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altLang="zh-CN" smtClean="0">
                <a:solidFill>
                  <a:srgbClr val="000000"/>
                </a:solidFill>
              </a:rPr>
              <a:t>var </a:t>
            </a:r>
            <a:r>
              <a:rPr lang="en-US" altLang="zh-CN">
                <a:solidFill>
                  <a:srgbClr val="000000"/>
                </a:solidFill>
              </a:rPr>
              <a:t>obj = {val: 1};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var bound = </a:t>
            </a:r>
            <a:r>
              <a:rPr lang="en-US" altLang="zh-CN" smtClean="0">
                <a:solidFill>
                  <a:srgbClr val="FF0000"/>
                </a:solidFill>
              </a:rPr>
              <a:t>bind</a:t>
            </a:r>
            <a:r>
              <a:rPr lang="en-US" altLang="zh-CN" smtClean="0">
                <a:solidFill>
                  <a:srgbClr val="000000"/>
                </a:solidFill>
              </a:rPr>
              <a:t>(increase, obj);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bound(1);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bound(3);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bound(5);</a:t>
            </a:r>
            <a:endParaRPr lang="en-US" altLang="zh-CN">
              <a:solidFill>
                <a:srgbClr val="00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220072" y="2115655"/>
            <a:ext cx="358291" cy="465714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/>
          <p:cNvCxnSpPr/>
          <p:nvPr/>
        </p:nvCxnSpPr>
        <p:spPr>
          <a:xfrm>
            <a:off x="5578363" y="2841043"/>
            <a:ext cx="1053126" cy="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7" idx="0"/>
            <a:endCxn id="4" idx="5"/>
          </p:cNvCxnSpPr>
          <p:nvPr/>
        </p:nvCxnSpPr>
        <p:spPr>
          <a:xfrm flipH="1" flipV="1">
            <a:off x="6856664" y="2039598"/>
            <a:ext cx="621992" cy="352608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/>
          <p:cNvCxnSpPr>
            <a:stCxn id="17" idx="3"/>
            <a:endCxn id="22" idx="7"/>
          </p:cNvCxnSpPr>
          <p:nvPr/>
        </p:nvCxnSpPr>
        <p:spPr>
          <a:xfrm flipH="1">
            <a:off x="5387924" y="3500438"/>
            <a:ext cx="1454265" cy="1069774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/>
          <p:cNvSpPr/>
          <p:nvPr/>
        </p:nvSpPr>
        <p:spPr>
          <a:xfrm>
            <a:off x="4287323" y="4437112"/>
            <a:ext cx="1289434" cy="90886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function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foo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6490" y="4480520"/>
            <a:ext cx="1419846" cy="64918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foo's scope 1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(delta = 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24315" y="2588960"/>
            <a:ext cx="130435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bind(increase,obj)</a:t>
            </a:r>
            <a:endParaRPr kumimoji="0" lang="zh-CN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直接箭头连接符 27"/>
          <p:cNvCxnSpPr>
            <a:stCxn id="25" idx="0"/>
            <a:endCxn id="17" idx="4"/>
          </p:cNvCxnSpPr>
          <p:nvPr/>
        </p:nvCxnSpPr>
        <p:spPr>
          <a:xfrm flipV="1">
            <a:off x="6886413" y="3690580"/>
            <a:ext cx="592243" cy="78994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接箭头连接符 47"/>
          <p:cNvCxnSpPr/>
          <p:nvPr/>
        </p:nvCxnSpPr>
        <p:spPr>
          <a:xfrm>
            <a:off x="5576757" y="4880479"/>
            <a:ext cx="599733" cy="11063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80112" y="4618871"/>
            <a:ext cx="130435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bound(1)</a:t>
            </a:r>
            <a:endParaRPr kumimoji="0" lang="zh-CN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直接箭头连接符 56"/>
          <p:cNvCxnSpPr>
            <a:endCxn id="62" idx="2"/>
          </p:cNvCxnSpPr>
          <p:nvPr/>
        </p:nvCxnSpPr>
        <p:spPr>
          <a:xfrm>
            <a:off x="5393250" y="5368914"/>
            <a:ext cx="1358484" cy="324592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652120" y="5267727"/>
            <a:ext cx="130435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bound(3)</a:t>
            </a:r>
            <a:endParaRPr kumimoji="0" lang="zh-CN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751734" y="5368913"/>
            <a:ext cx="1419846" cy="64918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foo's scope 2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(delta = 3)</a:t>
            </a:r>
          </a:p>
        </p:txBody>
      </p:sp>
      <p:cxnSp>
        <p:nvCxnSpPr>
          <p:cNvPr id="63" name="直接箭头连接符 62"/>
          <p:cNvCxnSpPr>
            <a:endCxn id="67" idx="2"/>
          </p:cNvCxnSpPr>
          <p:nvPr/>
        </p:nvCxnSpPr>
        <p:spPr>
          <a:xfrm>
            <a:off x="4932040" y="5398531"/>
            <a:ext cx="2698339" cy="920797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979314" y="5794707"/>
            <a:ext cx="130435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bound(5)</a:t>
            </a:r>
            <a:endParaRPr kumimoji="0" lang="zh-CN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7630379" y="5994735"/>
            <a:ext cx="1419846" cy="64918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foo's scope 3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(delta = 5)</a:t>
            </a:r>
          </a:p>
        </p:txBody>
      </p:sp>
      <p:cxnSp>
        <p:nvCxnSpPr>
          <p:cNvPr id="68" name="直接箭头连接符 67"/>
          <p:cNvCxnSpPr/>
          <p:nvPr/>
        </p:nvCxnSpPr>
        <p:spPr>
          <a:xfrm flipH="1" flipV="1">
            <a:off x="7652133" y="3690581"/>
            <a:ext cx="160227" cy="170795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直接箭头连接符 71"/>
          <p:cNvCxnSpPr/>
          <p:nvPr/>
        </p:nvCxnSpPr>
        <p:spPr>
          <a:xfrm flipH="1" flipV="1">
            <a:off x="7998402" y="3645024"/>
            <a:ext cx="380354" cy="2373075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矩形 74"/>
          <p:cNvSpPr/>
          <p:nvPr/>
        </p:nvSpPr>
        <p:spPr>
          <a:xfrm>
            <a:off x="2012413" y="6428476"/>
            <a:ext cx="3877948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run: </a:t>
            </a:r>
            <a:r>
              <a:rPr lang="zh-CN" altLang="en-US" sz="1400" dirty="0" smtClean="0">
                <a:solidFill>
                  <a:schemeClr val="bg1"/>
                </a:solidFill>
              </a:rPr>
              <a:t>每次</a:t>
            </a:r>
            <a:r>
              <a:rPr lang="en-US" altLang="zh-CN" sz="1400" dirty="0" smtClean="0">
                <a:solidFill>
                  <a:schemeClr val="bg1"/>
                </a:solidFill>
              </a:rPr>
              <a:t>function</a:t>
            </a:r>
            <a:r>
              <a:rPr lang="zh-CN" altLang="en-US" sz="1400" dirty="0" smtClean="0">
                <a:solidFill>
                  <a:schemeClr val="bg1"/>
                </a:solidFill>
              </a:rPr>
              <a:t>执行，都会生成新的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168378" y="6237312"/>
            <a:ext cx="1419846" cy="64918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... scope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(...)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032438" y="2163847"/>
            <a:ext cx="6480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def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90361" y="3698842"/>
            <a:ext cx="6480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def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08304" y="2031237"/>
            <a:ext cx="6480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ref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49574" y="4035325"/>
            <a:ext cx="6480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ref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589812" y="4086821"/>
            <a:ext cx="6480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ref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032904" y="4175226"/>
            <a:ext cx="6480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ref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687649" y="4434206"/>
            <a:ext cx="6480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run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52454" y="2415754"/>
            <a:ext cx="6480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run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703251" y="5085184"/>
            <a:ext cx="6480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run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06450" y="5579950"/>
            <a:ext cx="6480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run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369330" y="1177870"/>
            <a:ext cx="2663574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独门绝技：</a:t>
            </a:r>
            <a:r>
              <a:rPr lang="en-US" altLang="zh-CN" sz="1400" dirty="0" smtClean="0">
                <a:solidFill>
                  <a:schemeClr val="bg1"/>
                </a:solidFill>
              </a:rPr>
              <a:t>def, run, ref </a:t>
            </a:r>
            <a:r>
              <a:rPr lang="zh-CN" altLang="en-US" sz="1400" dirty="0" smtClean="0">
                <a:solidFill>
                  <a:schemeClr val="bg1"/>
                </a:solidFill>
              </a:rPr>
              <a:t>分析方法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1359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CN" altLang="en-US" smtClean="0"/>
              <a:t>如果</a:t>
            </a:r>
            <a:r>
              <a:rPr lang="en-US" altLang="zh-CN" smtClean="0"/>
              <a:t>bind</a:t>
            </a:r>
            <a:r>
              <a:rPr lang="zh-CN" altLang="en-US" smtClean="0"/>
              <a:t>执行了多次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44008" y="1596307"/>
            <a:ext cx="4392488" cy="51934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0655" y="1673840"/>
            <a:ext cx="151216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lang="en-US" altLang="zh-CN" smtClean="0">
                <a:solidFill>
                  <a:srgbClr val="000000"/>
                </a:solidFill>
              </a:rPr>
              <a:t>global scope</a:t>
            </a:r>
            <a:endParaRPr lang="zh-CN" altLang="en-US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578556" y="2392206"/>
            <a:ext cx="1800200" cy="1298374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bind's scope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(f=increase,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o=obj1)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11960" y="2600419"/>
            <a:ext cx="1440160" cy="90886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rtl="0" latinLnBrk="1" hangingPunct="0"/>
            <a:r>
              <a:rPr lang="en-US" altLang="zh-CN">
                <a:solidFill>
                  <a:srgbClr val="000000"/>
                </a:solidFill>
              </a:rPr>
              <a:t>function </a:t>
            </a:r>
            <a:r>
              <a:rPr lang="en-US" altLang="zh-CN" smtClean="0">
                <a:solidFill>
                  <a:srgbClr val="000000"/>
                </a:solidFill>
              </a:rPr>
              <a:t>bind </a:t>
            </a:r>
          </a:p>
        </p:txBody>
      </p:sp>
      <p:sp>
        <p:nvSpPr>
          <p:cNvPr id="10" name="矩形 9"/>
          <p:cNvSpPr/>
          <p:nvPr/>
        </p:nvSpPr>
        <p:spPr>
          <a:xfrm>
            <a:off x="395535" y="1417275"/>
            <a:ext cx="3555851" cy="43238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2" y="1493783"/>
            <a:ext cx="341183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function bind( f, o)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return function </a:t>
            </a:r>
            <a:r>
              <a:rPr lang="en-US" altLang="zh-CN" dirty="0" err="1" smtClean="0">
                <a:solidFill>
                  <a:srgbClr val="000000"/>
                </a:solidFill>
              </a:rPr>
              <a:t>foo</a:t>
            </a:r>
            <a:r>
              <a:rPr lang="en-US" altLang="zh-CN" dirty="0" smtClean="0">
                <a:solidFill>
                  <a:srgbClr val="000000"/>
                </a:solidFill>
              </a:rPr>
              <a:t>(delta)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</a:rPr>
              <a:t>f.call</a:t>
            </a:r>
            <a:r>
              <a:rPr lang="en-US" altLang="zh-CN" dirty="0" smtClean="0">
                <a:solidFill>
                  <a:srgbClr val="000000"/>
                </a:solidFill>
              </a:rPr>
              <a:t>( o, delta 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</a:rPr>
              <a:t>function increase(delta)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 err="1">
                <a:solidFill>
                  <a:srgbClr val="000000"/>
                </a:solidFill>
              </a:rPr>
              <a:t>this.val</a:t>
            </a:r>
            <a:r>
              <a:rPr lang="en-US" altLang="zh-CN" dirty="0">
                <a:solidFill>
                  <a:srgbClr val="000000"/>
                </a:solidFill>
              </a:rPr>
              <a:t> += delta;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  <a:p>
            <a:pPr algn="l" rtl="0" latinLnBrk="1" hangingPunct="0"/>
            <a:endParaRPr lang="en-US" altLang="zh-CN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obj1 </a:t>
            </a:r>
            <a:r>
              <a:rPr lang="en-US" altLang="zh-CN" dirty="0">
                <a:solidFill>
                  <a:srgbClr val="000000"/>
                </a:solidFill>
              </a:rPr>
              <a:t>= {</a:t>
            </a:r>
            <a:r>
              <a:rPr lang="en-US" altLang="zh-CN" dirty="0" err="1">
                <a:solidFill>
                  <a:srgbClr val="000000"/>
                </a:solidFill>
              </a:rPr>
              <a:t>val</a:t>
            </a:r>
            <a:r>
              <a:rPr lang="en-US" altLang="zh-CN" dirty="0">
                <a:solidFill>
                  <a:srgbClr val="000000"/>
                </a:solidFill>
              </a:rPr>
              <a:t>: 1</a:t>
            </a:r>
            <a:r>
              <a:rPr lang="en-US" altLang="zh-CN" dirty="0" smtClean="0">
                <a:solidFill>
                  <a:srgbClr val="000000"/>
                </a:solidFill>
              </a:rPr>
              <a:t>};</a:t>
            </a:r>
          </a:p>
          <a:p>
            <a:pPr algn="l" rtl="0" latinLnBrk="1" hangingPunct="0"/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obj2 = {</a:t>
            </a:r>
            <a:r>
              <a:rPr lang="en-US" altLang="zh-CN" dirty="0" err="1" smtClean="0">
                <a:solidFill>
                  <a:srgbClr val="000000"/>
                </a:solidFill>
              </a:rPr>
              <a:t>val</a:t>
            </a:r>
            <a:r>
              <a:rPr lang="en-US" altLang="zh-CN" dirty="0" smtClean="0">
                <a:solidFill>
                  <a:srgbClr val="000000"/>
                </a:solidFill>
              </a:rPr>
              <a:t>: 4};</a:t>
            </a:r>
          </a:p>
          <a:p>
            <a:pPr algn="l" rtl="0" latinLnBrk="1" hangingPunct="0"/>
            <a:endParaRPr lang="en-US" altLang="zh-CN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bound1 = </a:t>
            </a:r>
            <a:r>
              <a:rPr lang="en-US" altLang="zh-CN" dirty="0" smtClean="0">
                <a:solidFill>
                  <a:srgbClr val="FF0000"/>
                </a:solidFill>
              </a:rPr>
              <a:t>bind</a:t>
            </a:r>
            <a:r>
              <a:rPr lang="en-US" altLang="zh-CN" dirty="0" smtClean="0">
                <a:solidFill>
                  <a:srgbClr val="000000"/>
                </a:solidFill>
              </a:rPr>
              <a:t>(increase, obj1);</a:t>
            </a:r>
          </a:p>
          <a:p>
            <a:pPr algn="l" rtl="0" latinLnBrk="1" hangingPunct="0"/>
            <a:r>
              <a:rPr lang="en-US" altLang="zh-CN" dirty="0" err="1">
                <a:solidFill>
                  <a:srgbClr val="000000"/>
                </a:solidFill>
              </a:rPr>
              <a:t>var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bound2 </a:t>
            </a:r>
            <a:r>
              <a:rPr lang="en-US" altLang="zh-CN" dirty="0">
                <a:solidFill>
                  <a:srgbClr val="000000"/>
                </a:solidFill>
              </a:rPr>
              <a:t>= </a:t>
            </a:r>
            <a:r>
              <a:rPr lang="en-US" altLang="zh-CN" dirty="0">
                <a:solidFill>
                  <a:srgbClr val="FF0000"/>
                </a:solidFill>
              </a:rPr>
              <a:t>bind</a:t>
            </a:r>
            <a:r>
              <a:rPr lang="en-US" altLang="zh-CN" dirty="0">
                <a:solidFill>
                  <a:srgbClr val="000000"/>
                </a:solidFill>
              </a:rPr>
              <a:t>(increase, </a:t>
            </a:r>
            <a:r>
              <a:rPr lang="en-US" altLang="zh-CN" dirty="0" smtClean="0">
                <a:solidFill>
                  <a:srgbClr val="000000"/>
                </a:solidFill>
              </a:rPr>
              <a:t>obj2);</a:t>
            </a:r>
            <a:endParaRPr lang="en-US" altLang="zh-CN" dirty="0">
              <a:solidFill>
                <a:srgbClr val="00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220072" y="2115655"/>
            <a:ext cx="358291" cy="465714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/>
          <p:cNvCxnSpPr/>
          <p:nvPr/>
        </p:nvCxnSpPr>
        <p:spPr>
          <a:xfrm>
            <a:off x="5578363" y="2841043"/>
            <a:ext cx="1053126" cy="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0"/>
          </p:cNvCxnSpPr>
          <p:nvPr/>
        </p:nvCxnSpPr>
        <p:spPr>
          <a:xfrm flipH="1" flipV="1">
            <a:off x="7236296" y="2115655"/>
            <a:ext cx="242360" cy="276551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/>
          <p:cNvSpPr txBox="1"/>
          <p:nvPr/>
        </p:nvSpPr>
        <p:spPr>
          <a:xfrm>
            <a:off x="5524315" y="2588960"/>
            <a:ext cx="130435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bind(increase,obj1)</a:t>
            </a:r>
            <a:endParaRPr kumimoji="0" lang="zh-CN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438" y="6176099"/>
            <a:ext cx="3877948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def: </a:t>
            </a:r>
            <a:r>
              <a:rPr lang="zh-CN" altLang="en-US" sz="1400" dirty="0" smtClean="0">
                <a:solidFill>
                  <a:schemeClr val="bg1"/>
                </a:solidFill>
              </a:rPr>
              <a:t>每次</a:t>
            </a:r>
            <a:r>
              <a:rPr lang="en-US" altLang="zh-CN" sz="1400" dirty="0" smtClean="0">
                <a:solidFill>
                  <a:schemeClr val="bg1"/>
                </a:solidFill>
              </a:rPr>
              <a:t>function</a:t>
            </a:r>
            <a:r>
              <a:rPr lang="zh-CN" altLang="en-US" sz="1400" dirty="0" smtClean="0">
                <a:solidFill>
                  <a:schemeClr val="bg1"/>
                </a:solidFill>
              </a:rPr>
              <a:t>声明，都会生成新的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111453" y="3600984"/>
            <a:ext cx="2246023" cy="980144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7293446" y="4075957"/>
            <a:ext cx="1800200" cy="1298374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bind's scope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(f=increase,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o=obj2)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13132" y="4247512"/>
            <a:ext cx="130435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bind(increase,obj2)</a:t>
            </a:r>
            <a:endParaRPr kumimoji="0" lang="zh-CN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直接箭头连接符 40"/>
          <p:cNvCxnSpPr>
            <a:endCxn id="42" idx="7"/>
          </p:cNvCxnSpPr>
          <p:nvPr/>
        </p:nvCxnSpPr>
        <p:spPr>
          <a:xfrm flipH="1">
            <a:off x="5387924" y="3500438"/>
            <a:ext cx="1454265" cy="1069774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椭圆 41"/>
          <p:cNvSpPr/>
          <p:nvPr/>
        </p:nvSpPr>
        <p:spPr>
          <a:xfrm>
            <a:off x="4287323" y="4437112"/>
            <a:ext cx="1289434" cy="90886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function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foo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直接箭头连接符 42"/>
          <p:cNvCxnSpPr>
            <a:endCxn id="44" idx="7"/>
          </p:cNvCxnSpPr>
          <p:nvPr/>
        </p:nvCxnSpPr>
        <p:spPr>
          <a:xfrm flipH="1">
            <a:off x="6108004" y="4891542"/>
            <a:ext cx="1249472" cy="800263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椭圆 43"/>
          <p:cNvSpPr/>
          <p:nvPr/>
        </p:nvSpPr>
        <p:spPr>
          <a:xfrm>
            <a:off x="5007403" y="5558705"/>
            <a:ext cx="1289434" cy="90886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function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foo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直接箭头连接符 46"/>
          <p:cNvCxnSpPr>
            <a:endCxn id="6" idx="5"/>
          </p:cNvCxnSpPr>
          <p:nvPr/>
        </p:nvCxnSpPr>
        <p:spPr>
          <a:xfrm flipH="1" flipV="1">
            <a:off x="8393231" y="2039598"/>
            <a:ext cx="215656" cy="2132761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椭圆 48"/>
          <p:cNvSpPr/>
          <p:nvPr/>
        </p:nvSpPr>
        <p:spPr>
          <a:xfrm>
            <a:off x="3210558" y="5829390"/>
            <a:ext cx="1289434" cy="90886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function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...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483768" y="1680928"/>
            <a:ext cx="2269094" cy="169277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100" smtClean="0">
                <a:solidFill>
                  <a:schemeClr val="bg1"/>
                </a:solidFill>
              </a:rPr>
              <a:t>每次执行</a:t>
            </a:r>
            <a:r>
              <a:rPr lang="en-US" altLang="zh-CN" sz="1100" smtClean="0">
                <a:solidFill>
                  <a:schemeClr val="bg1"/>
                </a:solidFill>
              </a:rPr>
              <a:t>bind, </a:t>
            </a:r>
            <a:r>
              <a:rPr lang="zh-CN" altLang="en-US" sz="1100" smtClean="0">
                <a:solidFill>
                  <a:schemeClr val="bg1"/>
                </a:solidFill>
              </a:rPr>
              <a:t>都会声明一个新的</a:t>
            </a:r>
            <a:r>
              <a:rPr lang="en-US" altLang="zh-CN" sz="1100" smtClean="0">
                <a:solidFill>
                  <a:schemeClr val="bg1"/>
                </a:solidFill>
              </a:rPr>
              <a:t>foo</a:t>
            </a:r>
            <a:endParaRPr lang="zh-CN" altLang="en-US" sz="110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32438" y="2163847"/>
            <a:ext cx="6480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def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91020" y="2350434"/>
            <a:ext cx="6480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run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69410" y="2115655"/>
            <a:ext cx="6480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ref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501059" y="2870184"/>
            <a:ext cx="6480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ref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48765" y="3987694"/>
            <a:ext cx="6480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def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21338" y="5107008"/>
            <a:ext cx="6480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def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41271" y="4064731"/>
            <a:ext cx="6480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run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76056" y="6585406"/>
            <a:ext cx="3877948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ref: run</a:t>
            </a:r>
            <a:r>
              <a:rPr lang="zh-CN" altLang="en-US" sz="1400" dirty="0" smtClean="0">
                <a:solidFill>
                  <a:schemeClr val="bg1"/>
                </a:solidFill>
              </a:rPr>
              <a:t>的时候根据</a:t>
            </a:r>
            <a:r>
              <a:rPr lang="en-US" altLang="zh-CN" sz="1400" dirty="0" smtClean="0">
                <a:solidFill>
                  <a:schemeClr val="bg1"/>
                </a:solidFill>
              </a:rPr>
              <a:t>def</a:t>
            </a:r>
            <a:r>
              <a:rPr lang="zh-CN" altLang="en-US" sz="1400" dirty="0" smtClean="0">
                <a:solidFill>
                  <a:schemeClr val="bg1"/>
                </a:solidFill>
              </a:rPr>
              <a:t>做</a:t>
            </a:r>
            <a:r>
              <a:rPr lang="en-US" altLang="zh-CN" sz="1400" dirty="0" smtClean="0">
                <a:solidFill>
                  <a:schemeClr val="bg1"/>
                </a:solidFill>
              </a:rPr>
              <a:t>ref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0624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第三次作业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931224" cy="676672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请仿照前两页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，画图解释下面程序的输出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2204864"/>
            <a:ext cx="3555851" cy="43238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1" y="2281372"/>
            <a:ext cx="34118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function bar(out)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for( </a:t>
            </a:r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</a:rPr>
              <a:t> = 0; </a:t>
            </a:r>
            <a:r>
              <a:rPr lang="en-US" altLang="zh-CN" dirty="0" err="1" smtClean="0">
                <a:solidFill>
                  <a:srgbClr val="000000"/>
                </a:solidFill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</a:rPr>
              <a:t>&lt;2; </a:t>
            </a:r>
            <a:r>
              <a:rPr lang="en-US" altLang="zh-CN" dirty="0" err="1" smtClean="0">
                <a:solidFill>
                  <a:srgbClr val="000000"/>
                </a:solidFill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</a:rPr>
              <a:t>++ ) 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out[</a:t>
            </a:r>
            <a:r>
              <a:rPr lang="en-US" altLang="zh-CN" dirty="0" err="1" smtClean="0">
                <a:solidFill>
                  <a:srgbClr val="000000"/>
                </a:solidFill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</a:rPr>
              <a:t>] = function()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  return </a:t>
            </a:r>
            <a:r>
              <a:rPr lang="en-US" altLang="zh-CN" dirty="0" err="1" smtClean="0">
                <a:solidFill>
                  <a:srgbClr val="000000"/>
                </a:solidFill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</a:rPr>
              <a:t>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}</a:t>
            </a:r>
          </a:p>
          <a:p>
            <a:pPr algn="l" rtl="0" latinLnBrk="1" hangingPunct="0"/>
            <a:endParaRPr lang="en-US" altLang="zh-CN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</a:rPr>
              <a:t> = [];</a:t>
            </a:r>
          </a:p>
          <a:p>
            <a:pPr algn="l" rtl="0" latinLnBrk="1" hangingPunct="0"/>
            <a:r>
              <a:rPr lang="en-US" altLang="zh-CN" dirty="0" smtClean="0">
                <a:solidFill>
                  <a:srgbClr val="000000"/>
                </a:solidFill>
              </a:rPr>
              <a:t>bar(</a:t>
            </a:r>
            <a:r>
              <a:rPr lang="en-US" altLang="zh-CN" dirty="0" err="1" smtClean="0">
                <a:solidFill>
                  <a:srgbClr val="000000"/>
                </a:solidFill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</a:rPr>
              <a:t>);</a:t>
            </a:r>
          </a:p>
          <a:p>
            <a:pPr algn="l" rtl="0" latinLnBrk="1" hangingPunct="0"/>
            <a:r>
              <a:rPr lang="en-US" altLang="zh-CN" dirty="0" err="1" smtClean="0">
                <a:solidFill>
                  <a:srgbClr val="000000"/>
                </a:solidFill>
              </a:rPr>
              <a:t>console.log</a:t>
            </a:r>
            <a:r>
              <a:rPr lang="en-US" altLang="zh-CN" dirty="0" smtClean="0">
                <a:solidFill>
                  <a:srgbClr val="000000"/>
                </a:solidFill>
              </a:rPr>
              <a:t>( </a:t>
            </a:r>
            <a:r>
              <a:rPr lang="en-US" altLang="zh-CN" dirty="0" err="1" smtClean="0">
                <a:solidFill>
                  <a:srgbClr val="000000"/>
                </a:solidFill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</a:rPr>
              <a:t>[0]() );</a:t>
            </a:r>
          </a:p>
          <a:p>
            <a:pPr algn="l" rtl="0" latinLnBrk="1" hangingPunct="0"/>
            <a:r>
              <a:rPr lang="en-US" altLang="zh-CN" dirty="0" err="1" smtClean="0">
                <a:solidFill>
                  <a:srgbClr val="000000"/>
                </a:solidFill>
              </a:rPr>
              <a:t>console.log</a:t>
            </a:r>
            <a:r>
              <a:rPr lang="en-US" altLang="zh-CN" dirty="0" smtClean="0">
                <a:solidFill>
                  <a:srgbClr val="000000"/>
                </a:solidFill>
              </a:rPr>
              <a:t>( </a:t>
            </a:r>
            <a:r>
              <a:rPr lang="en-US" altLang="zh-CN" dirty="0" err="1" smtClean="0">
                <a:solidFill>
                  <a:srgbClr val="000000"/>
                </a:solidFill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</a:rPr>
              <a:t>[1]() 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080" y="2636913"/>
            <a:ext cx="3312368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000000"/>
                </a:solidFill>
              </a:rPr>
              <a:t>提示：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000000"/>
                </a:solidFill>
              </a:rPr>
              <a:t>你可以实际运行并跟踪一下这段程序，确认自己分析无误。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238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call stack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scope chain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91264" cy="11087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是不同纬度的结构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979712" y="4437112"/>
            <a:ext cx="108012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f()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9952" y="4441757"/>
            <a:ext cx="108012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g()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44208" y="4437112"/>
            <a:ext cx="108012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h()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>
            <a:off x="3059832" y="4621777"/>
            <a:ext cx="1080120" cy="4645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/>
          <p:cNvSpPr txBox="1"/>
          <p:nvPr/>
        </p:nvSpPr>
        <p:spPr>
          <a:xfrm>
            <a:off x="2771800" y="5445224"/>
            <a:ext cx="201622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call stack</a:t>
            </a:r>
            <a:r>
              <a:rPr lang="zh-CN" altLang="en-US" dirty="0" smtClean="0">
                <a:solidFill>
                  <a:srgbClr val="000000"/>
                </a:solidFill>
              </a:rPr>
              <a:t>关系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 flipV="1">
            <a:off x="5220072" y="4621777"/>
            <a:ext cx="1224136" cy="4645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/>
          <p:nvPr/>
        </p:nvCxnSpPr>
        <p:spPr>
          <a:xfrm>
            <a:off x="1763688" y="5373216"/>
            <a:ext cx="6336704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/>
          <p:cNvCxnSpPr/>
          <p:nvPr/>
        </p:nvCxnSpPr>
        <p:spPr>
          <a:xfrm flipV="1">
            <a:off x="1763688" y="2420888"/>
            <a:ext cx="0" cy="2952328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矩形 16"/>
          <p:cNvSpPr/>
          <p:nvPr/>
        </p:nvSpPr>
        <p:spPr>
          <a:xfrm>
            <a:off x="2191544" y="3290501"/>
            <a:ext cx="648072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foo’s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scope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直接箭头连接符 18"/>
          <p:cNvCxnSpPr>
            <a:stCxn id="4" idx="0"/>
            <a:endCxn id="17" idx="2"/>
          </p:cNvCxnSpPr>
          <p:nvPr/>
        </p:nvCxnSpPr>
        <p:spPr>
          <a:xfrm flipH="1" flipV="1">
            <a:off x="2515580" y="3936830"/>
            <a:ext cx="4192" cy="500282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矩形 20"/>
          <p:cNvSpPr/>
          <p:nvPr/>
        </p:nvSpPr>
        <p:spPr>
          <a:xfrm>
            <a:off x="4067944" y="2132856"/>
            <a:ext cx="1008112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global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scope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直接箭头连接符 21"/>
          <p:cNvCxnSpPr>
            <a:stCxn id="17" idx="0"/>
            <a:endCxn id="21" idx="1"/>
          </p:cNvCxnSpPr>
          <p:nvPr/>
        </p:nvCxnSpPr>
        <p:spPr>
          <a:xfrm flipV="1">
            <a:off x="2515580" y="2456021"/>
            <a:ext cx="1552364" cy="83448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接箭头连接符 24"/>
          <p:cNvCxnSpPr>
            <a:stCxn id="5" idx="0"/>
            <a:endCxn id="31" idx="2"/>
          </p:cNvCxnSpPr>
          <p:nvPr/>
        </p:nvCxnSpPr>
        <p:spPr>
          <a:xfrm flipV="1">
            <a:off x="4680012" y="3861048"/>
            <a:ext cx="288032" cy="58070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矩形 30"/>
          <p:cNvSpPr/>
          <p:nvPr/>
        </p:nvSpPr>
        <p:spPr>
          <a:xfrm>
            <a:off x="4283968" y="3491718"/>
            <a:ext cx="1368152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bar’s scope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00" y="3501008"/>
            <a:ext cx="1368152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mar’s scope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48064" y="2848291"/>
            <a:ext cx="1872208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moon’s scope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直接箭头连接符 37"/>
          <p:cNvCxnSpPr>
            <a:stCxn id="31" idx="0"/>
            <a:endCxn id="37" idx="2"/>
          </p:cNvCxnSpPr>
          <p:nvPr/>
        </p:nvCxnSpPr>
        <p:spPr>
          <a:xfrm flipV="1">
            <a:off x="4968044" y="3217621"/>
            <a:ext cx="1116124" cy="274097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箭头连接符 40"/>
          <p:cNvCxnSpPr>
            <a:stCxn id="36" idx="0"/>
          </p:cNvCxnSpPr>
          <p:nvPr/>
        </p:nvCxnSpPr>
        <p:spPr>
          <a:xfrm flipH="1" flipV="1">
            <a:off x="6444208" y="3212976"/>
            <a:ext cx="612068" cy="288032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接箭头连接符 45"/>
          <p:cNvCxnSpPr>
            <a:stCxn id="37" idx="0"/>
            <a:endCxn id="21" idx="3"/>
          </p:cNvCxnSpPr>
          <p:nvPr/>
        </p:nvCxnSpPr>
        <p:spPr>
          <a:xfrm flipH="1" flipV="1">
            <a:off x="5076056" y="2456021"/>
            <a:ext cx="1008112" cy="39227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直接箭头连接符 48"/>
          <p:cNvCxnSpPr>
            <a:stCxn id="6" idx="0"/>
          </p:cNvCxnSpPr>
          <p:nvPr/>
        </p:nvCxnSpPr>
        <p:spPr>
          <a:xfrm flipV="1">
            <a:off x="6984268" y="3861049"/>
            <a:ext cx="36004" cy="576063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/>
          <p:cNvSpPr txBox="1"/>
          <p:nvPr/>
        </p:nvSpPr>
        <p:spPr>
          <a:xfrm>
            <a:off x="395536" y="6021288"/>
            <a:ext cx="8280920" cy="646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000000"/>
                </a:solidFill>
              </a:rPr>
              <a:t>第三次作业</a:t>
            </a:r>
            <a:r>
              <a:rPr lang="en-US" altLang="zh-CN" dirty="0" smtClean="0">
                <a:solidFill>
                  <a:srgbClr val="000000"/>
                </a:solidFill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</a:rPr>
              <a:t>：写一段代码，实现上图的</a:t>
            </a:r>
            <a:r>
              <a:rPr lang="en-US" altLang="zh-CN" dirty="0" smtClean="0">
                <a:solidFill>
                  <a:srgbClr val="000000"/>
                </a:solidFill>
              </a:rPr>
              <a:t>scope chain</a:t>
            </a:r>
            <a:r>
              <a:rPr lang="zh-CN" altLang="en-US" dirty="0" smtClean="0">
                <a:solidFill>
                  <a:srgbClr val="000000"/>
                </a:solidFill>
              </a:rPr>
              <a:t>关系和</a:t>
            </a:r>
            <a:r>
              <a:rPr lang="en-US" altLang="zh-CN" dirty="0" smtClean="0">
                <a:solidFill>
                  <a:srgbClr val="000000"/>
                </a:solidFill>
              </a:rPr>
              <a:t>call stack</a:t>
            </a:r>
            <a:r>
              <a:rPr lang="zh-CN" altLang="en-US" dirty="0" smtClean="0">
                <a:solidFill>
                  <a:srgbClr val="000000"/>
                </a:solidFill>
              </a:rPr>
              <a:t>关系。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提示：使用 嵌套函数 才能实现</a:t>
            </a:r>
            <a:r>
              <a:rPr lang="zh-CN" altLang="en-US" dirty="0" smtClean="0">
                <a:solidFill>
                  <a:srgbClr val="000000"/>
                </a:solidFill>
              </a:rPr>
              <a:t>多于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层的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scope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；可以在调试其中确认你写对了。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7504" y="3717032"/>
            <a:ext cx="18002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scope chain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关系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47864" y="4293096"/>
            <a:ext cx="7920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调用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08104" y="4293096"/>
            <a:ext cx="7920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调用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149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3548" y="2204864"/>
            <a:ext cx="3168352" cy="3600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内置的</a:t>
            </a:r>
            <a:r>
              <a:rPr lang="en-US" altLang="zh-CN" dirty="0" smtClean="0"/>
              <a:t>bind()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552" y="1340768"/>
            <a:ext cx="8208912" cy="576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每个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其实内置了</a:t>
            </a:r>
            <a:r>
              <a:rPr lang="en-US" altLang="zh-CN" dirty="0" smtClean="0"/>
              <a:t>bind()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2492896"/>
            <a:ext cx="26642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</a:rPr>
              <a:t>function increase(delta)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 err="1">
                <a:solidFill>
                  <a:srgbClr val="000000"/>
                </a:solidFill>
              </a:rPr>
              <a:t>this.val</a:t>
            </a:r>
            <a:r>
              <a:rPr lang="en-US" altLang="zh-CN" dirty="0">
                <a:solidFill>
                  <a:srgbClr val="000000"/>
                </a:solidFill>
              </a:rPr>
              <a:t> += delta;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>
                <a:solidFill>
                  <a:srgbClr val="000000"/>
                </a:solidFill>
              </a:rPr>
              <a:t>var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obj</a:t>
            </a:r>
            <a:r>
              <a:rPr lang="en-US" altLang="zh-CN" dirty="0">
                <a:solidFill>
                  <a:srgbClr val="000000"/>
                </a:solidFill>
              </a:rPr>
              <a:t> = {</a:t>
            </a:r>
            <a:r>
              <a:rPr lang="en-US" altLang="zh-CN" dirty="0" err="1">
                <a:solidFill>
                  <a:srgbClr val="000000"/>
                </a:solidFill>
              </a:rPr>
              <a:t>val</a:t>
            </a:r>
            <a:r>
              <a:rPr lang="en-US" altLang="zh-CN" dirty="0">
                <a:solidFill>
                  <a:srgbClr val="000000"/>
                </a:solidFill>
              </a:rPr>
              <a:t>: 1};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increase</a:t>
            </a:r>
            <a:r>
              <a:rPr lang="en-US" altLang="zh-CN" dirty="0" err="1" smtClean="0">
                <a:solidFill>
                  <a:srgbClr val="FF0000"/>
                </a:solidFill>
              </a:rPr>
              <a:t>.call</a:t>
            </a:r>
            <a:r>
              <a:rPr lang="en-US" altLang="zh-CN" dirty="0">
                <a:solidFill>
                  <a:srgbClr val="000000"/>
                </a:solidFill>
              </a:rPr>
              <a:t>( </a:t>
            </a:r>
            <a:r>
              <a:rPr lang="en-US" altLang="zh-CN" dirty="0" err="1">
                <a:solidFill>
                  <a:srgbClr val="000000"/>
                </a:solidFill>
              </a:rPr>
              <a:t>obj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</a:rPr>
              <a:t>1 );</a:t>
            </a:r>
          </a:p>
          <a:p>
            <a:pPr algn="l" rtl="0" latinLnBrk="1" hangingPunct="0"/>
            <a:r>
              <a:rPr lang="en-US" altLang="zh-CN" dirty="0" err="1">
                <a:solidFill>
                  <a:srgbClr val="000000"/>
                </a:solidFill>
              </a:rPr>
              <a:t>increase</a:t>
            </a:r>
            <a:r>
              <a:rPr lang="en-US" altLang="zh-CN" dirty="0" err="1">
                <a:solidFill>
                  <a:srgbClr val="FF0000"/>
                </a:solidFill>
              </a:rPr>
              <a:t>.call</a:t>
            </a:r>
            <a:r>
              <a:rPr lang="en-US" altLang="zh-CN" dirty="0">
                <a:solidFill>
                  <a:srgbClr val="000000"/>
                </a:solidFill>
              </a:rPr>
              <a:t>( </a:t>
            </a:r>
            <a:r>
              <a:rPr lang="en-US" altLang="zh-CN" dirty="0" err="1">
                <a:solidFill>
                  <a:srgbClr val="000000"/>
                </a:solidFill>
              </a:rPr>
              <a:t>obj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</a:rPr>
              <a:t>2 </a:t>
            </a:r>
            <a:r>
              <a:rPr lang="en-US" altLang="zh-CN" dirty="0">
                <a:solidFill>
                  <a:srgbClr val="000000"/>
                </a:solidFill>
              </a:rPr>
              <a:t>);</a:t>
            </a:r>
          </a:p>
          <a:p>
            <a:pPr algn="l" rtl="0" latinLnBrk="1" hangingPunct="0"/>
            <a:r>
              <a:rPr lang="en-US" altLang="zh-CN" dirty="0" err="1" smtClean="0">
                <a:solidFill>
                  <a:srgbClr val="000000"/>
                </a:solidFill>
              </a:rPr>
              <a:t>increase</a:t>
            </a:r>
            <a:r>
              <a:rPr lang="en-US" altLang="zh-CN" dirty="0" err="1" smtClean="0">
                <a:solidFill>
                  <a:srgbClr val="FF0000"/>
                </a:solidFill>
              </a:rPr>
              <a:t>.call</a:t>
            </a:r>
            <a:r>
              <a:rPr lang="en-US" altLang="zh-CN" dirty="0">
                <a:solidFill>
                  <a:srgbClr val="000000"/>
                </a:solidFill>
              </a:rPr>
              <a:t>( </a:t>
            </a:r>
            <a:r>
              <a:rPr lang="en-US" altLang="zh-CN" dirty="0" err="1">
                <a:solidFill>
                  <a:srgbClr val="000000"/>
                </a:solidFill>
              </a:rPr>
              <a:t>obj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</a:rPr>
              <a:t>3 </a:t>
            </a:r>
            <a:r>
              <a:rPr lang="en-US" altLang="zh-CN" dirty="0">
                <a:solidFill>
                  <a:srgbClr val="000000"/>
                </a:solidFill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00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779912" y="3717032"/>
            <a:ext cx="1008112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矩形 7"/>
          <p:cNvSpPr/>
          <p:nvPr/>
        </p:nvSpPr>
        <p:spPr>
          <a:xfrm>
            <a:off x="4932040" y="2204864"/>
            <a:ext cx="3816424" cy="3600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64088" y="2348880"/>
            <a:ext cx="30963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function increase(delta)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  this.val += delta;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var obj = {val: 1};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var bound = increase</a:t>
            </a:r>
            <a:r>
              <a:rPr lang="en-US" altLang="zh-CN" smtClean="0">
                <a:solidFill>
                  <a:srgbClr val="FF0000"/>
                </a:solidFill>
              </a:rPr>
              <a:t>.bind</a:t>
            </a:r>
            <a:r>
              <a:rPr lang="en-US" altLang="zh-CN" smtClean="0">
                <a:solidFill>
                  <a:srgbClr val="000000"/>
                </a:solidFill>
              </a:rPr>
              <a:t>(obj);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bound(1);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bound(2);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bound(3);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5896" y="3284984"/>
            <a:ext cx="12241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用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bind</a:t>
            </a:r>
            <a:r>
              <a:rPr lang="zh-CN" altLang="en-US" dirty="0" smtClean="0">
                <a:solidFill>
                  <a:srgbClr val="000000"/>
                </a:solidFill>
              </a:rPr>
              <a:t>实现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6666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28184" y="2204864"/>
            <a:ext cx="2520280" cy="36004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35896" y="2276872"/>
            <a:ext cx="1944216" cy="345638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2276872"/>
            <a:ext cx="2232248" cy="252028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执行代码不留痕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859216" cy="67667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为了避免名称冲突，我们希望尽量少地使用全局变量。那么如何做到？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593" y="2425388"/>
            <a:ext cx="18722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a = 1;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b = 2;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//</a:t>
            </a:r>
            <a:r>
              <a:rPr lang="zh-CN" altLang="en-US" dirty="0" smtClean="0">
                <a:solidFill>
                  <a:srgbClr val="000000"/>
                </a:solidFill>
              </a:rPr>
              <a:t>交换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</a:rPr>
              <a:t>b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c = a;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a = b;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b = c;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0192" y="2276872"/>
            <a:ext cx="18722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a = 1;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b = 2;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(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function(){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//</a:t>
            </a:r>
            <a:r>
              <a:rPr lang="zh-CN" altLang="en-US" dirty="0" smtClean="0">
                <a:solidFill>
                  <a:srgbClr val="000000"/>
                </a:solidFill>
              </a:rPr>
              <a:t>交换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</a:rPr>
              <a:t>b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c = a;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a = b;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b = c;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)();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79912" y="2276872"/>
            <a:ext cx="18722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a = 1;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b = 2;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function swap(){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//</a:t>
            </a:r>
            <a:r>
              <a:rPr lang="zh-CN" altLang="en-US" dirty="0" smtClean="0">
                <a:solidFill>
                  <a:srgbClr val="000000"/>
                </a:solidFill>
              </a:rPr>
              <a:t>交换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</a:rPr>
              <a:t>b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c = a;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a = b;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b = c;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swap();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07704" y="3645024"/>
            <a:ext cx="792088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留下了</a:t>
            </a:r>
            <a:r>
              <a:rPr lang="en-US" altLang="zh-CN" sz="1400" dirty="0" smtClean="0">
                <a:solidFill>
                  <a:schemeClr val="bg1"/>
                </a:solidFill>
              </a:rPr>
              <a:t>c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44008" y="2996952"/>
            <a:ext cx="1080120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留下了</a:t>
            </a:r>
            <a:r>
              <a:rPr lang="en-US" altLang="zh-CN" sz="1400" dirty="0" smtClean="0">
                <a:solidFill>
                  <a:schemeClr val="bg1"/>
                </a:solidFill>
              </a:rPr>
              <a:t>swap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16216" y="3140968"/>
            <a:ext cx="2592288" cy="33855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定义一个</a:t>
            </a:r>
            <a:r>
              <a:rPr lang="en-US" altLang="zh-CN" sz="1100" dirty="0" smtClean="0">
                <a:solidFill>
                  <a:schemeClr val="bg1"/>
                </a:solidFill>
              </a:rPr>
              <a:t>function expression</a:t>
            </a:r>
            <a:r>
              <a:rPr lang="zh-CN" altLang="en-US" sz="1100" dirty="0" smtClean="0">
                <a:solidFill>
                  <a:schemeClr val="bg1"/>
                </a:solidFill>
              </a:rPr>
              <a:t>，并立即执行</a:t>
            </a:r>
            <a:endParaRPr lang="en-US" altLang="zh-CN" sz="1100" dirty="0" smtClean="0">
              <a:solidFill>
                <a:schemeClr val="bg1"/>
              </a:solidFill>
            </a:endParaRPr>
          </a:p>
          <a:p>
            <a:r>
              <a:rPr lang="zh-CN" altLang="en-US" sz="1100" dirty="0" smtClean="0">
                <a:solidFill>
                  <a:schemeClr val="bg1"/>
                </a:solidFill>
              </a:rPr>
              <a:t>什么都不留下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4157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继续讨论</a:t>
            </a:r>
            <a:r>
              <a:rPr lang="en-US" altLang="zh-CN" smtClean="0"/>
              <a:t>hoisted</a:t>
            </a:r>
            <a:r>
              <a:rPr lang="zh-CN" altLang="en-US" smtClean="0"/>
              <a:t>问题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1700808"/>
            <a:ext cx="187220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function </a:t>
            </a:r>
            <a:r>
              <a:rPr lang="en-US" altLang="zh-CN" dirty="0" err="1" smtClean="0">
                <a:solidFill>
                  <a:srgbClr val="000000"/>
                </a:solidFill>
              </a:rPr>
              <a:t>foo</a:t>
            </a:r>
            <a:r>
              <a:rPr lang="en-US" altLang="zh-CN" dirty="0" smtClean="0">
                <a:solidFill>
                  <a:srgbClr val="000000"/>
                </a:solidFill>
              </a:rPr>
              <a:t>(n)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return bar;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function bar()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  return n;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p = </a:t>
            </a:r>
            <a:r>
              <a:rPr lang="en-US" altLang="zh-CN" dirty="0" err="1" smtClean="0">
                <a:solidFill>
                  <a:srgbClr val="000000"/>
                </a:solidFill>
              </a:rPr>
              <a:t>foo</a:t>
            </a:r>
            <a:r>
              <a:rPr lang="en-US" altLang="zh-CN" dirty="0" smtClean="0">
                <a:solidFill>
                  <a:srgbClr val="000000"/>
                </a:solidFill>
              </a:rPr>
              <a:t>(2);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console.log</a:t>
            </a:r>
            <a:r>
              <a:rPr lang="en-US" altLang="zh-CN" dirty="0" smtClean="0">
                <a:solidFill>
                  <a:srgbClr val="000000"/>
                </a:solidFill>
              </a:rPr>
              <a:t> (</a:t>
            </a:r>
            <a:r>
              <a:rPr lang="en-US" altLang="zh-CN" dirty="0" smtClean="0">
                <a:solidFill>
                  <a:srgbClr val="FF0000"/>
                </a:solidFill>
              </a:rPr>
              <a:t> p()</a:t>
            </a:r>
            <a:r>
              <a:rPr lang="en-US" altLang="zh-CN" dirty="0" smtClean="0">
                <a:solidFill>
                  <a:srgbClr val="000000"/>
                </a:solidFill>
              </a:rPr>
              <a:t> );</a:t>
            </a:r>
          </a:p>
        </p:txBody>
      </p:sp>
      <p:sp>
        <p:nvSpPr>
          <p:cNvPr id="7" name="矩形 6"/>
          <p:cNvSpPr/>
          <p:nvPr/>
        </p:nvSpPr>
        <p:spPr>
          <a:xfrm>
            <a:off x="2699792" y="2348880"/>
            <a:ext cx="2520280" cy="21602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嵌套的函数声明</a:t>
            </a:r>
            <a:r>
              <a:rPr lang="en-US" altLang="zh-CN" sz="1400" dirty="0" smtClean="0">
                <a:solidFill>
                  <a:schemeClr val="bg1"/>
                </a:solidFill>
              </a:rPr>
              <a:t>bar</a:t>
            </a:r>
            <a:r>
              <a:rPr lang="zh-CN" altLang="en-US" sz="1400" dirty="0" smtClean="0">
                <a:solidFill>
                  <a:schemeClr val="bg1"/>
                </a:solidFill>
              </a:rPr>
              <a:t>，会被提前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5033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如何理解</a:t>
            </a:r>
            <a:r>
              <a:rPr lang="en-US" altLang="zh-CN" smtClean="0"/>
              <a:t>hoisted</a:t>
            </a:r>
            <a:r>
              <a:rPr lang="zh-CN" altLang="en-US" smtClean="0"/>
              <a:t>特性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可能是为了简化</a:t>
            </a:r>
            <a:r>
              <a:rPr lang="en-US" altLang="zh-CN" dirty="0" smtClean="0"/>
              <a:t>scope</a:t>
            </a:r>
            <a:r>
              <a:rPr lang="zh-CN" altLang="en-US" dirty="0" smtClean="0"/>
              <a:t>的实现，在一进入函数的时候就将所有局部变量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xxx)</a:t>
            </a:r>
            <a:r>
              <a:rPr lang="zh-CN" altLang="en-US" dirty="0" smtClean="0"/>
              <a:t>、函数声明扫描出来加入到</a:t>
            </a:r>
            <a:r>
              <a:rPr lang="en-US" altLang="zh-CN" dirty="0" smtClean="0"/>
              <a:t>scope</a:t>
            </a:r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scope</a:t>
            </a:r>
            <a:r>
              <a:rPr lang="zh-CN" altLang="en-US" dirty="0" smtClean="0"/>
              <a:t>的实现方式，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也没有 块</a:t>
            </a:r>
            <a:r>
              <a:rPr lang="zh-CN" altLang="en-US" dirty="0"/>
              <a:t>级别 </a:t>
            </a:r>
            <a:r>
              <a:rPr lang="en-US" altLang="zh-CN" dirty="0"/>
              <a:t>(block level) </a:t>
            </a:r>
            <a:r>
              <a:rPr lang="zh-CN" altLang="en-US" dirty="0"/>
              <a:t>的变量</a:t>
            </a:r>
            <a:r>
              <a:rPr lang="zh-CN" altLang="en-US" dirty="0" smtClean="0"/>
              <a:t>作用域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5305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[prototype]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71800" y="2723728"/>
            <a:ext cx="108012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y: 2</a:t>
            </a:r>
          </a:p>
        </p:txBody>
      </p:sp>
      <p:sp>
        <p:nvSpPr>
          <p:cNvPr id="6" name="矩形 5"/>
          <p:cNvSpPr/>
          <p:nvPr/>
        </p:nvSpPr>
        <p:spPr>
          <a:xfrm>
            <a:off x="5436096" y="2276872"/>
            <a:ext cx="2016224" cy="1200327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x: 5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foo</a:t>
            </a:r>
            <a:r>
              <a:rPr lang="en-US" altLang="zh-CN" dirty="0" smtClean="0">
                <a:solidFill>
                  <a:srgbClr val="000000"/>
                </a:solidFill>
              </a:rPr>
              <a:t>: function()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return </a:t>
            </a:r>
            <a:r>
              <a:rPr lang="en-US" altLang="zh-CN" dirty="0" err="1" smtClean="0">
                <a:solidFill>
                  <a:srgbClr val="000000"/>
                </a:solidFill>
              </a:rPr>
              <a:t>this.y</a:t>
            </a:r>
            <a:r>
              <a:rPr lang="en-US" altLang="zh-CN" dirty="0" smtClean="0">
                <a:solidFill>
                  <a:srgbClr val="000000"/>
                </a:solidFill>
              </a:rPr>
              <a:t>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}</a:t>
            </a:r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 flipV="1">
            <a:off x="3851920" y="2877036"/>
            <a:ext cx="1584176" cy="31357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/>
          <p:cNvSpPr txBox="1"/>
          <p:nvPr/>
        </p:nvSpPr>
        <p:spPr>
          <a:xfrm>
            <a:off x="3995936" y="2548353"/>
            <a:ext cx="15841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[prototype]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73130" y="2739994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obj1</a:t>
            </a:r>
          </a:p>
        </p:txBody>
      </p:sp>
      <p:cxnSp>
        <p:nvCxnSpPr>
          <p:cNvPr id="15" name="直接箭头连接符 14"/>
          <p:cNvCxnSpPr>
            <a:stCxn id="14" idx="3"/>
            <a:endCxn id="5" idx="1"/>
          </p:cNvCxnSpPr>
          <p:nvPr/>
        </p:nvCxnSpPr>
        <p:spPr>
          <a:xfrm flipV="1">
            <a:off x="1872974" y="2908393"/>
            <a:ext cx="898826" cy="16267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/>
          <p:cNvSpPr txBox="1"/>
          <p:nvPr/>
        </p:nvSpPr>
        <p:spPr>
          <a:xfrm>
            <a:off x="755576" y="4210054"/>
            <a:ext cx="640871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console.log</a:t>
            </a:r>
            <a:r>
              <a:rPr lang="en-US" altLang="zh-CN" dirty="0" smtClean="0">
                <a:solidFill>
                  <a:srgbClr val="000000"/>
                </a:solidFill>
              </a:rPr>
              <a:t> ( 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obj1.x )</a:t>
            </a:r>
            <a:r>
              <a:rPr lang="en-US" altLang="zh-CN" dirty="0" smtClean="0">
                <a:solidFill>
                  <a:srgbClr val="000000"/>
                </a:solidFill>
              </a:rPr>
              <a:t>;  //</a:t>
            </a:r>
            <a:r>
              <a:rPr lang="zh-CN" altLang="en-US" dirty="0" smtClean="0">
                <a:solidFill>
                  <a:srgbClr val="000000"/>
                </a:solidFill>
              </a:rPr>
              <a:t>可以从</a:t>
            </a:r>
            <a:r>
              <a:rPr lang="en-US" altLang="zh-CN" dirty="0" smtClean="0">
                <a:solidFill>
                  <a:srgbClr val="000000"/>
                </a:solidFill>
              </a:rPr>
              <a:t>obj1</a:t>
            </a:r>
            <a:r>
              <a:rPr lang="zh-CN" altLang="en-US" dirty="0" smtClean="0">
                <a:solidFill>
                  <a:srgbClr val="000000"/>
                </a:solidFill>
              </a:rPr>
              <a:t>读取到</a:t>
            </a:r>
            <a:r>
              <a:rPr lang="en-US" altLang="zh-CN" dirty="0" smtClean="0">
                <a:solidFill>
                  <a:srgbClr val="000000"/>
                </a:solidFill>
              </a:rPr>
              <a:t>prototype</a:t>
            </a:r>
            <a:r>
              <a:rPr lang="zh-CN" altLang="en-US" dirty="0" smtClean="0">
                <a:solidFill>
                  <a:srgbClr val="000000"/>
                </a:solidFill>
              </a:rPr>
              <a:t>的内容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itchFamily="2" charset="2"/>
              </a:rPr>
              <a:t>console.log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itchFamily="2" charset="2"/>
              </a:rPr>
              <a:t> ( obj2.foo() ); //</a:t>
            </a:r>
            <a:r>
              <a:rPr kumimoji="0" lang="zh-CN" alt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itchFamily="2" charset="2"/>
              </a:rPr>
              <a:t>也可以从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itchFamily="2" charset="2"/>
              </a:rPr>
              <a:t>obj2</a:t>
            </a:r>
            <a:r>
              <a:rPr kumimoji="0" lang="zh-CN" alt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itchFamily="2" charset="2"/>
              </a:rPr>
              <a:t>调用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itchFamily="2" charset="2"/>
              </a:rPr>
              <a:t>prototype</a:t>
            </a:r>
            <a:r>
              <a:rPr kumimoji="0" lang="zh-CN" alt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itchFamily="2" charset="2"/>
              </a:rPr>
              <a:t>的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itchFamily="2" charset="2"/>
              </a:rPr>
              <a:t>method</a:t>
            </a:r>
          </a:p>
        </p:txBody>
      </p:sp>
      <p:sp>
        <p:nvSpPr>
          <p:cNvPr id="20" name="矩形 19"/>
          <p:cNvSpPr/>
          <p:nvPr/>
        </p:nvSpPr>
        <p:spPr>
          <a:xfrm>
            <a:off x="1259632" y="3417966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obj2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1835696" y="3561982"/>
            <a:ext cx="898826" cy="16267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矩形 23"/>
          <p:cNvSpPr/>
          <p:nvPr/>
        </p:nvSpPr>
        <p:spPr>
          <a:xfrm>
            <a:off x="2771800" y="3345958"/>
            <a:ext cx="108012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y: 4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851920" y="3201942"/>
            <a:ext cx="1584176" cy="391398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/>
          <p:cNvSpPr txBox="1"/>
          <p:nvPr/>
        </p:nvSpPr>
        <p:spPr>
          <a:xfrm>
            <a:off x="3995936" y="3356992"/>
            <a:ext cx="15841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[prototype]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3568" y="1412776"/>
            <a:ext cx="73448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中，通过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[prototype]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机制可以让多个对象共享</a:t>
            </a:r>
            <a:r>
              <a:rPr lang="zh-CN" altLang="en-US" dirty="0" smtClean="0">
                <a:solidFill>
                  <a:srgbClr val="000000"/>
                </a:solidFill>
              </a:rPr>
              <a:t>属性。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1560" y="4869160"/>
            <a:ext cx="684076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这种共享，只限于“读”的方式。一旦“写”，</a:t>
            </a:r>
            <a:r>
              <a:rPr lang="zh-CN" altLang="en-US" dirty="0" smtClean="0">
                <a:solidFill>
                  <a:srgbClr val="000000"/>
                </a:solidFill>
              </a:rPr>
              <a:t>只会改变“直接对象”（我临时创造的词），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不会改动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prototype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对象。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7584" y="5517232"/>
            <a:ext cx="30243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obj1.x = 6;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36726" y="5733256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obj1</a:t>
            </a:r>
          </a:p>
        </p:txBody>
      </p:sp>
      <p:sp>
        <p:nvSpPr>
          <p:cNvPr id="39" name="矩形 38"/>
          <p:cNvSpPr/>
          <p:nvPr/>
        </p:nvSpPr>
        <p:spPr>
          <a:xfrm>
            <a:off x="3995936" y="5585467"/>
            <a:ext cx="1080120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x: 6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y: 2</a:t>
            </a:r>
          </a:p>
        </p:txBody>
      </p:sp>
      <p:cxnSp>
        <p:nvCxnSpPr>
          <p:cNvPr id="40" name="直接箭头连接符 39"/>
          <p:cNvCxnSpPr>
            <a:stCxn id="32" idx="3"/>
            <a:endCxn id="39" idx="1"/>
          </p:cNvCxnSpPr>
          <p:nvPr/>
        </p:nvCxnSpPr>
        <p:spPr>
          <a:xfrm flipV="1">
            <a:off x="3136570" y="5908632"/>
            <a:ext cx="859366" cy="929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矩形 43"/>
          <p:cNvSpPr/>
          <p:nvPr/>
        </p:nvSpPr>
        <p:spPr>
          <a:xfrm>
            <a:off x="6444208" y="5301208"/>
            <a:ext cx="2016224" cy="1200327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x: 5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foo</a:t>
            </a:r>
            <a:r>
              <a:rPr lang="en-US" altLang="zh-CN" dirty="0" smtClean="0">
                <a:solidFill>
                  <a:srgbClr val="000000"/>
                </a:solidFill>
              </a:rPr>
              <a:t>: function()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return </a:t>
            </a:r>
            <a:r>
              <a:rPr lang="en-US" altLang="zh-CN" dirty="0" err="1" smtClean="0">
                <a:solidFill>
                  <a:srgbClr val="000000"/>
                </a:solidFill>
              </a:rPr>
              <a:t>this.y</a:t>
            </a:r>
            <a:r>
              <a:rPr lang="en-US" altLang="zh-CN" dirty="0" smtClean="0">
                <a:solidFill>
                  <a:srgbClr val="000000"/>
                </a:solidFill>
              </a:rPr>
              <a:t>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}</a:t>
            </a:r>
          </a:p>
        </p:txBody>
      </p:sp>
      <p:cxnSp>
        <p:nvCxnSpPr>
          <p:cNvPr id="45" name="直接箭头连接符 44"/>
          <p:cNvCxnSpPr>
            <a:stCxn id="39" idx="3"/>
            <a:endCxn id="44" idx="1"/>
          </p:cNvCxnSpPr>
          <p:nvPr/>
        </p:nvCxnSpPr>
        <p:spPr>
          <a:xfrm flipV="1">
            <a:off x="5076056" y="5901372"/>
            <a:ext cx="1368152" cy="726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TextBox 45"/>
          <p:cNvSpPr txBox="1"/>
          <p:nvPr/>
        </p:nvSpPr>
        <p:spPr>
          <a:xfrm>
            <a:off x="5076056" y="5620597"/>
            <a:ext cx="15841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[prototype]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228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560" y="1486008"/>
            <a:ext cx="3528392" cy="32391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建立</a:t>
            </a:r>
            <a:r>
              <a:rPr lang="en-US" altLang="zh-CN" dirty="0" smtClean="0"/>
              <a:t>[prototype]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1772816"/>
            <a:ext cx="4104456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indent="0">
              <a:buNone/>
            </a:pPr>
            <a:r>
              <a:rPr lang="en-US" altLang="zh-CN" sz="1200" dirty="0" err="1" smtClean="0"/>
              <a:t>var</a:t>
            </a:r>
            <a:r>
              <a:rPr lang="en-US" altLang="zh-CN" sz="1200" dirty="0" smtClean="0"/>
              <a:t> proto = {</a:t>
            </a:r>
          </a:p>
          <a:p>
            <a:pPr marL="0" indent="0">
              <a:buNone/>
            </a:pPr>
            <a:r>
              <a:rPr lang="en-US" altLang="zh-CN" sz="1200" dirty="0" smtClean="0"/>
              <a:t>  x: 5,</a:t>
            </a:r>
          </a:p>
          <a:p>
            <a:pPr marL="0" indent="0">
              <a:buNone/>
            </a:pP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foo</a:t>
            </a:r>
            <a:r>
              <a:rPr lang="en-US" altLang="zh-CN" sz="1200" dirty="0" smtClean="0"/>
              <a:t>: function (){ return </a:t>
            </a:r>
            <a:r>
              <a:rPr lang="en-US" altLang="zh-CN" sz="1200" dirty="0" err="1" smtClean="0"/>
              <a:t>this.y</a:t>
            </a:r>
            <a:r>
              <a:rPr lang="en-US" altLang="zh-CN" sz="1200" dirty="0" smtClean="0"/>
              <a:t>; },</a:t>
            </a:r>
          </a:p>
          <a:p>
            <a:pPr marL="0" indent="0">
              <a:buNone/>
            </a:pPr>
            <a:r>
              <a:rPr lang="en-US" altLang="zh-CN" sz="1200" dirty="0" smtClean="0"/>
              <a:t>  constructor: F //</a:t>
            </a:r>
            <a:r>
              <a:rPr lang="en-US" altLang="zh-CN" sz="1200" dirty="0" err="1" smtClean="0"/>
              <a:t>constuctor</a:t>
            </a:r>
            <a:r>
              <a:rPr lang="zh-CN" altLang="en-US" sz="1200" dirty="0" smtClean="0"/>
              <a:t>属性，后面解释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smtClean="0"/>
              <a:t>};</a:t>
            </a:r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smtClean="0"/>
              <a:t>function F(y){</a:t>
            </a:r>
          </a:p>
          <a:p>
            <a:pPr marL="0" indent="0">
              <a:buNone/>
            </a:pP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this.y</a:t>
            </a:r>
            <a:r>
              <a:rPr lang="en-US" altLang="zh-CN" sz="1200" dirty="0" smtClean="0"/>
              <a:t> = y;</a:t>
            </a:r>
          </a:p>
          <a:p>
            <a:pPr marL="0" indent="0">
              <a:buNone/>
            </a:pPr>
            <a:r>
              <a:rPr lang="en-US" altLang="zh-CN" sz="1200" dirty="0" smtClean="0"/>
              <a:t>}</a:t>
            </a:r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F.prototype</a:t>
            </a:r>
            <a:r>
              <a:rPr lang="en-US" altLang="zh-CN" sz="1200" dirty="0" smtClean="0"/>
              <a:t> = proto;</a:t>
            </a:r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err="1" smtClean="0"/>
              <a:t>var</a:t>
            </a:r>
            <a:r>
              <a:rPr lang="en-US" altLang="zh-CN" sz="1200" dirty="0" smtClean="0"/>
              <a:t> obj1 = new F(2);</a:t>
            </a:r>
          </a:p>
          <a:p>
            <a:pPr marL="0" indent="0">
              <a:buNone/>
            </a:pPr>
            <a:r>
              <a:rPr lang="en-US" altLang="zh-CN" sz="1200" dirty="0" err="1" smtClean="0"/>
              <a:t>console.log</a:t>
            </a:r>
            <a:r>
              <a:rPr lang="en-US" altLang="zh-CN" sz="1200" dirty="0" smtClean="0"/>
              <a:t> (</a:t>
            </a:r>
            <a:r>
              <a:rPr lang="en-US" altLang="zh-CN" sz="1200" dirty="0" smtClean="0">
                <a:solidFill>
                  <a:srgbClr val="FF0000"/>
                </a:solidFill>
              </a:rPr>
              <a:t> obj1.foo() </a:t>
            </a:r>
            <a:r>
              <a:rPr lang="en-US" altLang="zh-CN" sz="1200" dirty="0" smtClean="0"/>
              <a:t>);</a:t>
            </a:r>
          </a:p>
        </p:txBody>
      </p:sp>
      <p:sp>
        <p:nvSpPr>
          <p:cNvPr id="13" name="矩形 12"/>
          <p:cNvSpPr/>
          <p:nvPr/>
        </p:nvSpPr>
        <p:spPr>
          <a:xfrm>
            <a:off x="2627784" y="2852936"/>
            <a:ext cx="1800200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建立</a:t>
            </a:r>
            <a:r>
              <a:rPr lang="en-US" altLang="zh-CN" sz="1400" dirty="0" smtClean="0">
                <a:solidFill>
                  <a:schemeClr val="bg1"/>
                </a:solidFill>
              </a:rPr>
              <a:t>F</a:t>
            </a:r>
            <a:r>
              <a:rPr lang="zh-CN" altLang="en-US" sz="1400" dirty="0" smtClean="0">
                <a:solidFill>
                  <a:schemeClr val="bg1"/>
                </a:solidFill>
              </a:rPr>
              <a:t>与</a:t>
            </a:r>
            <a:r>
              <a:rPr lang="en-US" altLang="zh-CN" sz="1400" dirty="0" smtClean="0">
                <a:solidFill>
                  <a:schemeClr val="bg1"/>
                </a:solidFill>
              </a:rPr>
              <a:t>proto</a:t>
            </a:r>
            <a:r>
              <a:rPr lang="zh-CN" altLang="en-US" sz="1400" dirty="0" smtClean="0">
                <a:solidFill>
                  <a:schemeClr val="bg1"/>
                </a:solidFill>
              </a:rPr>
              <a:t>的关系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63888" y="3789040"/>
            <a:ext cx="1872208" cy="430887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关键步骤：创建新对象，并建立</a:t>
            </a:r>
            <a:r>
              <a:rPr lang="en-US" altLang="zh-CN" sz="1400" dirty="0" smtClean="0">
                <a:solidFill>
                  <a:schemeClr val="bg1"/>
                </a:solidFill>
              </a:rPr>
              <a:t>[prototype]</a:t>
            </a:r>
            <a:r>
              <a:rPr lang="zh-CN" altLang="en-US" sz="1400" dirty="0" smtClean="0">
                <a:solidFill>
                  <a:schemeClr val="bg1"/>
                </a:solidFill>
              </a:rPr>
              <a:t>关系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>
            <a:endCxn id="20" idx="1"/>
          </p:cNvCxnSpPr>
          <p:nvPr/>
        </p:nvCxnSpPr>
        <p:spPr>
          <a:xfrm flipV="1">
            <a:off x="5580112" y="1879957"/>
            <a:ext cx="936104" cy="2095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矩形 19"/>
          <p:cNvSpPr/>
          <p:nvPr/>
        </p:nvSpPr>
        <p:spPr>
          <a:xfrm>
            <a:off x="6516216" y="1556792"/>
            <a:ext cx="2160240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Wingdings" pitchFamily="2" charset="2"/>
              </a:rPr>
              <a:t>: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itchFamily="2" charset="2"/>
              </a:rPr>
              <a:t> 5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aseline="0" dirty="0" err="1" smtClean="0">
                <a:solidFill>
                  <a:srgbClr val="000000"/>
                </a:solidFill>
                <a:sym typeface="Wingdings" pitchFamily="2" charset="2"/>
              </a:rPr>
              <a:t>foo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 : function () {...}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08104" y="1486008"/>
            <a:ext cx="136815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prototype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5453568" y="2062072"/>
            <a:ext cx="1062648" cy="3597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矩形 28"/>
          <p:cNvSpPr/>
          <p:nvPr/>
        </p:nvSpPr>
        <p:spPr>
          <a:xfrm>
            <a:off x="5436096" y="2052780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sym typeface="Wingdings" pitchFamily="2" charset="2"/>
              </a:rPr>
              <a:t>constructor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36096" y="2710144"/>
            <a:ext cx="316835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new F(...)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372200" y="2566128"/>
            <a:ext cx="0" cy="108012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dash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形状 35"/>
          <p:cNvCxnSpPr>
            <a:stCxn id="41" idx="3"/>
            <a:endCxn id="20" idx="2"/>
          </p:cNvCxnSpPr>
          <p:nvPr/>
        </p:nvCxnSpPr>
        <p:spPr>
          <a:xfrm flipV="1">
            <a:off x="7164288" y="2203121"/>
            <a:ext cx="432048" cy="1729935"/>
          </a:xfrm>
          <a:prstGeom prst="bentConnector2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/>
          <p:cNvSpPr txBox="1"/>
          <p:nvPr/>
        </p:nvSpPr>
        <p:spPr>
          <a:xfrm>
            <a:off x="7596336" y="2852936"/>
            <a:ext cx="129614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F.prototype</a:t>
            </a: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作为</a:t>
            </a:r>
            <a:endParaRPr kumimoji="0" lang="en-US" altLang="zh-CN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[prototype]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96136" y="3748391"/>
            <a:ext cx="1368152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rtl="0" latinLnBrk="1" hangingPunct="0"/>
            <a:r>
              <a:rPr lang="zh-CN" altLang="en-US" dirty="0" smtClean="0">
                <a:solidFill>
                  <a:srgbClr val="000000"/>
                </a:solidFill>
              </a:rPr>
              <a:t>新对象</a:t>
            </a:r>
          </a:p>
        </p:txBody>
      </p:sp>
      <p:sp>
        <p:nvSpPr>
          <p:cNvPr id="43" name="矩形 42"/>
          <p:cNvSpPr/>
          <p:nvPr/>
        </p:nvSpPr>
        <p:spPr>
          <a:xfrm>
            <a:off x="4860032" y="1768171"/>
            <a:ext cx="576064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1907704" y="2276872"/>
            <a:ext cx="2808312" cy="144016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dash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箭头连接符 46"/>
          <p:cNvCxnSpPr>
            <a:endCxn id="30" idx="1"/>
          </p:cNvCxnSpPr>
          <p:nvPr/>
        </p:nvCxnSpPr>
        <p:spPr>
          <a:xfrm flipV="1">
            <a:off x="1907704" y="2894809"/>
            <a:ext cx="3528392" cy="1182263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dash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TextBox 48"/>
          <p:cNvSpPr txBox="1"/>
          <p:nvPr/>
        </p:nvSpPr>
        <p:spPr>
          <a:xfrm>
            <a:off x="1547664" y="5229200"/>
            <a:ext cx="61926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这便是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zh-CN" altLang="en-US" dirty="0" smtClean="0">
                <a:solidFill>
                  <a:srgbClr val="000000"/>
                </a:solidFill>
              </a:rPr>
              <a:t>中的继承</a:t>
            </a:r>
            <a:r>
              <a:rPr lang="en-US" altLang="zh-CN" dirty="0" smtClean="0">
                <a:solidFill>
                  <a:srgbClr val="000000"/>
                </a:solidFill>
              </a:rPr>
              <a:t>(inheritance)</a:t>
            </a:r>
            <a:r>
              <a:rPr lang="zh-CN" altLang="en-US" dirty="0" smtClean="0">
                <a:solidFill>
                  <a:srgbClr val="000000"/>
                </a:solidFill>
              </a:rPr>
              <a:t>！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4068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altLang="en-US" sz="4400" smtClean="0"/>
              <a:t>从简单开始</a:t>
            </a:r>
            <a:endParaRPr sz="4400"/>
          </a:p>
        </p:txBody>
      </p:sp>
      <p:sp>
        <p:nvSpPr>
          <p:cNvPr id="174" name="Shape 174"/>
          <p:cNvSpPr/>
          <p:nvPr/>
        </p:nvSpPr>
        <p:spPr>
          <a:xfrm>
            <a:off x="619124" y="1364753"/>
            <a:ext cx="7905751" cy="470892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798086" y="1494467"/>
            <a:ext cx="4356458" cy="424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function foo( n )</a:t>
            </a:r>
          </a:p>
          <a:p>
            <a:pPr lvl="0"/>
            <a:r>
              <a:rPr/>
              <a:t>{</a:t>
            </a:r>
          </a:p>
          <a:p>
            <a:pPr lvl="0"/>
            <a:r>
              <a:rPr/>
              <a:t>  var a = n * n;</a:t>
            </a:r>
          </a:p>
          <a:p>
            <a:pPr lvl="0"/>
            <a:r>
              <a:rPr/>
              <a:t>  var b = n + n;</a:t>
            </a:r>
          </a:p>
          <a:p>
            <a:pPr lvl="0"/>
            <a:r>
              <a:rPr/>
              <a:t>  return a + b;</a:t>
            </a:r>
          </a:p>
          <a:p>
            <a:pPr lvl="0"/>
            <a:r>
              <a:rPr/>
              <a:t>}</a:t>
            </a:r>
          </a:p>
          <a:p>
            <a:pPr lvl="0"/>
            <a:endParaRPr/>
          </a:p>
          <a:p>
            <a:pPr lvl="0"/>
            <a:r>
              <a:rPr/>
              <a:t>var result = foo(3);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//</a:t>
            </a:r>
            <a:r>
              <a:rPr lang="zh-CN" altLang="en-US" smtClean="0"/>
              <a:t>定义对象</a:t>
            </a:r>
            <a:endParaRPr/>
          </a:p>
          <a:p>
            <a:pPr lvl="0"/>
            <a:r>
              <a:rPr/>
              <a:t>var obj = { "key1": result };</a:t>
            </a:r>
          </a:p>
          <a:p>
            <a:pPr lvl="0"/>
            <a:r>
              <a:rPr smtClean="0">
                <a:solidFill>
                  <a:srgbClr val="D71A16"/>
                </a:solidFill>
              </a:rPr>
              <a:t>console</a:t>
            </a:r>
            <a:r>
              <a:rPr lang="en-US" smtClean="0">
                <a:solidFill>
                  <a:srgbClr val="D71A16"/>
                </a:solidFill>
              </a:rPr>
              <a:t>.log</a:t>
            </a:r>
            <a:r>
              <a:rPr smtClean="0">
                <a:solidFill>
                  <a:srgbClr val="D71A16"/>
                </a:solidFill>
              </a:rPr>
              <a:t>( </a:t>
            </a:r>
            <a:r>
              <a:rPr>
                <a:solidFill>
                  <a:srgbClr val="D71A16"/>
                </a:solidFill>
              </a:rPr>
              <a:t>obj.key1 );</a:t>
            </a:r>
          </a:p>
          <a:p>
            <a:pPr lvl="0"/>
            <a:endParaRPr>
              <a:solidFill>
                <a:srgbClr val="D71A16"/>
              </a:solidFill>
            </a:endParaRPr>
          </a:p>
          <a:p>
            <a:pPr lvl="0"/>
            <a:r>
              <a:rPr/>
              <a:t>obj.key2 = "我不告诉你";</a:t>
            </a:r>
          </a:p>
          <a:p>
            <a:pPr lvl="0"/>
            <a:r>
              <a:rPr smtClean="0">
                <a:solidFill>
                  <a:srgbClr val="D71A16"/>
                </a:solidFill>
              </a:rPr>
              <a:t>console</a:t>
            </a:r>
            <a:r>
              <a:rPr lang="en-US" smtClean="0">
                <a:solidFill>
                  <a:srgbClr val="D71A16"/>
                </a:solidFill>
              </a:rPr>
              <a:t>.log</a:t>
            </a:r>
            <a:r>
              <a:rPr smtClean="0">
                <a:solidFill>
                  <a:srgbClr val="D71A16"/>
                </a:solidFill>
              </a:rPr>
              <a:t>( </a:t>
            </a:r>
            <a:r>
              <a:rPr>
                <a:solidFill>
                  <a:srgbClr val="D71A16"/>
                </a:solidFill>
              </a:rPr>
              <a:t>obj.key2 );</a:t>
            </a:r>
          </a:p>
        </p:txBody>
      </p:sp>
      <p:sp>
        <p:nvSpPr>
          <p:cNvPr id="176" name="Shape 176"/>
          <p:cNvSpPr/>
          <p:nvPr/>
        </p:nvSpPr>
        <p:spPr>
          <a:xfrm>
            <a:off x="1970530" y="6285506"/>
            <a:ext cx="6705925" cy="276999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lang="zh-CN" altLang="en-US" smtClean="0">
                <a:solidFill>
                  <a:schemeClr val="bg1"/>
                </a:solidFill>
              </a:rPr>
              <a:t>简单情况：函数</a:t>
            </a:r>
            <a:r>
              <a:rPr lang="en-US" altLang="zh-CN" smtClean="0">
                <a:solidFill>
                  <a:schemeClr val="bg1"/>
                </a:solidFill>
              </a:rPr>
              <a:t>(function)</a:t>
            </a:r>
            <a:r>
              <a:rPr lang="zh-CN" altLang="en-US" smtClean="0">
                <a:solidFill>
                  <a:schemeClr val="bg1"/>
                </a:solidFill>
              </a:rPr>
              <a:t>参数</a:t>
            </a:r>
            <a:r>
              <a:rPr lang="zh-CN" altLang="en-US">
                <a:solidFill>
                  <a:schemeClr val="bg1"/>
                </a:solidFill>
              </a:rPr>
              <a:t>是</a:t>
            </a:r>
            <a:r>
              <a:rPr lang="zh-CN" altLang="en-US" smtClean="0">
                <a:solidFill>
                  <a:schemeClr val="bg1"/>
                </a:solidFill>
              </a:rPr>
              <a:t>数值；对象属性是数值、字符串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5437786" y="3972271"/>
            <a:ext cx="1905001" cy="19050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3657196" y="3959571"/>
            <a:ext cx="50738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obj</a:t>
            </a:r>
          </a:p>
        </p:txBody>
      </p:sp>
      <p:sp>
        <p:nvSpPr>
          <p:cNvPr id="179" name="Shape 179"/>
          <p:cNvSpPr/>
          <p:nvPr/>
        </p:nvSpPr>
        <p:spPr>
          <a:xfrm>
            <a:off x="5674889" y="4327125"/>
            <a:ext cx="57674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/>
              <a:t>key1</a:t>
            </a:r>
          </a:p>
        </p:txBody>
      </p:sp>
      <p:sp>
        <p:nvSpPr>
          <p:cNvPr id="180" name="Shape 180"/>
          <p:cNvSpPr/>
          <p:nvPr/>
        </p:nvSpPr>
        <p:spPr>
          <a:xfrm>
            <a:off x="5682591" y="5120132"/>
            <a:ext cx="57674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/>
              <a:t>key2</a:t>
            </a:r>
          </a:p>
        </p:txBody>
      </p:sp>
      <p:sp>
        <p:nvSpPr>
          <p:cNvPr id="181" name="Shape 181"/>
          <p:cNvSpPr/>
          <p:nvPr/>
        </p:nvSpPr>
        <p:spPr>
          <a:xfrm>
            <a:off x="4175153" y="4138641"/>
            <a:ext cx="1092423" cy="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7604614" y="4327125"/>
            <a:ext cx="34390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/>
              <a:t>15</a:t>
            </a:r>
          </a:p>
        </p:txBody>
      </p:sp>
      <p:sp>
        <p:nvSpPr>
          <p:cNvPr id="183" name="Shape 183"/>
          <p:cNvSpPr/>
          <p:nvPr/>
        </p:nvSpPr>
        <p:spPr>
          <a:xfrm>
            <a:off x="7617314" y="5123561"/>
            <a:ext cx="1411736" cy="35128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/>
              <a:t>我不告诉你</a:t>
            </a:r>
          </a:p>
        </p:txBody>
      </p:sp>
      <p:sp>
        <p:nvSpPr>
          <p:cNvPr id="184" name="Shape 184"/>
          <p:cNvSpPr/>
          <p:nvPr/>
        </p:nvSpPr>
        <p:spPr>
          <a:xfrm>
            <a:off x="6652934" y="5299202"/>
            <a:ext cx="905061" cy="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88" name="Group 188"/>
          <p:cNvGrpSpPr/>
          <p:nvPr/>
        </p:nvGrpSpPr>
        <p:grpSpPr>
          <a:xfrm>
            <a:off x="3608805" y="1844284"/>
            <a:ext cx="4799957" cy="727202"/>
            <a:chOff x="0" y="0"/>
            <a:chExt cx="4799955" cy="727201"/>
          </a:xfrm>
        </p:grpSpPr>
        <p:sp>
          <p:nvSpPr>
            <p:cNvPr id="185" name="Shape 185"/>
            <p:cNvSpPr/>
            <p:nvPr/>
          </p:nvSpPr>
          <p:spPr>
            <a:xfrm>
              <a:off x="0" y="141604"/>
              <a:ext cx="43398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/>
                <a:t>foo</a:t>
              </a:r>
            </a:p>
          </p:txBody>
        </p:sp>
        <p:sp>
          <p:nvSpPr>
            <p:cNvPr id="186" name="Shape 186"/>
            <p:cNvSpPr/>
            <p:nvPr/>
          </p:nvSpPr>
          <p:spPr>
            <a:xfrm>
              <a:off x="544933" y="363600"/>
              <a:ext cx="1092423" cy="1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807566" y="0"/>
              <a:ext cx="2992390" cy="7272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/>
              <a:r>
                <a:rPr/>
                <a:t>[code]: function foo (n){...}</a:t>
              </a:r>
            </a:p>
          </p:txBody>
        </p:sp>
      </p:grpSp>
      <p:sp>
        <p:nvSpPr>
          <p:cNvPr id="189" name="Shape 189"/>
          <p:cNvSpPr/>
          <p:nvPr/>
        </p:nvSpPr>
        <p:spPr>
          <a:xfrm>
            <a:off x="3657196" y="3410516"/>
            <a:ext cx="69316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/>
              <a:t>result</a:t>
            </a:r>
          </a:p>
        </p:txBody>
      </p:sp>
      <p:sp>
        <p:nvSpPr>
          <p:cNvPr id="190" name="Shape 190"/>
          <p:cNvSpPr/>
          <p:nvPr/>
        </p:nvSpPr>
        <p:spPr>
          <a:xfrm>
            <a:off x="4331721" y="3584445"/>
            <a:ext cx="1092423" cy="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5508104" y="3387472"/>
            <a:ext cx="74336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15</a:t>
            </a:r>
          </a:p>
        </p:txBody>
      </p:sp>
      <p:sp>
        <p:nvSpPr>
          <p:cNvPr id="192" name="Shape 192"/>
          <p:cNvSpPr/>
          <p:nvPr/>
        </p:nvSpPr>
        <p:spPr>
          <a:xfrm>
            <a:off x="6652934" y="4506195"/>
            <a:ext cx="905061" cy="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71575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[prototype]</a:t>
            </a:r>
            <a:r>
              <a:rPr lang="zh-CN" altLang="en-US" dirty="0" smtClean="0"/>
              <a:t>可以多层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9672" y="2363688"/>
            <a:ext cx="108012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z: 5</a:t>
            </a:r>
          </a:p>
        </p:txBody>
      </p:sp>
      <p:sp>
        <p:nvSpPr>
          <p:cNvPr id="5" name="矩形 4"/>
          <p:cNvSpPr/>
          <p:nvPr/>
        </p:nvSpPr>
        <p:spPr>
          <a:xfrm>
            <a:off x="3923928" y="1916832"/>
            <a:ext cx="2016224" cy="1200327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y: 4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bar: function()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return </a:t>
            </a:r>
            <a:r>
              <a:rPr lang="en-US" altLang="zh-CN" dirty="0" err="1" smtClean="0">
                <a:solidFill>
                  <a:srgbClr val="000000"/>
                </a:solidFill>
              </a:rPr>
              <a:t>this.y</a:t>
            </a:r>
            <a:r>
              <a:rPr lang="en-US" altLang="zh-CN" dirty="0" smtClean="0">
                <a:solidFill>
                  <a:srgbClr val="000000"/>
                </a:solidFill>
              </a:rPr>
              <a:t>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}</a:t>
            </a:r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 flipV="1">
            <a:off x="2699792" y="2516996"/>
            <a:ext cx="1224136" cy="31357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/>
          <p:cNvSpPr txBox="1"/>
          <p:nvPr/>
        </p:nvSpPr>
        <p:spPr>
          <a:xfrm>
            <a:off x="2699792" y="2188313"/>
            <a:ext cx="15841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[prototype]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7026" y="2379954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obj1</a:t>
            </a:r>
          </a:p>
        </p:txBody>
      </p:sp>
      <p:cxnSp>
        <p:nvCxnSpPr>
          <p:cNvPr id="9" name="直接箭头连接符 8"/>
          <p:cNvCxnSpPr>
            <a:stCxn id="8" idx="3"/>
            <a:endCxn id="4" idx="1"/>
          </p:cNvCxnSpPr>
          <p:nvPr/>
        </p:nvCxnSpPr>
        <p:spPr>
          <a:xfrm flipV="1">
            <a:off x="936870" y="2548353"/>
            <a:ext cx="682802" cy="16267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/>
          <p:cNvCxnSpPr>
            <a:stCxn id="5" idx="3"/>
            <a:endCxn id="20" idx="1"/>
          </p:cNvCxnSpPr>
          <p:nvPr/>
        </p:nvCxnSpPr>
        <p:spPr>
          <a:xfrm>
            <a:off x="5940152" y="2516996"/>
            <a:ext cx="1296144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矩形 19"/>
          <p:cNvSpPr/>
          <p:nvPr/>
        </p:nvSpPr>
        <p:spPr>
          <a:xfrm>
            <a:off x="7236296" y="1916832"/>
            <a:ext cx="1656184" cy="1200327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x: 3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foo</a:t>
            </a:r>
            <a:r>
              <a:rPr lang="en-US" altLang="zh-CN" dirty="0" smtClean="0">
                <a:solidFill>
                  <a:srgbClr val="000000"/>
                </a:solidFill>
              </a:rPr>
              <a:t>: function()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return </a:t>
            </a:r>
            <a:r>
              <a:rPr lang="en-US" altLang="zh-CN" dirty="0" err="1" smtClean="0">
                <a:solidFill>
                  <a:srgbClr val="000000"/>
                </a:solidFill>
              </a:rPr>
              <a:t>this.x</a:t>
            </a:r>
            <a:r>
              <a:rPr lang="en-US" altLang="zh-CN" dirty="0" smtClean="0">
                <a:solidFill>
                  <a:srgbClr val="000000"/>
                </a:solidFill>
              </a:rPr>
              <a:t>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2160" y="2195574"/>
            <a:ext cx="15841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[prototype]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5576" y="3717032"/>
            <a:ext cx="30963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console.log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obj1.x </a:t>
            </a:r>
            <a:r>
              <a:rPr lang="en-US" altLang="zh-CN" dirty="0" smtClean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552" y="4653136"/>
            <a:ext cx="8424936" cy="646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第三次作业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：写一段</a:t>
            </a:r>
            <a:r>
              <a:rPr lang="en-US" altLang="zh-CN" dirty="0" smtClean="0">
                <a:solidFill>
                  <a:srgbClr val="000000"/>
                </a:solidFill>
              </a:rPr>
              <a:t>JavaScript</a:t>
            </a:r>
            <a:r>
              <a:rPr lang="zh-CN" altLang="en-US" dirty="0" smtClean="0">
                <a:solidFill>
                  <a:srgbClr val="000000"/>
                </a:solidFill>
              </a:rPr>
              <a:t>代码，实现上面的</a:t>
            </a:r>
            <a:r>
              <a:rPr lang="en-US" altLang="zh-CN" dirty="0" smtClean="0">
                <a:solidFill>
                  <a:srgbClr val="000000"/>
                </a:solidFill>
              </a:rPr>
              <a:t>[prototype]</a:t>
            </a:r>
            <a:r>
              <a:rPr lang="zh-CN" altLang="en-US" dirty="0" smtClean="0">
                <a:solidFill>
                  <a:srgbClr val="000000"/>
                </a:solidFill>
              </a:rPr>
              <a:t>关系。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提示：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需要类似</a:t>
            </a: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F.prototype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= new G() 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的方式，才能建立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层以上的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[prototype]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链条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3517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默认的</a:t>
            </a:r>
            <a:r>
              <a:rPr lang="en-US" altLang="zh-CN" dirty="0" smtClean="0"/>
              <a:t>[prototype]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180728"/>
          </a:xfrm>
        </p:spPr>
        <p:txBody>
          <a:bodyPr/>
          <a:lstStyle/>
          <a:p>
            <a:r>
              <a:rPr lang="zh-CN" altLang="en-US" dirty="0" smtClean="0"/>
              <a:t>实际上，每个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预先配备了一个</a:t>
            </a:r>
            <a:r>
              <a:rPr lang="en-US" altLang="zh-CN" dirty="0" smtClean="0"/>
              <a:t>prototype</a:t>
            </a:r>
            <a:r>
              <a:rPr lang="zh-CN" altLang="en-US" dirty="0" smtClean="0"/>
              <a:t>对象。通常直接使用它即可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924944"/>
            <a:ext cx="4104456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indent="0">
              <a:buNone/>
            </a:pPr>
            <a:r>
              <a:rPr lang="en-US" altLang="zh-CN" sz="1200" dirty="0" smtClean="0"/>
              <a:t>function F(y){</a:t>
            </a:r>
          </a:p>
          <a:p>
            <a:pPr marL="0" indent="0">
              <a:buNone/>
            </a:pP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this.y</a:t>
            </a:r>
            <a:r>
              <a:rPr lang="en-US" altLang="zh-CN" sz="1200" dirty="0" smtClean="0"/>
              <a:t> = y;</a:t>
            </a:r>
          </a:p>
          <a:p>
            <a:pPr marL="0" indent="0">
              <a:buNone/>
            </a:pPr>
            <a:r>
              <a:rPr lang="en-US" altLang="zh-CN" sz="1200" dirty="0" smtClean="0"/>
              <a:t>}</a:t>
            </a:r>
          </a:p>
          <a:p>
            <a:pPr marL="0" indent="0">
              <a:buNone/>
            </a:pPr>
            <a:r>
              <a:rPr lang="en-US" altLang="zh-CN" sz="1200" dirty="0" err="1" smtClean="0"/>
              <a:t>F.prototype.x</a:t>
            </a:r>
            <a:r>
              <a:rPr lang="en-US" altLang="zh-CN" sz="1200" dirty="0" smtClean="0"/>
              <a:t> = 5;</a:t>
            </a:r>
          </a:p>
          <a:p>
            <a:pPr marL="0" indent="0">
              <a:buNone/>
            </a:pPr>
            <a:r>
              <a:rPr lang="en-US" altLang="zh-CN" sz="1200" dirty="0" err="1" smtClean="0"/>
              <a:t>F.prototype.foo</a:t>
            </a:r>
            <a:r>
              <a:rPr lang="en-US" altLang="zh-CN" sz="1200" dirty="0" smtClean="0"/>
              <a:t> = function() { return </a:t>
            </a:r>
            <a:r>
              <a:rPr lang="en-US" altLang="zh-CN" sz="1200" dirty="0" err="1" smtClean="0"/>
              <a:t>this.y</a:t>
            </a:r>
            <a:r>
              <a:rPr lang="en-US" altLang="zh-CN" sz="1200" dirty="0" smtClean="0"/>
              <a:t>; }</a:t>
            </a:r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err="1" smtClean="0"/>
              <a:t>var</a:t>
            </a:r>
            <a:r>
              <a:rPr lang="en-US" altLang="zh-CN" sz="1200" dirty="0" smtClean="0"/>
              <a:t> obj1 = new F(2);</a:t>
            </a:r>
          </a:p>
          <a:p>
            <a:pPr marL="0" indent="0">
              <a:buNone/>
            </a:pPr>
            <a:r>
              <a:rPr lang="en-US" altLang="zh-CN" sz="1200" dirty="0" err="1" smtClean="0"/>
              <a:t>console.log</a:t>
            </a:r>
            <a:r>
              <a:rPr lang="en-US" altLang="zh-CN" sz="1200" dirty="0" smtClean="0"/>
              <a:t> (</a:t>
            </a:r>
            <a:r>
              <a:rPr lang="en-US" altLang="zh-CN" sz="1200" dirty="0" smtClean="0">
                <a:solidFill>
                  <a:srgbClr val="FF0000"/>
                </a:solidFill>
              </a:rPr>
              <a:t> obj1.foo() </a:t>
            </a:r>
            <a:r>
              <a:rPr lang="en-US" altLang="zh-CN" sz="1200" dirty="0" smtClean="0"/>
              <a:t>);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652120" y="3645024"/>
            <a:ext cx="936104" cy="2097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矩形 5"/>
          <p:cNvSpPr/>
          <p:nvPr/>
        </p:nvSpPr>
        <p:spPr>
          <a:xfrm>
            <a:off x="6660232" y="3501008"/>
            <a:ext cx="216024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baseline="0" dirty="0" smtClean="0">
              <a:solidFill>
                <a:srgbClr val="000000"/>
              </a:solidFill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2120" y="3212976"/>
            <a:ext cx="136815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prototype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597584" y="3789040"/>
            <a:ext cx="990640" cy="4821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矩形 8"/>
          <p:cNvSpPr/>
          <p:nvPr/>
        </p:nvSpPr>
        <p:spPr>
          <a:xfrm>
            <a:off x="5580112" y="3851756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sym typeface="Wingdings" pitchFamily="2" charset="2"/>
              </a:rPr>
              <a:t>constructor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04048" y="3496363"/>
            <a:ext cx="576064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形状 13"/>
          <p:cNvCxnSpPr>
            <a:endCxn id="6" idx="2"/>
          </p:cNvCxnSpPr>
          <p:nvPr/>
        </p:nvCxnSpPr>
        <p:spPr>
          <a:xfrm flipV="1">
            <a:off x="5076056" y="3870338"/>
            <a:ext cx="2664296" cy="1142838"/>
          </a:xfrm>
          <a:prstGeom prst="bentConnector2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/>
          <p:cNvSpPr txBox="1"/>
          <p:nvPr/>
        </p:nvSpPr>
        <p:spPr>
          <a:xfrm>
            <a:off x="5851773" y="4653136"/>
            <a:ext cx="28083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直接往里塞</a:t>
            </a:r>
            <a:r>
              <a:rPr lang="zh-CN" altLang="en-US" dirty="0" smtClean="0">
                <a:solidFill>
                  <a:srgbClr val="000000"/>
                </a:solidFill>
              </a:rPr>
              <a:t>属性即可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563888" y="3789040"/>
            <a:ext cx="1512168" cy="1224136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连接符 20"/>
          <p:cNvCxnSpPr/>
          <p:nvPr/>
        </p:nvCxnSpPr>
        <p:spPr>
          <a:xfrm>
            <a:off x="3563888" y="3501008"/>
            <a:ext cx="0" cy="504056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xmlns="" val="240990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变量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/>
              <a:t>对象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</a:p>
          <a:p>
            <a:r>
              <a:rPr lang="zh-CN" altLang="en-US" dirty="0" smtClean="0"/>
              <a:t>数组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hoisted</a:t>
            </a:r>
          </a:p>
          <a:p>
            <a:r>
              <a:rPr lang="zh-CN" altLang="en-US" dirty="0" smtClean="0"/>
              <a:t>函数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() { }</a:t>
            </a:r>
          </a:p>
          <a:p>
            <a:pPr lvl="1"/>
            <a:r>
              <a:rPr lang="en-US" altLang="zh-CN" dirty="0" smtClean="0"/>
              <a:t>function is object</a:t>
            </a:r>
          </a:p>
          <a:p>
            <a:pPr lvl="1"/>
            <a:r>
              <a:rPr lang="en-US" altLang="zh-CN" dirty="0" smtClean="0"/>
              <a:t>invoke function</a:t>
            </a:r>
          </a:p>
          <a:p>
            <a:pPr lvl="2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stack</a:t>
            </a:r>
          </a:p>
          <a:p>
            <a:pPr lvl="1"/>
            <a:r>
              <a:rPr lang="en-US" altLang="zh-CN" dirty="0" smtClean="0"/>
              <a:t>defining function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chain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function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2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arguments</a:t>
            </a:r>
          </a:p>
          <a:p>
            <a:pPr lvl="1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expression</a:t>
            </a:r>
          </a:p>
          <a:p>
            <a:pPr lvl="2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不留痕迹的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</a:p>
          <a:p>
            <a:pPr lvl="1"/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pPr lvl="2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Foo</a:t>
            </a:r>
            <a:r>
              <a:rPr lang="en-US" altLang="zh-CN" dirty="0" smtClean="0"/>
              <a:t>()</a:t>
            </a:r>
          </a:p>
          <a:p>
            <a:pPr lvl="2"/>
            <a:r>
              <a:rPr lang="en-US" altLang="zh-CN" dirty="0" err="1" smtClean="0"/>
              <a:t>o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.foo</a:t>
            </a:r>
            <a:r>
              <a:rPr lang="en-US" altLang="zh-CN" dirty="0" smtClean="0"/>
              <a:t>()</a:t>
            </a:r>
          </a:p>
          <a:p>
            <a:pPr lvl="2"/>
            <a:r>
              <a:rPr lang="zh-CN" altLang="en-US" dirty="0" smtClean="0"/>
              <a:t>借用</a:t>
            </a:r>
            <a:r>
              <a:rPr lang="en-US" altLang="zh-CN" dirty="0" smtClean="0"/>
              <a:t>method: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call(), apply()</a:t>
            </a:r>
          </a:p>
          <a:p>
            <a:pPr lvl="2"/>
            <a:r>
              <a:rPr lang="zh-CN" altLang="en-US" dirty="0" smtClean="0"/>
              <a:t>预先绑定对象：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bind()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[prototype]</a:t>
            </a:r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411760" y="3627022"/>
            <a:ext cx="3024336" cy="9001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08104" y="3491718"/>
            <a:ext cx="331236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独门绝技：</a:t>
            </a:r>
            <a:r>
              <a:rPr lang="en-US" altLang="zh-CN" dirty="0" smtClean="0">
                <a:solidFill>
                  <a:srgbClr val="FF0000"/>
                </a:solidFill>
              </a:rPr>
              <a:t>def, run, ref </a:t>
            </a:r>
            <a:r>
              <a:rPr lang="zh-CN" altLang="en-US" dirty="0" smtClean="0">
                <a:solidFill>
                  <a:srgbClr val="FF0000"/>
                </a:solidFill>
              </a:rPr>
              <a:t>分析方法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9366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第三次作业汇总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altLang="zh-CN" dirty="0" smtClean="0">
                <a:solidFill>
                  <a:srgbClr val="000000"/>
                </a:solidFill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</a:rPr>
              <a:t>作业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</a:rPr>
              <a:t>：请仿照上一页</a:t>
            </a:r>
            <a:r>
              <a:rPr lang="en-US" altLang="zh-CN" dirty="0" smtClean="0">
                <a:solidFill>
                  <a:srgbClr val="000000"/>
                </a:solidFill>
              </a:rPr>
              <a:t>PPT</a:t>
            </a:r>
            <a:r>
              <a:rPr lang="zh-CN" altLang="en-US" dirty="0" smtClean="0">
                <a:solidFill>
                  <a:srgbClr val="000000"/>
                </a:solidFill>
              </a:rPr>
              <a:t>，画出</a:t>
            </a:r>
            <a:r>
              <a:rPr lang="en-US" altLang="zh-CN" dirty="0" err="1" smtClean="0">
                <a:solidFill>
                  <a:srgbClr val="000000"/>
                </a:solidFill>
              </a:rPr>
              <a:t>obj</a:t>
            </a:r>
            <a:r>
              <a:rPr lang="en-US" altLang="zh-CN" dirty="0" smtClean="0">
                <a:solidFill>
                  <a:srgbClr val="000000"/>
                </a:solidFill>
              </a:rPr>
              <a:t>, bar, obj2, obj3</a:t>
            </a:r>
            <a:r>
              <a:rPr lang="zh-CN" altLang="en-US" dirty="0" smtClean="0">
                <a:solidFill>
                  <a:srgbClr val="000000"/>
                </a:solidFill>
              </a:rPr>
              <a:t>在内存中的情况</a:t>
            </a:r>
            <a:r>
              <a:rPr lang="en-US" altLang="zh-CN" dirty="0" smtClean="0">
                <a:solidFill>
                  <a:srgbClr val="000000"/>
                </a:solidFill>
              </a:rPr>
              <a:t>”</a:t>
            </a:r>
          </a:p>
          <a:p>
            <a:pPr algn="l" rtl="0"/>
            <a:r>
              <a:rPr lang="en-US" altLang="zh-CN" dirty="0" smtClean="0">
                <a:solidFill>
                  <a:srgbClr val="000000"/>
                </a:solidFill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</a:rPr>
              <a:t>作业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</a:rPr>
              <a:t>：请写任意一段程序，需要用到数组的至少</a:t>
            </a:r>
            <a:r>
              <a:rPr lang="en-US" altLang="zh-CN" dirty="0" smtClean="0">
                <a:solidFill>
                  <a:srgbClr val="000000"/>
                </a:solidFill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</a:rPr>
              <a:t>个</a:t>
            </a:r>
            <a:r>
              <a:rPr lang="en-US" altLang="zh-CN" dirty="0" smtClean="0">
                <a:solidFill>
                  <a:srgbClr val="000000"/>
                </a:solidFill>
              </a:rPr>
              <a:t>method”</a:t>
            </a:r>
          </a:p>
          <a:p>
            <a:pPr algn="l" rtl="0"/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000000"/>
                </a:solidFill>
              </a:rPr>
              <a:t>作业</a:t>
            </a:r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</a:rPr>
              <a:t>：</a:t>
            </a:r>
            <a:r>
              <a:rPr lang="zh-CN" altLang="en-US" dirty="0" smtClean="0"/>
              <a:t>请仿照前两页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，画图解释下面程序的输出”</a:t>
            </a:r>
            <a:endParaRPr lang="en-US" altLang="zh-CN" dirty="0" smtClean="0"/>
          </a:p>
          <a:p>
            <a:pPr algn="l" rtl="0" latinLnBrk="1" hangingPunct="0"/>
            <a:r>
              <a:rPr lang="zh-CN" altLang="en-US" dirty="0" smtClean="0">
                <a:solidFill>
                  <a:schemeClr val="tx1"/>
                </a:solidFill>
              </a:rPr>
              <a:t>“作业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：写一段代码，实现上图的</a:t>
            </a:r>
            <a:r>
              <a:rPr lang="en-US" altLang="zh-CN" dirty="0" smtClean="0">
                <a:solidFill>
                  <a:schemeClr val="tx1"/>
                </a:solidFill>
              </a:rPr>
              <a:t>scope chain</a:t>
            </a:r>
            <a:r>
              <a:rPr lang="zh-CN" altLang="en-US" dirty="0" smtClean="0">
                <a:solidFill>
                  <a:schemeClr val="tx1"/>
                </a:solidFill>
              </a:rPr>
              <a:t>关系和</a:t>
            </a:r>
            <a:r>
              <a:rPr lang="en-US" altLang="zh-CN" dirty="0" smtClean="0">
                <a:solidFill>
                  <a:schemeClr val="tx1"/>
                </a:solidFill>
              </a:rPr>
              <a:t>call stack</a:t>
            </a:r>
            <a:r>
              <a:rPr lang="zh-CN" altLang="en-US" dirty="0" smtClean="0">
                <a:solidFill>
                  <a:schemeClr val="tx1"/>
                </a:solidFill>
              </a:rPr>
              <a:t>关系”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 rtl="0"/>
            <a:r>
              <a:rPr lang="zh-CN" altLang="en-US" dirty="0" smtClean="0">
                <a:solidFill>
                  <a:schemeClr val="tx1"/>
                </a:solidFill>
              </a:rPr>
              <a:t>“作业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：写一段</a:t>
            </a:r>
            <a:r>
              <a:rPr lang="en-US" altLang="zh-CN" dirty="0" smtClean="0">
                <a:solidFill>
                  <a:schemeClr val="tx1"/>
                </a:solidFill>
              </a:rPr>
              <a:t>JavaScript</a:t>
            </a:r>
            <a:r>
              <a:rPr lang="zh-CN" altLang="en-US" dirty="0" smtClean="0">
                <a:solidFill>
                  <a:schemeClr val="tx1"/>
                </a:solidFill>
              </a:rPr>
              <a:t>代码，实现上面的</a:t>
            </a:r>
            <a:r>
              <a:rPr lang="en-US" altLang="zh-CN" dirty="0" smtClean="0">
                <a:solidFill>
                  <a:schemeClr val="tx1"/>
                </a:solidFill>
              </a:rPr>
              <a:t>[prototype]</a:t>
            </a:r>
            <a:r>
              <a:rPr lang="zh-CN" altLang="en-US" dirty="0" smtClean="0">
                <a:solidFill>
                  <a:schemeClr val="tx1"/>
                </a:solidFill>
              </a:rPr>
              <a:t>关系”</a:t>
            </a:r>
          </a:p>
          <a:p>
            <a:pPr algn="l" rtl="0"/>
            <a:endParaRPr lang="zh-CN" altLang="en-US" dirty="0" smtClean="0">
              <a:solidFill>
                <a:srgbClr val="000000"/>
              </a:solidFill>
            </a:endParaRPr>
          </a:p>
          <a:p>
            <a:pPr algn="l" rtl="0"/>
            <a:endParaRPr lang="en-US" altLang="zh-CN" dirty="0" smtClean="0">
              <a:solidFill>
                <a:srgbClr val="000000"/>
              </a:solidFill>
            </a:endParaRPr>
          </a:p>
          <a:p>
            <a:pPr algn="l" rtl="0"/>
            <a:endParaRPr lang="zh-CN" altLang="en-US" dirty="0" smtClean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1202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altLang="en-US" sz="4400" smtClean="0"/>
              <a:t>函数、对象、引用</a:t>
            </a:r>
            <a:endParaRPr sz="4400"/>
          </a:p>
        </p:txBody>
      </p:sp>
      <p:sp>
        <p:nvSpPr>
          <p:cNvPr id="195" name="Shape 19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5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482272" y="1427188"/>
            <a:ext cx="7970664" cy="476919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00763" y="1772792"/>
            <a:ext cx="7017041" cy="424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//function可以被赋值给bar，如同一个object</a:t>
            </a:r>
          </a:p>
          <a:p>
            <a:pPr lvl="0"/>
            <a:r>
              <a:rPr/>
              <a:t>var bar = function foo(n) {</a:t>
            </a:r>
          </a:p>
          <a:p>
            <a:pPr lvl="0"/>
            <a:r>
              <a:rPr/>
              <a:t>  //function可以返回object</a:t>
            </a:r>
          </a:p>
          <a:p>
            <a:pPr lvl="0"/>
            <a:r>
              <a:rPr/>
              <a:t>  return { "key1": n * n + (n + n) };</a:t>
            </a:r>
          </a:p>
          <a:p>
            <a:pPr lvl="0"/>
            <a:r>
              <a:rPr/>
              <a:t>}</a:t>
            </a:r>
          </a:p>
          <a:p>
            <a:pPr lvl="0"/>
            <a:endParaRPr/>
          </a:p>
          <a:p>
            <a:pPr lvl="0"/>
            <a:r>
              <a:rPr/>
              <a:t>//通过bar调用function</a:t>
            </a:r>
          </a:p>
          <a:p>
            <a:pPr lvl="0"/>
            <a:r>
              <a:rPr/>
              <a:t>var obj = bar();</a:t>
            </a:r>
          </a:p>
          <a:p>
            <a:pPr lvl="0"/>
            <a:endParaRPr/>
          </a:p>
          <a:p>
            <a:pPr lvl="0"/>
            <a:r>
              <a:rPr/>
              <a:t>//bar指向的function真的是</a:t>
            </a:r>
            <a:r>
              <a:rPr smtClean="0"/>
              <a:t>object</a:t>
            </a:r>
            <a:r>
              <a:rPr lang="zh-CN" altLang="en-US" smtClean="0"/>
              <a:t>，</a:t>
            </a:r>
            <a:endParaRPr lang="en-US" smtClean="0"/>
          </a:p>
          <a:p>
            <a:pPr lvl="0"/>
            <a:r>
              <a:rPr lang="en-US" smtClean="0"/>
              <a:t>//</a:t>
            </a:r>
            <a:r>
              <a:rPr smtClean="0"/>
              <a:t>可以添加属性</a:t>
            </a:r>
            <a:endParaRPr/>
          </a:p>
          <a:p>
            <a:pPr lvl="0"/>
            <a:r>
              <a:rPr/>
              <a:t>bar.x = "新的属性</a:t>
            </a:r>
            <a:r>
              <a:rPr smtClean="0"/>
              <a:t>";</a:t>
            </a:r>
            <a:endParaRPr lang="en-US" smtClean="0"/>
          </a:p>
          <a:p>
            <a:pPr lvl="0"/>
            <a:endParaRPr lang="en-US" smtClean="0"/>
          </a:p>
          <a:p>
            <a:pPr lvl="0"/>
            <a:r>
              <a:rPr lang="en-US" smtClean="0"/>
              <a:t>//object</a:t>
            </a:r>
            <a:r>
              <a:rPr lang="zh-CN" altLang="en-US" smtClean="0"/>
              <a:t>的属性可以是另一个</a:t>
            </a:r>
            <a:r>
              <a:rPr lang="en-US" altLang="zh-CN" smtClean="0"/>
              <a:t>object</a:t>
            </a:r>
            <a:endParaRPr lang="en-US" smtClean="0"/>
          </a:p>
          <a:p>
            <a:pPr lvl="0"/>
            <a:r>
              <a:rPr lang="en-US" altLang="zh-CN" smtClean="0"/>
              <a:t>obj.y = { key2: 10 };</a:t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5619115" y="5269850"/>
            <a:ext cx="3256621" cy="430887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对象属性可以是另一个</a:t>
            </a:r>
            <a:r>
              <a:rPr lang="zh-CN" altLang="en-US" sz="1400" smtClean="0">
                <a:solidFill>
                  <a:schemeClr val="bg1"/>
                </a:solidFill>
              </a:rPr>
              <a:t>对象，称为 对象引用</a:t>
            </a:r>
            <a:r>
              <a:rPr lang="en-US" altLang="zh-CN" sz="1400" smtClean="0">
                <a:solidFill>
                  <a:schemeClr val="bg1"/>
                </a:solidFill>
              </a:rPr>
              <a:t>(reference)</a:t>
            </a:r>
            <a:endParaRPr sz="1400">
              <a:solidFill>
                <a:schemeClr val="bg1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4804935" y="2486205"/>
            <a:ext cx="43398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/>
              <a:t>bar</a:t>
            </a:r>
          </a:p>
        </p:txBody>
      </p:sp>
      <p:sp>
        <p:nvSpPr>
          <p:cNvPr id="200" name="Shape 200"/>
          <p:cNvSpPr/>
          <p:nvPr/>
        </p:nvSpPr>
        <p:spPr>
          <a:xfrm>
            <a:off x="5349868" y="2708201"/>
            <a:ext cx="623787" cy="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6097307" y="1700808"/>
            <a:ext cx="2992390" cy="1725047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5999184" y="3842608"/>
            <a:ext cx="1205556" cy="58294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/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4739622" y="3955006"/>
            <a:ext cx="507389" cy="3581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/>
            <a:r>
              <a:rPr/>
              <a:t>obj</a:t>
            </a:r>
          </a:p>
        </p:txBody>
      </p:sp>
      <p:sp>
        <p:nvSpPr>
          <p:cNvPr id="204" name="Shape 204"/>
          <p:cNvSpPr/>
          <p:nvPr/>
        </p:nvSpPr>
        <p:spPr>
          <a:xfrm>
            <a:off x="6140184" y="3869294"/>
            <a:ext cx="576744" cy="3581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/>
            <a:r>
              <a:rPr/>
              <a:t>key1</a:t>
            </a:r>
          </a:p>
        </p:txBody>
      </p:sp>
      <p:sp>
        <p:nvSpPr>
          <p:cNvPr id="205" name="Shape 205"/>
          <p:cNvSpPr/>
          <p:nvPr/>
        </p:nvSpPr>
        <p:spPr>
          <a:xfrm>
            <a:off x="5347994" y="4134077"/>
            <a:ext cx="542242" cy="1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19" tIns="45719" rIns="45719" bIns="45719" numCol="1" anchor="t">
            <a:noAutofit/>
          </a:bodyPr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7633630" y="3867396"/>
            <a:ext cx="343903" cy="3581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/>
            <a:r>
              <a:rPr/>
              <a:t>15</a:t>
            </a:r>
          </a:p>
        </p:txBody>
      </p:sp>
      <p:sp>
        <p:nvSpPr>
          <p:cNvPr id="207" name="Shape 207"/>
          <p:cNvSpPr/>
          <p:nvPr/>
        </p:nvSpPr>
        <p:spPr>
          <a:xfrm>
            <a:off x="6736196" y="4011411"/>
            <a:ext cx="878167" cy="1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19" tIns="45719" rIns="45719" bIns="45719" numCol="1" anchor="t">
            <a:noAutofit/>
          </a:bodyPr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6753208" y="2563330"/>
            <a:ext cx="586134" cy="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6445009" y="2384259"/>
            <a:ext cx="21866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/>
              <a:t>x</a:t>
            </a:r>
          </a:p>
        </p:txBody>
      </p:sp>
      <p:sp>
        <p:nvSpPr>
          <p:cNvPr id="211" name="Shape 211"/>
          <p:cNvSpPr/>
          <p:nvPr/>
        </p:nvSpPr>
        <p:spPr>
          <a:xfrm>
            <a:off x="7441577" y="2387689"/>
            <a:ext cx="1043941" cy="35128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/>
              <a:t>新的属性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56739" y="1839876"/>
            <a:ext cx="267328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0" algn="l" rtl="0" latinLnBrk="1" hangingPunct="0"/>
            <a:r>
              <a:rPr lang="en-US" altLang="zh-CN"/>
              <a:t>[code]: function foo (n){...}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7094" y="4040873"/>
            <a:ext cx="4617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y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00"/>
          <p:cNvSpPr/>
          <p:nvPr/>
        </p:nvSpPr>
        <p:spPr>
          <a:xfrm>
            <a:off x="6754399" y="4225538"/>
            <a:ext cx="674998" cy="590439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" name="Shape 211"/>
          <p:cNvSpPr/>
          <p:nvPr/>
        </p:nvSpPr>
        <p:spPr>
          <a:xfrm>
            <a:off x="7409527" y="4687293"/>
            <a:ext cx="660042" cy="276999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mtClean="0"/>
              <a:t>key2</a:t>
            </a:r>
            <a:endParaRPr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7986305" y="4810100"/>
            <a:ext cx="617030" cy="15693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矩形 9"/>
          <p:cNvSpPr/>
          <p:nvPr/>
        </p:nvSpPr>
        <p:spPr>
          <a:xfrm>
            <a:off x="8507677" y="4631311"/>
            <a:ext cx="47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10</a:t>
            </a:r>
            <a:endParaRPr lang="zh-CN" altLang="en-US"/>
          </a:p>
        </p:txBody>
      </p:sp>
      <p:sp>
        <p:nvSpPr>
          <p:cNvPr id="33" name="Shape 198"/>
          <p:cNvSpPr/>
          <p:nvPr/>
        </p:nvSpPr>
        <p:spPr>
          <a:xfrm>
            <a:off x="5900889" y="3196802"/>
            <a:ext cx="3070077" cy="430887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/>
                </a:solidFill>
              </a:rPr>
              <a:t>函数</a:t>
            </a:r>
            <a:r>
              <a:rPr sz="1400" smtClean="0">
                <a:solidFill>
                  <a:schemeClr val="bg1"/>
                </a:solidFill>
              </a:rPr>
              <a:t>其实是</a:t>
            </a:r>
            <a:r>
              <a:rPr lang="zh-CN" altLang="en-US" sz="1400" smtClean="0">
                <a:solidFill>
                  <a:schemeClr val="bg1"/>
                </a:solidFill>
              </a:rPr>
              <a:t>对象，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lang="zh-CN" altLang="en-US" sz="1400" smtClean="0">
                <a:solidFill>
                  <a:schemeClr val="bg1"/>
                </a:solidFill>
              </a:rPr>
              <a:t>除了有代码，还可以有其它属性</a:t>
            </a:r>
            <a:endParaRPr lang="en-US" altLang="zh-CN" sz="1400" smtClean="0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>
            <a:endCxn id="210" idx="2"/>
          </p:cNvCxnSpPr>
          <p:nvPr/>
        </p:nvCxnSpPr>
        <p:spPr>
          <a:xfrm flipV="1">
            <a:off x="6554341" y="2742400"/>
            <a:ext cx="0" cy="398568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6601964" y="4227436"/>
            <a:ext cx="61709" cy="10424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Shape 198"/>
          <p:cNvSpPr/>
          <p:nvPr/>
        </p:nvSpPr>
        <p:spPr>
          <a:xfrm>
            <a:off x="3556612" y="2081828"/>
            <a:ext cx="2366020" cy="430887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 smtClean="0">
                <a:solidFill>
                  <a:schemeClr val="bg1"/>
                </a:solidFill>
              </a:rPr>
              <a:t>这种写法叫</a:t>
            </a:r>
            <a:r>
              <a:rPr lang="en-US" altLang="zh-CN" sz="1400" smtClean="0">
                <a:solidFill>
                  <a:schemeClr val="bg1"/>
                </a:solidFill>
              </a:rPr>
              <a:t>function expression</a:t>
            </a:r>
            <a:r>
              <a:rPr lang="zh-CN" altLang="en-US" sz="1400" smtClean="0">
                <a:solidFill>
                  <a:schemeClr val="bg1"/>
                </a:solidFill>
              </a:rPr>
              <a:t>，后面会说</a:t>
            </a:r>
            <a:endParaRPr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6678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altLang="en-US" sz="4400" smtClean="0"/>
              <a:t>方法</a:t>
            </a:r>
            <a:endParaRPr sz="4400"/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6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514394" y="1544968"/>
            <a:ext cx="7858238" cy="4764352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950664" y="1777749"/>
            <a:ext cx="4646161" cy="507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err="1"/>
              <a:t>var</a:t>
            </a:r>
            <a:r>
              <a:rPr/>
              <a:t> </a:t>
            </a:r>
            <a:r>
              <a:rPr err="1"/>
              <a:t>obj</a:t>
            </a:r>
            <a:r>
              <a:rPr/>
              <a:t> = {</a:t>
            </a:r>
          </a:p>
          <a:p>
            <a:pPr lvl="0"/>
            <a:r>
              <a:rPr/>
              <a:t>  "key1": 15,</a:t>
            </a:r>
          </a:p>
          <a:p>
            <a:pPr lvl="0"/>
            <a:r>
              <a:rPr/>
              <a:t>  "key2": 20,</a:t>
            </a:r>
          </a:p>
          <a:p>
            <a:pPr lvl="0"/>
            <a:r>
              <a:rPr/>
              <a:t>  </a:t>
            </a:r>
            <a:r>
              <a:rPr smtClean="0"/>
              <a:t>"</a:t>
            </a:r>
            <a:r>
              <a:rPr lang="en-US" smtClean="0"/>
              <a:t>method1</a:t>
            </a:r>
            <a:r>
              <a:rPr smtClean="0"/>
              <a:t>": </a:t>
            </a:r>
            <a:r>
              <a:rPr/>
              <a:t>function foo(){</a:t>
            </a:r>
          </a:p>
          <a:p>
            <a:pPr lvl="0"/>
            <a:r>
              <a:rPr/>
              <a:t>    </a:t>
            </a:r>
            <a:r>
              <a:rPr lang="en-US" smtClean="0"/>
              <a:t>…</a:t>
            </a:r>
            <a:endParaRPr/>
          </a:p>
          <a:p>
            <a:pPr lvl="0"/>
            <a:r>
              <a:rPr/>
              <a:t>  };</a:t>
            </a:r>
          </a:p>
          <a:p>
            <a:pPr lvl="0"/>
            <a:endParaRPr lang="en-US" smtClean="0"/>
          </a:p>
          <a:p>
            <a:pPr lvl="0"/>
            <a:r>
              <a:rPr smtClean="0"/>
              <a:t>obj.</a:t>
            </a:r>
            <a:r>
              <a:rPr lang="en-US" smtClean="0"/>
              <a:t>method1</a:t>
            </a:r>
            <a:r>
              <a:rPr smtClean="0"/>
              <a:t>();</a:t>
            </a:r>
            <a:endParaRPr lang="en-US" smtClean="0"/>
          </a:p>
          <a:p>
            <a:pPr lvl="0"/>
            <a:endParaRPr lang="en-US" smtClean="0"/>
          </a:p>
          <a:p>
            <a:pPr lvl="0"/>
            <a:r>
              <a:rPr lang="en-US" smtClean="0"/>
              <a:t>var bar = function foo(){ ... };</a:t>
            </a:r>
            <a:endParaRPr lang="en-US"/>
          </a:p>
          <a:p>
            <a:pPr lvl="0"/>
            <a:r>
              <a:rPr lang="en-US" smtClean="0"/>
              <a:t>var obj2 = {"key3": 8 };</a:t>
            </a:r>
          </a:p>
          <a:p>
            <a:pPr lvl="0"/>
            <a:r>
              <a:rPr lang="en-US" smtClean="0"/>
              <a:t>obj2.method2 = bar;</a:t>
            </a:r>
          </a:p>
          <a:p>
            <a:pPr lvl="0"/>
            <a:r>
              <a:rPr lang="en-US" smtClean="0"/>
              <a:t>obj2.method2();</a:t>
            </a:r>
          </a:p>
          <a:p>
            <a:pPr lvl="0"/>
            <a:endParaRPr lang="en-US"/>
          </a:p>
          <a:p>
            <a:pPr lvl="0"/>
            <a:r>
              <a:rPr lang="en-US" altLang="zh-CN" smtClean="0"/>
              <a:t>var obj3 = {"key4": 10, "method3": bar };</a:t>
            </a:r>
          </a:p>
          <a:p>
            <a:pPr lvl="0"/>
            <a:r>
              <a:rPr lang="en-US" smtClean="0"/>
              <a:t>obj3.method3();</a:t>
            </a:r>
            <a:endParaRPr/>
          </a:p>
          <a:p>
            <a:pPr lvl="0"/>
            <a:endParaRPr lang="en-US" smtClean="0"/>
          </a:p>
          <a:p>
            <a:pPr lvl="0"/>
            <a:endParaRPr lang="en-US" smtClean="0"/>
          </a:p>
        </p:txBody>
      </p:sp>
      <p:sp>
        <p:nvSpPr>
          <p:cNvPr id="217" name="Shape 217"/>
          <p:cNvSpPr/>
          <p:nvPr/>
        </p:nvSpPr>
        <p:spPr>
          <a:xfrm>
            <a:off x="4012941" y="2591501"/>
            <a:ext cx="4159459" cy="830997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err="1">
                <a:solidFill>
                  <a:schemeClr val="bg1"/>
                </a:solidFill>
              </a:rPr>
              <a:t>属性可以是</a:t>
            </a:r>
            <a:r>
              <a:rPr smtClean="0">
                <a:solidFill>
                  <a:schemeClr val="bg1"/>
                </a:solidFill>
              </a:rPr>
              <a:t>function</a:t>
            </a:r>
            <a:endParaRPr lang="en-US" altLang="zh-CN" smtClean="0">
              <a:solidFill>
                <a:schemeClr val="bg1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lang="zh-CN" altLang="en-US" smtClean="0">
                <a:solidFill>
                  <a:schemeClr val="bg1"/>
                </a:solidFill>
              </a:rPr>
              <a:t>作为属性的</a:t>
            </a:r>
            <a:r>
              <a:rPr lang="en-US" altLang="zh-CN" smtClean="0">
                <a:solidFill>
                  <a:schemeClr val="bg1"/>
                </a:solidFill>
              </a:rPr>
              <a:t>function</a:t>
            </a:r>
            <a:r>
              <a:rPr lang="zh-CN" altLang="en-US" smtClean="0">
                <a:solidFill>
                  <a:schemeClr val="bg1"/>
                </a:solidFill>
              </a:rPr>
              <a:t>也叫方法</a:t>
            </a:r>
            <a:r>
              <a:rPr lang="en-US" altLang="zh-CN" smtClean="0">
                <a:solidFill>
                  <a:schemeClr val="bg1"/>
                </a:solidFill>
              </a:rPr>
              <a:t>(method)</a:t>
            </a: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lang="en-US" altLang="zh-CN" smtClean="0">
                <a:solidFill>
                  <a:schemeClr val="bg1"/>
                </a:solidFill>
              </a:rPr>
              <a:t>method</a:t>
            </a:r>
            <a:r>
              <a:rPr lang="zh-CN" altLang="en-US" smtClean="0">
                <a:solidFill>
                  <a:schemeClr val="bg1"/>
                </a:solidFill>
              </a:rPr>
              <a:t>的特殊意义后面会说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" name="Shape 217"/>
          <p:cNvSpPr/>
          <p:nvPr/>
        </p:nvSpPr>
        <p:spPr>
          <a:xfrm>
            <a:off x="3779912" y="4844906"/>
            <a:ext cx="2880320" cy="276999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lang="zh-CN" altLang="en-US" smtClean="0">
                <a:solidFill>
                  <a:schemeClr val="bg1"/>
                </a:solidFill>
              </a:rPr>
              <a:t>也</a:t>
            </a:r>
            <a:r>
              <a:rPr lang="zh-CN" altLang="en-US">
                <a:solidFill>
                  <a:schemeClr val="bg1"/>
                </a:solidFill>
              </a:rPr>
              <a:t>可以</a:t>
            </a:r>
            <a:r>
              <a:rPr lang="zh-CN" altLang="en-US" smtClean="0">
                <a:solidFill>
                  <a:schemeClr val="bg1"/>
                </a:solidFill>
              </a:rPr>
              <a:t>这样定义</a:t>
            </a:r>
            <a:r>
              <a:rPr lang="en-US" altLang="zh-CN" smtClean="0">
                <a:solidFill>
                  <a:schemeClr val="bg1"/>
                </a:solidFill>
              </a:rPr>
              <a:t>method</a:t>
            </a:r>
            <a:endParaRPr>
              <a:solidFill>
                <a:schemeClr val="bg1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2987824" y="5013176"/>
            <a:ext cx="720080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Box 3"/>
          <p:cNvSpPr txBox="1"/>
          <p:nvPr/>
        </p:nvSpPr>
        <p:spPr>
          <a:xfrm>
            <a:off x="514394" y="6453336"/>
            <a:ext cx="7585998" cy="369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第三次作业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：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请仿照上一页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PPT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，画出</a:t>
            </a: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obj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, bar, obj2, obj3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在内存中的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情况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1060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函数作用域</a:t>
            </a:r>
            <a:r>
              <a:rPr lang="en-US" altLang="zh-CN" smtClean="0"/>
              <a:t>1/2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smtClean="0"/>
              <a:t>函数像一台机器，每次执行会有不同的</a:t>
            </a:r>
            <a:r>
              <a:rPr lang="zh-CN" altLang="en-US" sz="2400" smtClean="0">
                <a:solidFill>
                  <a:srgbClr val="FF0000"/>
                </a:solidFill>
              </a:rPr>
              <a:t>生产环境</a:t>
            </a:r>
            <a:r>
              <a:rPr lang="en-US" altLang="zh-CN" sz="2400" smtClean="0"/>
              <a:t>(</a:t>
            </a:r>
            <a:r>
              <a:rPr lang="zh-CN" altLang="en-US" sz="2400" smtClean="0"/>
              <a:t>原料、半成品</a:t>
            </a:r>
            <a:r>
              <a:rPr lang="en-US" altLang="zh-CN" sz="2400" smtClean="0"/>
              <a:t>)</a:t>
            </a:r>
            <a:r>
              <a:rPr lang="zh-CN" altLang="en-US" sz="2400" smtClean="0"/>
              <a:t>，称之为</a:t>
            </a:r>
            <a:r>
              <a:rPr lang="en-US" altLang="zh-CN" sz="2400" smtClean="0">
                <a:solidFill>
                  <a:srgbClr val="FF0000"/>
                </a:solidFill>
              </a:rPr>
              <a:t>scope</a:t>
            </a:r>
          </a:p>
          <a:p>
            <a:r>
              <a:rPr lang="zh-CN" altLang="en-US" sz="2400">
                <a:solidFill>
                  <a:schemeClr val="tx1"/>
                </a:solidFill>
              </a:rPr>
              <a:t>它</a:t>
            </a:r>
            <a:r>
              <a:rPr lang="zh-CN" altLang="en-US" sz="2400" smtClean="0">
                <a:solidFill>
                  <a:schemeClr val="tx1"/>
                </a:solidFill>
              </a:rPr>
              <a:t>的内容来自于</a:t>
            </a:r>
            <a:r>
              <a:rPr lang="zh-CN" altLang="en-US" sz="2400" smtClean="0">
                <a:solidFill>
                  <a:srgbClr val="FF0000"/>
                </a:solidFill>
              </a:rPr>
              <a:t>形参和自变量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 smtClean="0"/>
              <a:t>它类似对象，但不能像对象一样被直接引用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719572" y="3641663"/>
            <a:ext cx="3060340" cy="2304256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3794492"/>
            <a:ext cx="2376264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function foo( a, b ) </a:t>
            </a:r>
            <a:r>
              <a:rPr lang="en-US" altLang="zh-CN" smtClean="0">
                <a:solidFill>
                  <a:srgbClr val="000000"/>
                </a:solidFill>
              </a:rPr>
              <a:t>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   var c = a + b;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  return c;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foo( 1, 2);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foo( 5, 8);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979712" y="3986604"/>
            <a:ext cx="2952328" cy="129614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932040" y="3641663"/>
            <a:ext cx="3168352" cy="11521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3282887"/>
            <a:ext cx="21602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foo's scope 1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6056" y="3791874"/>
            <a:ext cx="252028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1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b </a:t>
            </a:r>
            <a:r>
              <a:rPr lang="en-US" altLang="zh-CN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mtClean="0">
                <a:solidFill>
                  <a:srgbClr val="000000"/>
                </a:solidFill>
              </a:rPr>
              <a:t> 2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  </a:t>
            </a: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32040" y="5661249"/>
            <a:ext cx="3168352" cy="11521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5286110"/>
            <a:ext cx="21602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foo's scope 2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979712" y="5655440"/>
            <a:ext cx="2952328" cy="15401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76056" y="5759285"/>
            <a:ext cx="252028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5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b </a:t>
            </a:r>
            <a:r>
              <a:rPr lang="en-US" altLang="zh-CN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mtClean="0">
                <a:solidFill>
                  <a:srgbClr val="000000"/>
                </a:solidFill>
              </a:rPr>
              <a:t> 8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  </a:t>
            </a: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en-US" altLang="zh-CN" smtClean="0">
                <a:solidFill>
                  <a:srgbClr val="000000"/>
                </a:solidFill>
              </a:rPr>
              <a:t>13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8623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</a:t>
            </a:r>
            <a:r>
              <a:rPr lang="zh-CN" altLang="en-US" smtClean="0"/>
              <a:t>作用域</a:t>
            </a:r>
            <a:r>
              <a:rPr lang="en-US" altLang="zh-CN" smtClean="0"/>
              <a:t>2/2</a:t>
            </a:r>
            <a:endParaRPr lang="zh-CN" altLang="en-US"/>
          </a:p>
        </p:txBody>
      </p:sp>
      <p:sp>
        <p:nvSpPr>
          <p:cNvPr id="4" name="Shape 174"/>
          <p:cNvSpPr/>
          <p:nvPr/>
        </p:nvSpPr>
        <p:spPr>
          <a:xfrm>
            <a:off x="619124" y="1364753"/>
            <a:ext cx="7905751" cy="5118677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5" name="Shape 175"/>
          <p:cNvSpPr/>
          <p:nvPr/>
        </p:nvSpPr>
        <p:spPr>
          <a:xfrm>
            <a:off x="798086" y="1494467"/>
            <a:ext cx="4356458" cy="258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function foo( </a:t>
            </a:r>
            <a:r>
              <a:rPr lang="en-US" altLang="zh-CN" smtClean="0"/>
              <a:t>obj</a:t>
            </a:r>
            <a:r>
              <a:rPr smtClean="0"/>
              <a:t> </a:t>
            </a:r>
            <a:r>
              <a:rPr/>
              <a:t>)</a:t>
            </a:r>
          </a:p>
          <a:p>
            <a:pPr lvl="0"/>
            <a:r>
              <a:rPr/>
              <a:t>{</a:t>
            </a:r>
          </a:p>
          <a:p>
            <a:pPr lvl="0"/>
            <a:r>
              <a:rPr/>
              <a:t>  var </a:t>
            </a:r>
            <a:r>
              <a:rPr lang="en-US" smtClean="0"/>
              <a:t>result</a:t>
            </a:r>
            <a:r>
              <a:rPr lang="en-US" altLang="zh-CN" smtClean="0"/>
              <a:t> = obj.a + obj.b;</a:t>
            </a:r>
            <a:endParaRPr/>
          </a:p>
          <a:p>
            <a:pPr lvl="0"/>
            <a:r>
              <a:rPr/>
              <a:t>  </a:t>
            </a:r>
            <a:r>
              <a:rPr lang="en-US" smtClean="0"/>
              <a:t>obj.c = result;</a:t>
            </a:r>
            <a:endParaRPr/>
          </a:p>
          <a:p>
            <a:pPr lvl="0"/>
            <a:r>
              <a:rPr/>
              <a:t>}</a:t>
            </a:r>
          </a:p>
          <a:p>
            <a:pPr lvl="0"/>
            <a:endParaRPr lang="en-US" smtClean="0"/>
          </a:p>
          <a:p>
            <a:r>
              <a:rPr lang="en-US" altLang="zh-CN"/>
              <a:t>var </a:t>
            </a:r>
            <a:r>
              <a:rPr lang="en-US" altLang="zh-CN" smtClean="0"/>
              <a:t>o = </a:t>
            </a:r>
            <a:r>
              <a:rPr lang="en-US" altLang="zh-CN"/>
              <a:t>{ </a:t>
            </a:r>
            <a:r>
              <a:rPr lang="en-US" altLang="zh-CN" smtClean="0"/>
              <a:t>"a": 1, b: 2 </a:t>
            </a:r>
            <a:r>
              <a:rPr lang="en-US" altLang="zh-CN"/>
              <a:t>};</a:t>
            </a:r>
          </a:p>
          <a:p>
            <a:pPr lvl="0"/>
            <a:endParaRPr/>
          </a:p>
          <a:p>
            <a:pPr lvl="0"/>
            <a:r>
              <a:rPr smtClean="0"/>
              <a:t>foo(</a:t>
            </a:r>
            <a:r>
              <a:rPr lang="en-US" smtClean="0"/>
              <a:t>o</a:t>
            </a:r>
            <a:r>
              <a:rPr smtClean="0"/>
              <a:t>);</a:t>
            </a:r>
            <a:endParaRPr/>
          </a:p>
        </p:txBody>
      </p:sp>
      <p:sp>
        <p:nvSpPr>
          <p:cNvPr id="6" name="Shape 177"/>
          <p:cNvSpPr/>
          <p:nvPr/>
        </p:nvSpPr>
        <p:spPr>
          <a:xfrm>
            <a:off x="5420958" y="3179694"/>
            <a:ext cx="790398" cy="19050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7" name="Shape 178"/>
          <p:cNvSpPr/>
          <p:nvPr/>
        </p:nvSpPr>
        <p:spPr>
          <a:xfrm>
            <a:off x="3640367" y="3166994"/>
            <a:ext cx="50738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lang="en-US" smtClean="0"/>
              <a:t>o</a:t>
            </a:r>
            <a:endParaRPr/>
          </a:p>
        </p:txBody>
      </p:sp>
      <p:sp>
        <p:nvSpPr>
          <p:cNvPr id="8" name="Shape 179"/>
          <p:cNvSpPr/>
          <p:nvPr/>
        </p:nvSpPr>
        <p:spPr>
          <a:xfrm>
            <a:off x="5658060" y="3534548"/>
            <a:ext cx="20293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lang="en-US" altLang="zh-CN" smtClean="0"/>
              <a:t>a</a:t>
            </a:r>
            <a:endParaRPr/>
          </a:p>
        </p:txBody>
      </p:sp>
      <p:sp>
        <p:nvSpPr>
          <p:cNvPr id="9" name="Shape 180"/>
          <p:cNvSpPr/>
          <p:nvPr/>
        </p:nvSpPr>
        <p:spPr>
          <a:xfrm>
            <a:off x="5665762" y="3861048"/>
            <a:ext cx="21415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lang="en-US" altLang="zh-CN" smtClean="0"/>
              <a:t>b</a:t>
            </a:r>
            <a:endParaRPr/>
          </a:p>
        </p:txBody>
      </p:sp>
      <p:sp>
        <p:nvSpPr>
          <p:cNvPr id="10" name="Shape 181"/>
          <p:cNvSpPr/>
          <p:nvPr/>
        </p:nvSpPr>
        <p:spPr>
          <a:xfrm>
            <a:off x="4158324" y="3346064"/>
            <a:ext cx="1092423" cy="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" name="Shape 182"/>
          <p:cNvSpPr/>
          <p:nvPr/>
        </p:nvSpPr>
        <p:spPr>
          <a:xfrm>
            <a:off x="6890948" y="3545893"/>
            <a:ext cx="20935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lang="en-US" smtClean="0"/>
              <a:t>1</a:t>
            </a:r>
            <a:endParaRPr/>
          </a:p>
        </p:txBody>
      </p:sp>
      <p:sp>
        <p:nvSpPr>
          <p:cNvPr id="13" name="Shape 184"/>
          <p:cNvSpPr/>
          <p:nvPr/>
        </p:nvSpPr>
        <p:spPr>
          <a:xfrm>
            <a:off x="5939268" y="4051463"/>
            <a:ext cx="905061" cy="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4" name="Group 188"/>
          <p:cNvGrpSpPr/>
          <p:nvPr/>
        </p:nvGrpSpPr>
        <p:grpSpPr>
          <a:xfrm>
            <a:off x="3608805" y="1844284"/>
            <a:ext cx="4799957" cy="727202"/>
            <a:chOff x="0" y="0"/>
            <a:chExt cx="4799955" cy="727201"/>
          </a:xfrm>
        </p:grpSpPr>
        <p:sp>
          <p:nvSpPr>
            <p:cNvPr id="15" name="Shape 185"/>
            <p:cNvSpPr/>
            <p:nvPr/>
          </p:nvSpPr>
          <p:spPr>
            <a:xfrm>
              <a:off x="0" y="141604"/>
              <a:ext cx="43398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rPr/>
                <a:t>foo</a:t>
              </a:r>
            </a:p>
          </p:txBody>
        </p:sp>
        <p:sp>
          <p:nvSpPr>
            <p:cNvPr id="16" name="Shape 186"/>
            <p:cNvSpPr/>
            <p:nvPr/>
          </p:nvSpPr>
          <p:spPr>
            <a:xfrm>
              <a:off x="544933" y="363600"/>
              <a:ext cx="1092423" cy="1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7" name="Shape 187"/>
            <p:cNvSpPr/>
            <p:nvPr/>
          </p:nvSpPr>
          <p:spPr>
            <a:xfrm>
              <a:off x="1807566" y="0"/>
              <a:ext cx="2992390" cy="7272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/>
              <a:r>
                <a:rPr/>
                <a:t>[code]: function foo </a:t>
              </a:r>
              <a:r>
                <a:rPr smtClean="0"/>
                <a:t>(</a:t>
              </a:r>
              <a:r>
                <a:rPr lang="en-US" smtClean="0"/>
                <a:t>obj</a:t>
              </a:r>
              <a:r>
                <a:rPr smtClean="0"/>
                <a:t>){...}</a:t>
              </a:r>
              <a:endParaRPr/>
            </a:p>
          </p:txBody>
        </p:sp>
      </p:grpSp>
      <p:sp>
        <p:nvSpPr>
          <p:cNvPr id="21" name="Shape 192"/>
          <p:cNvSpPr/>
          <p:nvPr/>
        </p:nvSpPr>
        <p:spPr>
          <a:xfrm>
            <a:off x="5939268" y="3724963"/>
            <a:ext cx="905061" cy="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" name="Shape 182"/>
          <p:cNvSpPr/>
          <p:nvPr/>
        </p:nvSpPr>
        <p:spPr>
          <a:xfrm>
            <a:off x="6895738" y="3861048"/>
            <a:ext cx="20935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lang="en-US" smtClean="0"/>
              <a:t>2</a:t>
            </a:r>
            <a:endParaRPr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691680" y="3924091"/>
            <a:ext cx="1948687" cy="126319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4" name="矩形 23"/>
          <p:cNvSpPr/>
          <p:nvPr/>
        </p:nvSpPr>
        <p:spPr>
          <a:xfrm>
            <a:off x="3599289" y="5166667"/>
            <a:ext cx="3168352" cy="11521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99289" y="4807891"/>
            <a:ext cx="21602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foo's scope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91076" y="5281066"/>
            <a:ext cx="252028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obj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result </a:t>
            </a:r>
            <a:r>
              <a:rPr lang="en-US" altLang="zh-CN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mtClean="0">
                <a:solidFill>
                  <a:srgbClr val="000000"/>
                </a:solidFill>
              </a:rPr>
              <a:t> 3</a:t>
            </a:r>
          </a:p>
        </p:txBody>
      </p:sp>
      <p:sp>
        <p:nvSpPr>
          <p:cNvPr id="28" name="Shape 181"/>
          <p:cNvSpPr/>
          <p:nvPr/>
        </p:nvSpPr>
        <p:spPr>
          <a:xfrm flipV="1">
            <a:off x="4133197" y="3429001"/>
            <a:ext cx="1117550" cy="2016224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" name="TextBox 29"/>
          <p:cNvSpPr txBox="1"/>
          <p:nvPr/>
        </p:nvSpPr>
        <p:spPr>
          <a:xfrm>
            <a:off x="5681260" y="4262416"/>
            <a:ext cx="17973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184"/>
          <p:cNvSpPr/>
          <p:nvPr/>
        </p:nvSpPr>
        <p:spPr>
          <a:xfrm>
            <a:off x="5939268" y="4447081"/>
            <a:ext cx="905061" cy="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5" name="Shape 182"/>
          <p:cNvSpPr/>
          <p:nvPr/>
        </p:nvSpPr>
        <p:spPr>
          <a:xfrm>
            <a:off x="6895738" y="4262414"/>
            <a:ext cx="20935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lang="en-US" smtClean="0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91798" y="4644933"/>
            <a:ext cx="1601004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>
            <a:lvl1pPr lvl="0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foo(o)</a:t>
            </a:r>
            <a:r>
              <a:rPr lang="zh-CN" altLang="en-US"/>
              <a:t>执行中新增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71497" y="4079790"/>
            <a:ext cx="1601004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>
            <a:lvl1pPr lvl="0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scope</a:t>
            </a:r>
            <a:r>
              <a:rPr lang="zh-CN" altLang="en-US" smtClean="0"/>
              <a:t>引用</a:t>
            </a:r>
            <a:r>
              <a:rPr lang="en-US" altLang="zh-CN" smtClean="0"/>
              <a:t>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8178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</a:t>
            </a:r>
            <a:r>
              <a:rPr lang="en-US" altLang="zh-CN" smtClean="0"/>
              <a:t>(1/2)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9572" y="1988840"/>
            <a:ext cx="4068452" cy="4389127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276" y="2205360"/>
            <a:ext cx="4359796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var array = [1,3,5];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//</a:t>
            </a:r>
            <a:r>
              <a:rPr lang="zh-CN" altLang="en-US" smtClean="0">
                <a:solidFill>
                  <a:srgbClr val="000000"/>
                </a:solidFill>
              </a:rPr>
              <a:t>存取</a:t>
            </a:r>
            <a:endParaRPr lang="en-US" altLang="zh-CN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array[3] = array[0] + array[1];</a:t>
            </a:r>
            <a:endParaRPr lang="en-US" altLang="zh-CN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//</a:t>
            </a:r>
            <a:r>
              <a:rPr lang="zh-CN" altLang="en-US" smtClean="0">
                <a:solidFill>
                  <a:srgbClr val="000000"/>
                </a:solidFill>
              </a:rPr>
              <a:t>遍历</a:t>
            </a:r>
            <a:endParaRPr lang="en-US" altLang="zh-CN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var sum = 0;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for( var i = 0; i &lt; array.length; i++ )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 sum = sum + array[i];</a:t>
            </a:r>
            <a:endParaRPr kumimoji="0" lang="en-US" altLang="zh-CN" sz="1800" b="0" i="0" u="none" strike="noStrike" cap="none" spc="0" normalizeH="0" baseline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console.log(sum);</a:t>
            </a:r>
          </a:p>
        </p:txBody>
      </p:sp>
      <p:sp>
        <p:nvSpPr>
          <p:cNvPr id="6" name="矩形 5"/>
          <p:cNvSpPr/>
          <p:nvPr/>
        </p:nvSpPr>
        <p:spPr>
          <a:xfrm>
            <a:off x="5292080" y="2780928"/>
            <a:ext cx="2304256" cy="57606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2884295"/>
            <a:ext cx="6480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084168" y="2780928"/>
            <a:ext cx="0" cy="576064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接连接符 9"/>
          <p:cNvCxnSpPr/>
          <p:nvPr/>
        </p:nvCxnSpPr>
        <p:spPr>
          <a:xfrm>
            <a:off x="6822384" y="2780928"/>
            <a:ext cx="0" cy="576064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6372200" y="2884295"/>
            <a:ext cx="6480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01333" y="2884295"/>
            <a:ext cx="6480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96336" y="2780928"/>
            <a:ext cx="792088" cy="5760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肘形连接符 14"/>
          <p:cNvCxnSpPr>
            <a:endCxn id="13" idx="2"/>
          </p:cNvCxnSpPr>
          <p:nvPr/>
        </p:nvCxnSpPr>
        <p:spPr>
          <a:xfrm>
            <a:off x="3563888" y="3253625"/>
            <a:ext cx="4428492" cy="103367"/>
          </a:xfrm>
          <a:prstGeom prst="bentConnector4">
            <a:avLst>
              <a:gd name="adj1" fmla="val -675"/>
              <a:gd name="adj2" fmla="val 321154"/>
            </a:avLst>
          </a:prstGeom>
          <a:noFill/>
          <a:ln w="25400" cap="flat">
            <a:solidFill>
              <a:srgbClr val="4F81BD"/>
            </a:solidFill>
            <a:prstDash val="dash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/>
          <p:cNvSpPr txBox="1"/>
          <p:nvPr/>
        </p:nvSpPr>
        <p:spPr>
          <a:xfrm>
            <a:off x="7873901" y="2898201"/>
            <a:ext cx="6480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67944" y="2780928"/>
            <a:ext cx="7200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array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644008" y="2965593"/>
            <a:ext cx="648072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/>
          <p:cNvSpPr txBox="1"/>
          <p:nvPr/>
        </p:nvSpPr>
        <p:spPr>
          <a:xfrm>
            <a:off x="2728182" y="2276872"/>
            <a:ext cx="1601004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>
            <a:lvl1pPr lvl="0"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可以存放数值</a:t>
            </a:r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68044" y="4183403"/>
            <a:ext cx="1601004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>
            <a:lvl1pPr lvl="0"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可以遍历</a:t>
            </a:r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547664" y="3356992"/>
            <a:ext cx="1601004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>
            <a:lvl1pPr lvl="0"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可以单独存取</a:t>
            </a:r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19572" y="1412776"/>
            <a:ext cx="63817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>
                <a:solidFill>
                  <a:srgbClr val="000000"/>
                </a:solidFill>
              </a:rPr>
              <a:t>用</a:t>
            </a:r>
            <a:r>
              <a:rPr lang="zh-CN" altLang="en-US" smtClean="0">
                <a:solidFill>
                  <a:srgbClr val="000000"/>
                </a:solidFill>
              </a:rPr>
              <a:t>数组</a:t>
            </a:r>
            <a:r>
              <a:rPr lang="en-US" altLang="zh-CN" smtClean="0">
                <a:solidFill>
                  <a:srgbClr val="000000"/>
                </a:solidFill>
              </a:rPr>
              <a:t>(Array)</a:t>
            </a:r>
            <a:r>
              <a:rPr lang="zh-CN" altLang="en-US" smtClean="0">
                <a:solidFill>
                  <a:srgbClr val="000000"/>
                </a:solidFill>
              </a:rPr>
              <a:t>，可以处理不定数量的变量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7755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4388</Words>
  <Application>Microsoft Office PowerPoint</Application>
  <PresentationFormat>全屏显示(4:3)</PresentationFormat>
  <Paragraphs>909</Paragraphs>
  <Slides>43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主题​​</vt:lpstr>
      <vt:lpstr>第二次作业</vt:lpstr>
      <vt:lpstr>漫谈JavaScript（二）</vt:lpstr>
      <vt:lpstr>JavaScript（语言本身）包括的内容</vt:lpstr>
      <vt:lpstr>从简单开始</vt:lpstr>
      <vt:lpstr>函数、对象、引用</vt:lpstr>
      <vt:lpstr>方法</vt:lpstr>
      <vt:lpstr>函数作用域1/2</vt:lpstr>
      <vt:lpstr>函数作用域2/2</vt:lpstr>
      <vt:lpstr>数组(1/2)</vt:lpstr>
      <vt:lpstr>数组(2/2)</vt:lpstr>
      <vt:lpstr>有人希望参数个数的灵活性1/3</vt:lpstr>
      <vt:lpstr>有人希望参数个数的灵活性2/3</vt:lpstr>
      <vt:lpstr>有人希望参数个数的灵活性3/3</vt:lpstr>
      <vt:lpstr>参数传递哪家强？</vt:lpstr>
      <vt:lpstr>一个“故事” – 开端</vt:lpstr>
      <vt:lpstr>一个“故事” – 高潮</vt:lpstr>
      <vt:lpstr>一个“故事” – 尾声</vt:lpstr>
      <vt:lpstr>小结</vt:lpstr>
      <vt:lpstr>But there are more…</vt:lpstr>
      <vt:lpstr>hoisted特性</vt:lpstr>
      <vt:lpstr>如何理解hoisted特性</vt:lpstr>
      <vt:lpstr>用function expression实现双函数递归</vt:lpstr>
      <vt:lpstr>借用method</vt:lpstr>
      <vt:lpstr>变量作用域问题</vt:lpstr>
      <vt:lpstr>分析变量引用</vt:lpstr>
      <vt:lpstr>函数嵌套</vt:lpstr>
      <vt:lpstr>分析嵌套函数</vt:lpstr>
      <vt:lpstr>闭包</vt:lpstr>
      <vt:lpstr>学以致用：预先绑定object</vt:lpstr>
      <vt:lpstr>发生了什么？</vt:lpstr>
      <vt:lpstr>幻灯片 31</vt:lpstr>
      <vt:lpstr>第三次作业3</vt:lpstr>
      <vt:lpstr>call stack 与 scope chain</vt:lpstr>
      <vt:lpstr>内置的bind()</vt:lpstr>
      <vt:lpstr>执行代码不留痕</vt:lpstr>
      <vt:lpstr>继续讨论hoisted问题</vt:lpstr>
      <vt:lpstr>如何理解hoisted特性</vt:lpstr>
      <vt:lpstr>[prototype]机制</vt:lpstr>
      <vt:lpstr>用new建立[prototype]关系</vt:lpstr>
      <vt:lpstr>[prototype]可以多层</vt:lpstr>
      <vt:lpstr>默认的[prototype]对象</vt:lpstr>
      <vt:lpstr>小结</vt:lpstr>
      <vt:lpstr>第三次作业汇总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第二次作业</dc:title>
  <dc:creator>LENOVO</dc:creator>
  <cp:lastModifiedBy>lenovo</cp:lastModifiedBy>
  <cp:revision>5</cp:revision>
  <dcterms:created xsi:type="dcterms:W3CDTF">2015-03-09T09:42:34Z</dcterms:created>
  <dcterms:modified xsi:type="dcterms:W3CDTF">2015-03-16T03:04:02Z</dcterms:modified>
</cp:coreProperties>
</file>