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5" r:id="rId5"/>
    <p:sldId id="260" r:id="rId6"/>
    <p:sldId id="263" r:id="rId7"/>
    <p:sldId id="256" r:id="rId8"/>
    <p:sldId id="261" r:id="rId9"/>
    <p:sldId id="262" r:id="rId10"/>
    <p:sldId id="266" r:id="rId11"/>
    <p:sldId id="276" r:id="rId12"/>
    <p:sldId id="267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71ED9-20AE-47A7-AB0A-9743540ADC93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75DA3-1FB7-48A8-A9AF-93300DA669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6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75DA3-1FB7-48A8-A9AF-93300DA669F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743E-E6D7-421E-B500-9129872BC261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note.youdao.com/share/?id=29ffa48257977d7e6736f22399b0e3ec&amp;type=not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okup?word=aoeu" TargetMode="External"/><Relationship Id="rId2" Type="http://schemas.openxmlformats.org/officeDocument/2006/relationships/hyperlink" Target="http://localhost:8080/lookup?word=do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ote.youdao.com/share/?id=a00695d3ab9a6f602d49646f2ad14b05&amp;type=no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第五次</a:t>
            </a:r>
            <a:r>
              <a:rPr lang="zh-CN" altLang="en-US" smtClean="0"/>
              <a:t>作业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搭建一个简单的</a:t>
            </a:r>
            <a:r>
              <a:rPr lang="en-US" altLang="zh-CN" smtClean="0"/>
              <a:t>REST Service</a:t>
            </a:r>
          </a:p>
          <a:p>
            <a:r>
              <a:rPr lang="zh-CN" altLang="en-US" smtClean="0"/>
              <a:t>服务端下断点，查看变量</a:t>
            </a:r>
            <a:endParaRPr lang="en-US" altLang="zh-CN" smtClean="0"/>
          </a:p>
          <a:p>
            <a:r>
              <a:rPr lang="zh-CN" altLang="en-US" smtClean="0"/>
              <a:t>请</a:t>
            </a:r>
            <a:r>
              <a:rPr lang="zh-CN" altLang="en-US"/>
              <a:t>参考：</a:t>
            </a:r>
            <a:r>
              <a:rPr lang="en-US" altLang="zh-CN">
                <a:hlinkClick r:id="rId2"/>
              </a:rPr>
              <a:t>http://note.youdao.com/share/?id=29ffa48257977d7e6736f22399b0e3ec&amp;type=note</a:t>
            </a:r>
            <a:r>
              <a:rPr lang="en-US" altLang="zh-CN"/>
              <a:t> </a:t>
            </a:r>
            <a:endParaRPr lang="en-US" altLang="zh-CN" smtClean="0"/>
          </a:p>
          <a:p>
            <a:r>
              <a:rPr lang="zh-CN" altLang="en-US" smtClean="0"/>
              <a:t>提交：代码和服务端</a:t>
            </a:r>
            <a:r>
              <a:rPr lang="en-US" altLang="zh-CN" smtClean="0"/>
              <a:t>Eclipse</a:t>
            </a:r>
            <a:r>
              <a:rPr lang="zh-CN" altLang="en-US" smtClean="0"/>
              <a:t>中查看变量的截图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Browser-Website</a:t>
            </a:r>
            <a:r>
              <a:rPr lang="zh-CN" altLang="en-US" dirty="0" smtClean="0"/>
              <a:t>约定了一个</a:t>
            </a:r>
            <a:r>
              <a:rPr lang="en-US" altLang="zh-CN" dirty="0" smtClean="0"/>
              <a:t>Map</a:t>
            </a:r>
          </a:p>
          <a:p>
            <a:r>
              <a:rPr lang="zh-CN" altLang="en-US" dirty="0" smtClean="0"/>
              <a:t>对该网站的每个请求都会带上一个</a:t>
            </a:r>
            <a:r>
              <a:rPr lang="en-US" altLang="zh-CN" dirty="0" smtClean="0"/>
              <a:t>Map</a:t>
            </a:r>
          </a:p>
          <a:p>
            <a:pPr lvl="1"/>
            <a:r>
              <a:rPr lang="zh-CN" altLang="en-US" dirty="0" smtClean="0"/>
              <a:t>图片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JavaScript</a:t>
            </a:r>
          </a:p>
          <a:p>
            <a:pPr lvl="1"/>
            <a:r>
              <a:rPr lang="en-US" altLang="zh-CN" dirty="0" smtClean="0"/>
              <a:t>XHR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zh-CN" altLang="en-US" dirty="0"/>
              <a:t>服务</a:t>
            </a:r>
            <a:r>
              <a:rPr lang="zh-CN" altLang="en-US" dirty="0" smtClean="0"/>
              <a:t>端可以要求浏览器修改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：在某次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中要求即可</a:t>
            </a:r>
            <a:endParaRPr lang="en-US" altLang="zh-CN" dirty="0" smtClean="0"/>
          </a:p>
          <a:p>
            <a:r>
              <a:rPr lang="zh-CN" altLang="en-US" dirty="0"/>
              <a:t>浏览</a:t>
            </a:r>
            <a:r>
              <a:rPr lang="zh-CN" altLang="en-US" dirty="0" smtClean="0"/>
              <a:t>器端可以自行修改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，下一次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会发给服务端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网站架构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780928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7" idx="1"/>
          </p:cNvCxnSpPr>
          <p:nvPr/>
        </p:nvCxnSpPr>
        <p:spPr>
          <a:xfrm>
            <a:off x="2483768" y="328498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07904" y="2780928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Server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04248" y="2769121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数据存储服务</a:t>
            </a:r>
            <a:endParaRPr lang="en-US" altLang="zh-CN" smtClean="0"/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 flipV="1">
            <a:off x="5580112" y="3273177"/>
            <a:ext cx="1224136" cy="11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40164" y="3939738"/>
            <a:ext cx="24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例如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 smtClean="0"/>
              <a:t>Redis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3928" y="3939738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一般无状态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7504" y="3936125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少量状态</a:t>
            </a:r>
            <a:endParaRPr lang="en-US" altLang="zh-CN" smtClean="0"/>
          </a:p>
          <a:p>
            <a:r>
              <a:rPr lang="zh-CN" altLang="en-US" smtClean="0"/>
              <a:t>按站点存储</a:t>
            </a:r>
            <a:r>
              <a:rPr lang="en-US" altLang="zh-CN" smtClean="0"/>
              <a:t>cookie</a:t>
            </a:r>
            <a:r>
              <a:rPr lang="zh-CN" altLang="en-US" smtClean="0"/>
              <a:t>、</a:t>
            </a:r>
            <a:r>
              <a:rPr lang="en-US" altLang="zh-CN" smtClean="0"/>
              <a:t>localStorage</a:t>
            </a:r>
            <a:r>
              <a:rPr lang="zh-CN" altLang="en-US" smtClean="0"/>
              <a:t>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的私密性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1772816"/>
            <a:ext cx="316835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72000" y="3789040"/>
            <a:ext cx="316835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64088" y="2348880"/>
            <a:ext cx="151216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Document (u1)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64088" y="4365104"/>
            <a:ext cx="151216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(u2)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19168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网站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网站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>
            <a:off x="6120172" y="3140968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99592" y="2348880"/>
            <a:ext cx="266429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A-Document-u1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63688" y="3789040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B-Image-u2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184482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浏览器</a:t>
            </a:r>
            <a:r>
              <a:rPr lang="zh-CN" altLang="en-US" dirty="0"/>
              <a:t>中</a:t>
            </a:r>
          </a:p>
        </p:txBody>
      </p:sp>
      <p:cxnSp>
        <p:nvCxnSpPr>
          <p:cNvPr id="17" name="直接箭头连接符 16"/>
          <p:cNvCxnSpPr>
            <a:stCxn id="15" idx="3"/>
            <a:endCxn id="4" idx="1"/>
          </p:cNvCxnSpPr>
          <p:nvPr/>
        </p:nvCxnSpPr>
        <p:spPr>
          <a:xfrm>
            <a:off x="3347864" y="2029490"/>
            <a:ext cx="1224136" cy="535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5896" y="19168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u1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059832" y="4725144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91880" y="43651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u2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59632" y="5805264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这种关系是逻辑上的，实际上</a:t>
            </a:r>
            <a:r>
              <a:rPr lang="zh-CN" altLang="en-US" dirty="0"/>
              <a:t>网</a:t>
            </a:r>
            <a:r>
              <a:rPr lang="zh-CN" altLang="en-US" dirty="0" smtClean="0"/>
              <a:t>站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与网站</a:t>
            </a:r>
            <a:r>
              <a:rPr lang="en-US" altLang="zh-CN" dirty="0" smtClean="0"/>
              <a:t>B</a:t>
            </a:r>
            <a:r>
              <a:rPr lang="zh-CN" altLang="en-US" dirty="0" smtClean="0"/>
              <a:t>可能互相不信任。如果把网站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发给网站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，是危险的。反之亦然。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示例：用户注册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84168" y="2060848"/>
            <a:ext cx="201622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Server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7" idx="3"/>
          </p:cNvCxnSpPr>
          <p:nvPr/>
        </p:nvCxnSpPr>
        <p:spPr>
          <a:xfrm flipV="1">
            <a:off x="2483768" y="2996952"/>
            <a:ext cx="352839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1520" y="2636912"/>
            <a:ext cx="2232248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3320" y="2429501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 /register</a:t>
            </a:r>
          </a:p>
          <a:p>
            <a:r>
              <a:rPr lang="en-US" altLang="zh-CN" dirty="0" smtClean="0"/>
              <a:t>name=</a:t>
            </a:r>
            <a:r>
              <a:rPr lang="en-US" altLang="zh-CN" dirty="0" err="1" smtClean="0"/>
              <a:t>lisn&amp;pass</a:t>
            </a:r>
            <a:r>
              <a:rPr lang="en-US" altLang="zh-CN" dirty="0" smtClean="0"/>
              <a:t>=xx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cookie: </a:t>
            </a:r>
            <a:r>
              <a:rPr lang="zh-CN" altLang="en-US" dirty="0" smtClean="0">
                <a:solidFill>
                  <a:srgbClr val="FF0000"/>
                </a:solidFill>
              </a:rPr>
              <a:t>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563888" y="4365104"/>
          <a:ext cx="51125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2064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userPwdHash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lisn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######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91880" y="39330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tbl_user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示例：用户登录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152" y="2492896"/>
            <a:ext cx="201622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Server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my.com</a:t>
            </a:r>
            <a:r>
              <a:rPr lang="en-US" altLang="zh-CN" dirty="0" smtClean="0"/>
              <a:t>)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2483768" y="2996952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51520" y="2420888"/>
            <a:ext cx="2232248" cy="18722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3320" y="2429501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 http://my.com/login</a:t>
            </a:r>
          </a:p>
          <a:p>
            <a:r>
              <a:rPr lang="en-US" altLang="zh-CN" dirty="0" smtClean="0"/>
              <a:t>Body: name=</a:t>
            </a:r>
            <a:r>
              <a:rPr lang="en-US" altLang="zh-CN" dirty="0" err="1" smtClean="0"/>
              <a:t>lisn&amp;pass</a:t>
            </a:r>
            <a:r>
              <a:rPr lang="en-US" altLang="zh-CN" dirty="0" smtClean="0"/>
              <a:t>=xx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cookie: </a:t>
            </a:r>
            <a:r>
              <a:rPr lang="zh-CN" altLang="en-US" dirty="0" smtClean="0">
                <a:solidFill>
                  <a:srgbClr val="FF0000"/>
                </a:solidFill>
              </a:rPr>
              <a:t>空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483768" y="4077072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7784" y="364502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Body: {</a:t>
            </a:r>
            <a:r>
              <a:rPr lang="en-US" altLang="zh-CN" sz="1200" dirty="0" err="1" smtClean="0"/>
              <a:t>isLogin</a:t>
            </a:r>
            <a:r>
              <a:rPr lang="en-US" altLang="zh-CN" sz="1200" dirty="0" smtClean="0"/>
              <a:t>: true}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set-cookie: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loginHash</a:t>
            </a:r>
            <a:r>
              <a:rPr lang="en-US" altLang="zh-CN" sz="1200" dirty="0" smtClean="0">
                <a:solidFill>
                  <a:srgbClr val="FF0000"/>
                </a:solidFill>
              </a:rPr>
              <a:t>=@@@ [</a:t>
            </a:r>
            <a:r>
              <a:rPr lang="zh-CN" altLang="en-US" sz="1200" dirty="0" smtClean="0">
                <a:solidFill>
                  <a:srgbClr val="FF0000"/>
                </a:solidFill>
              </a:rPr>
              <a:t>永不过期</a:t>
            </a:r>
            <a:r>
              <a:rPr lang="en-US" altLang="zh-CN" sz="1200" dirty="0" smtClean="0">
                <a:solidFill>
                  <a:srgbClr val="FF0000"/>
                </a:solidFill>
              </a:rPr>
              <a:t>]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355976" y="5013176"/>
          <a:ext cx="451182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1224136"/>
                <a:gridCol w="14154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loginId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loginHash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loginTime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@@@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2015-04-13</a:t>
                      </a:r>
                      <a:r>
                        <a:rPr lang="en-US" altLang="zh-CN" baseline="0" dirty="0" smtClean="0"/>
                        <a:t> 17:00:00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1520" y="5445224"/>
            <a:ext cx="3168352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my.com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loginHash</a:t>
            </a:r>
            <a:r>
              <a:rPr lang="en-US" altLang="zh-CN" dirty="0" smtClean="0"/>
              <a:t> = @@@ [</a:t>
            </a:r>
            <a:r>
              <a:rPr lang="zh-CN" altLang="en-US" dirty="0" smtClean="0"/>
              <a:t>永不过期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520" y="50851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83968" y="45811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tbl_login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示例：记录查词历史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152" y="2492896"/>
            <a:ext cx="201622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Server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my.com</a:t>
            </a:r>
            <a:r>
              <a:rPr lang="en-US" altLang="zh-CN" dirty="0" smtClean="0"/>
              <a:t>)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2483768" y="2996952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51520" y="2420888"/>
            <a:ext cx="2232248" cy="18722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206084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 http://my.com/lookup?word=dog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cookie: </a:t>
            </a:r>
            <a:r>
              <a:rPr lang="en-US" altLang="zh-CN" dirty="0" err="1" smtClean="0">
                <a:solidFill>
                  <a:srgbClr val="FF0000"/>
                </a:solidFill>
              </a:rPr>
              <a:t>loginHash</a:t>
            </a:r>
            <a:r>
              <a:rPr lang="en-US" altLang="zh-CN" dirty="0" smtClean="0">
                <a:solidFill>
                  <a:srgbClr val="FF0000"/>
                </a:solidFill>
              </a:rPr>
              <a:t>=@@@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483768" y="4077072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7784" y="3717032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Body: {</a:t>
            </a:r>
            <a:r>
              <a:rPr lang="en-US" altLang="zh-CN" sz="1400" dirty="0" err="1" smtClean="0"/>
              <a:t>isFound</a:t>
            </a:r>
            <a:r>
              <a:rPr lang="en-US" altLang="zh-CN" sz="1400" dirty="0" smtClean="0"/>
              <a:t>: true, </a:t>
            </a:r>
            <a:r>
              <a:rPr lang="en-US" altLang="zh-CN" sz="1400" dirty="0" err="1" smtClean="0"/>
              <a:t>explaination:”xxx</a:t>
            </a:r>
            <a:r>
              <a:rPr lang="en-US" altLang="zh-CN" sz="1400" dirty="0" smtClean="0"/>
              <a:t>”}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923929" y="5013176"/>
          <a:ext cx="494386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/>
                <a:gridCol w="899361"/>
                <a:gridCol w="1341358"/>
                <a:gridCol w="15510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lookupId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lookupTime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2015-04-13</a:t>
                      </a:r>
                      <a:r>
                        <a:rPr lang="en-US" altLang="zh-CN" baseline="0" dirty="0" smtClean="0"/>
                        <a:t> 17:05:00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5445224"/>
            <a:ext cx="3168352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my.com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loginHash</a:t>
            </a:r>
            <a:r>
              <a:rPr lang="en-US" altLang="zh-CN" dirty="0" smtClean="0"/>
              <a:t> = @@@ [</a:t>
            </a:r>
            <a:r>
              <a:rPr lang="zh-CN" altLang="en-US" dirty="0" smtClean="0"/>
              <a:t>永不过期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50851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23928" y="458112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tbl_lookup_history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示例：登出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152" y="2060848"/>
            <a:ext cx="201622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Server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my.com</a:t>
            </a:r>
            <a:r>
              <a:rPr lang="en-US" altLang="zh-CN" dirty="0" smtClean="0"/>
              <a:t>)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2483768" y="2564904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51520" y="1988840"/>
            <a:ext cx="2232248" cy="18722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3320" y="199745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 http://my.com/logout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483768" y="3645024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7784" y="321297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Body: {</a:t>
            </a:r>
            <a:r>
              <a:rPr lang="en-US" altLang="zh-CN" sz="1200" dirty="0" err="1" smtClean="0"/>
              <a:t>isLogin</a:t>
            </a:r>
            <a:r>
              <a:rPr lang="en-US" altLang="zh-CN" sz="1200" dirty="0" smtClean="0"/>
              <a:t>: true}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set-cookie</a:t>
            </a:r>
            <a:r>
              <a:rPr lang="en-US" altLang="zh-CN" sz="1200" smtClean="0">
                <a:solidFill>
                  <a:srgbClr val="FF0000"/>
                </a:solidFill>
              </a:rPr>
              <a:t>: </a:t>
            </a:r>
            <a:r>
              <a:rPr lang="en-US" altLang="zh-CN" sz="1200" smtClean="0">
                <a:solidFill>
                  <a:srgbClr val="FF0000"/>
                </a:solidFill>
              </a:rPr>
              <a:t>loginHash=deleted </a:t>
            </a:r>
            <a:r>
              <a:rPr lang="en-US" altLang="zh-CN" sz="1200" dirty="0" smtClean="0">
                <a:solidFill>
                  <a:srgbClr val="FF0000"/>
                </a:solidFill>
              </a:rPr>
              <a:t>[</a:t>
            </a:r>
            <a:r>
              <a:rPr lang="zh-CN" altLang="en-US" sz="1200" dirty="0" smtClean="0">
                <a:solidFill>
                  <a:srgbClr val="FF0000"/>
                </a:solidFill>
              </a:rPr>
              <a:t>立即过期</a:t>
            </a:r>
            <a:r>
              <a:rPr lang="en-US" altLang="zh-CN" sz="1200" dirty="0" smtClean="0">
                <a:solidFill>
                  <a:srgbClr val="FF0000"/>
                </a:solidFill>
              </a:rPr>
              <a:t>]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355976" y="4581128"/>
          <a:ext cx="451182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1224136"/>
                <a:gridCol w="14154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loginID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loginHash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loginTime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10001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9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@@@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 dirty="0" smtClean="0"/>
                        <a:t>2015-04-13</a:t>
                      </a:r>
                      <a:r>
                        <a:rPr lang="en-US" altLang="zh-CN" strike="sngStrike" baseline="0" dirty="0" smtClean="0"/>
                        <a:t> 17:00:00</a:t>
                      </a:r>
                      <a:endParaRPr lang="zh-CN" altLang="en-US" strike="sngStrik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5013176"/>
            <a:ext cx="3168352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my.com</a:t>
            </a:r>
            <a:endParaRPr lang="en-US" altLang="zh-CN" dirty="0" smtClean="0"/>
          </a:p>
          <a:p>
            <a:r>
              <a:rPr lang="en-US" altLang="zh-CN" strike="sngStrike" dirty="0" smtClean="0"/>
              <a:t>  </a:t>
            </a:r>
            <a:r>
              <a:rPr lang="en-US" altLang="zh-CN" strike="sngStrike" dirty="0" err="1" smtClean="0"/>
              <a:t>loginHash</a:t>
            </a:r>
            <a:r>
              <a:rPr lang="en-US" altLang="zh-CN" strike="sngStrike" dirty="0" smtClean="0"/>
              <a:t> = -1 [</a:t>
            </a:r>
            <a:r>
              <a:rPr lang="zh-CN" altLang="en-US" strike="sngStrike" dirty="0" smtClean="0"/>
              <a:t>立即过期</a:t>
            </a:r>
            <a:r>
              <a:rPr lang="en-US" altLang="zh-CN" strike="sngStrike" dirty="0" smtClean="0"/>
              <a:t>]</a:t>
            </a:r>
            <a:endParaRPr lang="zh-CN" altLang="en-US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46531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3968" y="41490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tbl_login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99792" y="2276872"/>
            <a:ext cx="2572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cookie: </a:t>
            </a:r>
            <a:r>
              <a:rPr lang="en-US" altLang="zh-CN" dirty="0" err="1" smtClean="0">
                <a:solidFill>
                  <a:srgbClr val="FF0000"/>
                </a:solidFill>
              </a:rPr>
              <a:t>loginHash</a:t>
            </a:r>
            <a:r>
              <a:rPr lang="en-US" altLang="zh-CN" dirty="0" smtClean="0">
                <a:solidFill>
                  <a:srgbClr val="FF0000"/>
                </a:solidFill>
              </a:rPr>
              <a:t>=@@@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通讯模式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的状态维持： </a:t>
            </a:r>
            <a:r>
              <a:rPr lang="en-US" altLang="zh-CN" dirty="0" smtClean="0"/>
              <a:t>Cookie</a:t>
            </a:r>
          </a:p>
          <a:p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zh-CN" altLang="en-US" dirty="0" smtClean="0"/>
              <a:t>例子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第五次作业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在作业</a:t>
            </a:r>
            <a:r>
              <a:rPr lang="en-US" altLang="zh-CN" smtClean="0"/>
              <a:t>1</a:t>
            </a:r>
            <a:r>
              <a:rPr lang="zh-CN" altLang="en-US" smtClean="0"/>
              <a:t>的基础上，实现查单词接口，要求能查</a:t>
            </a:r>
            <a:r>
              <a:rPr lang="zh-CN" altLang="en-US"/>
              <a:t>至少</a:t>
            </a:r>
            <a:r>
              <a:rPr lang="zh-CN" altLang="en-US" smtClean="0"/>
              <a:t>两个单词</a:t>
            </a:r>
            <a:r>
              <a:rPr lang="en-US" altLang="zh-CN" smtClean="0"/>
              <a:t>dog, cat</a:t>
            </a:r>
          </a:p>
          <a:p>
            <a:r>
              <a:rPr lang="zh-CN" altLang="en-US" smtClean="0"/>
              <a:t>例如</a:t>
            </a:r>
            <a:endParaRPr lang="en-US" altLang="zh-CN" smtClean="0">
              <a:hlinkClick r:id="rId2"/>
            </a:endParaRPr>
          </a:p>
          <a:p>
            <a:pPr lvl="1"/>
            <a:r>
              <a:rPr lang="zh-CN" altLang="en-US" smtClean="0"/>
              <a:t>成功查询： </a:t>
            </a:r>
            <a:r>
              <a:rPr lang="en-US" altLang="zh-CN" smtClean="0">
                <a:hlinkClick r:id="rId2"/>
              </a:rPr>
              <a:t>http://localhost:8080/lookup?word=dog</a:t>
            </a:r>
            <a:endParaRPr lang="en-US" altLang="zh-CN" smtClean="0"/>
          </a:p>
          <a:p>
            <a:pPr lvl="2"/>
            <a:r>
              <a:rPr lang="zh-CN" altLang="en-US" smtClean="0"/>
              <a:t>返回正文</a:t>
            </a:r>
            <a:r>
              <a:rPr lang="en-US" altLang="zh-CN" smtClean="0"/>
              <a:t>{isFound: true, explanation:"n. </a:t>
            </a:r>
            <a:r>
              <a:rPr lang="zh-CN" altLang="en-US" smtClean="0"/>
              <a:t>狗</a:t>
            </a:r>
            <a:r>
              <a:rPr lang="en-US" altLang="zh-CN" smtClean="0"/>
              <a:t>"}</a:t>
            </a:r>
          </a:p>
          <a:p>
            <a:pPr lvl="1"/>
            <a:r>
              <a:rPr lang="zh-CN" altLang="en-US" smtClean="0"/>
              <a:t>失败查询：</a:t>
            </a:r>
            <a:r>
              <a:rPr lang="en-US" altLang="zh-CN" smtClean="0">
                <a:hlinkClick r:id="rId3"/>
              </a:rPr>
              <a:t>http</a:t>
            </a:r>
            <a:r>
              <a:rPr lang="en-US" altLang="zh-CN">
                <a:hlinkClick r:id="rId3"/>
              </a:rPr>
              <a:t>://</a:t>
            </a:r>
            <a:r>
              <a:rPr lang="en-US" altLang="zh-CN" smtClean="0">
                <a:hlinkClick r:id="rId3"/>
              </a:rPr>
              <a:t>localhost:8080/lookup?word=aoeu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/>
              <a:t>返回正文</a:t>
            </a:r>
            <a:r>
              <a:rPr lang="en-US" altLang="zh-CN" smtClean="0"/>
              <a:t>{isFound: false}</a:t>
            </a:r>
          </a:p>
          <a:p>
            <a:r>
              <a:rPr lang="zh-CN" altLang="en-US" smtClean="0"/>
              <a:t>提交：代码和浏览器访问</a:t>
            </a:r>
            <a:r>
              <a:rPr lang="en-US" altLang="zh-CN" smtClean="0"/>
              <a:t>URL</a:t>
            </a:r>
            <a:r>
              <a:rPr lang="zh-CN" altLang="en-US" smtClean="0"/>
              <a:t>返回结果的截图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937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第五次作业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在作业</a:t>
            </a:r>
            <a:r>
              <a:rPr lang="en-US" altLang="zh-CN"/>
              <a:t>2</a:t>
            </a:r>
            <a:r>
              <a:rPr lang="zh-CN" altLang="en-US" smtClean="0"/>
              <a:t>的基础上，实现词典功能</a:t>
            </a:r>
            <a:endParaRPr lang="en-US" altLang="zh-CN" smtClean="0"/>
          </a:p>
          <a:p>
            <a:r>
              <a:rPr lang="zh-CN" altLang="en-US" smtClean="0"/>
              <a:t>流程：</a:t>
            </a:r>
            <a:endParaRPr lang="en-US" altLang="zh-CN" smtClean="0"/>
          </a:p>
          <a:p>
            <a:pPr lvl="1"/>
            <a:r>
              <a:rPr lang="zh-CN" altLang="en-US" smtClean="0"/>
              <a:t>用户输入单词，点击“查询”按钮</a:t>
            </a:r>
            <a:endParaRPr lang="en-US" altLang="zh-CN" smtClean="0"/>
          </a:p>
          <a:p>
            <a:pPr lvl="1"/>
            <a:r>
              <a:rPr lang="zh-CN" altLang="en-US"/>
              <a:t>用</a:t>
            </a:r>
            <a:r>
              <a:rPr lang="en-US" altLang="zh-CN"/>
              <a:t>AJAX</a:t>
            </a:r>
            <a:r>
              <a:rPr lang="zh-CN" altLang="en-US" smtClean="0"/>
              <a:t>方式</a:t>
            </a:r>
            <a:r>
              <a:rPr lang="zh-CN" altLang="en-US"/>
              <a:t>向服务</a:t>
            </a:r>
            <a:r>
              <a:rPr lang="zh-CN" altLang="en-US" smtClean="0"/>
              <a:t>端做查询</a:t>
            </a:r>
            <a:endParaRPr lang="en-US" altLang="zh-CN" smtClean="0"/>
          </a:p>
          <a:p>
            <a:pPr lvl="1"/>
            <a:r>
              <a:rPr lang="zh-CN" altLang="en-US" smtClean="0"/>
              <a:t>收到结果，更新到页面上</a:t>
            </a:r>
            <a:endParaRPr lang="en-US" altLang="zh-CN" smtClean="0"/>
          </a:p>
          <a:p>
            <a:r>
              <a:rPr lang="zh-CN" altLang="en-US"/>
              <a:t>提交：</a:t>
            </a:r>
            <a:r>
              <a:rPr lang="zh-CN" altLang="en-US" smtClean="0"/>
              <a:t>代码</a:t>
            </a:r>
            <a:r>
              <a:rPr lang="zh-CN" altLang="en-US"/>
              <a:t>、</a:t>
            </a:r>
            <a:r>
              <a:rPr lang="zh-CN" altLang="en-US" smtClean="0"/>
              <a:t>查词结果截图、</a:t>
            </a:r>
            <a:r>
              <a:rPr lang="en-US" altLang="zh-CN" smtClean="0"/>
              <a:t>Network</a:t>
            </a:r>
            <a:r>
              <a:rPr lang="zh-CN" altLang="en-US" smtClean="0"/>
              <a:t>面板中</a:t>
            </a:r>
            <a:r>
              <a:rPr lang="en-US" altLang="zh-CN" smtClean="0"/>
              <a:t>AJAX</a:t>
            </a:r>
            <a:r>
              <a:rPr lang="zh-CN" altLang="en-US" smtClean="0"/>
              <a:t>请求通讯情况截图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4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第六次作业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按照第五次讲义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中的内容，实现注册、登录、历史记录、登出功能</a:t>
            </a:r>
            <a:endParaRPr lang="en-US" altLang="zh-CN" dirty="0" smtClean="0"/>
          </a:p>
          <a:p>
            <a:r>
              <a:rPr lang="zh-CN" altLang="en-US" smtClean="0"/>
              <a:t>详细步骤见：</a:t>
            </a:r>
            <a:endParaRPr lang="en-US" altLang="zh-CN" dirty="0"/>
          </a:p>
          <a:p>
            <a:pPr lvl="1"/>
            <a:r>
              <a:rPr lang="en-US" altLang="zh-CN">
                <a:hlinkClick r:id="rId2"/>
              </a:rPr>
              <a:t>http://note.youdao.com/share/?</a:t>
            </a:r>
            <a:r>
              <a:rPr lang="en-US" altLang="zh-CN" smtClean="0">
                <a:hlinkClick r:id="rId2"/>
              </a:rPr>
              <a:t>id=a00695d3ab9a6f602d49646f2ad14b05&amp;type=note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zh-CN" altLang="en-US" smtClean="0"/>
              <a:t>提交代码和截图</a:t>
            </a:r>
            <a:endParaRPr lang="en-US" altLang="zh-CN" smtClean="0"/>
          </a:p>
          <a:p>
            <a:pPr lvl="1"/>
            <a:r>
              <a:rPr lang="zh-CN" altLang="en-US" smtClean="0"/>
              <a:t>浏览器：查词的</a:t>
            </a:r>
            <a:r>
              <a:rPr lang="en-US" altLang="zh-CN" smtClean="0"/>
              <a:t>js</a:t>
            </a:r>
            <a:r>
              <a:rPr lang="zh-CN" altLang="en-US" smtClean="0"/>
              <a:t>中下断点</a:t>
            </a:r>
            <a:endParaRPr lang="en-US" altLang="zh-CN"/>
          </a:p>
          <a:p>
            <a:pPr lvl="2"/>
            <a:r>
              <a:rPr lang="zh-CN" altLang="en-US" smtClean="0"/>
              <a:t>发送请求前，查看</a:t>
            </a:r>
            <a:r>
              <a:rPr lang="en-US" altLang="zh-CN" smtClean="0"/>
              <a:t>"url"</a:t>
            </a:r>
            <a:r>
              <a:rPr lang="zh-CN" altLang="en-US" smtClean="0"/>
              <a:t>变量的值</a:t>
            </a:r>
            <a:endParaRPr lang="en-US" altLang="zh-CN" smtClean="0"/>
          </a:p>
          <a:p>
            <a:pPr lvl="2"/>
            <a:r>
              <a:rPr lang="zh-CN" altLang="en-US"/>
              <a:t>收到</a:t>
            </a:r>
            <a:r>
              <a:rPr lang="zh-CN" altLang="en-US"/>
              <a:t>回复</a:t>
            </a:r>
            <a:r>
              <a:rPr lang="zh-CN" altLang="en-US" smtClean="0"/>
              <a:t>后，查看</a:t>
            </a:r>
            <a:r>
              <a:rPr lang="en-US" altLang="zh-CN" smtClean="0"/>
              <a:t>"data"</a:t>
            </a:r>
            <a:r>
              <a:rPr lang="zh-CN" altLang="en-US" smtClean="0"/>
              <a:t>变量的值</a:t>
            </a:r>
            <a:endParaRPr lang="en-US" altLang="zh-CN" smtClean="0"/>
          </a:p>
          <a:p>
            <a:pPr lvl="1"/>
            <a:r>
              <a:rPr lang="zh-CN" altLang="en-US" smtClean="0"/>
              <a:t>服务端：</a:t>
            </a:r>
            <a:r>
              <a:rPr lang="en-US" altLang="zh-CN" smtClean="0"/>
              <a:t>LookupController</a:t>
            </a:r>
            <a:r>
              <a:rPr lang="zh-CN" altLang="en-US" smtClean="0"/>
              <a:t>的</a:t>
            </a:r>
            <a:r>
              <a:rPr lang="en-US" altLang="zh-CN" smtClean="0"/>
              <a:t>register</a:t>
            </a:r>
            <a:r>
              <a:rPr lang="zh-CN" altLang="en-US" smtClean="0"/>
              <a:t>方法下断点，查看到客户端发送过来的</a:t>
            </a:r>
            <a:r>
              <a:rPr lang="en-US" altLang="zh-CN" smtClean="0"/>
              <a:t>loginHash</a:t>
            </a:r>
            <a:r>
              <a:rPr lang="zh-CN" altLang="en-US" smtClean="0"/>
              <a:t>的值。提示：中断下来后，用</a:t>
            </a:r>
            <a:r>
              <a:rPr lang="en-US" altLang="zh-CN" smtClean="0"/>
              <a:t>F6</a:t>
            </a:r>
            <a:r>
              <a:rPr lang="zh-CN" altLang="en-US" smtClean="0"/>
              <a:t>可以单步跟踪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第六次作业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通过</a:t>
            </a:r>
            <a:r>
              <a:rPr lang="en-US" altLang="zh-CN" smtClean="0"/>
              <a:t>MySQL Workbench</a:t>
            </a:r>
            <a:r>
              <a:rPr lang="zh-CN" altLang="en-US" smtClean="0"/>
              <a:t>（或），往作业一创建的“</a:t>
            </a:r>
            <a:r>
              <a:rPr lang="en-US" altLang="zh-CN" smtClean="0"/>
              <a:t>example</a:t>
            </a:r>
            <a:r>
              <a:rPr lang="zh-CN" altLang="en-US" smtClean="0"/>
              <a:t>”这个</a:t>
            </a:r>
            <a:r>
              <a:rPr lang="en-US" altLang="zh-CN" smtClean="0"/>
              <a:t>schema</a:t>
            </a:r>
            <a:r>
              <a:rPr lang="zh-CN" altLang="en-US" smtClean="0"/>
              <a:t>中</a:t>
            </a:r>
            <a:r>
              <a:rPr lang="zh-CN" altLang="en-US" smtClean="0"/>
              <a:t>添加</a:t>
            </a:r>
            <a:r>
              <a:rPr lang="zh-CN" altLang="en-US" dirty="0" smtClean="0"/>
              <a:t>一</a:t>
            </a:r>
            <a:r>
              <a:rPr lang="zh-CN" altLang="en-US" smtClean="0"/>
              <a:t>张</a:t>
            </a:r>
            <a:r>
              <a:rPr lang="zh-CN" altLang="en-US" smtClean="0"/>
              <a:t>表“</a:t>
            </a:r>
            <a:r>
              <a:rPr lang="en-US" altLang="zh-CN" smtClean="0"/>
              <a:t>tbl_words</a:t>
            </a:r>
            <a:r>
              <a:rPr lang="zh-CN" altLang="en-US" smtClean="0"/>
              <a:t>”。要有三个字段</a:t>
            </a:r>
            <a:r>
              <a:rPr lang="en-US" altLang="zh-CN" smtClean="0"/>
              <a:t> </a:t>
            </a:r>
          </a:p>
          <a:p>
            <a:pPr lvl="1"/>
            <a:r>
              <a:rPr lang="en-US" altLang="zh-CN" smtClean="0"/>
              <a:t>wordId int</a:t>
            </a:r>
            <a:r>
              <a:rPr lang="zh-CN" altLang="en-US" smtClean="0"/>
              <a:t> </a:t>
            </a:r>
            <a:r>
              <a:rPr lang="en-US" altLang="zh-CN" smtClean="0"/>
              <a:t>[AI] – </a:t>
            </a:r>
            <a:r>
              <a:rPr lang="zh-CN" altLang="en-US" smtClean="0"/>
              <a:t>自增</a:t>
            </a:r>
            <a:r>
              <a:rPr lang="en-US" altLang="zh-CN" smtClean="0"/>
              <a:t>int</a:t>
            </a:r>
            <a:r>
              <a:rPr lang="zh-CN" altLang="en-US" smtClean="0"/>
              <a:t>主键</a:t>
            </a:r>
            <a:endParaRPr lang="en-US" altLang="zh-CN"/>
          </a:p>
          <a:p>
            <a:pPr lvl="1"/>
            <a:r>
              <a:rPr lang="en-US" altLang="zh-CN" smtClean="0"/>
              <a:t>word varchar(50) - </a:t>
            </a:r>
            <a:r>
              <a:rPr lang="zh-CN" altLang="en-US" smtClean="0"/>
              <a:t>存放单词</a:t>
            </a:r>
            <a:endParaRPr lang="en-US" altLang="zh-CN" smtClean="0"/>
          </a:p>
          <a:p>
            <a:pPr lvl="1"/>
            <a:r>
              <a:rPr lang="en-US" altLang="zh-CN" smtClean="0"/>
              <a:t>explanation varchar(500) ) </a:t>
            </a:r>
            <a:r>
              <a:rPr lang="zh-CN" altLang="en-US" smtClean="0"/>
              <a:t>存放解释</a:t>
            </a:r>
            <a:endParaRPr lang="en-US" altLang="zh-CN" smtClean="0"/>
          </a:p>
          <a:p>
            <a:r>
              <a:rPr lang="zh-CN" altLang="en-US" smtClean="0"/>
              <a:t>把</a:t>
            </a:r>
            <a:r>
              <a:rPr lang="en-US" altLang="zh-CN" dirty="0" smtClean="0"/>
              <a:t>dog, cat</a:t>
            </a:r>
            <a:r>
              <a:rPr lang="zh-CN" altLang="en-US" dirty="0" smtClean="0"/>
              <a:t>两个单词和它们的</a:t>
            </a:r>
            <a:r>
              <a:rPr lang="zh-CN" altLang="en-US" smtClean="0"/>
              <a:t>解释</a:t>
            </a:r>
            <a:r>
              <a:rPr lang="zh-CN" altLang="en-US" smtClean="0"/>
              <a:t>存在这个表里里面</a:t>
            </a:r>
            <a:endParaRPr lang="en-US" altLang="zh-CN" dirty="0" smtClean="0"/>
          </a:p>
          <a:p>
            <a:r>
              <a:rPr lang="zh-CN" altLang="en-US" smtClean="0"/>
              <a:t>试试能不能查询出来：</a:t>
            </a:r>
            <a:endParaRPr lang="en-US" altLang="zh-CN"/>
          </a:p>
          <a:p>
            <a:pPr lvl="1"/>
            <a:r>
              <a:rPr lang="en-US" altLang="zh-CN" smtClean="0"/>
              <a:t>SELECT explanation from tbl_words where word = 'dog'</a:t>
            </a:r>
            <a:endParaRPr lang="en-US" altLang="zh-CN" dirty="0" smtClean="0"/>
          </a:p>
          <a:p>
            <a:r>
              <a:rPr lang="zh-CN" altLang="en-US" smtClean="0"/>
              <a:t>提交：</a:t>
            </a:r>
            <a:endParaRPr lang="en-US" altLang="zh-CN" smtClean="0"/>
          </a:p>
          <a:p>
            <a:pPr lvl="1"/>
            <a:r>
              <a:rPr lang="en-US" altLang="zh-CN" smtClean="0"/>
              <a:t>tbl_words</a:t>
            </a:r>
            <a:r>
              <a:rPr lang="zh-CN" altLang="en-US" smtClean="0"/>
              <a:t>这个表的</a:t>
            </a:r>
            <a:r>
              <a:rPr lang="zh-CN" altLang="en-US" smtClean="0"/>
              <a:t>字段定义截屏</a:t>
            </a:r>
            <a:endParaRPr lang="en-US" altLang="zh-CN" smtClean="0"/>
          </a:p>
          <a:p>
            <a:pPr lvl="1"/>
            <a:r>
              <a:rPr lang="en-US" altLang="zh-CN"/>
              <a:t>tbl_words</a:t>
            </a:r>
            <a:r>
              <a:rPr lang="zh-CN" altLang="en-US"/>
              <a:t>这个</a:t>
            </a:r>
            <a:r>
              <a:rPr lang="zh-CN" altLang="en-US"/>
              <a:t>表</a:t>
            </a:r>
            <a:r>
              <a:rPr lang="zh-CN" altLang="en-US" smtClean="0"/>
              <a:t>的</a:t>
            </a:r>
            <a:r>
              <a:rPr lang="zh-CN" altLang="en-US"/>
              <a:t>内容</a:t>
            </a:r>
            <a:r>
              <a:rPr lang="zh-CN" altLang="en-US" smtClean="0"/>
              <a:t>截屏</a:t>
            </a:r>
            <a:endParaRPr lang="en-US" altLang="zh-CN" smtClean="0"/>
          </a:p>
          <a:p>
            <a:pPr lvl="1"/>
            <a:r>
              <a:rPr lang="zh-CN" altLang="en-US" smtClean="0"/>
              <a:t>手写</a:t>
            </a:r>
            <a:r>
              <a:rPr lang="en-US" altLang="zh-CN" smtClean="0"/>
              <a:t>SELECT</a:t>
            </a:r>
            <a:r>
              <a:rPr lang="zh-CN" altLang="en-US" smtClean="0"/>
              <a:t>语句从该表查询到某个单词释义的截屏</a:t>
            </a:r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第六次作业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在第六次作业</a:t>
            </a:r>
            <a:r>
              <a:rPr lang="en-US" altLang="zh-CN" smtClean="0"/>
              <a:t>1,2</a:t>
            </a:r>
            <a:r>
              <a:rPr lang="zh-CN" altLang="en-US" smtClean="0"/>
              <a:t>的基础上，将</a:t>
            </a:r>
            <a:r>
              <a:rPr lang="en-US" altLang="zh-CN" smtClean="0"/>
              <a:t>LookupController</a:t>
            </a:r>
            <a:r>
              <a:rPr lang="zh-CN" altLang="en-US" smtClean="0"/>
              <a:t>中的查词逻辑替换掉，</a:t>
            </a:r>
            <a:r>
              <a:rPr lang="zh-CN" altLang="en-US" dirty="0" smtClean="0"/>
              <a:t>查询时</a:t>
            </a:r>
            <a:r>
              <a:rPr lang="zh-CN" altLang="en-US" smtClean="0"/>
              <a:t>从</a:t>
            </a:r>
            <a:r>
              <a:rPr lang="zh-CN" altLang="en-US" smtClean="0"/>
              <a:t>数据库的</a:t>
            </a:r>
            <a:r>
              <a:rPr lang="en-US" altLang="zh-CN" smtClean="0"/>
              <a:t>tbl_words</a:t>
            </a:r>
            <a:r>
              <a:rPr lang="zh-CN" altLang="en-US" smtClean="0"/>
              <a:t>中</a:t>
            </a:r>
            <a:r>
              <a:rPr lang="zh-CN" altLang="en-US" dirty="0" smtClean="0"/>
              <a:t>查询单词释义</a:t>
            </a:r>
            <a:endParaRPr lang="en-US" altLang="zh-CN" dirty="0" smtClean="0"/>
          </a:p>
          <a:p>
            <a:r>
              <a:rPr lang="zh-CN" altLang="en-US" dirty="0" smtClean="0"/>
              <a:t>注意：数据库中可以只有少量单词，例如</a:t>
            </a:r>
            <a:r>
              <a:rPr lang="zh-CN" altLang="en-US" smtClean="0"/>
              <a:t>只有</a:t>
            </a:r>
            <a:r>
              <a:rPr lang="en-US" altLang="zh-CN" smtClean="0"/>
              <a:t>dog</a:t>
            </a:r>
            <a:r>
              <a:rPr lang="zh-CN" altLang="en-US" smtClean="0"/>
              <a:t>、</a:t>
            </a:r>
            <a:r>
              <a:rPr lang="en-US" altLang="zh-CN" smtClean="0"/>
              <a:t>cat</a:t>
            </a:r>
            <a:r>
              <a:rPr lang="zh-CN" altLang="en-US" smtClean="0"/>
              <a:t>、</a:t>
            </a:r>
            <a:r>
              <a:rPr lang="en-US" altLang="zh-CN" smtClean="0"/>
              <a:t>pig</a:t>
            </a:r>
          </a:p>
          <a:p>
            <a:r>
              <a:rPr lang="zh-CN" altLang="en-US" smtClean="0"/>
              <a:t>提交：</a:t>
            </a:r>
            <a:endParaRPr lang="en-US" altLang="zh-CN" smtClean="0"/>
          </a:p>
          <a:p>
            <a:pPr lvl="1"/>
            <a:r>
              <a:rPr lang="zh-CN" altLang="en-US" smtClean="0"/>
              <a:t>代码</a:t>
            </a:r>
            <a:endParaRPr lang="en-US" altLang="zh-CN" smtClean="0"/>
          </a:p>
          <a:p>
            <a:pPr lvl="1"/>
            <a:r>
              <a:rPr lang="zh-CN" altLang="en-US" smtClean="0"/>
              <a:t>浏览器中</a:t>
            </a:r>
            <a:r>
              <a:rPr lang="zh-CN" altLang="en-US" smtClean="0"/>
              <a:t>查到结果的截屏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漫谈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（</a:t>
            </a:r>
            <a:r>
              <a:rPr lang="zh-CN" altLang="en-US" dirty="0"/>
              <a:t>五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李斯宁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</a:t>
            </a:r>
            <a:r>
              <a:rPr lang="zh-CN" altLang="en-US" dirty="0" smtClean="0"/>
              <a:t>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通讯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smtClean="0"/>
              <a:t>网站架构</a:t>
            </a:r>
            <a:endParaRPr lang="en-US" altLang="zh-CN" dirty="0" smtClean="0"/>
          </a:p>
          <a:p>
            <a:r>
              <a:rPr lang="zh-CN" altLang="en-US" dirty="0"/>
              <a:t>例子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通讯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最简单的是一问一答</a:t>
            </a:r>
            <a:endParaRPr lang="en-US" altLang="zh-CN" dirty="0" smtClean="0"/>
          </a:p>
          <a:p>
            <a:r>
              <a:rPr lang="zh-CN" altLang="en-US" dirty="0" smtClean="0"/>
              <a:t>服务端如何推</a:t>
            </a:r>
            <a:r>
              <a:rPr lang="zh-CN" altLang="en-US" smtClean="0"/>
              <a:t>送？</a:t>
            </a:r>
            <a:endParaRPr lang="en-US" altLang="zh-CN" smtClean="0"/>
          </a:p>
          <a:p>
            <a:pPr lvl="1"/>
            <a:r>
              <a:rPr lang="zh-CN" altLang="en-US" smtClean="0"/>
              <a:t>服务端：有信息才回复，否则一直让客户端等</a:t>
            </a:r>
            <a:endParaRPr lang="en-US" altLang="zh-CN" smtClean="0"/>
          </a:p>
          <a:p>
            <a:pPr lvl="1"/>
            <a:r>
              <a:rPr lang="en-US" altLang="zh-CN" smtClean="0"/>
              <a:t>EventSource</a:t>
            </a:r>
            <a:r>
              <a:rPr lang="en-US" altLang="zh-CN"/>
              <a:t>: </a:t>
            </a:r>
            <a:r>
              <a:rPr lang="zh-CN" altLang="en-US" smtClean="0"/>
              <a:t>长回复，有信息的时候</a:t>
            </a:r>
            <a:r>
              <a:rPr lang="en-US" altLang="zh-CN" smtClean="0"/>
              <a:t>flush</a:t>
            </a:r>
            <a:r>
              <a:rPr lang="zh-CN" altLang="en-US" smtClean="0"/>
              <a:t>数据，但一直不结束该回复</a:t>
            </a:r>
            <a:endParaRPr lang="en-US" altLang="zh-CN" smtClean="0"/>
          </a:p>
          <a:p>
            <a:pPr lvl="1"/>
            <a:r>
              <a:rPr lang="en-US" altLang="zh-CN" smtClean="0"/>
              <a:t>WebSocket: </a:t>
            </a:r>
            <a:r>
              <a:rPr lang="zh-CN" altLang="en-US" smtClean="0"/>
              <a:t>直接双向通讯，可以约定类似常回复等</a:t>
            </a:r>
            <a:endParaRPr lang="en-US" altLang="zh-CN" smtClean="0"/>
          </a:p>
          <a:p>
            <a:r>
              <a:rPr lang="zh-CN" altLang="en-US" smtClean="0"/>
              <a:t>如何</a:t>
            </a:r>
            <a:r>
              <a:rPr lang="zh-CN" altLang="en-US" dirty="0" smtClean="0"/>
              <a:t>断点续</a:t>
            </a:r>
            <a:r>
              <a:rPr lang="zh-CN" altLang="en-US" smtClean="0"/>
              <a:t>传？</a:t>
            </a:r>
            <a:endParaRPr lang="en-US" altLang="zh-CN" smtClean="0"/>
          </a:p>
          <a:p>
            <a:pPr lvl="1"/>
            <a:r>
              <a:rPr lang="en-US" altLang="zh-CN" smtClean="0"/>
              <a:t>Response</a:t>
            </a:r>
            <a:r>
              <a:rPr lang="zh-CN" altLang="en-US" smtClean="0"/>
              <a:t>可以报告</a:t>
            </a:r>
            <a:r>
              <a:rPr lang="en-US" altLang="zh-CN" smtClean="0"/>
              <a:t>Length</a:t>
            </a:r>
          </a:p>
          <a:p>
            <a:pPr lvl="1"/>
            <a:r>
              <a:rPr lang="zh-CN" altLang="en-US" smtClean="0"/>
              <a:t>请求的</a:t>
            </a:r>
            <a:r>
              <a:rPr lang="en-US" altLang="zh-CN" smtClean="0"/>
              <a:t>Header</a:t>
            </a:r>
            <a:r>
              <a:rPr lang="zh-CN" altLang="en-US" smtClean="0"/>
              <a:t>中，可以指明数据段</a:t>
            </a:r>
            <a:endParaRPr lang="en-US" altLang="zh-CN" smtClean="0"/>
          </a:p>
          <a:p>
            <a:r>
              <a:rPr lang="zh-CN" altLang="en-US" smtClean="0"/>
              <a:t>如何</a:t>
            </a:r>
            <a:r>
              <a:rPr lang="zh-CN" altLang="en-US" dirty="0" smtClean="0"/>
              <a:t>上传</a:t>
            </a:r>
            <a:r>
              <a:rPr lang="zh-CN" altLang="en-US" smtClean="0"/>
              <a:t>文件？</a:t>
            </a:r>
            <a:endParaRPr lang="en-US" altLang="zh-CN" smtClean="0"/>
          </a:p>
          <a:p>
            <a:pPr lvl="1"/>
            <a:r>
              <a:rPr lang="en-US" altLang="zh-CN" smtClean="0"/>
              <a:t>Request</a:t>
            </a:r>
            <a:r>
              <a:rPr lang="zh-CN" altLang="en-US" smtClean="0"/>
              <a:t>的</a:t>
            </a:r>
            <a:r>
              <a:rPr lang="en-US" altLang="zh-CN" smtClean="0"/>
              <a:t>Body</a:t>
            </a:r>
            <a:r>
              <a:rPr lang="zh-CN" altLang="en-US" smtClean="0"/>
              <a:t>中可以编码多个数据段</a:t>
            </a:r>
            <a:r>
              <a:rPr lang="en-US" altLang="zh-CN" smtClean="0"/>
              <a:t>(multiple-parts)</a:t>
            </a:r>
            <a:r>
              <a:rPr lang="zh-CN" altLang="en-US" smtClean="0"/>
              <a:t>，每个数据段可以是文件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901</Words>
  <Application>Microsoft Office PowerPoint</Application>
  <PresentationFormat>全屏显示(4:3)</PresentationFormat>
  <Paragraphs>187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第五次作业1</vt:lpstr>
      <vt:lpstr>第五次作业2</vt:lpstr>
      <vt:lpstr>第五次作业3</vt:lpstr>
      <vt:lpstr>第六次作业1</vt:lpstr>
      <vt:lpstr>第六次作业2</vt:lpstr>
      <vt:lpstr>第六次作业3</vt:lpstr>
      <vt:lpstr>漫谈JavaScript（五）</vt:lpstr>
      <vt:lpstr>目录</vt:lpstr>
      <vt:lpstr>HTTP通讯</vt:lpstr>
      <vt:lpstr>HTTP状态</vt:lpstr>
      <vt:lpstr>网站架构</vt:lpstr>
      <vt:lpstr>Cookie的私密性</vt:lpstr>
      <vt:lpstr>示例：用户注册</vt:lpstr>
      <vt:lpstr>示例：用户登录</vt:lpstr>
      <vt:lpstr>示例：记录查词历史</vt:lpstr>
      <vt:lpstr>示例：登出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第五次作业1</dc:title>
  <dc:creator>Administrator</dc:creator>
  <cp:lastModifiedBy>LENOVO</cp:lastModifiedBy>
  <cp:revision>147</cp:revision>
  <dcterms:created xsi:type="dcterms:W3CDTF">2015-04-06T14:39:50Z</dcterms:created>
  <dcterms:modified xsi:type="dcterms:W3CDTF">2015-04-13T17:20:41Z</dcterms:modified>
</cp:coreProperties>
</file>