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5" r:id="rId2"/>
    <p:sldId id="260" r:id="rId3"/>
    <p:sldId id="263" r:id="rId4"/>
    <p:sldId id="278" r:id="rId5"/>
    <p:sldId id="279" r:id="rId6"/>
    <p:sldId id="280" r:id="rId7"/>
    <p:sldId id="281" r:id="rId8"/>
    <p:sldId id="256" r:id="rId9"/>
    <p:sldId id="261" r:id="rId10"/>
    <p:sldId id="276" r:id="rId11"/>
    <p:sldId id="277" r:id="rId12"/>
    <p:sldId id="282" r:id="rId13"/>
    <p:sldId id="285" r:id="rId14"/>
    <p:sldId id="283" r:id="rId15"/>
    <p:sldId id="284" r:id="rId16"/>
    <p:sldId id="275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8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71ED9-20AE-47A7-AB0A-9743540ADC93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75DA3-1FB7-48A8-A9AF-93300DA669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367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guides/gs/rest-service-cors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75DA3-1FB7-48A8-A9AF-93300DA669F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75DA3-1FB7-48A8-A9AF-93300DA669F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http://blog.csdn.net/hongweigg/article/details/39054403</a:t>
            </a:r>
            <a:br>
              <a:rPr lang="en-US" altLang="zh-CN" dirty="0" smtClean="0"/>
            </a:br>
            <a:r>
              <a:rPr lang="en-US" altLang="zh-CN" dirty="0" smtClean="0">
                <a:hlinkClick r:id="rId3"/>
              </a:rPr>
              <a:t>https://spring.io/guides/gs/rest-service-cors/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75DA3-1FB7-48A8-A9AF-93300DA669F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743E-E6D7-421E-B500-9129872BC261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AE2C-C224-4E81-9CC3-6FBFA7309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743E-E6D7-421E-B500-9129872BC261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AE2C-C224-4E81-9CC3-6FBFA7309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743E-E6D7-421E-B500-9129872BC261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AE2C-C224-4E81-9CC3-6FBFA7309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743E-E6D7-421E-B500-9129872BC261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AE2C-C224-4E81-9CC3-6FBFA7309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743E-E6D7-421E-B500-9129872BC261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AE2C-C224-4E81-9CC3-6FBFA7309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743E-E6D7-421E-B500-9129872BC261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AE2C-C224-4E81-9CC3-6FBFA7309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743E-E6D7-421E-B500-9129872BC261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AE2C-C224-4E81-9CC3-6FBFA7309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743E-E6D7-421E-B500-9129872BC261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AE2C-C224-4E81-9CC3-6FBFA7309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743E-E6D7-421E-B500-9129872BC261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AE2C-C224-4E81-9CC3-6FBFA7309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743E-E6D7-421E-B500-9129872BC261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AE2C-C224-4E81-9CC3-6FBFA7309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743E-E6D7-421E-B500-9129872BC261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AE2C-C224-4E81-9CC3-6FBFA7309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0743E-E6D7-421E-B500-9129872BC261}" type="datetimeFigureOut">
              <a:rPr lang="zh-CN" altLang="en-US" smtClean="0"/>
              <a:pPr/>
              <a:t>2015/4/21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1AE2C-C224-4E81-9CC3-6FBFA73092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note.youdao.com/share/?id=a00695d3ab9a6f602d49646f2ad14b05&amp;type=not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dowinning/archive/2012/04/19/json-jsonp-jquery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hongweigg/article/details/3905440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javascript.info/tutorial/cross-window-messaging-with-postmessag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note.youdao.com/share/?id=c677d387d56d0b3b6a48ad5cb92fdb86&amp;type=not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ote.youdao.com/share/?id=5cbd7fd413557ab76c61a295f23f0e43&amp;type=no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第六次作业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按照第五次讲义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中的内容，实现注册、登录、历史记录、登出功能</a:t>
            </a:r>
            <a:endParaRPr lang="en-US" altLang="zh-CN" dirty="0" smtClean="0"/>
          </a:p>
          <a:p>
            <a:r>
              <a:rPr lang="zh-CN" altLang="en-US" smtClean="0"/>
              <a:t>详细步骤见：</a:t>
            </a:r>
            <a:endParaRPr lang="en-US" altLang="zh-CN" dirty="0"/>
          </a:p>
          <a:p>
            <a:pPr lvl="1"/>
            <a:r>
              <a:rPr lang="en-US" altLang="zh-CN">
                <a:hlinkClick r:id="rId2"/>
              </a:rPr>
              <a:t>http://note.youdao.com/share/?</a:t>
            </a:r>
            <a:r>
              <a:rPr lang="en-US" altLang="zh-CN" smtClean="0">
                <a:hlinkClick r:id="rId2"/>
              </a:rPr>
              <a:t>id=a00695d3ab9a6f602d49646f2ad14b05&amp;type=note</a:t>
            </a:r>
            <a:endParaRPr lang="en-US" altLang="zh-CN" smtClean="0"/>
          </a:p>
          <a:p>
            <a:r>
              <a:rPr lang="en-US" altLang="zh-CN" smtClean="0"/>
              <a:t> </a:t>
            </a:r>
            <a:r>
              <a:rPr lang="zh-CN" altLang="en-US" smtClean="0"/>
              <a:t>提交代码和截图</a:t>
            </a:r>
            <a:endParaRPr lang="en-US" altLang="zh-CN" smtClean="0"/>
          </a:p>
          <a:p>
            <a:pPr lvl="1"/>
            <a:r>
              <a:rPr lang="zh-CN" altLang="en-US" smtClean="0"/>
              <a:t>浏览器：查词的</a:t>
            </a:r>
            <a:r>
              <a:rPr lang="en-US" altLang="zh-CN" smtClean="0"/>
              <a:t>js</a:t>
            </a:r>
            <a:r>
              <a:rPr lang="zh-CN" altLang="en-US" smtClean="0"/>
              <a:t>中下断点</a:t>
            </a:r>
            <a:endParaRPr lang="en-US" altLang="zh-CN"/>
          </a:p>
          <a:p>
            <a:pPr lvl="2"/>
            <a:r>
              <a:rPr lang="zh-CN" altLang="en-US" smtClean="0"/>
              <a:t>发送请求前，查看</a:t>
            </a:r>
            <a:r>
              <a:rPr lang="en-US" altLang="zh-CN" smtClean="0"/>
              <a:t>"url"</a:t>
            </a:r>
            <a:r>
              <a:rPr lang="zh-CN" altLang="en-US" smtClean="0"/>
              <a:t>变量的值</a:t>
            </a:r>
            <a:endParaRPr lang="en-US" altLang="zh-CN" smtClean="0"/>
          </a:p>
          <a:p>
            <a:pPr lvl="2"/>
            <a:r>
              <a:rPr lang="zh-CN" altLang="en-US"/>
              <a:t>收到回复</a:t>
            </a:r>
            <a:r>
              <a:rPr lang="zh-CN" altLang="en-US" smtClean="0"/>
              <a:t>后，查看</a:t>
            </a:r>
            <a:r>
              <a:rPr lang="en-US" altLang="zh-CN" smtClean="0"/>
              <a:t>"data"</a:t>
            </a:r>
            <a:r>
              <a:rPr lang="zh-CN" altLang="en-US" smtClean="0"/>
              <a:t>变量的值</a:t>
            </a:r>
            <a:endParaRPr lang="en-US" altLang="zh-CN" smtClean="0"/>
          </a:p>
          <a:p>
            <a:pPr lvl="1"/>
            <a:r>
              <a:rPr lang="zh-CN" altLang="en-US" smtClean="0"/>
              <a:t>服务端：</a:t>
            </a:r>
            <a:r>
              <a:rPr lang="en-US" altLang="zh-CN" smtClean="0"/>
              <a:t>LookupController</a:t>
            </a:r>
            <a:r>
              <a:rPr lang="zh-CN" altLang="en-US" smtClean="0"/>
              <a:t>的</a:t>
            </a:r>
            <a:r>
              <a:rPr lang="en-US" altLang="zh-CN" smtClean="0"/>
              <a:t>register</a:t>
            </a:r>
            <a:r>
              <a:rPr lang="zh-CN" altLang="en-US" smtClean="0"/>
              <a:t>方法下断点，查看到客户端发送过来的</a:t>
            </a:r>
            <a:r>
              <a:rPr lang="en-US" altLang="zh-CN" smtClean="0"/>
              <a:t>loginHash</a:t>
            </a:r>
            <a:r>
              <a:rPr lang="zh-CN" altLang="en-US" smtClean="0"/>
              <a:t>的值。提示：中断下来后，用</a:t>
            </a:r>
            <a:r>
              <a:rPr lang="en-US" altLang="zh-CN" smtClean="0"/>
              <a:t>F6</a:t>
            </a:r>
            <a:r>
              <a:rPr lang="zh-CN" altLang="en-US" smtClean="0"/>
              <a:t>可以单步跟踪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访问来源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91880" y="1988840"/>
            <a:ext cx="172819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1880" y="4581128"/>
            <a:ext cx="172819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923928" y="2564904"/>
            <a:ext cx="864096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u1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923928" y="5229200"/>
            <a:ext cx="864096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u2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6" idx="4"/>
            <a:endCxn id="7" idx="0"/>
          </p:cNvCxnSpPr>
          <p:nvPr/>
        </p:nvCxnSpPr>
        <p:spPr>
          <a:xfrm>
            <a:off x="4355976" y="2924944"/>
            <a:ext cx="0" cy="230425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51520" y="2708920"/>
            <a:ext cx="216024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Browser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4" idx="3"/>
            <a:endCxn id="6" idx="2"/>
          </p:cNvCxnSpPr>
          <p:nvPr/>
        </p:nvCxnSpPr>
        <p:spPr>
          <a:xfrm flipV="1">
            <a:off x="2411760" y="2744924"/>
            <a:ext cx="1512168" cy="828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580112" y="1700808"/>
            <a:ext cx="2952328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580112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u1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24128" y="184482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="u2"/&gt;</a:t>
            </a:r>
          </a:p>
        </p:txBody>
      </p:sp>
      <p:sp>
        <p:nvSpPr>
          <p:cNvPr id="20" name="矩形 19"/>
          <p:cNvSpPr/>
          <p:nvPr/>
        </p:nvSpPr>
        <p:spPr>
          <a:xfrm>
            <a:off x="5580112" y="2708920"/>
            <a:ext cx="2952328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="u2"&gt;&lt;/script&gt;</a:t>
            </a:r>
          </a:p>
        </p:txBody>
      </p:sp>
      <p:sp>
        <p:nvSpPr>
          <p:cNvPr id="21" name="矩形 20"/>
          <p:cNvSpPr/>
          <p:nvPr/>
        </p:nvSpPr>
        <p:spPr>
          <a:xfrm>
            <a:off x="5580112" y="3717032"/>
            <a:ext cx="2952328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724128" y="393305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&lt;a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="u2"&gt;visit&lt;/a&gt;</a:t>
            </a:r>
          </a:p>
        </p:txBody>
      </p:sp>
      <p:sp>
        <p:nvSpPr>
          <p:cNvPr id="24" name="矩形 23"/>
          <p:cNvSpPr/>
          <p:nvPr/>
        </p:nvSpPr>
        <p:spPr>
          <a:xfrm>
            <a:off x="5580112" y="4797152"/>
            <a:ext cx="2952328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&lt;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="u2"&gt;&lt;/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&gt;</a:t>
            </a:r>
          </a:p>
        </p:txBody>
      </p:sp>
      <p:sp>
        <p:nvSpPr>
          <p:cNvPr id="25" name="矩形 24"/>
          <p:cNvSpPr/>
          <p:nvPr/>
        </p:nvSpPr>
        <p:spPr>
          <a:xfrm>
            <a:off x="5580112" y="5805264"/>
            <a:ext cx="2952328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XHR</a:t>
            </a:r>
            <a:r>
              <a:rPr lang="zh-CN" altLang="en-US" dirty="0" smtClean="0"/>
              <a:t>请求</a:t>
            </a:r>
            <a:endParaRPr lang="en-US" altLang="zh-CN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3563888" y="206084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网站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63888" y="472514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网站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 rot="1433239">
            <a:off x="1393152" y="530886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Referer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u1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8" name="直接箭头连接符 27"/>
          <p:cNvCxnSpPr>
            <a:stCxn id="14" idx="2"/>
          </p:cNvCxnSpPr>
          <p:nvPr/>
        </p:nvCxnSpPr>
        <p:spPr>
          <a:xfrm>
            <a:off x="1331640" y="4437112"/>
            <a:ext cx="2160240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浏览器类型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每个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会携带一个特殊的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，表明当前使用的浏览器和版本，例如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User-Agent: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Mozilla/5.0 (Windows NT 6.1; WOW64) AppleWebKit/537.36 (KHTML, like Gecko) Chrome/42.0.231</a:t>
            </a:r>
          </a:p>
          <a:p>
            <a:r>
              <a:rPr lang="zh-CN" altLang="en-US" dirty="0" smtClean="0"/>
              <a:t>不是一个特别标准化的格式，但每个厂商的浏览器会有一个“潜规则”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IE</a:t>
            </a:r>
          </a:p>
          <a:p>
            <a:pPr lvl="1"/>
            <a:r>
              <a:rPr lang="en-US" altLang="zh-CN" dirty="0" smtClean="0"/>
              <a:t>Firefox</a:t>
            </a:r>
          </a:p>
          <a:p>
            <a:pPr lvl="1"/>
            <a:r>
              <a:rPr lang="en-US" altLang="zh-CN" dirty="0" smtClean="0"/>
              <a:t>Chrome</a:t>
            </a:r>
          </a:p>
          <a:p>
            <a:pPr lvl="1"/>
            <a:r>
              <a:rPr lang="en-US" altLang="zh-CN" dirty="0" smtClean="0"/>
              <a:t>...</a:t>
            </a:r>
          </a:p>
          <a:p>
            <a:r>
              <a:rPr lang="zh-CN" altLang="en-US" dirty="0" smtClean="0"/>
              <a:t>可以仿冒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某些流氓浏览器就只把自己显示成</a:t>
            </a:r>
            <a:r>
              <a:rPr lang="en-US" altLang="zh-CN" dirty="0" smtClean="0"/>
              <a:t>Chrome</a:t>
            </a:r>
          </a:p>
          <a:p>
            <a:pPr lvl="1"/>
            <a:r>
              <a:rPr lang="zh-CN" altLang="en-US" dirty="0" smtClean="0"/>
              <a:t>仿冒</a:t>
            </a:r>
            <a:r>
              <a:rPr lang="en-US" altLang="zh-CN" dirty="0" smtClean="0"/>
              <a:t>User-Agent</a:t>
            </a:r>
            <a:r>
              <a:rPr lang="zh-CN" altLang="en-US" dirty="0" smtClean="0"/>
              <a:t>用于测试</a:t>
            </a:r>
            <a:endParaRPr lang="en-US" altLang="zh-CN" dirty="0" smtClean="0"/>
          </a:p>
          <a:p>
            <a:r>
              <a:rPr lang="zh-CN" altLang="en-US" dirty="0" smtClean="0"/>
              <a:t>用途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最常见的用法是网站发现是移动设备，则自动跳转到</a:t>
            </a:r>
            <a:r>
              <a:rPr lang="en-US" altLang="zh-CN" dirty="0" err="1" smtClean="0"/>
              <a:t>wap</a:t>
            </a:r>
            <a:r>
              <a:rPr lang="zh-CN" altLang="en-US" dirty="0" smtClean="0"/>
              <a:t>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浏览器中的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也能读取到当前的</a:t>
            </a:r>
            <a:r>
              <a:rPr lang="en-US" altLang="zh-CN" dirty="0" smtClean="0"/>
              <a:t>user agent</a:t>
            </a:r>
            <a:r>
              <a:rPr lang="zh-CN" altLang="en-US" dirty="0" smtClean="0"/>
              <a:t>，用于浏览器兼容。但不推荐这样做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AJAX</a:t>
            </a:r>
            <a:r>
              <a:rPr lang="zh-CN" altLang="en-US" dirty="0" smtClean="0"/>
              <a:t>访问限制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88024" y="1844824"/>
            <a:ext cx="172819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88024" y="4869160"/>
            <a:ext cx="172819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220072" y="2420888"/>
            <a:ext cx="864096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u1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220072" y="5517232"/>
            <a:ext cx="864096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u2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4"/>
            <a:endCxn id="7" idx="0"/>
          </p:cNvCxnSpPr>
          <p:nvPr/>
        </p:nvCxnSpPr>
        <p:spPr>
          <a:xfrm>
            <a:off x="5652120" y="2780928"/>
            <a:ext cx="0" cy="273630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547664" y="2564904"/>
            <a:ext cx="216024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Browser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9" idx="3"/>
            <a:endCxn id="6" idx="2"/>
          </p:cNvCxnSpPr>
          <p:nvPr/>
        </p:nvCxnSpPr>
        <p:spPr>
          <a:xfrm flipV="1">
            <a:off x="3707904" y="2600908"/>
            <a:ext cx="1512168" cy="828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99992" y="3645024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XHR request is blocked for </a:t>
            </a:r>
            <a:r>
              <a:rPr lang="zh-CN" altLang="en-US" dirty="0" smtClean="0"/>
              <a:t>“</a:t>
            </a:r>
            <a:r>
              <a:rPr lang="en-US" altLang="zh-CN" dirty="0" smtClean="0"/>
              <a:t>different origin</a:t>
            </a:r>
            <a:r>
              <a:rPr lang="zh-CN" altLang="en-US" dirty="0" smtClean="0"/>
              <a:t>”</a:t>
            </a:r>
            <a:r>
              <a:rPr lang="en-US" altLang="zh-CN" dirty="0" smtClean="0"/>
              <a:t>, because operations may be unauthorized 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5013176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不能向</a:t>
            </a:r>
            <a:r>
              <a:rPr lang="en-US" altLang="zh-CN" dirty="0" smtClean="0"/>
              <a:t>B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XHR</a:t>
            </a:r>
            <a:r>
              <a:rPr lang="zh-CN" altLang="en-US" dirty="0" smtClean="0"/>
              <a:t>做数据交换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但可以取一段程序来执行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32040" y="198884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网站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60032" y="494116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网站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004048" y="2132856"/>
            <a:ext cx="4032448" cy="30243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JSONP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48064" y="2204865"/>
            <a:ext cx="39959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&lt;script&gt;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a = 1;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 b = 2;</a:t>
            </a:r>
          </a:p>
          <a:p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window.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callback_xxx</a:t>
            </a:r>
            <a:r>
              <a:rPr lang="en-US" altLang="zh-CN" sz="1600" dirty="0" smtClean="0"/>
              <a:t> = function(data){</a:t>
            </a:r>
          </a:p>
          <a:p>
            <a:r>
              <a:rPr lang="en-US" altLang="zh-CN" sz="1600" dirty="0" smtClean="0"/>
              <a:t>      </a:t>
            </a:r>
            <a:r>
              <a:rPr lang="en-US" altLang="zh-CN" sz="1600" dirty="0" err="1" smtClean="0"/>
              <a:t>console.log</a:t>
            </a:r>
            <a:r>
              <a:rPr lang="en-US" altLang="zh-CN" sz="1600" dirty="0" smtClean="0"/>
              <a:t>(</a:t>
            </a:r>
            <a:r>
              <a:rPr lang="en-US" altLang="zh-CN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altLang="zh-CN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a+b</a:t>
            </a:r>
            <a:r>
              <a:rPr lang="en-US" altLang="zh-CN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=” + </a:t>
            </a:r>
            <a:r>
              <a:rPr lang="en-US" altLang="zh-CN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data.result</a:t>
            </a:r>
            <a:r>
              <a:rPr lang="en-US" altLang="zh-CN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r>
              <a:rPr lang="en-US" altLang="zh-CN" sz="1600" dirty="0" smtClean="0"/>
              <a:t>      delete </a:t>
            </a:r>
            <a:r>
              <a:rPr lang="en-US" altLang="zh-CN" sz="1600" dirty="0" err="1" smtClean="0"/>
              <a:t>window.callback_xxx</a:t>
            </a:r>
            <a:r>
              <a:rPr lang="en-US" altLang="zh-CN" sz="1600" dirty="0" smtClean="0"/>
              <a:t>;</a:t>
            </a:r>
          </a:p>
          <a:p>
            <a:r>
              <a:rPr lang="en-US" altLang="zh-CN" sz="1600" dirty="0" smtClean="0"/>
              <a:t>  };</a:t>
            </a:r>
          </a:p>
          <a:p>
            <a:r>
              <a:rPr lang="en-US" altLang="zh-CN" sz="1600" dirty="0" smtClean="0"/>
              <a:t>  //</a:t>
            </a:r>
            <a:r>
              <a:rPr lang="zh-CN" altLang="en-US" sz="1600" dirty="0" smtClean="0"/>
              <a:t>然后动态向</a:t>
            </a:r>
            <a:r>
              <a:rPr lang="en-US" altLang="zh-CN" sz="1600" dirty="0" smtClean="0"/>
              <a:t>DOM</a:t>
            </a:r>
            <a:r>
              <a:rPr lang="zh-CN" altLang="en-US" sz="1600" dirty="0" smtClean="0"/>
              <a:t>树插入这样一个标签</a:t>
            </a:r>
            <a:endParaRPr lang="en-US" altLang="zh-CN" sz="1600" dirty="0" smtClean="0"/>
          </a:p>
          <a:p>
            <a:r>
              <a:rPr lang="en-US" altLang="zh-CN" sz="1600" dirty="0" smtClean="0"/>
              <a:t>&lt;/script&gt;</a:t>
            </a:r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3131840" y="1988840"/>
            <a:ext cx="172819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31840" y="4581128"/>
            <a:ext cx="172819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563888" y="2564904"/>
            <a:ext cx="864096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u1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563888" y="5229200"/>
            <a:ext cx="864096" cy="3600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u2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6" idx="4"/>
            <a:endCxn id="7" idx="0"/>
          </p:cNvCxnSpPr>
          <p:nvPr/>
        </p:nvCxnSpPr>
        <p:spPr>
          <a:xfrm>
            <a:off x="3995936" y="2924944"/>
            <a:ext cx="0" cy="230425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51520" y="2708920"/>
            <a:ext cx="216024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Browser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4" idx="3"/>
            <a:endCxn id="6" idx="2"/>
          </p:cNvCxnSpPr>
          <p:nvPr/>
        </p:nvCxnSpPr>
        <p:spPr>
          <a:xfrm flipV="1">
            <a:off x="2411760" y="2744924"/>
            <a:ext cx="1152128" cy="828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76056" y="170080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u1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03848" y="206084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网站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03848" y="472514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网站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7956376" y="414908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5076056" y="4509120"/>
            <a:ext cx="3816424" cy="738664"/>
            <a:chOff x="5148064" y="5733256"/>
            <a:chExt cx="3816424" cy="738664"/>
          </a:xfrm>
        </p:grpSpPr>
        <p:sp>
          <p:nvSpPr>
            <p:cNvPr id="33" name="矩形 32"/>
            <p:cNvSpPr/>
            <p:nvPr/>
          </p:nvSpPr>
          <p:spPr>
            <a:xfrm>
              <a:off x="5220072" y="5733256"/>
              <a:ext cx="3744416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48064" y="5733256"/>
              <a:ext cx="36724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&lt;script </a:t>
              </a:r>
              <a:r>
                <a:rPr lang="en-US" altLang="zh-CN" sz="14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src</a:t>
              </a:r>
              <a:r>
                <a:rPr lang="en-US" altLang="zh-CN" sz="1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="u2?a=1&amp;b=2&amp;jsonp=</a:t>
              </a:r>
              <a:r>
                <a:rPr lang="en-US" altLang="zh-CN" sz="1400" dirty="0" err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callback_xxx</a:t>
              </a:r>
              <a:r>
                <a:rPr lang="en-US" altLang="zh-CN" sz="1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"&gt;</a:t>
              </a:r>
            </a:p>
            <a:p>
              <a:r>
                <a:rPr lang="en-US" altLang="zh-CN" sz="1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&lt;/script&gt;</a:t>
              </a:r>
            </a:p>
            <a:p>
              <a:endParaRPr lang="zh-CN" altLang="en-US" sz="1400" dirty="0"/>
            </a:p>
          </p:txBody>
        </p:sp>
      </p:grpSp>
      <p:sp>
        <p:nvSpPr>
          <p:cNvPr id="37" name="云形 36"/>
          <p:cNvSpPr/>
          <p:nvPr/>
        </p:nvSpPr>
        <p:spPr>
          <a:xfrm>
            <a:off x="5004048" y="5445224"/>
            <a:ext cx="4139952" cy="10801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580112" y="5661248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callback_xxx</a:t>
            </a:r>
            <a:r>
              <a:rPr lang="en-US" altLang="zh-CN" smtClean="0"/>
              <a:t>(</a:t>
            </a:r>
            <a:r>
              <a:rPr lang="en-US" altLang="zh-CN">
                <a:solidFill>
                  <a:srgbClr val="FF0000"/>
                </a:solidFill>
              </a:rPr>
              <a:t>{a:1, b:2, result:3}</a:t>
            </a:r>
            <a:r>
              <a:rPr lang="en-US" altLang="zh-CN" smtClean="0"/>
              <a:t> 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6012160" y="4941168"/>
            <a:ext cx="21602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103440" y="648866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网站</a:t>
            </a:r>
            <a:r>
              <a:rPr lang="en-US" altLang="zh-CN" dirty="0" smtClean="0"/>
              <a:t>B</a:t>
            </a:r>
            <a:r>
              <a:rPr lang="zh-CN" altLang="en-US" dirty="0" smtClean="0"/>
              <a:t>可以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动态产生一段程序</a:t>
            </a:r>
            <a:r>
              <a:rPr lang="zh-CN" altLang="en-US" dirty="0" smtClean="0"/>
              <a:t>，来表示执行结果。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51520" y="1268760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参考：</a:t>
            </a:r>
            <a:r>
              <a:rPr lang="en-US" altLang="zh-CN" dirty="0" smtClean="0">
                <a:hlinkClick r:id="rId3"/>
              </a:rPr>
              <a:t>http://www.cnblogs.com/dowinning/archive/2012/04/19/json-jsonp-jquery.html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新浏览器支持</a:t>
            </a:r>
            <a:r>
              <a:rPr lang="en-US" altLang="zh-CN" dirty="0" smtClean="0"/>
              <a:t>XHR</a:t>
            </a:r>
            <a:r>
              <a:rPr lang="zh-CN" altLang="en-US" dirty="0" smtClean="0"/>
              <a:t>跨域请求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Cross-Origin Resource Sharing</a:t>
            </a:r>
          </a:p>
          <a:p>
            <a:r>
              <a:rPr lang="zh-CN" altLang="en-US" dirty="0" smtClean="0"/>
              <a:t>发送跨域</a:t>
            </a:r>
            <a:r>
              <a:rPr lang="en-US" altLang="zh-CN" dirty="0" smtClean="0"/>
              <a:t>XHR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网站</a:t>
            </a:r>
            <a:r>
              <a:rPr lang="en-US" altLang="zh-CN" dirty="0" smtClean="0"/>
              <a:t>u1 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r>
              <a:rPr lang="zh-CN" altLang="en-US" dirty="0" smtClean="0"/>
              <a:t>网站</a:t>
            </a:r>
            <a:r>
              <a:rPr lang="en-US" altLang="zh-CN" dirty="0" smtClean="0"/>
              <a:t>u2</a:t>
            </a:r>
          </a:p>
          <a:p>
            <a:r>
              <a:rPr lang="zh-CN" altLang="en-US" dirty="0" smtClean="0"/>
              <a:t>条件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浏览器要支持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en-US" dirty="0" smtClean="0"/>
              <a:t>网站要配合：</a:t>
            </a:r>
            <a:r>
              <a:rPr lang="en-US" altLang="zh-CN" dirty="0" smtClean="0">
                <a:solidFill>
                  <a:srgbClr val="FF0000"/>
                </a:solidFill>
              </a:rPr>
              <a:t>Response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HEADER</a:t>
            </a:r>
            <a:r>
              <a:rPr lang="zh-CN" altLang="en-US" dirty="0" smtClean="0">
                <a:solidFill>
                  <a:srgbClr val="FF0000"/>
                </a:solidFill>
              </a:rPr>
              <a:t>中必须指明接受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网站的</a:t>
            </a:r>
            <a:r>
              <a:rPr lang="en-US" altLang="zh-CN" dirty="0" smtClean="0">
                <a:solidFill>
                  <a:srgbClr val="FF0000"/>
                </a:solidFill>
              </a:rPr>
              <a:t>AJAX</a:t>
            </a:r>
            <a:r>
              <a:rPr lang="zh-CN" altLang="en-US" dirty="0" smtClean="0">
                <a:solidFill>
                  <a:srgbClr val="FF0000"/>
                </a:solidFill>
              </a:rPr>
              <a:t>请求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dirty="0" smtClean="0"/>
              <a:t>Access-Control-Allow-Origin: A</a:t>
            </a:r>
            <a:r>
              <a:rPr lang="zh-CN" altLang="en-US" dirty="0" smtClean="0"/>
              <a:t>网站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或 </a:t>
            </a:r>
            <a:r>
              <a:rPr lang="en-US" altLang="zh-CN" dirty="0" smtClean="0"/>
              <a:t>Access-Control-Allow-Origin: </a:t>
            </a:r>
            <a:r>
              <a:rPr lang="zh-CN" altLang="en-US" dirty="0" smtClean="0"/>
              <a:t>*</a:t>
            </a:r>
            <a:endParaRPr lang="en-US" altLang="zh-CN" dirty="0" smtClean="0"/>
          </a:p>
          <a:p>
            <a:r>
              <a:rPr lang="zh-CN" altLang="en-US" dirty="0" smtClean="0"/>
              <a:t>限制（默认情况）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Request</a:t>
            </a:r>
            <a:r>
              <a:rPr lang="zh-CN" altLang="en-US" dirty="0" smtClean="0"/>
              <a:t>不携带</a:t>
            </a:r>
            <a:r>
              <a:rPr lang="en-US" altLang="zh-CN" dirty="0" smtClean="0"/>
              <a:t>Cookie</a:t>
            </a:r>
          </a:p>
          <a:p>
            <a:pPr lvl="1"/>
            <a:r>
              <a:rPr lang="en-US" altLang="zh-CN" dirty="0" smtClean="0"/>
              <a:t>Response</a:t>
            </a:r>
            <a:r>
              <a:rPr lang="zh-CN" altLang="en-US" dirty="0" smtClean="0"/>
              <a:t>中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不被接受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Response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不能读取</a:t>
            </a:r>
            <a:endParaRPr lang="en-US" altLang="zh-CN" dirty="0" smtClean="0"/>
          </a:p>
          <a:p>
            <a:r>
              <a:rPr lang="zh-CN" altLang="en-US" dirty="0" smtClean="0"/>
              <a:t>只要</a:t>
            </a:r>
            <a:r>
              <a:rPr lang="en-US" altLang="zh-CN" dirty="0" smtClean="0"/>
              <a:t>B</a:t>
            </a:r>
            <a:r>
              <a:rPr lang="zh-CN" altLang="en-US" dirty="0" smtClean="0"/>
              <a:t>网站“配合”，限制可以放宽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</a:t>
            </a:r>
            <a:r>
              <a:rPr lang="en-US" altLang="zh-CN" dirty="0" smtClean="0">
                <a:hlinkClick r:id="rId3"/>
              </a:rPr>
              <a:t>http://blog.csdn.net/hongweigg/article/details/39054403</a:t>
            </a:r>
            <a:r>
              <a:rPr lang="en-US" altLang="zh-CN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文档间通讯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同源的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之间，可以直接通讯</a:t>
            </a:r>
            <a:endParaRPr lang="en-US" altLang="zh-CN" dirty="0" smtClean="0"/>
          </a:p>
          <a:p>
            <a:r>
              <a:rPr lang="zh-CN" altLang="en-US" dirty="0" smtClean="0"/>
              <a:t>非同源的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之间，可以用消息方式通讯（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特性之一）</a:t>
            </a:r>
            <a:endParaRPr lang="en-US" altLang="zh-CN" dirty="0" smtClean="0"/>
          </a:p>
          <a:p>
            <a:r>
              <a:rPr lang="zh-CN" altLang="en-US" dirty="0" smtClean="0"/>
              <a:t>消息方式的好处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传输的是数据，不是逻辑，没有危害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接收方可以“拒绝处理”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44008" y="4869160"/>
            <a:ext cx="4032448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20072" y="5301208"/>
            <a:ext cx="2304256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iframe</a:t>
            </a:r>
            <a:r>
              <a:rPr lang="en-US" altLang="zh-CN" dirty="0" smtClean="0"/>
              <a:t> (also a window)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4008" y="486916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window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5157192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参考：</a:t>
            </a:r>
            <a:r>
              <a:rPr lang="en-US" altLang="zh-CN" dirty="0" smtClean="0">
                <a:hlinkClick r:id="rId2"/>
              </a:rPr>
              <a:t> http://javascript.info/tutorial/cross-window-messaging-with-postmessage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访问来源</a:t>
            </a:r>
            <a:endParaRPr lang="en-US" altLang="zh-CN" dirty="0" smtClean="0"/>
          </a:p>
          <a:p>
            <a:r>
              <a:rPr lang="zh-CN" altLang="en-US" dirty="0" smtClean="0"/>
              <a:t>浏览器类型</a:t>
            </a:r>
            <a:endParaRPr lang="en-US" altLang="zh-CN" dirty="0" smtClean="0"/>
          </a:p>
          <a:p>
            <a:r>
              <a:rPr lang="en-US" altLang="zh-CN" dirty="0" smtClean="0"/>
              <a:t>AJAX</a:t>
            </a:r>
            <a:r>
              <a:rPr lang="zh-CN" altLang="en-US" dirty="0" smtClean="0"/>
              <a:t>访问的限制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同源问题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JSONP</a:t>
            </a:r>
          </a:p>
          <a:p>
            <a:r>
              <a:rPr lang="zh-CN" altLang="en-US" dirty="0" smtClean="0"/>
              <a:t>文档间通讯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第六次作业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mtClean="0"/>
              <a:t>通过</a:t>
            </a:r>
            <a:r>
              <a:rPr lang="en-US" altLang="zh-CN" smtClean="0"/>
              <a:t>MySQL Workbench</a:t>
            </a:r>
            <a:r>
              <a:rPr lang="zh-CN" altLang="en-US" smtClean="0"/>
              <a:t>（或），往作业一创建的“</a:t>
            </a:r>
            <a:r>
              <a:rPr lang="en-US" altLang="zh-CN" smtClean="0"/>
              <a:t>example</a:t>
            </a:r>
            <a:r>
              <a:rPr lang="zh-CN" altLang="en-US" smtClean="0"/>
              <a:t>”这个</a:t>
            </a:r>
            <a:r>
              <a:rPr lang="en-US" altLang="zh-CN" smtClean="0"/>
              <a:t>schema</a:t>
            </a:r>
            <a:r>
              <a:rPr lang="zh-CN" altLang="en-US" smtClean="0"/>
              <a:t>中添加</a:t>
            </a:r>
            <a:r>
              <a:rPr lang="zh-CN" altLang="en-US" dirty="0" smtClean="0"/>
              <a:t>一</a:t>
            </a:r>
            <a:r>
              <a:rPr lang="zh-CN" altLang="en-US" smtClean="0"/>
              <a:t>张表“</a:t>
            </a:r>
            <a:r>
              <a:rPr lang="en-US" altLang="zh-CN" smtClean="0"/>
              <a:t>tbl_words</a:t>
            </a:r>
            <a:r>
              <a:rPr lang="zh-CN" altLang="en-US" smtClean="0"/>
              <a:t>”。要有三个字段</a:t>
            </a:r>
            <a:r>
              <a:rPr lang="en-US" altLang="zh-CN" smtClean="0"/>
              <a:t> </a:t>
            </a:r>
          </a:p>
          <a:p>
            <a:pPr lvl="1"/>
            <a:r>
              <a:rPr lang="en-US" altLang="zh-CN" smtClean="0"/>
              <a:t>wordId int</a:t>
            </a:r>
            <a:r>
              <a:rPr lang="zh-CN" altLang="en-US" smtClean="0"/>
              <a:t> </a:t>
            </a:r>
            <a:r>
              <a:rPr lang="en-US" altLang="zh-CN" smtClean="0"/>
              <a:t>[AI] – </a:t>
            </a:r>
            <a:r>
              <a:rPr lang="zh-CN" altLang="en-US" smtClean="0"/>
              <a:t>自增</a:t>
            </a:r>
            <a:r>
              <a:rPr lang="en-US" altLang="zh-CN" smtClean="0"/>
              <a:t>int</a:t>
            </a:r>
            <a:r>
              <a:rPr lang="zh-CN" altLang="en-US" smtClean="0"/>
              <a:t>主键</a:t>
            </a:r>
            <a:endParaRPr lang="en-US" altLang="zh-CN"/>
          </a:p>
          <a:p>
            <a:pPr lvl="1"/>
            <a:r>
              <a:rPr lang="en-US" altLang="zh-CN" smtClean="0"/>
              <a:t>word varchar(50) - </a:t>
            </a:r>
            <a:r>
              <a:rPr lang="zh-CN" altLang="en-US" smtClean="0"/>
              <a:t>存放单词</a:t>
            </a:r>
            <a:endParaRPr lang="en-US" altLang="zh-CN" smtClean="0"/>
          </a:p>
          <a:p>
            <a:pPr lvl="1"/>
            <a:r>
              <a:rPr lang="en-US" altLang="zh-CN" smtClean="0"/>
              <a:t>explanation varchar(500) ) </a:t>
            </a:r>
            <a:r>
              <a:rPr lang="zh-CN" altLang="en-US" smtClean="0"/>
              <a:t>存放解释</a:t>
            </a:r>
            <a:endParaRPr lang="en-US" altLang="zh-CN" smtClean="0"/>
          </a:p>
          <a:p>
            <a:r>
              <a:rPr lang="zh-CN" altLang="en-US" smtClean="0"/>
              <a:t>把</a:t>
            </a:r>
            <a:r>
              <a:rPr lang="en-US" altLang="zh-CN" dirty="0" smtClean="0"/>
              <a:t>dog, cat</a:t>
            </a:r>
            <a:r>
              <a:rPr lang="zh-CN" altLang="en-US" dirty="0" smtClean="0"/>
              <a:t>两个单词和它们的</a:t>
            </a:r>
            <a:r>
              <a:rPr lang="zh-CN" altLang="en-US" smtClean="0"/>
              <a:t>解释存在这个表里里面</a:t>
            </a:r>
            <a:endParaRPr lang="en-US" altLang="zh-CN" dirty="0" smtClean="0"/>
          </a:p>
          <a:p>
            <a:r>
              <a:rPr lang="zh-CN" altLang="en-US" smtClean="0"/>
              <a:t>试试能不能查询出来：</a:t>
            </a:r>
            <a:endParaRPr lang="en-US" altLang="zh-CN"/>
          </a:p>
          <a:p>
            <a:pPr lvl="1"/>
            <a:r>
              <a:rPr lang="en-US" altLang="zh-CN" smtClean="0"/>
              <a:t>SELECT explanation from tbl_words where word = 'dog'</a:t>
            </a:r>
            <a:endParaRPr lang="en-US" altLang="zh-CN" dirty="0" smtClean="0"/>
          </a:p>
          <a:p>
            <a:r>
              <a:rPr lang="zh-CN" altLang="en-US" smtClean="0"/>
              <a:t>提交：</a:t>
            </a:r>
            <a:endParaRPr lang="en-US" altLang="zh-CN" smtClean="0"/>
          </a:p>
          <a:p>
            <a:pPr lvl="1"/>
            <a:r>
              <a:rPr lang="en-US" altLang="zh-CN" smtClean="0"/>
              <a:t>tbl_words</a:t>
            </a:r>
            <a:r>
              <a:rPr lang="zh-CN" altLang="en-US" smtClean="0"/>
              <a:t>这个表的字段定义截屏</a:t>
            </a:r>
            <a:endParaRPr lang="en-US" altLang="zh-CN" smtClean="0"/>
          </a:p>
          <a:p>
            <a:pPr lvl="1"/>
            <a:r>
              <a:rPr lang="en-US" altLang="zh-CN"/>
              <a:t>tbl_words</a:t>
            </a:r>
            <a:r>
              <a:rPr lang="zh-CN" altLang="en-US"/>
              <a:t>这个表</a:t>
            </a:r>
            <a:r>
              <a:rPr lang="zh-CN" altLang="en-US" smtClean="0"/>
              <a:t>的</a:t>
            </a:r>
            <a:r>
              <a:rPr lang="zh-CN" altLang="en-US"/>
              <a:t>内容</a:t>
            </a:r>
            <a:r>
              <a:rPr lang="zh-CN" altLang="en-US" smtClean="0"/>
              <a:t>截屏</a:t>
            </a:r>
            <a:endParaRPr lang="en-US" altLang="zh-CN" smtClean="0"/>
          </a:p>
          <a:p>
            <a:pPr lvl="1"/>
            <a:r>
              <a:rPr lang="zh-CN" altLang="en-US" smtClean="0"/>
              <a:t>手写</a:t>
            </a:r>
            <a:r>
              <a:rPr lang="en-US" altLang="zh-CN" smtClean="0"/>
              <a:t>SELECT</a:t>
            </a:r>
            <a:r>
              <a:rPr lang="zh-CN" altLang="en-US" smtClean="0"/>
              <a:t>语句从该表查询到某个单词释义的截屏</a:t>
            </a:r>
            <a:endParaRPr lang="en-US" altLang="zh-CN"/>
          </a:p>
          <a:p>
            <a:pPr lvl="1"/>
            <a:endParaRPr lang="en-US" altLang="zh-CN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第六次作业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在第六次作业</a:t>
            </a:r>
            <a:r>
              <a:rPr lang="en-US" altLang="zh-CN" smtClean="0"/>
              <a:t>1,2</a:t>
            </a:r>
            <a:r>
              <a:rPr lang="zh-CN" altLang="en-US" smtClean="0"/>
              <a:t>的基础上，将</a:t>
            </a:r>
            <a:r>
              <a:rPr lang="en-US" altLang="zh-CN" smtClean="0"/>
              <a:t>LookupController</a:t>
            </a:r>
            <a:r>
              <a:rPr lang="zh-CN" altLang="en-US" smtClean="0"/>
              <a:t>中的查词逻辑替换掉，</a:t>
            </a:r>
            <a:r>
              <a:rPr lang="zh-CN" altLang="en-US" dirty="0" smtClean="0"/>
              <a:t>查询时</a:t>
            </a:r>
            <a:r>
              <a:rPr lang="zh-CN" altLang="en-US" smtClean="0"/>
              <a:t>从数据库的</a:t>
            </a:r>
            <a:r>
              <a:rPr lang="en-US" altLang="zh-CN" smtClean="0"/>
              <a:t>tbl_words</a:t>
            </a:r>
            <a:r>
              <a:rPr lang="zh-CN" altLang="en-US" smtClean="0"/>
              <a:t>中</a:t>
            </a:r>
            <a:r>
              <a:rPr lang="zh-CN" altLang="en-US" dirty="0" smtClean="0"/>
              <a:t>查询单词释义</a:t>
            </a:r>
            <a:endParaRPr lang="en-US" altLang="zh-CN" dirty="0" smtClean="0"/>
          </a:p>
          <a:p>
            <a:r>
              <a:rPr lang="zh-CN" altLang="en-US" dirty="0" smtClean="0"/>
              <a:t>注意：数据库中可以只有少量单词，例如</a:t>
            </a:r>
            <a:r>
              <a:rPr lang="zh-CN" altLang="en-US" smtClean="0"/>
              <a:t>只有</a:t>
            </a:r>
            <a:r>
              <a:rPr lang="en-US" altLang="zh-CN" smtClean="0"/>
              <a:t>dog</a:t>
            </a:r>
            <a:r>
              <a:rPr lang="zh-CN" altLang="en-US" smtClean="0"/>
              <a:t>、</a:t>
            </a:r>
            <a:r>
              <a:rPr lang="en-US" altLang="zh-CN" smtClean="0"/>
              <a:t>cat</a:t>
            </a:r>
            <a:r>
              <a:rPr lang="zh-CN" altLang="en-US" smtClean="0"/>
              <a:t>、</a:t>
            </a:r>
            <a:r>
              <a:rPr lang="en-US" altLang="zh-CN" smtClean="0"/>
              <a:t>pig</a:t>
            </a:r>
          </a:p>
          <a:p>
            <a:r>
              <a:rPr lang="zh-CN" altLang="en-US" smtClean="0"/>
              <a:t>提交：</a:t>
            </a:r>
            <a:endParaRPr lang="en-US" altLang="zh-CN" smtClean="0"/>
          </a:p>
          <a:p>
            <a:pPr lvl="1"/>
            <a:r>
              <a:rPr lang="zh-CN" altLang="en-US" smtClean="0"/>
              <a:t>代码</a:t>
            </a:r>
            <a:endParaRPr lang="en-US" altLang="zh-CN" smtClean="0"/>
          </a:p>
          <a:p>
            <a:pPr lvl="1"/>
            <a:r>
              <a:rPr lang="zh-CN" altLang="en-US" smtClean="0"/>
              <a:t>浏览器中查到结果的截屏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第七次作业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将每次请求的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Referer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User-Agent</a:t>
            </a:r>
            <a:r>
              <a:rPr lang="zh-CN" altLang="en-US" dirty="0" smtClean="0"/>
              <a:t>记录到数据库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参考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2"/>
              </a:rPr>
              <a:t>http://note.youdao.com/share</a:t>
            </a:r>
            <a:r>
              <a:rPr lang="en-US" altLang="zh-CN" smtClean="0">
                <a:hlinkClick r:id="rId2"/>
              </a:rPr>
              <a:t>/?</a:t>
            </a:r>
            <a:r>
              <a:rPr lang="en-US" altLang="zh-CN" smtClean="0">
                <a:hlinkClick r:id="rId2"/>
              </a:rPr>
              <a:t>id=c677d387d56d0b3b6a48ad5cb92fdb86&amp;type=note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第七次作业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准备广告系统后台数据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数据库中创建一个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，用于记录广告条目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表名 </a:t>
            </a:r>
            <a:r>
              <a:rPr lang="en-US" altLang="zh-CN" dirty="0" err="1" smtClean="0"/>
              <a:t>tbl_ads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字段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adsId</a:t>
            </a:r>
            <a:r>
              <a:rPr lang="en-US" altLang="zh-CN" dirty="0" smtClean="0"/>
              <a:t> INT AUTO_INCREMENT</a:t>
            </a:r>
          </a:p>
          <a:p>
            <a:pPr lvl="3"/>
            <a:r>
              <a:rPr lang="en-US" altLang="zh-CN" dirty="0" smtClean="0"/>
              <a:t>title  VARCHAR(100)</a:t>
            </a:r>
          </a:p>
          <a:p>
            <a:pPr lvl="3"/>
            <a:r>
              <a:rPr lang="en-US" altLang="zh-CN" dirty="0" err="1" smtClean="0"/>
              <a:t>url</a:t>
            </a:r>
            <a:r>
              <a:rPr lang="en-US" altLang="zh-CN" dirty="0" smtClean="0"/>
              <a:t> VARCHAR(200)</a:t>
            </a:r>
          </a:p>
          <a:p>
            <a:pPr lvl="1"/>
            <a:r>
              <a:rPr lang="zh-CN" altLang="en-US" dirty="0" smtClean="0"/>
              <a:t>在这个表中填入几条广告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惠惠 </a:t>
            </a:r>
            <a:r>
              <a:rPr lang="en-US" altLang="zh-CN" dirty="0" smtClean="0"/>
              <a:t>http://www.huihui.cn/</a:t>
            </a:r>
          </a:p>
          <a:p>
            <a:pPr lvl="3"/>
            <a:r>
              <a:rPr lang="zh-CN" altLang="en-US" dirty="0" smtClean="0"/>
              <a:t>有道词典 </a:t>
            </a:r>
            <a:r>
              <a:rPr lang="en-US" altLang="zh-CN" dirty="0" smtClean="0"/>
              <a:t>http://dict.youdao.com/</a:t>
            </a:r>
          </a:p>
          <a:p>
            <a:pPr lvl="1"/>
            <a:r>
              <a:rPr lang="zh-CN" altLang="en-US" dirty="0" smtClean="0"/>
              <a:t>提交：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WorkBench</a:t>
            </a:r>
            <a:r>
              <a:rPr lang="zh-CN" altLang="en-US" dirty="0" smtClean="0"/>
              <a:t>中查看</a:t>
            </a:r>
            <a:r>
              <a:rPr lang="en-US" altLang="zh-CN" dirty="0" err="1" smtClean="0"/>
              <a:t>tbl_ads</a:t>
            </a:r>
            <a:r>
              <a:rPr lang="zh-CN" altLang="en-US" dirty="0" smtClean="0"/>
              <a:t>表的内容的截屏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第七次作业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实现广告接口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在作业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的基础上，实现一个</a:t>
            </a:r>
            <a:r>
              <a:rPr lang="en-US" altLang="zh-CN" dirty="0" err="1" smtClean="0"/>
              <a:t>jsonp</a:t>
            </a:r>
            <a:r>
              <a:rPr lang="zh-CN" altLang="en-US" dirty="0" smtClean="0"/>
              <a:t>接口，</a:t>
            </a:r>
            <a:r>
              <a:rPr lang="zh-CN" altLang="en-US" dirty="0" smtClean="0">
                <a:solidFill>
                  <a:srgbClr val="FF0000"/>
                </a:solidFill>
              </a:rPr>
              <a:t>随机返回</a:t>
            </a:r>
            <a:r>
              <a:rPr lang="zh-CN" altLang="en-US" dirty="0" smtClean="0"/>
              <a:t>一个广告条目，例如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请求：</a:t>
            </a:r>
            <a:r>
              <a:rPr lang="en-US" altLang="zh-CN" dirty="0" smtClean="0"/>
              <a:t>http://localhost:8080/advertisement?jsonp=</a:t>
            </a:r>
            <a:r>
              <a:rPr lang="en-US" altLang="zh-CN" dirty="0" err="1" smtClean="0"/>
              <a:t>myCallback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返回：</a:t>
            </a:r>
            <a:endParaRPr lang="en-US" altLang="zh-CN" dirty="0" smtClean="0"/>
          </a:p>
          <a:p>
            <a:pPr lvl="3">
              <a:buNone/>
            </a:pPr>
            <a:r>
              <a:rPr lang="en-US" altLang="zh-CN" smtClean="0"/>
              <a:t>myCallback</a:t>
            </a:r>
            <a:r>
              <a:rPr lang="en-US" altLang="zh-CN" smtClean="0"/>
              <a:t>({</a:t>
            </a:r>
            <a:r>
              <a:rPr lang="en-US" altLang="zh-CN"/>
              <a:t>title: "</a:t>
            </a:r>
            <a:r>
              <a:rPr lang="zh-CN" altLang="en-US"/>
              <a:t>惠惠</a:t>
            </a:r>
            <a:r>
              <a:rPr lang="en-US" altLang="zh-CN"/>
              <a:t>", url: "http://www.huihui.cn/"});</a:t>
            </a:r>
            <a:endParaRPr lang="en-US" altLang="zh-CN" dirty="0" smtClean="0"/>
          </a:p>
          <a:p>
            <a:r>
              <a:rPr lang="zh-CN" altLang="en-US" smtClean="0"/>
              <a:t>参考</a:t>
            </a:r>
            <a:r>
              <a:rPr lang="en-US" altLang="zh-CN" dirty="0" smtClean="0"/>
              <a:t>JSONP</a:t>
            </a:r>
            <a:r>
              <a:rPr lang="zh-CN" altLang="en-US" dirty="0" smtClean="0"/>
              <a:t>示例：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/>
              </a:rPr>
              <a:t>http://note.youdao.com/share/?id=5cbd7fd413557ab76c61a295f23f0e43&amp;type=note</a:t>
            </a:r>
            <a:r>
              <a:rPr lang="en-US" altLang="zh-CN" dirty="0" smtClean="0"/>
              <a:t> (</a:t>
            </a:r>
            <a:r>
              <a:rPr lang="zh-CN" altLang="en-US" dirty="0" smtClean="0"/>
              <a:t>编写中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提示：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搜索 “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zh-CN" altLang="en-US" dirty="0" smtClean="0"/>
              <a:t>随机选一行”</a:t>
            </a:r>
            <a:endParaRPr lang="en-US" altLang="zh-CN" dirty="0" smtClean="0"/>
          </a:p>
          <a:p>
            <a:r>
              <a:rPr lang="zh-CN" altLang="en-US" dirty="0" smtClean="0"/>
              <a:t>提交：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返回结果的截屏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第七次作业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实现“广告</a:t>
            </a:r>
            <a:r>
              <a:rPr lang="en-US" altLang="zh-CN" dirty="0" smtClean="0"/>
              <a:t>JS</a:t>
            </a:r>
            <a:r>
              <a:rPr lang="zh-CN" altLang="en-US" dirty="0" smtClean="0"/>
              <a:t>”，供合作网站嵌入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编写一个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程序</a:t>
            </a:r>
            <a:r>
              <a:rPr lang="en-US" altLang="zh-CN" dirty="0" err="1" smtClean="0"/>
              <a:t>ads.js</a:t>
            </a:r>
            <a:r>
              <a:rPr lang="zh-CN" altLang="en-US" dirty="0" smtClean="0"/>
              <a:t>，逻辑如下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向</a:t>
            </a:r>
            <a:r>
              <a:rPr lang="en-US" altLang="zh-CN" dirty="0" smtClean="0"/>
              <a:t>http://localhost:8080/advertisement</a:t>
            </a:r>
            <a:r>
              <a:rPr lang="zh-CN" altLang="en-US" dirty="0" smtClean="0"/>
              <a:t>发</a:t>
            </a:r>
            <a:r>
              <a:rPr lang="en-US" altLang="zh-CN" dirty="0" err="1" smtClean="0"/>
              <a:t>jsonp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将返回的数据生成链接，显示在当前页面上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部署到服务器上，例如：</a:t>
            </a:r>
            <a:r>
              <a:rPr lang="en-US" altLang="zh-CN" dirty="0" smtClean="0"/>
              <a:t>http://localhost:8080/ads.js</a:t>
            </a:r>
          </a:p>
          <a:p>
            <a:r>
              <a:rPr lang="zh-CN" altLang="en-US" dirty="0" smtClean="0"/>
              <a:t>在不同的端口上（例如</a:t>
            </a:r>
            <a:r>
              <a:rPr lang="en-US" altLang="zh-CN" dirty="0" smtClean="0"/>
              <a:t>localhost:8090</a:t>
            </a:r>
            <a:r>
              <a:rPr lang="zh-CN" altLang="en-US" dirty="0" smtClean="0"/>
              <a:t>）另建一个测试网站，写一个简单的网页</a:t>
            </a:r>
            <a:r>
              <a:rPr lang="en-US" altLang="zh-CN" dirty="0" smtClean="0"/>
              <a:t>test-</a:t>
            </a:r>
            <a:r>
              <a:rPr lang="en-US" altLang="zh-CN" dirty="0" err="1" smtClean="0"/>
              <a:t>ads.html</a:t>
            </a:r>
            <a:r>
              <a:rPr lang="zh-CN" altLang="en-US" dirty="0" smtClean="0"/>
              <a:t>，并在其中嵌入上面的</a:t>
            </a:r>
            <a:r>
              <a:rPr lang="en-US" altLang="zh-CN" dirty="0" err="1" smtClean="0"/>
              <a:t>ads.js</a:t>
            </a:r>
            <a:r>
              <a:rPr lang="zh-CN" altLang="en-US" dirty="0" smtClean="0"/>
              <a:t>，例如这样： </a:t>
            </a:r>
            <a:r>
              <a:rPr lang="en-US" altLang="zh-CN" dirty="0" smtClean="0"/>
              <a:t>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="http://localhost:8080/ads.js"&gt;&lt;/script&gt;</a:t>
            </a:r>
          </a:p>
          <a:p>
            <a:r>
              <a:rPr lang="zh-CN" altLang="en-US" dirty="0" smtClean="0"/>
              <a:t>提交：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测试网站上</a:t>
            </a:r>
            <a:r>
              <a:rPr lang="en-US" altLang="zh-CN" dirty="0" smtClean="0"/>
              <a:t>test-</a:t>
            </a:r>
            <a:r>
              <a:rPr lang="en-US" altLang="zh-CN" dirty="0" err="1" smtClean="0"/>
              <a:t>ads.html</a:t>
            </a:r>
            <a:r>
              <a:rPr lang="zh-CN" altLang="en-US" dirty="0" smtClean="0"/>
              <a:t>的展示情况截屏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漫谈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（六）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李斯宁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</a:t>
            </a:r>
            <a:r>
              <a:rPr lang="zh-CN" altLang="en-US" dirty="0" smtClean="0"/>
              <a:t>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访问来源</a:t>
            </a:r>
            <a:endParaRPr lang="en-US" altLang="zh-CN" dirty="0" smtClean="0"/>
          </a:p>
          <a:p>
            <a:r>
              <a:rPr lang="zh-CN" altLang="en-US" dirty="0" smtClean="0"/>
              <a:t>浏览器类型</a:t>
            </a:r>
            <a:endParaRPr lang="en-US" altLang="zh-CN" dirty="0" smtClean="0"/>
          </a:p>
          <a:p>
            <a:r>
              <a:rPr lang="en-US" altLang="zh-CN" dirty="0" smtClean="0"/>
              <a:t>AJAX</a:t>
            </a:r>
            <a:r>
              <a:rPr lang="zh-CN" altLang="en-US" dirty="0" smtClean="0"/>
              <a:t>访问的限制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同源问题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JSONP</a:t>
            </a:r>
          </a:p>
          <a:p>
            <a:r>
              <a:rPr lang="zh-CN" altLang="en-US" dirty="0" smtClean="0"/>
              <a:t>文档间通讯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非同源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3777</TotalTime>
  <Words>1040</Words>
  <Application>Microsoft Office PowerPoint</Application>
  <PresentationFormat>全屏显示(4:3)</PresentationFormat>
  <Paragraphs>172</Paragraphs>
  <Slides>16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第六次作业1</vt:lpstr>
      <vt:lpstr>第六次作业2</vt:lpstr>
      <vt:lpstr>第六次作业3</vt:lpstr>
      <vt:lpstr>第七次作业1</vt:lpstr>
      <vt:lpstr>第七次作业2</vt:lpstr>
      <vt:lpstr>第七次作业3</vt:lpstr>
      <vt:lpstr>第七次作业4</vt:lpstr>
      <vt:lpstr>漫谈JavaScript（六）</vt:lpstr>
      <vt:lpstr>目录</vt:lpstr>
      <vt:lpstr>访问来源</vt:lpstr>
      <vt:lpstr>浏览器类型</vt:lpstr>
      <vt:lpstr>AJAX访问限制</vt:lpstr>
      <vt:lpstr>JSONP</vt:lpstr>
      <vt:lpstr>新浏览器支持XHR跨域请求</vt:lpstr>
      <vt:lpstr>文档间通讯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第五次作业1</dc:title>
  <dc:creator>Administrator</dc:creator>
  <cp:lastModifiedBy>LENOVO</cp:lastModifiedBy>
  <cp:revision>339</cp:revision>
  <dcterms:created xsi:type="dcterms:W3CDTF">2015-04-06T14:39:50Z</dcterms:created>
  <dcterms:modified xsi:type="dcterms:W3CDTF">2015-04-23T02:57:48Z</dcterms:modified>
</cp:coreProperties>
</file>