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81" r:id="rId5"/>
    <p:sldId id="264" r:id="rId6"/>
    <p:sldId id="263" r:id="rId7"/>
    <p:sldId id="276" r:id="rId8"/>
    <p:sldId id="257" r:id="rId9"/>
    <p:sldId id="262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7" r:id="rId20"/>
    <p:sldId id="274" r:id="rId21"/>
    <p:sldId id="279" r:id="rId22"/>
    <p:sldId id="280" r:id="rId23"/>
    <p:sldId id="278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B48B-46DE-49DB-BC9B-C0B1E31D9262}" type="datetimeFigureOut">
              <a:rPr lang="zh-CN" altLang="en-US" smtClean="0"/>
              <a:pPr/>
              <a:t>2015/4/1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4408-C4C2-4E45-A189-954BA6863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0530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B48B-46DE-49DB-BC9B-C0B1E31D9262}" type="datetimeFigureOut">
              <a:rPr lang="zh-CN" altLang="en-US" smtClean="0"/>
              <a:pPr/>
              <a:t>2015/4/1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4408-C4C2-4E45-A189-954BA6863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7502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B48B-46DE-49DB-BC9B-C0B1E31D9262}" type="datetimeFigureOut">
              <a:rPr lang="zh-CN" altLang="en-US" smtClean="0"/>
              <a:pPr/>
              <a:t>2015/4/1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4408-C4C2-4E45-A189-954BA6863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9662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B48B-46DE-49DB-BC9B-C0B1E31D9262}" type="datetimeFigureOut">
              <a:rPr lang="zh-CN" altLang="en-US" smtClean="0"/>
              <a:pPr/>
              <a:t>2015/4/1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4408-C4C2-4E45-A189-954BA6863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1754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B48B-46DE-49DB-BC9B-C0B1E31D9262}" type="datetimeFigureOut">
              <a:rPr lang="zh-CN" altLang="en-US" smtClean="0"/>
              <a:pPr/>
              <a:t>2015/4/1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4408-C4C2-4E45-A189-954BA6863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9159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B48B-46DE-49DB-BC9B-C0B1E31D9262}" type="datetimeFigureOut">
              <a:rPr lang="zh-CN" altLang="en-US" smtClean="0"/>
              <a:pPr/>
              <a:t>2015/4/1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4408-C4C2-4E45-A189-954BA6863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8813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B48B-46DE-49DB-BC9B-C0B1E31D9262}" type="datetimeFigureOut">
              <a:rPr lang="zh-CN" altLang="en-US" smtClean="0"/>
              <a:pPr/>
              <a:t>2015/4/1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4408-C4C2-4E45-A189-954BA6863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832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B48B-46DE-49DB-BC9B-C0B1E31D9262}" type="datetimeFigureOut">
              <a:rPr lang="zh-CN" altLang="en-US" smtClean="0"/>
              <a:pPr/>
              <a:t>2015/4/1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4408-C4C2-4E45-A189-954BA6863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2330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B48B-46DE-49DB-BC9B-C0B1E31D9262}" type="datetimeFigureOut">
              <a:rPr lang="zh-CN" altLang="en-US" smtClean="0"/>
              <a:pPr/>
              <a:t>2015/4/1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4408-C4C2-4E45-A189-954BA6863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8391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B48B-46DE-49DB-BC9B-C0B1E31D9262}" type="datetimeFigureOut">
              <a:rPr lang="zh-CN" altLang="en-US" smtClean="0"/>
              <a:pPr/>
              <a:t>2015/4/1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4408-C4C2-4E45-A189-954BA6863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7160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B48B-46DE-49DB-BC9B-C0B1E31D9262}" type="datetimeFigureOut">
              <a:rPr lang="zh-CN" altLang="en-US" smtClean="0"/>
              <a:pPr/>
              <a:t>2015/4/1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4408-C4C2-4E45-A189-954BA6863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4088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AB48B-46DE-49DB-BC9B-C0B1E31D9262}" type="datetimeFigureOut">
              <a:rPr lang="zh-CN" altLang="en-US" smtClean="0"/>
              <a:pPr/>
              <a:t>2015/4/1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04408-C4C2-4E45-A189-954BA6863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5892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0/" TargetMode="External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note.youdao.com/share/?id=29ffa48257977d7e6736f22399b0e3ec&amp;type=not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lookup?word=aoeu" TargetMode="External"/><Relationship Id="rId2" Type="http://schemas.openxmlformats.org/officeDocument/2006/relationships/hyperlink" Target="http://localhost:8080/lookup?word=do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第四次作业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（</a:t>
            </a:r>
            <a:r>
              <a:rPr lang="en-US" altLang="zh-CN" smtClean="0">
                <a:solidFill>
                  <a:schemeClr val="tx1"/>
                </a:solidFill>
              </a:rPr>
              <a:t>p15</a:t>
            </a:r>
            <a:r>
              <a:rPr lang="zh-CN" altLang="en-US" smtClean="0">
                <a:solidFill>
                  <a:schemeClr val="tx1"/>
                </a:solidFill>
              </a:rPr>
              <a:t>）写一段</a:t>
            </a:r>
            <a:r>
              <a:rPr lang="en-US" altLang="zh-CN" smtClean="0">
                <a:solidFill>
                  <a:schemeClr val="tx1"/>
                </a:solidFill>
              </a:rPr>
              <a:t>JavaScript</a:t>
            </a:r>
            <a:r>
              <a:rPr lang="zh-CN" altLang="en-US" smtClean="0">
                <a:solidFill>
                  <a:schemeClr val="tx1"/>
                </a:solidFill>
              </a:rPr>
              <a:t>代码，实现上面的</a:t>
            </a:r>
            <a:r>
              <a:rPr lang="en-US" altLang="zh-CN" smtClean="0">
                <a:solidFill>
                  <a:schemeClr val="tx1"/>
                </a:solidFill>
              </a:rPr>
              <a:t>[prototype]</a:t>
            </a:r>
            <a:r>
              <a:rPr lang="zh-CN" altLang="en-US" smtClean="0">
                <a:solidFill>
                  <a:schemeClr val="tx1"/>
                </a:solidFill>
              </a:rPr>
              <a:t>关系”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14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JavaScript</a:t>
            </a:r>
            <a:r>
              <a:rPr lang="zh-CN" altLang="en-US"/>
              <a:t>的生存</a:t>
            </a:r>
            <a:r>
              <a:rPr lang="zh-CN" altLang="en-US" smtClean="0"/>
              <a:t>环境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03648" y="1885603"/>
            <a:ext cx="352839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纯</a:t>
            </a:r>
            <a:r>
              <a:rPr lang="en-US" altLang="zh-CN" smtClean="0"/>
              <a:t>JavaScript – </a:t>
            </a:r>
            <a:r>
              <a:rPr lang="zh-CN" altLang="en-US" smtClean="0"/>
              <a:t>纯逻辑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31826" y="3508437"/>
            <a:ext cx="352839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宿主对象 </a:t>
            </a:r>
            <a:r>
              <a:rPr lang="en-US" altLang="zh-CN" smtClean="0"/>
              <a:t>– </a:t>
            </a:r>
            <a:r>
              <a:rPr lang="zh-CN" altLang="en-US" smtClean="0"/>
              <a:t>提供能力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92080" y="3508437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window</a:t>
            </a:r>
          </a:p>
          <a:p>
            <a:r>
              <a:rPr lang="en-US" altLang="zh-CN" smtClean="0"/>
              <a:t>window.document</a:t>
            </a:r>
          </a:p>
          <a:p>
            <a:r>
              <a:rPr lang="en-US" altLang="zh-CN" smtClean="0"/>
              <a:t>window.Image</a:t>
            </a:r>
          </a:p>
          <a:p>
            <a:r>
              <a:rPr lang="en-US" altLang="zh-CN" smtClean="0"/>
              <a:t>window.Audio</a:t>
            </a:r>
          </a:p>
          <a:p>
            <a:r>
              <a:rPr lang="en-US" altLang="zh-CN" smtClean="0"/>
              <a:t>...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92080" y="1885603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RegExp</a:t>
            </a:r>
          </a:p>
          <a:p>
            <a:r>
              <a:rPr lang="en-US" altLang="zh-CN" smtClean="0"/>
              <a:t>Date</a:t>
            </a:r>
          </a:p>
          <a:p>
            <a:r>
              <a:rPr lang="en-US" altLang="zh-CN" smtClean="0"/>
              <a:t>Array</a:t>
            </a:r>
          </a:p>
          <a:p>
            <a:r>
              <a:rPr lang="en-US" altLang="zh-CN" smtClean="0"/>
              <a:t>...</a:t>
            </a:r>
          </a:p>
        </p:txBody>
      </p:sp>
      <p:sp>
        <p:nvSpPr>
          <p:cNvPr id="11" name="矩形 10"/>
          <p:cNvSpPr/>
          <p:nvPr/>
        </p:nvSpPr>
        <p:spPr>
          <a:xfrm>
            <a:off x="2195736" y="5085184"/>
            <a:ext cx="4716524" cy="11521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/>
              <a:t>你的</a:t>
            </a:r>
            <a:r>
              <a:rPr lang="zh-CN" altLang="en-US" smtClean="0"/>
              <a:t>代码可能是三类情况：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）纯</a:t>
            </a:r>
            <a:r>
              <a:rPr lang="en-US" altLang="zh-CN" smtClean="0"/>
              <a:t>JavaScript</a:t>
            </a:r>
          </a:p>
          <a:p>
            <a:r>
              <a:rPr lang="en-US" altLang="zh-CN" smtClean="0"/>
              <a:t>2</a:t>
            </a:r>
            <a:r>
              <a:rPr lang="zh-CN" altLang="en-US" smtClean="0"/>
              <a:t>）用到宿主对象</a:t>
            </a:r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）混合情况</a:t>
            </a: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156176" y="3212976"/>
            <a:ext cx="93610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92280" y="2676743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作为</a:t>
            </a:r>
            <a:r>
              <a:rPr lang="en-US" altLang="zh-CN" smtClean="0"/>
              <a:t>global</a:t>
            </a:r>
            <a:r>
              <a:rPr lang="zh-CN" altLang="en-US" smtClean="0"/>
              <a:t>对象，让能力唾手可得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2681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举个栗子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2276872"/>
            <a:ext cx="374441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function plus ( a, b ) {</a:t>
            </a:r>
          </a:p>
          <a:p>
            <a:r>
              <a:rPr lang="en-US" altLang="zh-CN"/>
              <a:t> </a:t>
            </a:r>
            <a:r>
              <a:rPr lang="en-US" altLang="zh-CN" smtClean="0"/>
              <a:t> return a + b;</a:t>
            </a:r>
          </a:p>
          <a:p>
            <a:r>
              <a:rPr lang="en-US" altLang="zh-CN"/>
              <a:t>}</a:t>
            </a:r>
            <a:endParaRPr lang="en-US" altLang="zh-CN" smtClean="0"/>
          </a:p>
        </p:txBody>
      </p:sp>
      <p:sp>
        <p:nvSpPr>
          <p:cNvPr id="5" name="TextBox 4"/>
          <p:cNvSpPr txBox="1"/>
          <p:nvPr/>
        </p:nvSpPr>
        <p:spPr>
          <a:xfrm>
            <a:off x="539552" y="17728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纯</a:t>
            </a:r>
            <a:r>
              <a:rPr lang="en-US" altLang="zh-CN" smtClean="0"/>
              <a:t>JavaScript</a:t>
            </a:r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5076056" y="175185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使用</a:t>
            </a:r>
            <a:r>
              <a:rPr lang="en-US" altLang="zh-CN" smtClean="0"/>
              <a:t>Host Objects</a:t>
            </a:r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4405486" y="2276871"/>
            <a:ext cx="460800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var elem = document.getElementById('myimg');</a:t>
            </a:r>
          </a:p>
          <a:p>
            <a:r>
              <a:rPr lang="en-US" altLang="zh-CN" smtClean="0"/>
              <a:t>var url = elem.src;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5792" y="357301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混合编程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9552" y="3961769"/>
            <a:ext cx="5092352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smtClean="0"/>
              <a:t>function myfunc() {</a:t>
            </a:r>
          </a:p>
          <a:p>
            <a:r>
              <a:rPr lang="en-US" altLang="zh-CN" sz="1600"/>
              <a:t> </a:t>
            </a:r>
            <a:r>
              <a:rPr lang="en-US" altLang="zh-CN" sz="1600" smtClean="0"/>
              <a:t> ...</a:t>
            </a:r>
          </a:p>
          <a:p>
            <a:r>
              <a:rPr lang="en-US" altLang="zh-CN" sz="1600" smtClean="0"/>
              <a:t>}</a:t>
            </a:r>
          </a:p>
          <a:p>
            <a:endParaRPr lang="en-US" altLang="zh-CN" sz="1600" smtClean="0"/>
          </a:p>
          <a:p>
            <a:r>
              <a:rPr lang="en-US" altLang="zh-CN" sz="1600" smtClean="0"/>
              <a:t>//</a:t>
            </a:r>
            <a:r>
              <a:rPr lang="zh-CN" alt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把</a:t>
            </a:r>
            <a:r>
              <a:rPr lang="en-US" altLang="zh-CN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r>
              <a:rPr lang="zh-CN" alt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上的</a:t>
            </a:r>
            <a:r>
              <a:rPr lang="en-US" altLang="zh-CN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</a:t>
            </a:r>
            <a:r>
              <a:rPr lang="zh-CN" alt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当普通成员，替换掉</a:t>
            </a:r>
            <a:endParaRPr lang="en-US" altLang="zh-CN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1600" smtClean="0"/>
              <a:t>window.Image = myfunc;</a:t>
            </a:r>
          </a:p>
          <a:p>
            <a:endParaRPr lang="en-US" altLang="zh-CN" sz="1600"/>
          </a:p>
          <a:p>
            <a:r>
              <a:rPr lang="en-US" altLang="zh-CN" sz="1600" smtClean="0"/>
              <a:t>//</a:t>
            </a:r>
            <a:r>
              <a:rPr lang="zh-CN" alt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把某个</a:t>
            </a:r>
            <a:r>
              <a:rPr lang="en-US" altLang="zh-CN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  <a:r>
              <a:rPr lang="zh-CN" alt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元素当普通对象，赋予新属性</a:t>
            </a:r>
            <a:endParaRPr lang="en-US" altLang="zh-CN" sz="16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1600" smtClean="0"/>
              <a:t>var elem = document.getElementById('myimg');</a:t>
            </a:r>
          </a:p>
          <a:p>
            <a:r>
              <a:rPr lang="en-US" altLang="zh-CN" sz="1600" smtClean="0"/>
              <a:t>elem.myattr = "hello";</a:t>
            </a:r>
            <a:endParaRPr lang="zh-CN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5833975" y="4638876"/>
            <a:ext cx="3203848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混合编程可以做一些</a:t>
            </a:r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tricky</a:t>
            </a:r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的事情。</a:t>
            </a:r>
            <a:r>
              <a:rPr lang="zh-CN" altLang="en-US" smtClean="0"/>
              <a:t>但同时也依赖于浏览器的支持情况：通常</a:t>
            </a:r>
            <a:r>
              <a:rPr lang="en-US" altLang="zh-CN" smtClean="0"/>
              <a:t>Firefox</a:t>
            </a:r>
            <a:r>
              <a:rPr lang="zh-CN" altLang="en-US" smtClean="0"/>
              <a:t>和</a:t>
            </a:r>
            <a:r>
              <a:rPr lang="en-US" altLang="zh-CN" smtClean="0"/>
              <a:t>Chrome</a:t>
            </a:r>
            <a:r>
              <a:rPr lang="zh-CN" altLang="en-US" smtClean="0"/>
              <a:t>比</a:t>
            </a:r>
            <a:r>
              <a:rPr lang="en-US" altLang="zh-CN" smtClean="0"/>
              <a:t>IE</a:t>
            </a:r>
            <a:r>
              <a:rPr lang="zh-CN" altLang="en-US" smtClean="0"/>
              <a:t>要支持得好。</a:t>
            </a:r>
            <a:r>
              <a:rPr lang="en-US" altLang="zh-CN" smtClean="0"/>
              <a:t>IE</a:t>
            </a:r>
            <a:r>
              <a:rPr lang="zh-CN" altLang="en-US" smtClean="0"/>
              <a:t>新版本要比旧版本支持得好。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1530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Documents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203" y="207119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地址栏输入</a:t>
            </a:r>
            <a:r>
              <a:rPr lang="en-US" altLang="zh-CN" smtClean="0"/>
              <a:t>URL(u1)</a:t>
            </a:r>
            <a:endParaRPr lang="zh-CN" altLang="en-US"/>
          </a:p>
        </p:txBody>
      </p:sp>
      <p:cxnSp>
        <p:nvCxnSpPr>
          <p:cNvPr id="7" name="直接箭头连接符 6"/>
          <p:cNvCxnSpPr>
            <a:stCxn id="5" idx="3"/>
          </p:cNvCxnSpPr>
          <p:nvPr/>
        </p:nvCxnSpPr>
        <p:spPr>
          <a:xfrm>
            <a:off x="2659435" y="2255858"/>
            <a:ext cx="688429" cy="2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491880" y="2073821"/>
            <a:ext cx="23762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Document (u1)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979712" y="3212976"/>
            <a:ext cx="23762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Document (u2)</a:t>
            </a:r>
            <a:endParaRPr lang="zh-CN" altLang="en-US"/>
          </a:p>
        </p:txBody>
      </p:sp>
      <p:cxnSp>
        <p:nvCxnSpPr>
          <p:cNvPr id="12" name="直接连接符 11"/>
          <p:cNvCxnSpPr>
            <a:stCxn id="8" idx="2"/>
            <a:endCxn id="10" idx="0"/>
          </p:cNvCxnSpPr>
          <p:nvPr/>
        </p:nvCxnSpPr>
        <p:spPr>
          <a:xfrm flipH="1">
            <a:off x="3167844" y="2443153"/>
            <a:ext cx="1512168" cy="76982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37730" y="2629321"/>
            <a:ext cx="46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用</a:t>
            </a:r>
            <a:r>
              <a:rPr lang="en-US" altLang="zh-CN" smtClean="0"/>
              <a:t>&lt;iframe src="..."&gt;&lt;/iframe&gt;</a:t>
            </a:r>
            <a:r>
              <a:rPr lang="zh-CN" altLang="en-US" smtClean="0"/>
              <a:t>嵌入</a:t>
            </a:r>
            <a:r>
              <a:rPr lang="en-US" altLang="zh-CN" smtClean="0"/>
              <a:t>u2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71203" y="3861048"/>
            <a:ext cx="7025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Document (u1) </a:t>
            </a:r>
            <a:r>
              <a:rPr lang="zh-CN" altLang="en-US" smtClean="0"/>
              <a:t>与 </a:t>
            </a:r>
            <a:r>
              <a:rPr lang="en-US" altLang="zh-CN" smtClean="0"/>
              <a:t>Document (u2) </a:t>
            </a:r>
            <a:r>
              <a:rPr lang="zh-CN" altLang="en-US" smtClean="0"/>
              <a:t>原则上互不干涉，各用各的</a:t>
            </a:r>
            <a:r>
              <a:rPr lang="en-US" altLang="zh-CN" smtClean="0"/>
              <a:t>global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当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u1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u2</a:t>
            </a:r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同源</a:t>
            </a:r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(same origin) </a:t>
            </a:r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，可以互相读取数据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19" name="TextBox 18"/>
          <p:cNvSpPr txBox="1"/>
          <p:nvPr/>
        </p:nvSpPr>
        <p:spPr>
          <a:xfrm>
            <a:off x="5891336" y="2071192"/>
            <a:ext cx="3073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用</a:t>
            </a:r>
            <a:r>
              <a:rPr lang="en-US" altLang="zh-CN" sz="1400" smtClean="0"/>
              <a:t>&lt;script src="..."&gt;&lt;/script&gt;</a:t>
            </a:r>
            <a:r>
              <a:rPr lang="zh-CN" altLang="en-US" sz="1400" smtClean="0"/>
              <a:t>嵌入</a:t>
            </a:r>
            <a:r>
              <a:rPr lang="en-US" altLang="zh-CN" sz="1400" smtClean="0"/>
              <a:t>u1.js</a:t>
            </a:r>
            <a:endParaRPr lang="zh-CN" alt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4427984" y="3212976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用</a:t>
            </a:r>
            <a:r>
              <a:rPr lang="en-US" altLang="zh-CN" sz="1400" smtClean="0"/>
              <a:t>&lt;script src="..."&gt;&lt;/script&gt;</a:t>
            </a:r>
            <a:r>
              <a:rPr lang="zh-CN" altLang="en-US" sz="1400" smtClean="0"/>
              <a:t>嵌入</a:t>
            </a:r>
            <a:r>
              <a:rPr lang="en-US" altLang="zh-CN" sz="1400" smtClean="0"/>
              <a:t>u2.js</a:t>
            </a:r>
            <a:endParaRPr lang="zh-CN" altLang="en-US" sz="1400"/>
          </a:p>
        </p:txBody>
      </p:sp>
      <p:sp>
        <p:nvSpPr>
          <p:cNvPr id="22" name="矩形 21"/>
          <p:cNvSpPr/>
          <p:nvPr/>
        </p:nvSpPr>
        <p:spPr>
          <a:xfrm>
            <a:off x="539974" y="5016202"/>
            <a:ext cx="56882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同源：</a:t>
            </a:r>
            <a:r>
              <a:rPr lang="en-US" altLang="zh-CN"/>
              <a:t>URL</a:t>
            </a:r>
            <a:r>
              <a:rPr lang="zh-CN" altLang="en-US"/>
              <a:t>中的协议、一级域名、端口号都相同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7325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关系如下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19672" y="4005064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iframe window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08104" y="1997224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u1.js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19672" y="1997224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top level window</a:t>
            </a:r>
            <a:endParaRPr lang="zh-CN" altLang="en-US"/>
          </a:p>
        </p:txBody>
      </p:sp>
      <p:cxnSp>
        <p:nvCxnSpPr>
          <p:cNvPr id="9" name="直接连接符 8"/>
          <p:cNvCxnSpPr>
            <a:stCxn id="7" idx="3"/>
            <a:endCxn id="6" idx="1"/>
          </p:cNvCxnSpPr>
          <p:nvPr/>
        </p:nvCxnSpPr>
        <p:spPr>
          <a:xfrm>
            <a:off x="3707904" y="2285256"/>
            <a:ext cx="1800200" cy="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472100" y="4003923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u2.js</a:t>
            </a:r>
            <a:endParaRPr lang="zh-CN" altLang="en-US"/>
          </a:p>
        </p:txBody>
      </p:sp>
      <p:cxnSp>
        <p:nvCxnSpPr>
          <p:cNvPr id="12" name="直接连接符 11"/>
          <p:cNvCxnSpPr>
            <a:stCxn id="5" idx="3"/>
            <a:endCxn id="11" idx="1"/>
          </p:cNvCxnSpPr>
          <p:nvPr/>
        </p:nvCxnSpPr>
        <p:spPr>
          <a:xfrm flipV="1">
            <a:off x="3707904" y="4291955"/>
            <a:ext cx="1764196" cy="114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11960" y="40050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global of</a:t>
            </a:r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3815916" y="-235163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11960" y="19972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global of</a:t>
            </a:r>
            <a:endParaRPr lang="zh-CN" altLang="en-US"/>
          </a:p>
        </p:txBody>
      </p:sp>
      <p:cxnSp>
        <p:nvCxnSpPr>
          <p:cNvPr id="20" name="直接箭头连接符 19"/>
          <p:cNvCxnSpPr>
            <a:stCxn id="6" idx="2"/>
            <a:endCxn id="5" idx="0"/>
          </p:cNvCxnSpPr>
          <p:nvPr/>
        </p:nvCxnSpPr>
        <p:spPr>
          <a:xfrm flipH="1">
            <a:off x="2663788" y="2573288"/>
            <a:ext cx="3888432" cy="1431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20495998">
            <a:off x="2807804" y="3267861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frameElement.contentWindow</a:t>
            </a:r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 rot="1336310">
            <a:off x="3006414" y="2831107"/>
            <a:ext cx="140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window.top</a:t>
            </a:r>
            <a:endParaRPr lang="zh-CN" altLang="en-US"/>
          </a:p>
        </p:txBody>
      </p:sp>
      <p:cxnSp>
        <p:nvCxnSpPr>
          <p:cNvPr id="23" name="直接连接符 22"/>
          <p:cNvCxnSpPr>
            <a:stCxn id="11" idx="0"/>
            <a:endCxn id="7" idx="2"/>
          </p:cNvCxnSpPr>
          <p:nvPr/>
        </p:nvCxnSpPr>
        <p:spPr>
          <a:xfrm flipH="1" flipV="1">
            <a:off x="2663788" y="2573288"/>
            <a:ext cx="3852428" cy="143063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8213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Code</a:t>
            </a:r>
            <a:r>
              <a:rPr lang="zh-CN" altLang="en-US" smtClean="0"/>
              <a:t>示例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0404" y="1538675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u1</a:t>
            </a:r>
            <a:r>
              <a:rPr lang="zh-CN" altLang="en-US" smtClean="0"/>
              <a:t>读取</a:t>
            </a:r>
            <a:r>
              <a:rPr lang="en-US" altLang="zh-CN" smtClean="0"/>
              <a:t>u2: 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0404" y="1853864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var global_x = 1;</a:t>
            </a:r>
          </a:p>
          <a:p>
            <a:r>
              <a:rPr lang="en-US" altLang="zh-CN" smtClean="0"/>
              <a:t>function f(){</a:t>
            </a:r>
          </a:p>
          <a:p>
            <a:r>
              <a:rPr lang="en-US" altLang="zh-CN" smtClean="0"/>
              <a:t>  var </a:t>
            </a:r>
            <a:r>
              <a:rPr lang="en-US" altLang="zh-CN"/>
              <a:t>frame = document.getElementById("myframe");</a:t>
            </a:r>
          </a:p>
          <a:p>
            <a:r>
              <a:rPr lang="en-US" altLang="zh-CN"/>
              <a:t>  console.log( "u1 read u2:" + </a:t>
            </a:r>
            <a:r>
              <a:rPr lang="en-US" altLang="zh-CN">
                <a:solidFill>
                  <a:srgbClr val="FF0000"/>
                </a:solidFill>
              </a:rPr>
              <a:t>frame.contentWindow</a:t>
            </a:r>
            <a:r>
              <a:rPr lang="en-US" altLang="zh-CN"/>
              <a:t>.global_x </a:t>
            </a:r>
            <a:r>
              <a:rPr lang="en-US" altLang="zh-CN" smtClean="0"/>
              <a:t>);</a:t>
            </a:r>
          </a:p>
          <a:p>
            <a:r>
              <a:rPr lang="en-US" altLang="zh-CN"/>
              <a:t>}</a:t>
            </a:r>
            <a:endParaRPr lang="en-US" altLang="zh-CN" smtClean="0"/>
          </a:p>
          <a:p>
            <a:r>
              <a:rPr lang="en-US" altLang="zh-CN" smtClean="0"/>
              <a:t>setTimeout(f,  1000 );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0404" y="3796723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u2</a:t>
            </a:r>
            <a:r>
              <a:rPr lang="zh-CN" altLang="en-US" smtClean="0"/>
              <a:t>读取</a:t>
            </a:r>
            <a:r>
              <a:rPr lang="en-US" altLang="zh-CN" smtClean="0"/>
              <a:t>u1</a:t>
            </a:r>
            <a:r>
              <a:rPr lang="en-US" altLang="zh-CN"/>
              <a:t>:</a:t>
            </a:r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0404" y="4111912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var global_x = 2;</a:t>
            </a:r>
          </a:p>
          <a:p>
            <a:r>
              <a:rPr lang="en-US" altLang="zh-CN" smtClean="0"/>
              <a:t>function f() {</a:t>
            </a:r>
          </a:p>
          <a:p>
            <a:r>
              <a:rPr lang="en-US" altLang="zh-CN" smtClean="0"/>
              <a:t>  var topWindow = </a:t>
            </a:r>
            <a:r>
              <a:rPr lang="en-US" altLang="zh-CN">
                <a:solidFill>
                  <a:srgbClr val="FF0000"/>
                </a:solidFill>
              </a:rPr>
              <a:t>window.top</a:t>
            </a:r>
            <a:r>
              <a:rPr lang="en-US" altLang="zh-CN"/>
              <a:t>;</a:t>
            </a:r>
          </a:p>
          <a:p>
            <a:r>
              <a:rPr lang="en-US" altLang="zh-CN"/>
              <a:t>  console.log( "u2 read u1:" + </a:t>
            </a:r>
            <a:r>
              <a:rPr lang="en-US" altLang="zh-CN" smtClean="0"/>
              <a:t>topWindow.global_x );</a:t>
            </a:r>
          </a:p>
          <a:p>
            <a:r>
              <a:rPr lang="en-US" altLang="zh-CN"/>
              <a:t>}</a:t>
            </a:r>
            <a:endParaRPr lang="en-US" altLang="zh-CN" smtClean="0"/>
          </a:p>
          <a:p>
            <a:r>
              <a:rPr lang="en-US" altLang="zh-CN" smtClean="0"/>
              <a:t>setTimeout(f, 1000 );</a:t>
            </a:r>
          </a:p>
        </p:txBody>
      </p:sp>
    </p:spTree>
    <p:extLst>
      <p:ext uri="{BB962C8B-B14F-4D97-AF65-F5344CB8AC3E}">
        <p14:creationId xmlns:p14="http://schemas.microsoft.com/office/powerpoint/2010/main" xmlns="" val="285906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JSON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7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zh-CN" altLang="en-US" smtClean="0"/>
              <a:t>字符串来表示</a:t>
            </a:r>
            <a:r>
              <a:rPr lang="en-US" altLang="zh-CN" smtClean="0"/>
              <a:t>JavaScript Object</a:t>
            </a:r>
            <a:r>
              <a:rPr lang="zh-CN" altLang="en-US" smtClean="0"/>
              <a:t>的方式，常用于通讯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9592" y="2944495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字符串 </a:t>
            </a:r>
            <a:r>
              <a:rPr lang="en-US" altLang="zh-CN" smtClean="0">
                <a:sym typeface="Wingdings" panose="05000000000000000000" pitchFamily="2" charset="2"/>
              </a:rPr>
              <a:t> </a:t>
            </a:r>
            <a:r>
              <a:rPr lang="zh-CN" altLang="en-US" smtClean="0"/>
              <a:t>对象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43608" y="3429000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var jsonStr1 = "{ </a:t>
            </a:r>
            <a:r>
              <a:rPr lang="en-US" altLang="zh-CN"/>
              <a:t>a: 1, b:2, sum: 3</a:t>
            </a:r>
            <a:r>
              <a:rPr lang="en-US" altLang="zh-CN" smtClean="0"/>
              <a:t>}";</a:t>
            </a:r>
          </a:p>
          <a:p>
            <a:r>
              <a:rPr lang="en-US" altLang="zh-CN" smtClean="0"/>
              <a:t>var obj1 = </a:t>
            </a:r>
            <a:r>
              <a:rPr lang="en-US" altLang="zh-CN" smtClean="0">
                <a:solidFill>
                  <a:srgbClr val="FF0000"/>
                </a:solidFill>
              </a:rPr>
              <a:t>JSON.parse</a:t>
            </a:r>
            <a:r>
              <a:rPr lang="en-US" altLang="zh-CN" smtClean="0"/>
              <a:t>( jsonStr1 );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434348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对象 </a:t>
            </a:r>
            <a:r>
              <a:rPr lang="en-US" altLang="zh-CN" smtClean="0">
                <a:sym typeface="Wingdings" panose="05000000000000000000" pitchFamily="2" charset="2"/>
              </a:rPr>
              <a:t> </a:t>
            </a:r>
            <a:r>
              <a:rPr lang="zh-CN" altLang="en-US" smtClean="0"/>
              <a:t>字符串</a:t>
            </a:r>
            <a:endParaRPr lang="en-US" altLang="zh-CN" smtClean="0"/>
          </a:p>
        </p:txBody>
      </p:sp>
      <p:sp>
        <p:nvSpPr>
          <p:cNvPr id="8" name="TextBox 7"/>
          <p:cNvSpPr txBox="1"/>
          <p:nvPr/>
        </p:nvSpPr>
        <p:spPr>
          <a:xfrm>
            <a:off x="1031057" y="4797152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var obj2 = { </a:t>
            </a:r>
            <a:r>
              <a:rPr lang="en-US" altLang="zh-CN"/>
              <a:t>a: 1, b:2, sum: 3</a:t>
            </a:r>
            <a:r>
              <a:rPr lang="en-US" altLang="zh-CN" smtClean="0"/>
              <a:t>}</a:t>
            </a:r>
            <a:r>
              <a:rPr lang="en-US" altLang="zh-CN"/>
              <a:t>;</a:t>
            </a:r>
            <a:endParaRPr lang="en-US" altLang="zh-CN" smtClean="0"/>
          </a:p>
          <a:p>
            <a:r>
              <a:rPr lang="en-US" altLang="zh-CN" smtClean="0"/>
              <a:t>var jsonStr2 = </a:t>
            </a:r>
            <a:r>
              <a:rPr lang="en-US" altLang="zh-CN" smtClean="0">
                <a:solidFill>
                  <a:srgbClr val="FF0000"/>
                </a:solidFill>
              </a:rPr>
              <a:t>JSON.stringify</a:t>
            </a:r>
            <a:r>
              <a:rPr lang="en-US" altLang="zh-CN" smtClean="0"/>
              <a:t>( obj2 );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7605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AJAX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11560" y="1556792"/>
            <a:ext cx="1512168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Document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123728" y="3284984"/>
            <a:ext cx="41044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228184" y="2430016"/>
            <a:ext cx="2520280" cy="29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Web</a:t>
            </a:r>
            <a:r>
              <a:rPr lang="zh-CN" altLang="en-US" smtClean="0"/>
              <a:t>服务</a:t>
            </a:r>
            <a:endParaRPr lang="en-US" altLang="zh-CN" smtClean="0"/>
          </a:p>
          <a:p>
            <a:pPr algn="ctr"/>
            <a:r>
              <a:rPr lang="en-US" altLang="zh-CN" smtClean="0"/>
              <a:t>(in Java)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2123728" y="4149080"/>
            <a:ext cx="41044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67744" y="2905199"/>
            <a:ext cx="3564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请求 </a:t>
            </a:r>
            <a:r>
              <a:rPr lang="en-US" altLang="zh-CN" sz="1400" smtClean="0"/>
              <a:t>http://localhost:8080/adder?a=1&amp;b=2</a:t>
            </a:r>
            <a:endParaRPr lang="zh-CN" alt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2519772" y="3769295"/>
            <a:ext cx="363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回复</a:t>
            </a:r>
            <a:r>
              <a:rPr lang="zh-CN" altLang="en-US" sz="1400" smtClean="0"/>
              <a:t> </a:t>
            </a:r>
            <a:r>
              <a:rPr lang="en-US" altLang="zh-CN" sz="1400" smtClean="0"/>
              <a:t>"{a:1, b:2, sum:3}"</a:t>
            </a:r>
            <a:endParaRPr lang="zh-CN" altLang="en-US" sz="1400"/>
          </a:p>
        </p:txBody>
      </p:sp>
      <p:cxnSp>
        <p:nvCxnSpPr>
          <p:cNvPr id="19" name="直接连接符 18"/>
          <p:cNvCxnSpPr/>
          <p:nvPr/>
        </p:nvCxnSpPr>
        <p:spPr>
          <a:xfrm>
            <a:off x="2123728" y="1988840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rot="10800000" flipV="1">
            <a:off x="2123728" y="1988840"/>
            <a:ext cx="1008112" cy="441176"/>
          </a:xfrm>
          <a:prstGeom prst="bentConnector3">
            <a:avLst>
              <a:gd name="adj1" fmla="val -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67744" y="1677591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点击</a:t>
            </a:r>
            <a:r>
              <a:rPr lang="en-US" altLang="zh-CN" sz="1400" smtClean="0"/>
              <a:t>"="</a:t>
            </a:r>
            <a:endParaRPr lang="zh-CN" altLang="en-US" sz="1400"/>
          </a:p>
        </p:txBody>
      </p:sp>
      <p:cxnSp>
        <p:nvCxnSpPr>
          <p:cNvPr id="25" name="直接连接符 24"/>
          <p:cNvCxnSpPr/>
          <p:nvPr/>
        </p:nvCxnSpPr>
        <p:spPr>
          <a:xfrm>
            <a:off x="2007543" y="4676353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57313" y="4449633"/>
            <a:ext cx="2348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解析并更新到页面上</a:t>
            </a:r>
            <a:endParaRPr lang="zh-CN" altLang="en-US" sz="1200"/>
          </a:p>
        </p:txBody>
      </p:sp>
      <p:cxnSp>
        <p:nvCxnSpPr>
          <p:cNvPr id="32" name="直接连接符 31"/>
          <p:cNvCxnSpPr/>
          <p:nvPr/>
        </p:nvCxnSpPr>
        <p:spPr>
          <a:xfrm>
            <a:off x="3015655" y="4676353"/>
            <a:ext cx="0" cy="40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2123727" y="5085184"/>
            <a:ext cx="8919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6127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示例代码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src/main/webapp/adder.html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1854116"/>
            <a:ext cx="3528392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008080"/>
                </a:solidFill>
                <a:latin typeface="Consolas"/>
              </a:rPr>
              <a:t>&lt;!</a:t>
            </a:r>
            <a:r>
              <a:rPr lang="en-US" altLang="zh-CN" sz="1000">
                <a:solidFill>
                  <a:srgbClr val="3F7F7F"/>
                </a:solidFill>
                <a:latin typeface="Consolas"/>
              </a:rPr>
              <a:t>DOCTYPE </a:t>
            </a:r>
            <a:r>
              <a:rPr lang="en-US" altLang="zh-CN" sz="1000">
                <a:solidFill>
                  <a:srgbClr val="008080"/>
                </a:solidFill>
                <a:latin typeface="Consolas"/>
              </a:rPr>
              <a:t>HTML&gt;</a:t>
            </a:r>
          </a:p>
          <a:p>
            <a:r>
              <a:rPr lang="en-US" altLang="zh-CN" sz="10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1000">
                <a:solidFill>
                  <a:srgbClr val="3F7F7F"/>
                </a:solidFill>
                <a:latin typeface="Consolas"/>
              </a:rPr>
              <a:t>html</a:t>
            </a:r>
            <a:r>
              <a:rPr lang="en-US" altLang="zh-CN" sz="10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100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CN" sz="10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1000">
                <a:solidFill>
                  <a:srgbClr val="3F7F7F"/>
                </a:solidFill>
                <a:latin typeface="Consolas"/>
              </a:rPr>
              <a:t>head</a:t>
            </a:r>
            <a:r>
              <a:rPr lang="en-US" altLang="zh-CN" sz="10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10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0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1000">
                <a:solidFill>
                  <a:srgbClr val="3F7F7F"/>
                </a:solidFill>
                <a:latin typeface="Consolas"/>
              </a:rPr>
              <a:t>meta </a:t>
            </a:r>
            <a:r>
              <a:rPr lang="en-US" altLang="zh-CN" sz="1000">
                <a:solidFill>
                  <a:srgbClr val="7F007F"/>
                </a:solidFill>
                <a:latin typeface="Consolas"/>
              </a:rPr>
              <a:t>charset</a:t>
            </a:r>
            <a:r>
              <a:rPr lang="en-US" altLang="zh-CN" sz="10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000" i="1">
                <a:solidFill>
                  <a:srgbClr val="2A00FF"/>
                </a:solidFill>
                <a:latin typeface="Consolas"/>
              </a:rPr>
              <a:t>"UTF-8"</a:t>
            </a:r>
            <a:r>
              <a:rPr lang="en-US" altLang="zh-CN" sz="1000" i="1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zh-CN" sz="100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CN" sz="10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1000">
                <a:solidFill>
                  <a:srgbClr val="3F7F7F"/>
                </a:solidFill>
                <a:latin typeface="Consolas"/>
              </a:rPr>
              <a:t>head</a:t>
            </a:r>
            <a:r>
              <a:rPr lang="en-US" altLang="zh-CN" sz="10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100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CN" sz="10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1000">
                <a:solidFill>
                  <a:srgbClr val="3F7F7F"/>
                </a:solidFill>
                <a:latin typeface="Consolas"/>
              </a:rPr>
              <a:t>body</a:t>
            </a:r>
            <a:r>
              <a:rPr lang="en-US" altLang="zh-CN" sz="10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10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0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1000">
                <a:solidFill>
                  <a:srgbClr val="3F7F7F"/>
                </a:solidFill>
                <a:latin typeface="Consolas"/>
              </a:rPr>
              <a:t>input </a:t>
            </a:r>
            <a:r>
              <a:rPr lang="en-US" altLang="zh-CN" sz="100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zh-CN" sz="10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000" i="1">
                <a:solidFill>
                  <a:srgbClr val="2A00FF"/>
                </a:solidFill>
                <a:latin typeface="Consolas"/>
              </a:rPr>
              <a:t>"a" </a:t>
            </a:r>
            <a:r>
              <a:rPr lang="en-US" altLang="zh-CN" sz="1000" i="1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altLang="zh-CN" sz="1000" i="1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000" i="1">
                <a:solidFill>
                  <a:srgbClr val="2A00FF"/>
                </a:solidFill>
                <a:latin typeface="Consolas"/>
              </a:rPr>
              <a:t>"1"</a:t>
            </a:r>
            <a:r>
              <a:rPr lang="en-US" altLang="zh-CN" sz="1000" i="1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zh-CN" sz="10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0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1000">
                <a:solidFill>
                  <a:srgbClr val="3F7F7F"/>
                </a:solidFill>
                <a:latin typeface="Consolas"/>
              </a:rPr>
              <a:t>input </a:t>
            </a:r>
            <a:r>
              <a:rPr lang="en-US" altLang="zh-CN" sz="100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zh-CN" sz="10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000" i="1">
                <a:solidFill>
                  <a:srgbClr val="2A00FF"/>
                </a:solidFill>
                <a:latin typeface="Consolas"/>
              </a:rPr>
              <a:t>"b" </a:t>
            </a:r>
            <a:r>
              <a:rPr lang="en-US" altLang="zh-CN" sz="1000" i="1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altLang="zh-CN" sz="1000" i="1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000" i="1">
                <a:solidFill>
                  <a:srgbClr val="2A00FF"/>
                </a:solidFill>
                <a:latin typeface="Consolas"/>
              </a:rPr>
              <a:t>"2"</a:t>
            </a:r>
            <a:r>
              <a:rPr lang="en-US" altLang="zh-CN" sz="1000" i="1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zh-CN" sz="10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0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1000">
                <a:solidFill>
                  <a:srgbClr val="3F7F7F"/>
                </a:solidFill>
                <a:latin typeface="Consolas"/>
              </a:rPr>
              <a:t>button </a:t>
            </a:r>
            <a:r>
              <a:rPr lang="en-US" altLang="zh-CN" sz="100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zh-CN" sz="10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000" i="1">
                <a:solidFill>
                  <a:srgbClr val="2A00FF"/>
                </a:solidFill>
                <a:latin typeface="Consolas"/>
              </a:rPr>
              <a:t>"btnCompute"</a:t>
            </a:r>
            <a:r>
              <a:rPr lang="en-US" altLang="zh-CN" sz="1000" i="1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zh-CN" sz="1000" i="1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000" i="1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1000" i="1">
                <a:solidFill>
                  <a:srgbClr val="3F7F7F"/>
                </a:solidFill>
                <a:latin typeface="Consolas"/>
              </a:rPr>
              <a:t>button</a:t>
            </a:r>
            <a:r>
              <a:rPr lang="en-US" altLang="zh-CN" sz="1000" i="1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10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0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1000">
                <a:solidFill>
                  <a:srgbClr val="3F7F7F"/>
                </a:solidFill>
                <a:latin typeface="Consolas"/>
              </a:rPr>
              <a:t>span </a:t>
            </a:r>
            <a:r>
              <a:rPr lang="en-US" altLang="zh-CN" sz="100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zh-CN" sz="10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000" i="1">
                <a:solidFill>
                  <a:srgbClr val="2A00FF"/>
                </a:solidFill>
                <a:latin typeface="Consolas"/>
              </a:rPr>
              <a:t>"spanResult"</a:t>
            </a:r>
            <a:r>
              <a:rPr lang="en-US" altLang="zh-CN" sz="1000" i="1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altLang="zh-CN" sz="1000" i="1">
                <a:solidFill>
                  <a:srgbClr val="3F7F7F"/>
                </a:solidFill>
                <a:latin typeface="Consolas"/>
              </a:rPr>
              <a:t>span</a:t>
            </a:r>
            <a:r>
              <a:rPr lang="en-US" altLang="zh-CN" sz="1000" i="1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10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0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1000">
                <a:solidFill>
                  <a:srgbClr val="3F7F7F"/>
                </a:solidFill>
                <a:latin typeface="Consolas"/>
              </a:rPr>
              <a:t>script </a:t>
            </a:r>
            <a:r>
              <a:rPr lang="en-US" altLang="zh-CN" sz="1000">
                <a:solidFill>
                  <a:srgbClr val="7F007F"/>
                </a:solidFill>
                <a:latin typeface="Consolas"/>
              </a:rPr>
              <a:t>type</a:t>
            </a:r>
            <a:r>
              <a:rPr lang="en-US" altLang="zh-CN" sz="10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000" i="1">
                <a:solidFill>
                  <a:srgbClr val="2A00FF"/>
                </a:solidFill>
                <a:latin typeface="Consolas"/>
              </a:rPr>
              <a:t>"text/javascript" </a:t>
            </a:r>
            <a:r>
              <a:rPr lang="en-US" altLang="zh-CN" sz="1000" i="1">
                <a:solidFill>
                  <a:srgbClr val="7F007F"/>
                </a:solidFill>
                <a:latin typeface="Consolas"/>
              </a:rPr>
              <a:t>charset</a:t>
            </a:r>
            <a:r>
              <a:rPr lang="en-US" altLang="zh-CN" sz="1000" i="1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000" i="1">
                <a:solidFill>
                  <a:srgbClr val="2A00FF"/>
                </a:solidFill>
                <a:latin typeface="Consolas"/>
              </a:rPr>
              <a:t>"UTF-8" </a:t>
            </a:r>
            <a:r>
              <a:rPr lang="en-US" altLang="zh-CN" sz="1000" i="1">
                <a:solidFill>
                  <a:srgbClr val="7F007F"/>
                </a:solidFill>
                <a:latin typeface="Consolas"/>
              </a:rPr>
              <a:t>src</a:t>
            </a:r>
            <a:r>
              <a:rPr lang="en-US" altLang="zh-CN" sz="1000" i="1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000" i="1">
                <a:solidFill>
                  <a:srgbClr val="2A00FF"/>
                </a:solidFill>
                <a:latin typeface="Consolas"/>
              </a:rPr>
              <a:t>"adder.js"</a:t>
            </a:r>
            <a:r>
              <a:rPr lang="en-US" altLang="zh-CN" sz="1000" i="1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altLang="zh-CN" sz="1000" i="1">
                <a:solidFill>
                  <a:srgbClr val="3F7F7F"/>
                </a:solidFill>
                <a:latin typeface="Consolas"/>
              </a:rPr>
              <a:t>script</a:t>
            </a:r>
            <a:r>
              <a:rPr lang="en-US" altLang="zh-CN" sz="1000" i="1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100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CN" sz="10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1000">
                <a:solidFill>
                  <a:srgbClr val="3F7F7F"/>
                </a:solidFill>
                <a:latin typeface="Consolas"/>
              </a:rPr>
              <a:t>body</a:t>
            </a:r>
            <a:r>
              <a:rPr lang="en-US" altLang="zh-CN" sz="10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10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1000">
                <a:solidFill>
                  <a:srgbClr val="3F7F7F"/>
                </a:solidFill>
                <a:latin typeface="Consolas"/>
              </a:rPr>
              <a:t>html</a:t>
            </a:r>
            <a:r>
              <a:rPr lang="en-US" altLang="zh-CN" sz="1000">
                <a:solidFill>
                  <a:srgbClr val="008080"/>
                </a:solidFill>
                <a:latin typeface="Consolas"/>
              </a:rPr>
              <a:t>&gt;</a:t>
            </a:r>
            <a:endParaRPr lang="zh-CN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3924300" y="148255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src/main/webapp/adder.js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23928" y="1854116"/>
            <a:ext cx="4752528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900" b="1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altLang="zh-CN" sz="900" b="1">
                <a:solidFill>
                  <a:srgbClr val="000000"/>
                </a:solidFill>
                <a:latin typeface="Consolas"/>
              </a:rPr>
              <a:t> adder() {</a:t>
            </a:r>
          </a:p>
          <a:p>
            <a:r>
              <a:rPr lang="zh-CN" altLang="en-US" sz="90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CN" sz="90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sz="900">
                <a:solidFill>
                  <a:srgbClr val="3F7F5F"/>
                </a:solidFill>
                <a:latin typeface="Consolas"/>
              </a:rPr>
              <a:t>一开始只关联</a:t>
            </a:r>
            <a:r>
              <a:rPr lang="en-US" altLang="zh-CN" sz="900">
                <a:solidFill>
                  <a:srgbClr val="3F7F5F"/>
                </a:solidFill>
                <a:latin typeface="Consolas"/>
              </a:rPr>
              <a:t>handlerForDomReady</a:t>
            </a:r>
          </a:p>
          <a:p>
            <a:r>
              <a:rPr lang="en-US" altLang="zh-CN" sz="900">
                <a:solidFill>
                  <a:srgbClr val="000000"/>
                </a:solidFill>
                <a:latin typeface="Consolas"/>
              </a:rPr>
              <a:t>  window.document.addEventListener(</a:t>
            </a:r>
          </a:p>
          <a:p>
            <a:r>
              <a:rPr lang="en-US" altLang="zh-CN" sz="90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zh-CN" sz="900">
                <a:solidFill>
                  <a:srgbClr val="2A00FF"/>
                </a:solidFill>
                <a:latin typeface="Consolas"/>
              </a:rPr>
              <a:t>"DOMContentLoaded"</a:t>
            </a:r>
            <a:r>
              <a:rPr lang="en-US" altLang="zh-CN" sz="900">
                <a:solidFill>
                  <a:srgbClr val="000000"/>
                </a:solidFill>
                <a:latin typeface="Consolas"/>
              </a:rPr>
              <a:t>, handlerForDomReady);</a:t>
            </a:r>
          </a:p>
          <a:p>
            <a:r>
              <a:rPr lang="zh-CN" altLang="en-US" sz="90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en-US" altLang="zh-CN" sz="90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CN" sz="900" b="1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altLang="zh-CN" sz="900" b="1">
                <a:solidFill>
                  <a:srgbClr val="000000"/>
                </a:solidFill>
                <a:latin typeface="Consolas"/>
              </a:rPr>
              <a:t> handlerForDomReady() {</a:t>
            </a:r>
          </a:p>
          <a:p>
            <a:r>
              <a:rPr lang="en-US" altLang="zh-CN" sz="9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900" b="1">
                <a:solidFill>
                  <a:srgbClr val="7F0055"/>
                </a:solidFill>
                <a:latin typeface="Consolas"/>
              </a:rPr>
              <a:t>var</a:t>
            </a:r>
            <a:r>
              <a:rPr lang="en-US" altLang="zh-CN" sz="900" b="1">
                <a:solidFill>
                  <a:srgbClr val="000000"/>
                </a:solidFill>
                <a:latin typeface="Consolas"/>
              </a:rPr>
              <a:t> btn = window.document.getElementById(</a:t>
            </a:r>
            <a:r>
              <a:rPr lang="en-US" altLang="zh-CN" sz="900" b="1">
                <a:solidFill>
                  <a:srgbClr val="2A00FF"/>
                </a:solidFill>
                <a:latin typeface="Consolas"/>
              </a:rPr>
              <a:t>"btnCompute"</a:t>
            </a:r>
            <a:r>
              <a:rPr lang="en-US" altLang="zh-CN" sz="9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9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900">
                <a:solidFill>
                  <a:srgbClr val="3F7F5F"/>
                </a:solidFill>
                <a:latin typeface="Consolas"/>
              </a:rPr>
              <a:t>//handlerForDomReady</a:t>
            </a:r>
            <a:r>
              <a:rPr lang="zh-CN" altLang="en-US" sz="900">
                <a:solidFill>
                  <a:srgbClr val="3F7F5F"/>
                </a:solidFill>
                <a:latin typeface="Consolas"/>
              </a:rPr>
              <a:t>中关联更多</a:t>
            </a:r>
          </a:p>
          <a:p>
            <a:r>
              <a:rPr lang="en-US" altLang="zh-CN" sz="900">
                <a:solidFill>
                  <a:srgbClr val="000000"/>
                </a:solidFill>
                <a:latin typeface="Consolas"/>
              </a:rPr>
              <a:t>    btn.addEventListener(</a:t>
            </a:r>
            <a:r>
              <a:rPr lang="en-US" altLang="zh-CN" sz="900">
                <a:solidFill>
                  <a:srgbClr val="2A00FF"/>
                </a:solidFill>
                <a:latin typeface="Consolas"/>
              </a:rPr>
              <a:t>"click"</a:t>
            </a:r>
            <a:r>
              <a:rPr lang="en-US" altLang="zh-CN" sz="900">
                <a:solidFill>
                  <a:srgbClr val="000000"/>
                </a:solidFill>
                <a:latin typeface="Consolas"/>
              </a:rPr>
              <a:t>, handlerForBtnClick);</a:t>
            </a:r>
          </a:p>
          <a:p>
            <a:r>
              <a:rPr lang="zh-CN" altLang="en-US" sz="90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CN" sz="90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zh-CN" altLang="en-US" sz="900">
              <a:latin typeface="Consolas"/>
            </a:endParaRPr>
          </a:p>
          <a:p>
            <a:r>
              <a:rPr lang="en-US" altLang="zh-CN" sz="90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CN" sz="900" b="1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altLang="zh-CN" sz="900" b="1">
                <a:solidFill>
                  <a:srgbClr val="000000"/>
                </a:solidFill>
                <a:latin typeface="Consolas"/>
              </a:rPr>
              <a:t> handlerForBtnClick() {</a:t>
            </a:r>
          </a:p>
          <a:p>
            <a:r>
              <a:rPr lang="en-US" altLang="zh-CN" sz="9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900" b="1">
                <a:solidFill>
                  <a:srgbClr val="7F0055"/>
                </a:solidFill>
                <a:latin typeface="Consolas"/>
              </a:rPr>
              <a:t>var</a:t>
            </a:r>
            <a:r>
              <a:rPr lang="en-US" altLang="zh-CN" sz="900" b="1">
                <a:solidFill>
                  <a:srgbClr val="000000"/>
                </a:solidFill>
                <a:latin typeface="Consolas"/>
              </a:rPr>
              <a:t> text_a = window.document.getElementById(</a:t>
            </a:r>
            <a:r>
              <a:rPr lang="en-US" altLang="zh-CN" sz="900" b="1">
                <a:solidFill>
                  <a:srgbClr val="2A00FF"/>
                </a:solidFill>
                <a:latin typeface="Consolas"/>
              </a:rPr>
              <a:t>"a"</a:t>
            </a:r>
            <a:r>
              <a:rPr lang="en-US" altLang="zh-CN" sz="9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9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900" b="1">
                <a:solidFill>
                  <a:srgbClr val="7F0055"/>
                </a:solidFill>
                <a:latin typeface="Consolas"/>
              </a:rPr>
              <a:t>var</a:t>
            </a:r>
            <a:r>
              <a:rPr lang="en-US" altLang="zh-CN" sz="900" b="1">
                <a:solidFill>
                  <a:srgbClr val="000000"/>
                </a:solidFill>
                <a:latin typeface="Consolas"/>
              </a:rPr>
              <a:t> text_b = window.document.getElementById(</a:t>
            </a:r>
            <a:r>
              <a:rPr lang="en-US" altLang="zh-CN" sz="900" b="1">
                <a:solidFill>
                  <a:srgbClr val="2A00FF"/>
                </a:solidFill>
                <a:latin typeface="Consolas"/>
              </a:rPr>
              <a:t>"b"</a:t>
            </a:r>
            <a:r>
              <a:rPr lang="en-US" altLang="zh-CN" sz="9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9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900" b="1">
                <a:solidFill>
                  <a:srgbClr val="7F0055"/>
                </a:solidFill>
                <a:latin typeface="Consolas"/>
              </a:rPr>
              <a:t>var</a:t>
            </a:r>
            <a:r>
              <a:rPr lang="en-US" altLang="zh-CN" sz="900" b="1">
                <a:solidFill>
                  <a:srgbClr val="000000"/>
                </a:solidFill>
                <a:latin typeface="Consolas"/>
              </a:rPr>
              <a:t> spanResult = window.document.getElementById(</a:t>
            </a:r>
            <a:r>
              <a:rPr lang="en-US" altLang="zh-CN" sz="900" b="1">
                <a:solidFill>
                  <a:srgbClr val="2A00FF"/>
                </a:solidFill>
                <a:latin typeface="Consolas"/>
              </a:rPr>
              <a:t>"spanResult"</a:t>
            </a:r>
            <a:r>
              <a:rPr lang="en-US" altLang="zh-CN" sz="9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zh-CN" altLang="en-US" sz="90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en-US" altLang="zh-CN" sz="9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900" b="1">
                <a:solidFill>
                  <a:srgbClr val="7F0055"/>
                </a:solidFill>
                <a:latin typeface="Consolas"/>
              </a:rPr>
              <a:t>var</a:t>
            </a:r>
            <a:r>
              <a:rPr lang="en-US" altLang="zh-CN" sz="900" b="1">
                <a:solidFill>
                  <a:srgbClr val="000000"/>
                </a:solidFill>
                <a:latin typeface="Consolas"/>
              </a:rPr>
              <a:t> xhr = </a:t>
            </a:r>
            <a:r>
              <a:rPr lang="en-US" altLang="zh-CN" sz="9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900" b="1">
                <a:solidFill>
                  <a:srgbClr val="000000"/>
                </a:solidFill>
                <a:latin typeface="Consolas"/>
              </a:rPr>
              <a:t> XMLHttpRequest();</a:t>
            </a:r>
          </a:p>
          <a:p>
            <a:r>
              <a:rPr lang="en-US" altLang="zh-CN" sz="900">
                <a:solidFill>
                  <a:srgbClr val="000000"/>
                </a:solidFill>
                <a:latin typeface="Consolas"/>
              </a:rPr>
              <a:t>    xhr.open(</a:t>
            </a:r>
            <a:r>
              <a:rPr lang="en-US" altLang="zh-CN" sz="900">
                <a:solidFill>
                  <a:srgbClr val="2A00FF"/>
                </a:solidFill>
                <a:latin typeface="Consolas"/>
              </a:rPr>
              <a:t>"get"</a:t>
            </a:r>
            <a:r>
              <a:rPr lang="en-US" altLang="zh-CN" sz="900">
                <a:solidFill>
                  <a:srgbClr val="000000"/>
                </a:solidFill>
                <a:latin typeface="Consolas"/>
              </a:rPr>
              <a:t>,</a:t>
            </a:r>
            <a:r>
              <a:rPr lang="en-US" altLang="zh-CN" sz="900">
                <a:solidFill>
                  <a:srgbClr val="2A00FF"/>
                </a:solidFill>
                <a:latin typeface="Consolas"/>
              </a:rPr>
              <a:t>"add?a="</a:t>
            </a:r>
            <a:r>
              <a:rPr lang="en-US" altLang="zh-CN" sz="900">
                <a:solidFill>
                  <a:srgbClr val="000000"/>
                </a:solidFill>
                <a:latin typeface="Consolas"/>
              </a:rPr>
              <a:t>+text_a.value+</a:t>
            </a:r>
            <a:r>
              <a:rPr lang="en-US" altLang="zh-CN" sz="900">
                <a:solidFill>
                  <a:srgbClr val="2A00FF"/>
                </a:solidFill>
                <a:latin typeface="Consolas"/>
              </a:rPr>
              <a:t>"&amp;b="</a:t>
            </a:r>
            <a:r>
              <a:rPr lang="en-US" altLang="zh-CN" sz="900">
                <a:solidFill>
                  <a:srgbClr val="000000"/>
                </a:solidFill>
                <a:latin typeface="Consolas"/>
              </a:rPr>
              <a:t>+text_b.value,</a:t>
            </a:r>
            <a:r>
              <a:rPr lang="en-US" altLang="zh-CN" sz="900" b="1">
                <a:solidFill>
                  <a:srgbClr val="7F0055"/>
                </a:solidFill>
                <a:latin typeface="Consolas"/>
              </a:rPr>
              <a:t>true</a:t>
            </a:r>
            <a:r>
              <a:rPr lang="en-US" altLang="zh-CN" sz="9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900">
                <a:solidFill>
                  <a:srgbClr val="000000"/>
                </a:solidFill>
                <a:latin typeface="Consolas"/>
              </a:rPr>
              <a:t>    xhr.onreadystatechange = callback;</a:t>
            </a:r>
          </a:p>
          <a:p>
            <a:r>
              <a:rPr lang="en-US" altLang="zh-CN" sz="900">
                <a:solidFill>
                  <a:srgbClr val="000000"/>
                </a:solidFill>
                <a:latin typeface="Consolas"/>
              </a:rPr>
              <a:t>    xhr.send(</a:t>
            </a:r>
            <a:r>
              <a:rPr lang="en-US" altLang="zh-CN" sz="900" b="1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zh-CN" sz="9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zh-CN" altLang="en-US" sz="900">
              <a:latin typeface="Consolas"/>
            </a:endParaRPr>
          </a:p>
          <a:p>
            <a:r>
              <a:rPr lang="en-US" altLang="zh-CN" sz="9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900" b="1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altLang="zh-CN" sz="900" b="1">
                <a:solidFill>
                  <a:srgbClr val="000000"/>
                </a:solidFill>
                <a:latin typeface="Consolas"/>
              </a:rPr>
              <a:t> callback() {</a:t>
            </a:r>
          </a:p>
          <a:p>
            <a:r>
              <a:rPr lang="en-US" altLang="zh-CN" sz="90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altLang="zh-CN" sz="900" b="1">
                <a:solidFill>
                  <a:srgbClr val="7F0055"/>
                </a:solidFill>
                <a:latin typeface="Consolas"/>
              </a:rPr>
              <a:t>if</a:t>
            </a:r>
            <a:r>
              <a:rPr lang="en-US" altLang="zh-CN" sz="900" b="1">
                <a:solidFill>
                  <a:srgbClr val="000000"/>
                </a:solidFill>
                <a:latin typeface="Consolas"/>
              </a:rPr>
              <a:t> (xhr.readyState == 4) {</a:t>
            </a:r>
            <a:r>
              <a:rPr lang="en-US" altLang="zh-CN" sz="900" b="1">
                <a:solidFill>
                  <a:srgbClr val="3F7F5F"/>
                </a:solidFill>
                <a:latin typeface="Consolas"/>
              </a:rPr>
              <a:t>//readyState</a:t>
            </a:r>
            <a:r>
              <a:rPr lang="zh-CN" altLang="en-US" sz="900" b="1">
                <a:solidFill>
                  <a:srgbClr val="3F7F5F"/>
                </a:solidFill>
                <a:latin typeface="Consolas"/>
              </a:rPr>
              <a:t>表示文档加载进度</a:t>
            </a:r>
            <a:r>
              <a:rPr lang="en-US" altLang="zh-CN" sz="900" b="1">
                <a:solidFill>
                  <a:srgbClr val="3F7F5F"/>
                </a:solidFill>
                <a:latin typeface="Consolas"/>
              </a:rPr>
              <a:t>,4</a:t>
            </a:r>
            <a:r>
              <a:rPr lang="zh-CN" altLang="en-US" sz="900" b="1">
                <a:solidFill>
                  <a:srgbClr val="3F7F5F"/>
                </a:solidFill>
                <a:latin typeface="Consolas"/>
              </a:rPr>
              <a:t>表示完毕</a:t>
            </a:r>
          </a:p>
          <a:p>
            <a:r>
              <a:rPr lang="en-US" altLang="zh-CN" sz="900">
                <a:solidFill>
                  <a:srgbClr val="000000"/>
                </a:solidFill>
                <a:latin typeface="Consolas"/>
              </a:rPr>
              <a:t>        console.log(xhr.responseText);</a:t>
            </a:r>
            <a:r>
              <a:rPr lang="en-US" altLang="zh-CN" sz="900">
                <a:solidFill>
                  <a:srgbClr val="3F7F5F"/>
                </a:solidFill>
                <a:latin typeface="Consolas"/>
              </a:rPr>
              <a:t>//responseText</a:t>
            </a:r>
            <a:r>
              <a:rPr lang="zh-CN" altLang="en-US" sz="900">
                <a:solidFill>
                  <a:srgbClr val="3F7F5F"/>
                </a:solidFill>
                <a:latin typeface="Consolas"/>
              </a:rPr>
              <a:t>属性用来取得返回的文本</a:t>
            </a:r>
          </a:p>
          <a:p>
            <a:r>
              <a:rPr lang="en-US" altLang="zh-CN" sz="90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zh-CN" sz="900" b="1">
                <a:solidFill>
                  <a:srgbClr val="7F0055"/>
                </a:solidFill>
                <a:latin typeface="Consolas"/>
              </a:rPr>
              <a:t>var</a:t>
            </a:r>
            <a:r>
              <a:rPr lang="en-US" altLang="zh-CN" sz="900" b="1">
                <a:solidFill>
                  <a:srgbClr val="000000"/>
                </a:solidFill>
                <a:latin typeface="Consolas"/>
              </a:rPr>
              <a:t> data = JSON.parse( xhr.responseText );</a:t>
            </a:r>
          </a:p>
          <a:p>
            <a:r>
              <a:rPr lang="en-US" altLang="zh-CN" sz="900">
                <a:solidFill>
                  <a:srgbClr val="000000"/>
                </a:solidFill>
                <a:latin typeface="Consolas"/>
              </a:rPr>
              <a:t>        spanResult.innerText = data.sum;</a:t>
            </a:r>
          </a:p>
          <a:p>
            <a:r>
              <a:rPr lang="zh-CN" altLang="en-US" sz="90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altLang="zh-CN" sz="90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zh-CN" altLang="en-US" sz="9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90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zh-CN" altLang="en-US" sz="90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CN" sz="90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zh-CN" sz="900">
                <a:solidFill>
                  <a:srgbClr val="000000"/>
                </a:solidFill>
                <a:latin typeface="Consolas"/>
              </a:rPr>
              <a:t>})();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5277" y="5120116"/>
            <a:ext cx="3350493" cy="3510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3440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分析</a:t>
            </a:r>
            <a:r>
              <a:rPr lang="en-US" altLang="zh-CN" smtClean="0"/>
              <a:t>scope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995652" y="1461586"/>
            <a:ext cx="129614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global</a:t>
            </a:r>
            <a:endParaRPr lang="zh-CN" altLang="en-US" sz="1600"/>
          </a:p>
        </p:txBody>
      </p:sp>
      <p:sp>
        <p:nvSpPr>
          <p:cNvPr id="5" name="椭圆 4"/>
          <p:cNvSpPr/>
          <p:nvPr/>
        </p:nvSpPr>
        <p:spPr>
          <a:xfrm>
            <a:off x="2868782" y="2508192"/>
            <a:ext cx="129614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mtClean="0"/>
              <a:t>...</a:t>
            </a:r>
            <a:endParaRPr lang="zh-CN" altLang="en-US" sz="1050"/>
          </a:p>
        </p:txBody>
      </p:sp>
      <p:sp>
        <p:nvSpPr>
          <p:cNvPr id="6" name="矩形 5"/>
          <p:cNvSpPr/>
          <p:nvPr/>
        </p:nvSpPr>
        <p:spPr>
          <a:xfrm>
            <a:off x="3048802" y="1948083"/>
            <a:ext cx="9361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adder</a:t>
            </a:r>
            <a:endParaRPr lang="zh-CN" altLang="en-US" sz="1600"/>
          </a:p>
        </p:txBody>
      </p:sp>
      <p:cxnSp>
        <p:nvCxnSpPr>
          <p:cNvPr id="7" name="直接连接符 6"/>
          <p:cNvCxnSpPr>
            <a:stCxn id="6" idx="2"/>
            <a:endCxn id="5" idx="0"/>
          </p:cNvCxnSpPr>
          <p:nvPr/>
        </p:nvCxnSpPr>
        <p:spPr>
          <a:xfrm>
            <a:off x="3516854" y="2236115"/>
            <a:ext cx="0" cy="272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3"/>
            <a:endCxn id="6" idx="0"/>
          </p:cNvCxnSpPr>
          <p:nvPr/>
        </p:nvCxnSpPr>
        <p:spPr>
          <a:xfrm flipH="1">
            <a:off x="3516854" y="1707437"/>
            <a:ext cx="668614" cy="240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582505" y="3142450"/>
            <a:ext cx="2122437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handlerForBtnClick</a:t>
            </a:r>
            <a:endParaRPr lang="zh-CN" altLang="en-US" sz="1600"/>
          </a:p>
        </p:txBody>
      </p:sp>
      <p:cxnSp>
        <p:nvCxnSpPr>
          <p:cNvPr id="10" name="直接连接符 9"/>
          <p:cNvCxnSpPr>
            <a:stCxn id="5" idx="5"/>
            <a:endCxn id="9" idx="0"/>
          </p:cNvCxnSpPr>
          <p:nvPr/>
        </p:nvCxnSpPr>
        <p:spPr>
          <a:xfrm>
            <a:off x="3975110" y="2754043"/>
            <a:ext cx="668614" cy="38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984906" y="3573016"/>
            <a:ext cx="1863092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text_a</a:t>
            </a:r>
          </a:p>
          <a:p>
            <a:pPr algn="ctr"/>
            <a:r>
              <a:rPr lang="en-US" altLang="zh-CN" sz="1600" smtClean="0"/>
              <a:t>text_b</a:t>
            </a:r>
          </a:p>
          <a:p>
            <a:pPr algn="ctr"/>
            <a:r>
              <a:rPr lang="en-US" altLang="zh-CN" sz="1600" smtClean="0"/>
              <a:t>spanResult</a:t>
            </a:r>
          </a:p>
          <a:p>
            <a:pPr algn="ctr"/>
            <a:r>
              <a:rPr lang="en-US" altLang="zh-CN" sz="1600" smtClean="0"/>
              <a:t>xhr</a:t>
            </a:r>
          </a:p>
        </p:txBody>
      </p:sp>
      <p:cxnSp>
        <p:nvCxnSpPr>
          <p:cNvPr id="12" name="直接连接符 11"/>
          <p:cNvCxnSpPr>
            <a:stCxn id="9" idx="2"/>
            <a:endCxn id="11" idx="0"/>
          </p:cNvCxnSpPr>
          <p:nvPr/>
        </p:nvCxnSpPr>
        <p:spPr>
          <a:xfrm>
            <a:off x="4643724" y="3358474"/>
            <a:ext cx="272728" cy="21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121943" y="5733256"/>
            <a:ext cx="2122437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callback</a:t>
            </a:r>
            <a:endParaRPr lang="zh-CN" altLang="en-US" sz="1600"/>
          </a:p>
        </p:txBody>
      </p:sp>
      <p:cxnSp>
        <p:nvCxnSpPr>
          <p:cNvPr id="20" name="直接连接符 19"/>
          <p:cNvCxnSpPr>
            <a:stCxn id="11" idx="4"/>
            <a:endCxn id="17" idx="0"/>
          </p:cNvCxnSpPr>
          <p:nvPr/>
        </p:nvCxnSpPr>
        <p:spPr>
          <a:xfrm flipH="1">
            <a:off x="4183162" y="5301208"/>
            <a:ext cx="73329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2761903" y="5625244"/>
            <a:ext cx="36004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</a:t>
            </a:r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5454713" y="4077072"/>
            <a:ext cx="1555662" cy="5040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5244380" y="4077072"/>
            <a:ext cx="1765995" cy="2520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5244379" y="4077072"/>
            <a:ext cx="1765996" cy="5971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5096472" y="4077072"/>
            <a:ext cx="1913903" cy="7920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020272" y="389240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"live" objects</a:t>
            </a:r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463" y="3140968"/>
            <a:ext cx="2114339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handlerForDomReady</a:t>
            </a:r>
            <a:endParaRPr lang="zh-CN" altLang="en-US" sz="1400"/>
          </a:p>
        </p:txBody>
      </p:sp>
      <p:cxnSp>
        <p:nvCxnSpPr>
          <p:cNvPr id="36" name="直接连接符 35"/>
          <p:cNvCxnSpPr>
            <a:stCxn id="5" idx="3"/>
            <a:endCxn id="34" idx="0"/>
          </p:cNvCxnSpPr>
          <p:nvPr/>
        </p:nvCxnSpPr>
        <p:spPr>
          <a:xfrm flipH="1">
            <a:off x="1991633" y="2754043"/>
            <a:ext cx="1066965" cy="386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574423" y="3029852"/>
            <a:ext cx="36004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</a:t>
            </a:r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6804248" y="4329100"/>
            <a:ext cx="216024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mtClean="0"/>
              <a:t>对象在多次触发执行中与页面当前状态自动同步，称为</a:t>
            </a:r>
            <a:r>
              <a:rPr lang="en-US" altLang="zh-CN" smtClean="0"/>
              <a:t>live objects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1932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服务端</a:t>
            </a:r>
            <a:r>
              <a:rPr lang="zh-CN" altLang="en-US" smtClean="0"/>
              <a:t>代码</a:t>
            </a:r>
            <a:r>
              <a:rPr lang="en-US" altLang="zh-CN" smtClean="0"/>
              <a:t>(1/2)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83784" y="1628800"/>
            <a:ext cx="7488832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rgbClr val="7F0055"/>
                </a:solidFill>
                <a:latin typeface="Consolas"/>
              </a:rPr>
              <a:t>package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 hello;</a:t>
            </a:r>
          </a:p>
          <a:p>
            <a:endParaRPr lang="zh-CN" altLang="en-US" sz="1600">
              <a:latin typeface="Consolas"/>
            </a:endParaRPr>
          </a:p>
          <a:p>
            <a:r>
              <a:rPr lang="en-US" altLang="zh-CN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 Adder {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CN" sz="1600" b="1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>
                <a:solidFill>
                  <a:srgbClr val="7F0055"/>
                </a:solidFill>
                <a:latin typeface="Consolas"/>
              </a:rPr>
              <a:t>float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>
                <a:solidFill>
                  <a:srgbClr val="0000C0"/>
                </a:solidFill>
                <a:latin typeface="Consolas"/>
              </a:rPr>
              <a:t>a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CN" sz="1600" b="1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>
                <a:solidFill>
                  <a:srgbClr val="7F0055"/>
                </a:solidFill>
                <a:latin typeface="Consolas"/>
              </a:rPr>
              <a:t>float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CN" sz="1600" b="1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>
                <a:solidFill>
                  <a:srgbClr val="7F0055"/>
                </a:solidFill>
                <a:latin typeface="Consolas"/>
              </a:rPr>
              <a:t>float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>
                <a:solidFill>
                  <a:srgbClr val="0000C0"/>
                </a:solidFill>
                <a:latin typeface="Consolas"/>
              </a:rPr>
              <a:t>sum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CN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>
                <a:solidFill>
                  <a:srgbClr val="7F0055"/>
                </a:solidFill>
                <a:latin typeface="Consolas"/>
              </a:rPr>
              <a:t>float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 getSum(){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CN" sz="160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CN" sz="1600" b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zh-CN" sz="16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>
                <a:solidFill>
                  <a:srgbClr val="0000C0"/>
                </a:solidFill>
                <a:latin typeface="Consolas"/>
              </a:rPr>
              <a:t>sum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zh-CN" altLang="en-US" sz="160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CN" sz="160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CN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>
                <a:solidFill>
                  <a:srgbClr val="7F0055"/>
                </a:solidFill>
                <a:latin typeface="Consolas"/>
              </a:rPr>
              <a:t>float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 getA() {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CN" sz="160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CN" sz="1600" b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zh-CN" sz="16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>
                <a:solidFill>
                  <a:srgbClr val="0000C0"/>
                </a:solidFill>
                <a:latin typeface="Consolas"/>
              </a:rPr>
              <a:t>a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zh-CN" altLang="en-US" sz="160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CN" sz="160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CN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>
                <a:solidFill>
                  <a:srgbClr val="7F0055"/>
                </a:solidFill>
                <a:latin typeface="Consolas"/>
              </a:rPr>
              <a:t>float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 getB() {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CN" sz="160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CN" sz="1600" b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zh-CN" sz="16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zh-CN" altLang="en-US" sz="160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CN" sz="160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CN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 Adder(</a:t>
            </a:r>
            <a:r>
              <a:rPr lang="en-US" altLang="zh-CN" sz="1600" b="1">
                <a:solidFill>
                  <a:srgbClr val="7F0055"/>
                </a:solidFill>
                <a:latin typeface="Consolas"/>
              </a:rPr>
              <a:t>float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>
                <a:solidFill>
                  <a:srgbClr val="6A3E3E"/>
                </a:solidFill>
                <a:latin typeface="Consolas"/>
              </a:rPr>
              <a:t>a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sz="1600" b="1">
                <a:solidFill>
                  <a:srgbClr val="7F0055"/>
                </a:solidFill>
                <a:latin typeface="Consolas"/>
              </a:rPr>
              <a:t>float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sz="1600" b="1">
                <a:solidFill>
                  <a:srgbClr val="7F0055"/>
                </a:solidFill>
                <a:latin typeface="Consolas"/>
              </a:rPr>
              <a:t>float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>
                <a:solidFill>
                  <a:srgbClr val="6A3E3E"/>
                </a:solidFill>
                <a:latin typeface="Consolas"/>
              </a:rPr>
              <a:t>sum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CN" sz="160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CN" sz="1600" b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zh-CN" sz="1600" b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zh-CN" sz="1600" b="1" smtClean="0">
                <a:solidFill>
                  <a:srgbClr val="0000C0"/>
                </a:solidFill>
                <a:latin typeface="Consolas"/>
              </a:rPr>
              <a:t>a</a:t>
            </a:r>
            <a:r>
              <a:rPr lang="en-US" altLang="zh-CN" sz="16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zh-CN" sz="1600" b="1">
                <a:solidFill>
                  <a:srgbClr val="6A3E3E"/>
                </a:solidFill>
                <a:latin typeface="Consolas"/>
              </a:rPr>
              <a:t>a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CN" sz="160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CN" sz="1600" b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zh-CN" sz="1600" b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zh-CN" sz="1600" b="1" smtClean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zh-CN" sz="16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zh-CN" sz="1600" b="1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CN" sz="160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CN" sz="1600" b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zh-CN" sz="1600" b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zh-CN" sz="1600" b="1" smtClean="0">
                <a:solidFill>
                  <a:srgbClr val="0000C0"/>
                </a:solidFill>
                <a:latin typeface="Consolas"/>
              </a:rPr>
              <a:t>sum</a:t>
            </a:r>
            <a:r>
              <a:rPr lang="en-US" altLang="zh-CN" sz="16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zh-CN" sz="1600" b="1">
                <a:solidFill>
                  <a:srgbClr val="6A3E3E"/>
                </a:solidFill>
                <a:latin typeface="Consolas"/>
              </a:rPr>
              <a:t>sum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zh-CN" altLang="en-US" sz="160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CN" sz="160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0200" y="1186230"/>
            <a:ext cx="325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src/main/hello.Adder.java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2063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第四次作业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请从网上抄袭</a:t>
            </a:r>
            <a:r>
              <a:rPr lang="zh-CN" altLang="en-US" dirty="0" smtClean="0">
                <a:solidFill>
                  <a:srgbClr val="FF0000"/>
                </a:solidFill>
              </a:rPr>
              <a:t>并修改</a:t>
            </a:r>
            <a:r>
              <a:rPr lang="zh-CN" altLang="en-US" dirty="0" smtClean="0"/>
              <a:t>一段（或多段）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，要求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功能：具体功能不做限制，但要求</a:t>
            </a:r>
            <a:endParaRPr lang="en-US" altLang="zh-CN" dirty="0" smtClean="0"/>
          </a:p>
          <a:p>
            <a:pPr marL="1371600" lvl="2" indent="-514350">
              <a:buFont typeface="Wingdings" panose="05000000000000000000" pitchFamily="2" charset="2"/>
              <a:buChar char="n"/>
            </a:pPr>
            <a:r>
              <a:rPr lang="zh-CN" altLang="en-US" dirty="0" smtClean="0"/>
              <a:t>响应页面事件</a:t>
            </a:r>
            <a:endParaRPr lang="en-US" altLang="zh-CN" dirty="0" smtClean="0"/>
          </a:p>
          <a:p>
            <a:pPr marL="1371600" lvl="2" indent="-514350">
              <a:buFont typeface="Wingdings" panose="05000000000000000000" pitchFamily="2" charset="2"/>
              <a:buChar char="n"/>
            </a:pPr>
            <a:r>
              <a:rPr lang="zh-CN" altLang="en-US" dirty="0" smtClean="0"/>
              <a:t>修改页面上的内容或样式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JavaScript</a:t>
            </a:r>
            <a:r>
              <a:rPr lang="zh-CN" altLang="en-US" dirty="0" smtClean="0"/>
              <a:t>总量不得少于</a:t>
            </a:r>
            <a:r>
              <a:rPr lang="en-US" altLang="zh-CN" dirty="0" smtClean="0"/>
              <a:t>100</a:t>
            </a:r>
            <a:r>
              <a:rPr lang="zh-CN" altLang="en-US" dirty="0" smtClean="0"/>
              <a:t>行（空行、注释不计入代码行数）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注释率不得低于</a:t>
            </a:r>
            <a:r>
              <a:rPr lang="en-US" altLang="zh-CN" dirty="0" smtClean="0"/>
              <a:t>20%</a:t>
            </a:r>
            <a:r>
              <a:rPr lang="zh-CN" altLang="en-US" dirty="0" smtClean="0"/>
              <a:t>，按行计算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console</a:t>
            </a:r>
            <a:r>
              <a:rPr lang="zh-CN" altLang="en-US" dirty="0" smtClean="0"/>
              <a:t>上不得出现报错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采用</a:t>
            </a:r>
            <a:r>
              <a:rPr lang="en-US" altLang="zh-CN" dirty="0" smtClean="0"/>
              <a:t>external</a:t>
            </a:r>
            <a:r>
              <a:rPr lang="zh-CN" altLang="en-US" dirty="0" smtClean="0"/>
              <a:t>方式引用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源码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FF0000"/>
                </a:solidFill>
              </a:rPr>
              <a:t>JavaScript</a:t>
            </a:r>
            <a:r>
              <a:rPr lang="zh-CN" altLang="en-US" dirty="0" smtClean="0">
                <a:solidFill>
                  <a:srgbClr val="FF0000"/>
                </a:solidFill>
              </a:rPr>
              <a:t>中不得引入任何全局变量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不得在</a:t>
            </a:r>
            <a:r>
              <a:rPr lang="en-US" altLang="zh-CN" dirty="0" smtClean="0">
                <a:solidFill>
                  <a:srgbClr val="FF0000"/>
                </a:solidFill>
              </a:rPr>
              <a:t>DOM Ready</a:t>
            </a:r>
            <a:r>
              <a:rPr lang="zh-CN" altLang="en-US" dirty="0" smtClean="0">
                <a:solidFill>
                  <a:srgbClr val="FF0000"/>
                </a:solidFill>
              </a:rPr>
              <a:t>之前注册与页面元素相关的事件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不要求在</a:t>
            </a:r>
            <a:r>
              <a:rPr lang="en-US" altLang="zh-CN" dirty="0" smtClean="0"/>
              <a:t>IE6/IE7</a:t>
            </a:r>
            <a:r>
              <a:rPr lang="zh-CN" altLang="en-US" dirty="0" smtClean="0"/>
              <a:t>正常运转，要求在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Firefox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IE8</a:t>
            </a:r>
            <a:r>
              <a:rPr lang="zh-CN" altLang="en-US" dirty="0" smtClean="0"/>
              <a:t>（或</a:t>
            </a:r>
            <a:r>
              <a:rPr lang="en-US" altLang="zh-CN" dirty="0" smtClean="0"/>
              <a:t>IE8</a:t>
            </a:r>
            <a:r>
              <a:rPr lang="zh-CN" altLang="en-US" dirty="0" smtClean="0"/>
              <a:t>以上正常运转）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发布</a:t>
            </a:r>
            <a:r>
              <a:rPr lang="zh-CN" altLang="en-US" dirty="0" smtClean="0"/>
              <a:t>到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endParaRPr lang="en-US" altLang="zh-CN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提示：</a:t>
            </a:r>
            <a:endParaRPr lang="en-US" altLang="zh-CN" dirty="0" smtClean="0"/>
          </a:p>
          <a:p>
            <a:pPr marL="857250" lvl="2" indent="-457200">
              <a:buFont typeface="+mj-lt"/>
              <a:buAutoNum type="arabicPeriod"/>
            </a:pPr>
            <a:r>
              <a:rPr lang="zh-CN" altLang="en-US" dirty="0" smtClean="0"/>
              <a:t>搜索“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 </a:t>
            </a:r>
            <a:r>
              <a:rPr lang="zh-CN" altLang="en-US" dirty="0" smtClean="0"/>
              <a:t>事件”关键词</a:t>
            </a:r>
            <a:endParaRPr lang="en-US" altLang="zh-CN" dirty="0" smtClean="0"/>
          </a:p>
          <a:p>
            <a:pPr marL="857250" lvl="2" indent="-457200">
              <a:buFont typeface="+mj-lt"/>
              <a:buAutoNum type="arabicPeriod"/>
            </a:pPr>
            <a:r>
              <a:rPr lang="zh-CN" altLang="en-US" dirty="0" smtClean="0"/>
              <a:t>搜索“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 script 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”关键词</a:t>
            </a:r>
            <a:endParaRPr lang="en-US" altLang="zh-CN" dirty="0" smtClean="0"/>
          </a:p>
          <a:p>
            <a:pPr marL="857250" lvl="2" indent="-457200">
              <a:buFont typeface="+mj-lt"/>
              <a:buAutoNum type="arabicPeriod"/>
            </a:pPr>
            <a:r>
              <a:rPr lang="zh-CN" altLang="en-US" dirty="0" smtClean="0"/>
              <a:t>搜索“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 bubble/event/propagation</a:t>
            </a:r>
            <a:r>
              <a:rPr lang="zh-CN" altLang="en-US" dirty="0" smtClean="0"/>
              <a:t>”等关键词</a:t>
            </a:r>
            <a:endParaRPr lang="en-US" altLang="zh-CN" dirty="0" smtClean="0"/>
          </a:p>
          <a:p>
            <a:pPr marL="857250" lvl="2" indent="-457200">
              <a:buFont typeface="+mj-lt"/>
              <a:buAutoNum type="arabicPeriod"/>
            </a:pPr>
            <a:r>
              <a:rPr lang="zh-CN" altLang="en-US" dirty="0" smtClean="0"/>
              <a:t>搜索“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 </a:t>
            </a:r>
            <a:r>
              <a:rPr lang="zh-CN" altLang="en-US" dirty="0" smtClean="0"/>
              <a:t>匿名函数”关键词</a:t>
            </a:r>
            <a:endParaRPr lang="en-US" altLang="zh-CN" dirty="0" smtClean="0"/>
          </a:p>
          <a:p>
            <a:pPr marL="857250" lvl="2" indent="-457200">
              <a:buFont typeface="+mj-lt"/>
              <a:buAutoNum type="arabicPeriod"/>
            </a:pPr>
            <a:r>
              <a:rPr lang="zh-CN" altLang="en-US" dirty="0" smtClean="0"/>
              <a:t>搜索“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domready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marL="857250" lvl="2" indent="-457200">
              <a:buFont typeface="+mj-lt"/>
              <a:buAutoNum type="arabicPeriod"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427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</a:t>
            </a:r>
            <a:r>
              <a:rPr lang="zh-CN" altLang="en-US" smtClean="0"/>
              <a:t>端代码</a:t>
            </a:r>
            <a:r>
              <a:rPr lang="en-US" altLang="zh-CN" smtClean="0"/>
              <a:t>(2/2)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680" y="1772816"/>
            <a:ext cx="770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rgbClr val="7F0055"/>
                </a:solidFill>
                <a:latin typeface="Consolas"/>
              </a:rPr>
              <a:t>package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 hello;</a:t>
            </a:r>
          </a:p>
          <a:p>
            <a:endParaRPr lang="zh-CN" altLang="en-US" sz="1600">
              <a:latin typeface="Consolas"/>
            </a:endParaRPr>
          </a:p>
          <a:p>
            <a:r>
              <a:rPr lang="en-US" altLang="zh-CN" sz="16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 org.springframework.web.bind.annotation.RequestMapping;</a:t>
            </a:r>
          </a:p>
          <a:p>
            <a:r>
              <a:rPr lang="en-US" altLang="zh-CN" sz="16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 org.springframework.web.bind.annotation.RequestParam;</a:t>
            </a:r>
          </a:p>
          <a:p>
            <a:r>
              <a:rPr lang="en-US" altLang="zh-CN" sz="16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 org.springframework.web.bind.annotation.RestController;</a:t>
            </a:r>
          </a:p>
          <a:p>
            <a:endParaRPr lang="zh-CN" altLang="en-US" sz="1600">
              <a:latin typeface="Consolas"/>
            </a:endParaRPr>
          </a:p>
          <a:p>
            <a:r>
              <a:rPr lang="en-US" altLang="zh-CN" sz="1600">
                <a:solidFill>
                  <a:srgbClr val="646464"/>
                </a:solidFill>
                <a:latin typeface="Consolas"/>
              </a:rPr>
              <a:t>@RestController</a:t>
            </a:r>
          </a:p>
          <a:p>
            <a:r>
              <a:rPr lang="en-US" altLang="zh-CN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 AdderController {</a:t>
            </a:r>
          </a:p>
          <a:p>
            <a:r>
              <a:rPr lang="en-US" altLang="zh-CN" sz="1600">
                <a:solidFill>
                  <a:srgbClr val="646464"/>
                </a:solidFill>
                <a:latin typeface="Consolas"/>
              </a:rPr>
              <a:t>@RequestMapping</a:t>
            </a:r>
            <a:r>
              <a:rPr lang="en-US" altLang="zh-CN" sz="16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600">
                <a:solidFill>
                  <a:srgbClr val="2A00FF"/>
                </a:solidFill>
                <a:latin typeface="Consolas"/>
              </a:rPr>
              <a:t>"/</a:t>
            </a:r>
            <a:r>
              <a:rPr lang="en-US" altLang="zh-CN" sz="1600" smtClean="0">
                <a:solidFill>
                  <a:srgbClr val="2A00FF"/>
                </a:solidFill>
                <a:latin typeface="Consolas"/>
              </a:rPr>
              <a:t>add"</a:t>
            </a:r>
            <a:r>
              <a:rPr lang="en-US" altLang="zh-CN" sz="1600" smtClean="0">
                <a:solidFill>
                  <a:srgbClr val="000000"/>
                </a:solidFill>
                <a:latin typeface="Consolas"/>
              </a:rPr>
              <a:t>)</a:t>
            </a:r>
            <a:endParaRPr lang="en-US" altLang="zh-CN" sz="160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 Adder greeting</a:t>
            </a:r>
            <a:r>
              <a:rPr lang="en-US" altLang="zh-CN" sz="1600" b="1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en-US" altLang="zh-CN" sz="160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US" altLang="zh-CN" sz="1600">
                <a:solidFill>
                  <a:srgbClr val="646464"/>
                </a:solidFill>
                <a:latin typeface="Consolas"/>
              </a:rPr>
              <a:t>RequestParam</a:t>
            </a:r>
            <a:r>
              <a:rPr lang="en-US" altLang="zh-CN" sz="1600">
                <a:solidFill>
                  <a:srgbClr val="000000"/>
                </a:solidFill>
                <a:latin typeface="Consolas"/>
              </a:rPr>
              <a:t>(value=</a:t>
            </a:r>
            <a:r>
              <a:rPr lang="en-US" altLang="zh-CN" sz="1600">
                <a:solidFill>
                  <a:srgbClr val="2A00FF"/>
                </a:solidFill>
                <a:latin typeface="Consolas"/>
              </a:rPr>
              <a:t>"a"</a:t>
            </a:r>
            <a:r>
              <a:rPr lang="en-US" altLang="zh-CN" sz="160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zh-CN" sz="1600" b="1">
                <a:solidFill>
                  <a:srgbClr val="7F0055"/>
                </a:solidFill>
                <a:latin typeface="Consolas"/>
              </a:rPr>
              <a:t>float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>
                <a:solidFill>
                  <a:srgbClr val="6A3E3E"/>
                </a:solidFill>
                <a:latin typeface="Consolas"/>
              </a:rPr>
              <a:t>a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/>
              </a:rPr>
              <a:t>   </a:t>
            </a:r>
            <a:r>
              <a:rPr lang="en-US" altLang="zh-CN" sz="1600" smtClean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en-US" altLang="zh-CN" sz="1600">
                <a:solidFill>
                  <a:srgbClr val="646464"/>
                </a:solidFill>
                <a:latin typeface="Consolas"/>
              </a:rPr>
              <a:t>@RequestParam</a:t>
            </a:r>
            <a:r>
              <a:rPr lang="en-US" altLang="zh-CN" sz="1600">
                <a:solidFill>
                  <a:srgbClr val="000000"/>
                </a:solidFill>
                <a:latin typeface="Consolas"/>
              </a:rPr>
              <a:t>(value=</a:t>
            </a:r>
            <a:r>
              <a:rPr lang="en-US" altLang="zh-CN" sz="1600">
                <a:solidFill>
                  <a:srgbClr val="2A00FF"/>
                </a:solidFill>
                <a:latin typeface="Consolas"/>
              </a:rPr>
              <a:t>"b"</a:t>
            </a:r>
            <a:r>
              <a:rPr lang="en-US" altLang="zh-CN" sz="160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zh-CN" sz="1600" b="1">
                <a:solidFill>
                  <a:srgbClr val="7F0055"/>
                </a:solidFill>
                <a:latin typeface="Consolas"/>
              </a:rPr>
              <a:t>float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altLang="zh-CN" sz="160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CN" sz="1600" b="1">
                <a:solidFill>
                  <a:srgbClr val="7F0055"/>
                </a:solidFill>
                <a:latin typeface="Consolas"/>
              </a:rPr>
              <a:t>float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>
                <a:solidFill>
                  <a:srgbClr val="6A3E3E"/>
                </a:solidFill>
                <a:latin typeface="Consolas"/>
              </a:rPr>
              <a:t>sum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1600" b="1">
                <a:solidFill>
                  <a:srgbClr val="6A3E3E"/>
                </a:solidFill>
                <a:latin typeface="Consolas"/>
              </a:rPr>
              <a:t>a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zh-CN" sz="1600" b="1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600" b="1" smtClean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altLang="zh-CN" sz="16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 Adder(</a:t>
            </a:r>
            <a:r>
              <a:rPr lang="en-US" altLang="zh-CN" sz="1600" b="1">
                <a:solidFill>
                  <a:srgbClr val="6A3E3E"/>
                </a:solidFill>
                <a:latin typeface="Consolas"/>
              </a:rPr>
              <a:t>a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,</a:t>
            </a:r>
            <a:r>
              <a:rPr lang="en-US" altLang="zh-CN" sz="1600" b="1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,</a:t>
            </a:r>
            <a:r>
              <a:rPr lang="en-US" altLang="zh-CN" sz="1600" b="1">
                <a:solidFill>
                  <a:srgbClr val="6A3E3E"/>
                </a:solidFill>
                <a:latin typeface="Consolas"/>
              </a:rPr>
              <a:t>sum</a:t>
            </a:r>
            <a:r>
              <a:rPr lang="en-US" altLang="zh-CN" sz="16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zh-CN" altLang="en-US" sz="16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60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449680" y="1360954"/>
            <a:ext cx="484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src/main/hello/AdderController.java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097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观察</a:t>
            </a:r>
            <a:r>
              <a:rPr lang="en-US" altLang="zh-CN" smtClean="0"/>
              <a:t>Network</a:t>
            </a:r>
            <a:r>
              <a:rPr lang="zh-CN" altLang="en-US" smtClean="0"/>
              <a:t>面板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1013" y="2495550"/>
            <a:ext cx="81819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8224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下断点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XHR</a:t>
            </a:r>
            <a:r>
              <a:rPr lang="zh-CN" altLang="en-US" smtClean="0"/>
              <a:t>断点</a:t>
            </a:r>
            <a:endParaRPr lang="en-US" altLang="zh-CN" smtClean="0"/>
          </a:p>
          <a:p>
            <a:r>
              <a:rPr lang="en-US" altLang="zh-CN" smtClean="0"/>
              <a:t>Server</a:t>
            </a:r>
            <a:r>
              <a:rPr lang="zh-CN" altLang="en-US" smtClean="0"/>
              <a:t>端断点</a:t>
            </a:r>
            <a:endParaRPr lang="en-US" altLang="zh-CN" smtClean="0"/>
          </a:p>
          <a:p>
            <a:r>
              <a:rPr lang="zh-CN" altLang="en-US" smtClean="0"/>
              <a:t>回调函数下断点</a:t>
            </a:r>
            <a:endParaRPr lang="en-US" altLang="zh-CN" smtClean="0"/>
          </a:p>
          <a:p>
            <a:r>
              <a:rPr lang="en-US" altLang="zh-CN" smtClean="0"/>
              <a:t>Fidder</a:t>
            </a:r>
            <a:r>
              <a:rPr lang="zh-CN" altLang="en-US" smtClean="0"/>
              <a:t>下断点</a:t>
            </a:r>
            <a:endParaRPr lang="en-US" altLang="zh-CN" smtClean="0"/>
          </a:p>
          <a:p>
            <a:pPr lvl="1"/>
            <a:r>
              <a:rPr lang="en-US" altLang="zh-CN" smtClean="0"/>
              <a:t>Rules -&gt; Automatic Breakpoints</a:t>
            </a:r>
          </a:p>
          <a:p>
            <a:pPr lvl="1"/>
            <a:r>
              <a:rPr lang="en-US" altLang="zh-CN" smtClean="0"/>
              <a:t>Go</a:t>
            </a:r>
          </a:p>
          <a:p>
            <a:pPr lvl="1"/>
            <a:r>
              <a:rPr lang="en-US" altLang="zh-CN" smtClean="0"/>
              <a:t>Inspector -&gt; Run to completion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68168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Document</a:t>
            </a:r>
            <a:r>
              <a:rPr lang="zh-CN" altLang="en-US" smtClean="0"/>
              <a:t>层级关系和相互通讯</a:t>
            </a:r>
            <a:endParaRPr lang="en-US" altLang="zh-CN" smtClean="0"/>
          </a:p>
          <a:p>
            <a:r>
              <a:rPr lang="en-US" altLang="zh-CN" smtClean="0"/>
              <a:t>JSON </a:t>
            </a:r>
            <a:r>
              <a:rPr lang="zh-CN" altLang="en-US" smtClean="0"/>
              <a:t>、</a:t>
            </a:r>
            <a:r>
              <a:rPr lang="en-US" altLang="zh-CN" smtClean="0"/>
              <a:t>AJAX</a:t>
            </a:r>
          </a:p>
          <a:p>
            <a:r>
              <a:rPr lang="en-US" altLang="zh-CN" smtClean="0"/>
              <a:t>WebApp</a:t>
            </a:r>
            <a:r>
              <a:rPr lang="zh-CN" altLang="en-US" smtClean="0"/>
              <a:t>实例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2912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第四次作业</a:t>
            </a:r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部署两个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要求在不同端口启动，例如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网站一：</a:t>
            </a:r>
            <a:r>
              <a:rPr lang="en-US" altLang="zh-CN" dirty="0" smtClean="0">
                <a:hlinkClick r:id="rId2"/>
              </a:rPr>
              <a:t>http://localhost:8080</a:t>
            </a:r>
            <a:endParaRPr lang="en-US" altLang="zh-CN" dirty="0"/>
          </a:p>
          <a:p>
            <a:pPr lvl="2"/>
            <a:r>
              <a:rPr lang="zh-CN" altLang="en-US" dirty="0" smtClean="0"/>
              <a:t>网站二：</a:t>
            </a:r>
            <a:r>
              <a:rPr lang="en-US" altLang="zh-CN" dirty="0" smtClean="0">
                <a:hlinkClick r:id="rId3"/>
              </a:rPr>
              <a:t>http://localhost:8090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/>
              <a:t>内容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第二次作业 放到 网站一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第四次作业</a:t>
            </a:r>
            <a:r>
              <a:rPr lang="en-US" altLang="zh-CN" dirty="0" smtClean="0"/>
              <a:t>2</a:t>
            </a:r>
            <a:r>
              <a:rPr lang="zh-CN" altLang="en-US" dirty="0" smtClean="0"/>
              <a:t> 放到 网站二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新编写一个网页</a:t>
            </a:r>
            <a:r>
              <a:rPr lang="en-US" altLang="zh-CN" dirty="0" smtClean="0"/>
              <a:t>both.html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iframe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嵌入 第二次作业 和 第四次作业</a:t>
            </a:r>
            <a:r>
              <a:rPr lang="en-US" altLang="zh-CN" dirty="0" smtClean="0"/>
              <a:t>2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URL</a:t>
            </a:r>
            <a:endParaRPr lang="en-US" altLang="zh-CN" dirty="0"/>
          </a:p>
          <a:p>
            <a:pPr lvl="2"/>
            <a:r>
              <a:rPr lang="zh-CN" altLang="en-US" dirty="0" smtClean="0"/>
              <a:t>第二次作业 的</a:t>
            </a:r>
            <a:r>
              <a:rPr lang="en-US" altLang="zh-CN" dirty="0" err="1" smtClean="0"/>
              <a:t>iframe</a:t>
            </a:r>
            <a:r>
              <a:rPr lang="en-US" altLang="zh-CN" dirty="0" smtClean="0"/>
              <a:t> </a:t>
            </a:r>
            <a:r>
              <a:rPr lang="zh-CN" altLang="en-US" dirty="0" smtClean="0"/>
              <a:t>放屏幕左侧</a:t>
            </a:r>
            <a:endParaRPr lang="en-US" altLang="zh-CN" dirty="0" smtClean="0"/>
          </a:p>
          <a:p>
            <a:pPr lvl="2"/>
            <a:r>
              <a:rPr lang="zh-CN" altLang="en-US" dirty="0"/>
              <a:t>第四</a:t>
            </a:r>
            <a:r>
              <a:rPr lang="zh-CN" altLang="en-US" dirty="0" smtClean="0"/>
              <a:t>次作业</a:t>
            </a:r>
            <a:r>
              <a:rPr lang="en-US" altLang="zh-CN" dirty="0" smtClean="0"/>
              <a:t>2 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iframe</a:t>
            </a:r>
            <a:r>
              <a:rPr lang="en-US" altLang="zh-CN" dirty="0" smtClean="0"/>
              <a:t> </a:t>
            </a:r>
            <a:r>
              <a:rPr lang="zh-CN" altLang="en-US" dirty="0" smtClean="0"/>
              <a:t>放屏幕右侧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将这个新编写的网页同时放在 网站一 和 网站二 上</a:t>
            </a:r>
            <a:endParaRPr lang="en-US" altLang="zh-CN" dirty="0" smtClean="0"/>
          </a:p>
          <a:p>
            <a:r>
              <a:rPr lang="zh-CN" altLang="en-US" dirty="0" smtClean="0"/>
              <a:t>提示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搜索“</a:t>
            </a:r>
            <a:r>
              <a:rPr lang="en-US" altLang="zh-CN" dirty="0" err="1" smtClean="0"/>
              <a:t>iframe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resin</a:t>
            </a:r>
            <a:r>
              <a:rPr lang="zh-CN" altLang="en-US" dirty="0" smtClean="0"/>
              <a:t>的端口可能在 </a:t>
            </a:r>
            <a:r>
              <a:rPr lang="en-US" altLang="zh-CN" dirty="0" smtClean="0"/>
              <a:t>resin/conf/</a:t>
            </a:r>
            <a:r>
              <a:rPr lang="en-US" altLang="zh-CN" dirty="0" err="1" smtClean="0"/>
              <a:t>resin.properties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一台机器上启动两个</a:t>
            </a:r>
            <a:r>
              <a:rPr lang="en-US" altLang="zh-CN" dirty="0" smtClean="0"/>
              <a:t>resin,</a:t>
            </a:r>
            <a:r>
              <a:rPr lang="zh-CN" altLang="en-US" dirty="0" smtClean="0"/>
              <a:t>可能会有</a:t>
            </a:r>
            <a:r>
              <a:rPr lang="en-US" altLang="zh-CN" dirty="0" smtClean="0"/>
              <a:t>watchdog port</a:t>
            </a:r>
            <a:r>
              <a:rPr lang="zh-CN" altLang="en-US" dirty="0" smtClean="0"/>
              <a:t>冲突，如果冲突请尝试修改其中一个的</a:t>
            </a:r>
            <a:r>
              <a:rPr lang="en-US" altLang="zh-CN" dirty="0" smtClean="0"/>
              <a:t>conf/resin.xml</a:t>
            </a:r>
          </a:p>
          <a:p>
            <a:pPr lvl="2"/>
            <a:r>
              <a:rPr lang="en-US" altLang="zh-CN" dirty="0" smtClean="0"/>
              <a:t>from</a:t>
            </a:r>
          </a:p>
          <a:p>
            <a:pPr lvl="2"/>
            <a:r>
              <a:rPr lang="en-US" altLang="zh-CN" dirty="0" smtClean="0"/>
              <a:t>   &lt;server-multi id-prefix="app-" address-list="${</a:t>
            </a:r>
            <a:r>
              <a:rPr lang="en-US" altLang="zh-CN" dirty="0" err="1" smtClean="0"/>
              <a:t>app_servers</a:t>
            </a:r>
            <a:r>
              <a:rPr lang="en-US" altLang="zh-CN" dirty="0" smtClean="0"/>
              <a:t>}" port="6800"/&gt;</a:t>
            </a:r>
          </a:p>
          <a:p>
            <a:pPr lvl="2"/>
            <a:r>
              <a:rPr lang="en-US" altLang="zh-CN" dirty="0" smtClean="0"/>
              <a:t>to</a:t>
            </a:r>
          </a:p>
          <a:p>
            <a:pPr lvl="2"/>
            <a:r>
              <a:rPr lang="en-US" altLang="zh-CN" dirty="0" smtClean="0"/>
              <a:t>    &lt;server-multi id-prefix="app-" address-list="${</a:t>
            </a:r>
            <a:r>
              <a:rPr lang="en-US" altLang="zh-CN" dirty="0" err="1" smtClean="0"/>
              <a:t>app_servers</a:t>
            </a:r>
            <a:r>
              <a:rPr lang="en-US" altLang="zh-CN" dirty="0" smtClean="0"/>
              <a:t>}" port="6800"&gt;</a:t>
            </a:r>
          </a:p>
          <a:p>
            <a:pPr lvl="2"/>
            <a:r>
              <a:rPr lang="en-US" altLang="zh-CN" dirty="0" smtClean="0"/>
              <a:t>      &lt;watchdog-port&gt;</a:t>
            </a:r>
            <a:r>
              <a:rPr lang="en-US" altLang="zh-CN" dirty="0" smtClean="0">
                <a:solidFill>
                  <a:srgbClr val="FF0000"/>
                </a:solidFill>
              </a:rPr>
              <a:t>6601</a:t>
            </a:r>
            <a:r>
              <a:rPr lang="en-US" altLang="zh-CN" dirty="0" smtClean="0"/>
              <a:t>&lt;/watchdog-port&gt;  </a:t>
            </a:r>
          </a:p>
          <a:p>
            <a:pPr lvl="2"/>
            <a:r>
              <a:rPr lang="en-US" altLang="zh-CN" dirty="0" smtClean="0"/>
              <a:t>    &lt;/server-multi&gt;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6093296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zh-CN" altLang="en-US" smtClean="0"/>
              <a:t>提交：两个网站、新网页的截屏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53774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事件注册的方式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&lt;div </a:t>
            </a:r>
            <a:r>
              <a:rPr lang="en-US" altLang="zh-CN" dirty="0" err="1" smtClean="0"/>
              <a:t>onclick</a:t>
            </a:r>
            <a:r>
              <a:rPr lang="en-US" altLang="zh-CN" dirty="0" smtClean="0"/>
              <a:t>=“xxx”&gt;</a:t>
            </a:r>
          </a:p>
          <a:p>
            <a:r>
              <a:rPr lang="en-US" altLang="zh-CN" dirty="0" err="1" smtClean="0"/>
              <a:t>element.onClick</a:t>
            </a:r>
            <a:r>
              <a:rPr lang="en-US" altLang="zh-CN" dirty="0" smtClean="0"/>
              <a:t> = xxx</a:t>
            </a:r>
          </a:p>
          <a:p>
            <a:r>
              <a:rPr lang="en-US" altLang="zh-CN" dirty="0" err="1" smtClean="0"/>
              <a:t>element.addEventListener</a:t>
            </a:r>
            <a:r>
              <a:rPr lang="en-US" altLang="zh-CN" dirty="0" smtClean="0"/>
              <a:t>(“click”, xxx</a:t>
            </a:r>
            <a:r>
              <a:rPr lang="en-US" altLang="zh-CN" smtClean="0"/>
              <a:t>, false)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第五次</a:t>
            </a:r>
            <a:r>
              <a:rPr lang="zh-CN" altLang="en-US" smtClean="0"/>
              <a:t>作业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搭建一个简单的</a:t>
            </a:r>
            <a:r>
              <a:rPr lang="en-US" altLang="zh-CN" smtClean="0"/>
              <a:t>REST Service</a:t>
            </a:r>
          </a:p>
          <a:p>
            <a:r>
              <a:rPr lang="zh-CN" altLang="en-US" smtClean="0"/>
              <a:t>服务端下断点，查看变量</a:t>
            </a:r>
            <a:endParaRPr lang="en-US" altLang="zh-CN" smtClean="0"/>
          </a:p>
          <a:p>
            <a:r>
              <a:rPr lang="zh-CN" altLang="en-US" smtClean="0"/>
              <a:t>请</a:t>
            </a:r>
            <a:r>
              <a:rPr lang="zh-CN" altLang="en-US"/>
              <a:t>参考：</a:t>
            </a:r>
            <a:r>
              <a:rPr lang="en-US" altLang="zh-CN">
                <a:hlinkClick r:id="rId2"/>
              </a:rPr>
              <a:t>http://note.youdao.com/share/?id=29ffa48257977d7e6736f22399b0e3ec&amp;type=note</a:t>
            </a:r>
            <a:r>
              <a:rPr lang="en-US" altLang="zh-CN"/>
              <a:t> </a:t>
            </a:r>
            <a:endParaRPr lang="en-US" altLang="zh-CN" smtClean="0"/>
          </a:p>
          <a:p>
            <a:r>
              <a:rPr lang="zh-CN" altLang="en-US" smtClean="0"/>
              <a:t>提交：代码和服务端</a:t>
            </a:r>
            <a:r>
              <a:rPr lang="en-US" altLang="zh-CN" smtClean="0"/>
              <a:t>Eclipse</a:t>
            </a:r>
            <a:r>
              <a:rPr lang="zh-CN" altLang="en-US" smtClean="0"/>
              <a:t>中查看变量的截图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7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第五次作业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mtClean="0"/>
              <a:t>在作业</a:t>
            </a:r>
            <a:r>
              <a:rPr lang="en-US" altLang="zh-CN" smtClean="0"/>
              <a:t>1</a:t>
            </a:r>
            <a:r>
              <a:rPr lang="zh-CN" altLang="en-US" smtClean="0"/>
              <a:t>的基础上，实现查单词接口，要求能查</a:t>
            </a:r>
            <a:r>
              <a:rPr lang="zh-CN" altLang="en-US"/>
              <a:t>至少</a:t>
            </a:r>
            <a:r>
              <a:rPr lang="zh-CN" altLang="en-US" smtClean="0"/>
              <a:t>两个单词</a:t>
            </a:r>
            <a:r>
              <a:rPr lang="en-US" altLang="zh-CN" smtClean="0"/>
              <a:t>dog, cat</a:t>
            </a:r>
          </a:p>
          <a:p>
            <a:r>
              <a:rPr lang="zh-CN" altLang="en-US" smtClean="0"/>
              <a:t>例如</a:t>
            </a:r>
            <a:endParaRPr lang="en-US" altLang="zh-CN" smtClean="0">
              <a:hlinkClick r:id="rId2"/>
            </a:endParaRPr>
          </a:p>
          <a:p>
            <a:pPr lvl="1"/>
            <a:r>
              <a:rPr lang="zh-CN" altLang="en-US" smtClean="0"/>
              <a:t>成功查询： </a:t>
            </a:r>
            <a:r>
              <a:rPr lang="en-US" altLang="zh-CN" smtClean="0">
                <a:hlinkClick r:id="rId2"/>
              </a:rPr>
              <a:t>http://localhost:8080/lookup?word=dog</a:t>
            </a:r>
            <a:endParaRPr lang="en-US" altLang="zh-CN" smtClean="0"/>
          </a:p>
          <a:p>
            <a:pPr lvl="2"/>
            <a:r>
              <a:rPr lang="zh-CN" altLang="en-US" smtClean="0"/>
              <a:t>返回正文</a:t>
            </a:r>
            <a:r>
              <a:rPr lang="en-US" altLang="zh-CN" smtClean="0"/>
              <a:t>{isFound: true, explanation:"n. </a:t>
            </a:r>
            <a:r>
              <a:rPr lang="zh-CN" altLang="en-US" smtClean="0"/>
              <a:t>狗</a:t>
            </a:r>
            <a:r>
              <a:rPr lang="en-US" altLang="zh-CN" smtClean="0"/>
              <a:t>"}</a:t>
            </a:r>
          </a:p>
          <a:p>
            <a:pPr lvl="1"/>
            <a:r>
              <a:rPr lang="zh-CN" altLang="en-US" smtClean="0"/>
              <a:t>失败查询：</a:t>
            </a:r>
            <a:r>
              <a:rPr lang="en-US" altLang="zh-CN" smtClean="0">
                <a:hlinkClick r:id="rId3"/>
              </a:rPr>
              <a:t>http</a:t>
            </a:r>
            <a:r>
              <a:rPr lang="en-US" altLang="zh-CN">
                <a:hlinkClick r:id="rId3"/>
              </a:rPr>
              <a:t>://</a:t>
            </a:r>
            <a:r>
              <a:rPr lang="en-US" altLang="zh-CN" smtClean="0">
                <a:hlinkClick r:id="rId3"/>
              </a:rPr>
              <a:t>localhost:8080/lookup?word=aoeu</a:t>
            </a:r>
            <a:r>
              <a:rPr lang="en-US" altLang="zh-CN" smtClean="0"/>
              <a:t> </a:t>
            </a:r>
          </a:p>
          <a:p>
            <a:pPr lvl="2"/>
            <a:r>
              <a:rPr lang="zh-CN" altLang="en-US"/>
              <a:t>返回正文</a:t>
            </a:r>
            <a:r>
              <a:rPr lang="en-US" altLang="zh-CN" smtClean="0"/>
              <a:t>{isFound: false}</a:t>
            </a:r>
          </a:p>
          <a:p>
            <a:r>
              <a:rPr lang="zh-CN" altLang="en-US" smtClean="0"/>
              <a:t>提交：代码和浏览器访问</a:t>
            </a:r>
            <a:r>
              <a:rPr lang="en-US" altLang="zh-CN" smtClean="0"/>
              <a:t>URL</a:t>
            </a:r>
            <a:r>
              <a:rPr lang="zh-CN" altLang="en-US" smtClean="0"/>
              <a:t>返回结果的截图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409370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第五次作业</a:t>
            </a:r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在作业</a:t>
            </a:r>
            <a:r>
              <a:rPr lang="en-US" altLang="zh-CN"/>
              <a:t>2</a:t>
            </a:r>
            <a:r>
              <a:rPr lang="zh-CN" altLang="en-US" smtClean="0"/>
              <a:t>的基础上，实现词典功能</a:t>
            </a:r>
            <a:endParaRPr lang="en-US" altLang="zh-CN" smtClean="0"/>
          </a:p>
          <a:p>
            <a:r>
              <a:rPr lang="zh-CN" altLang="en-US" smtClean="0"/>
              <a:t>流程：</a:t>
            </a:r>
            <a:endParaRPr lang="en-US" altLang="zh-CN" smtClean="0"/>
          </a:p>
          <a:p>
            <a:pPr lvl="1"/>
            <a:r>
              <a:rPr lang="zh-CN" altLang="en-US" smtClean="0"/>
              <a:t>用户输入单词，点击“查询”按钮</a:t>
            </a:r>
            <a:endParaRPr lang="en-US" altLang="zh-CN" smtClean="0"/>
          </a:p>
          <a:p>
            <a:pPr lvl="1"/>
            <a:r>
              <a:rPr lang="zh-CN" altLang="en-US"/>
              <a:t>用</a:t>
            </a:r>
            <a:r>
              <a:rPr lang="en-US" altLang="zh-CN"/>
              <a:t>AJAX</a:t>
            </a:r>
            <a:r>
              <a:rPr lang="zh-CN" altLang="en-US" smtClean="0"/>
              <a:t>方式</a:t>
            </a:r>
            <a:r>
              <a:rPr lang="zh-CN" altLang="en-US"/>
              <a:t>向服务</a:t>
            </a:r>
            <a:r>
              <a:rPr lang="zh-CN" altLang="en-US" smtClean="0"/>
              <a:t>端做查询</a:t>
            </a:r>
            <a:endParaRPr lang="en-US" altLang="zh-CN" smtClean="0"/>
          </a:p>
          <a:p>
            <a:pPr lvl="1"/>
            <a:r>
              <a:rPr lang="zh-CN" altLang="en-US" smtClean="0"/>
              <a:t>收到结果，更新到页面上</a:t>
            </a:r>
            <a:endParaRPr lang="en-US" altLang="zh-CN" smtClean="0"/>
          </a:p>
          <a:p>
            <a:r>
              <a:rPr lang="zh-CN" altLang="en-US"/>
              <a:t>提交：</a:t>
            </a:r>
            <a:r>
              <a:rPr lang="zh-CN" altLang="en-US" smtClean="0"/>
              <a:t>代码</a:t>
            </a:r>
            <a:r>
              <a:rPr lang="zh-CN" altLang="en-US"/>
              <a:t>、</a:t>
            </a:r>
            <a:r>
              <a:rPr lang="zh-CN" altLang="en-US" smtClean="0"/>
              <a:t>查词结果截图、</a:t>
            </a:r>
            <a:r>
              <a:rPr lang="en-US" altLang="zh-CN" smtClean="0"/>
              <a:t>Network</a:t>
            </a:r>
            <a:r>
              <a:rPr lang="zh-CN" altLang="en-US" smtClean="0"/>
              <a:t>面板中</a:t>
            </a:r>
            <a:r>
              <a:rPr lang="en-US" altLang="zh-CN" smtClean="0"/>
              <a:t>AJAX</a:t>
            </a:r>
            <a:r>
              <a:rPr lang="zh-CN" altLang="en-US" smtClean="0"/>
              <a:t>请求通讯情况截图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3243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漫谈</a:t>
            </a:r>
            <a:r>
              <a:rPr lang="en-US" altLang="zh-CN"/>
              <a:t>JavaScript</a:t>
            </a:r>
            <a:r>
              <a:rPr lang="zh-CN" altLang="en-US" smtClean="0"/>
              <a:t>（四）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李斯宁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732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JavaScript</a:t>
            </a:r>
            <a:r>
              <a:rPr lang="zh-CN" altLang="en-US" smtClean="0"/>
              <a:t>的生存环境</a:t>
            </a:r>
            <a:endParaRPr lang="en-US" altLang="zh-CN" smtClean="0"/>
          </a:p>
          <a:p>
            <a:pPr lvl="1"/>
            <a:r>
              <a:rPr lang="zh-CN" altLang="en-US"/>
              <a:t>两</a:t>
            </a:r>
            <a:r>
              <a:rPr lang="zh-CN" altLang="en-US" smtClean="0"/>
              <a:t>类对象：</a:t>
            </a:r>
            <a:r>
              <a:rPr lang="en-US" altLang="zh-CN" smtClean="0"/>
              <a:t>Native objects /</a:t>
            </a:r>
            <a:r>
              <a:rPr lang="zh-CN" altLang="en-US" smtClean="0"/>
              <a:t> </a:t>
            </a:r>
            <a:r>
              <a:rPr lang="en-US" altLang="zh-CN" smtClean="0"/>
              <a:t>Host objects</a:t>
            </a:r>
          </a:p>
          <a:p>
            <a:pPr lvl="1"/>
            <a:r>
              <a:rPr lang="zh-CN" altLang="en-US" smtClean="0"/>
              <a:t>混合形态</a:t>
            </a:r>
            <a:endParaRPr lang="en-US" altLang="zh-CN" smtClean="0"/>
          </a:p>
          <a:p>
            <a:r>
              <a:rPr lang="en-US" altLang="zh-CN" smtClean="0"/>
              <a:t>Documents</a:t>
            </a:r>
            <a:r>
              <a:rPr lang="zh-CN" altLang="en-US" smtClean="0"/>
              <a:t>关系</a:t>
            </a:r>
            <a:endParaRPr lang="en-US" altLang="zh-CN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3200"/>
              <a:t>JSON</a:t>
            </a:r>
          </a:p>
          <a:p>
            <a:r>
              <a:rPr lang="en-US" altLang="zh-CN" smtClean="0"/>
              <a:t>AJAX</a:t>
            </a:r>
          </a:p>
          <a:p>
            <a:r>
              <a:rPr lang="zh-CN" altLang="en-US" smtClean="0"/>
              <a:t>示例：</a:t>
            </a:r>
            <a:r>
              <a:rPr lang="en-US" altLang="zh-CN" smtClean="0"/>
              <a:t>Adder</a:t>
            </a:r>
          </a:p>
          <a:p>
            <a:pPr lvl="1"/>
            <a:r>
              <a:rPr lang="zh-CN" altLang="en-US" smtClean="0"/>
              <a:t>跟踪浏览器端、服务端代码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236162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1525</Words>
  <Application>Microsoft Office PowerPoint</Application>
  <PresentationFormat>全屏显示(4:3)</PresentationFormat>
  <Paragraphs>281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第四次作业1</vt:lpstr>
      <vt:lpstr>第四次作业2</vt:lpstr>
      <vt:lpstr>第四次作业3</vt:lpstr>
      <vt:lpstr>DOM事件注册的方式</vt:lpstr>
      <vt:lpstr>第五次作业1</vt:lpstr>
      <vt:lpstr>第五次作业2</vt:lpstr>
      <vt:lpstr>第五次作业3</vt:lpstr>
      <vt:lpstr>漫谈JavaScript（四）</vt:lpstr>
      <vt:lpstr>目录</vt:lpstr>
      <vt:lpstr>JavaScript的生存环境</vt:lpstr>
      <vt:lpstr>举个栗子</vt:lpstr>
      <vt:lpstr>Documents</vt:lpstr>
      <vt:lpstr>关系如下</vt:lpstr>
      <vt:lpstr>Code示例</vt:lpstr>
      <vt:lpstr>JSON</vt:lpstr>
      <vt:lpstr>AJAX</vt:lpstr>
      <vt:lpstr>示例代码</vt:lpstr>
      <vt:lpstr>分析scope</vt:lpstr>
      <vt:lpstr>服务端代码(1/2)</vt:lpstr>
      <vt:lpstr>服务端代码(2/2)</vt:lpstr>
      <vt:lpstr>观察Network面板</vt:lpstr>
      <vt:lpstr>下断点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漫谈JavaScript（三）</dc:title>
  <dc:creator>LENOVO</dc:creator>
  <cp:lastModifiedBy>Hamlet</cp:lastModifiedBy>
  <cp:revision>131</cp:revision>
  <dcterms:created xsi:type="dcterms:W3CDTF">2015-03-26T09:55:43Z</dcterms:created>
  <dcterms:modified xsi:type="dcterms:W3CDTF">2015-04-01T08:52:18Z</dcterms:modified>
</cp:coreProperties>
</file>