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14" r:id="rId11"/>
    <p:sldId id="515" r:id="rId12"/>
    <p:sldId id="531" r:id="rId13"/>
    <p:sldId id="53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7" autoAdjust="0"/>
    <p:restoredTop sz="87481" autoAdjust="0"/>
  </p:normalViewPr>
  <p:slideViewPr>
    <p:cSldViewPr snapToGrid="0">
      <p:cViewPr>
        <p:scale>
          <a:sx n="100" d="100"/>
          <a:sy n="100" d="100"/>
        </p:scale>
        <p:origin x="-1824" y="-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A367C5-1E2C-CB49-90C2-50C3BE82679A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D2C95-4F4A-BB4C-B74B-E6EEC26273B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0192A-B5CE-2E46-846F-9DA536A07A6F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FA082-18A7-E24C-A070-0AA922BD0CB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4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64D74-F6FD-584B-8773-DA379A568572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7DC09-23EC-DC42-A159-5F93EF8F10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08017-0343-2E4A-A971-A34E43823FE2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D845-0D19-EE4E-AF80-474D85811BB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2627B-B807-9440-AD38-D8B4DA6F586E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34904-70B9-4E4A-B87C-7239590E91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AD9194-77F4-8A47-892A-B7B6CD36162F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2E599-E370-C848-8989-183614145E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9A3B28-0B63-874E-ACA7-CC8A68737EB4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C9214-7B8F-2744-B43F-F85AB6F799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345AEA-5A42-614B-8C2F-EAF77C40756C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1D328-4F22-C64A-A3F6-68101EC677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7FF78-FFF3-D94C-8CB8-21E3487233EA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F826B-4B02-804F-9F0E-26CC7C48827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21DFAE-376C-6746-8A99-31F1B1243D38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89D04-DAFB-034F-8078-7CDD0639B3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C96C97-DE49-4347-998C-7CD167784C4D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FFCCF-EB1A-7641-8126-93B3FE0B22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C40E7FB-B30A-A942-A21D-EE0E54040989}" type="datetimeFigureOut">
              <a:rPr lang="en-GB"/>
              <a:pPr/>
              <a:t>23/02/17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A0BD0E7-6502-164F-92D4-9E853AB5EE6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6" descr="ceda_ logo_transp_black_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6237288"/>
            <a:ext cx="197961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CAS national_centre_logo_transparen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08725"/>
            <a:ext cx="1800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casuk/ncas-is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b="1">
                <a:latin typeface="Calibri" charset="0"/>
              </a:rPr>
              <a:t>Managing your code: quietly introducing </a:t>
            </a:r>
            <a:r>
              <a:rPr lang="en-GB" b="1" i="1">
                <a:latin typeface="Calibri" charset="0"/>
              </a:rPr>
              <a:t>Git</a:t>
            </a:r>
            <a:r>
              <a:rPr lang="en-GB" b="1">
                <a:latin typeface="Calibri" charset="0"/>
              </a:rPr>
              <a:t> - a friend for life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>
                <a:solidFill>
                  <a:srgbClr val="002060"/>
                </a:solidFill>
                <a:ea typeface="+mn-ea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000" dirty="0" smtClean="0">
              <a:solidFill>
                <a:srgbClr val="00206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ea typeface="+mn-ea"/>
              </a:rPr>
              <a:t>Alison Pamment, Sam Pepler, Ag Stephens, Stephen Pascoe, Kevin Marsh,  Anabelle Guillory, Graham Parton, Esther Conway, Eduardo Damasio Da Costa, Wendy Garland, Alan Iwi and Matt Pritchard.</a:t>
            </a:r>
          </a:p>
        </p:txBody>
      </p:sp>
      <p:pic>
        <p:nvPicPr>
          <p:cNvPr id="2052" name="Picture 6" descr="ceda_ logo_transp_black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11138"/>
            <a:ext cx="39608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8" descr="NCAS national_centre_logo_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39004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Fork the "ncas-isc" repository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Go to the "ncas-isc" repository:</a:t>
            </a:r>
          </a:p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	</a:t>
            </a:r>
            <a:r>
              <a:rPr lang="en-GB">
                <a:latin typeface="Calibri" charset="0"/>
                <a:hlinkClick r:id="rId2"/>
              </a:rPr>
              <a:t>https://github.com/ncasuk/ncas-isc</a:t>
            </a:r>
            <a:r>
              <a:rPr lang="en-GB">
                <a:latin typeface="Calibri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GB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Click on the big "Fork" </a:t>
            </a:r>
            <a:br>
              <a:rPr lang="en-GB">
                <a:latin typeface="Calibri" charset="0"/>
              </a:rPr>
            </a:br>
            <a:r>
              <a:rPr lang="en-GB">
                <a:latin typeface="Calibri" charset="0"/>
              </a:rPr>
              <a:t>button and select your</a:t>
            </a:r>
            <a:br>
              <a:rPr lang="en-GB">
                <a:latin typeface="Calibri" charset="0"/>
              </a:rPr>
            </a:br>
            <a:r>
              <a:rPr lang="en-GB">
                <a:latin typeface="Calibri" charset="0"/>
              </a:rPr>
              <a:t>own your own GitHub </a:t>
            </a:r>
            <a:br>
              <a:rPr lang="en-GB">
                <a:latin typeface="Calibri" charset="0"/>
              </a:rPr>
            </a:br>
            <a:r>
              <a:rPr lang="en-GB">
                <a:latin typeface="Calibri" charset="0"/>
              </a:rPr>
              <a:t>space for the fork to be</a:t>
            </a:r>
            <a:br>
              <a:rPr lang="en-GB">
                <a:latin typeface="Calibri" charset="0"/>
              </a:rPr>
            </a:br>
            <a:r>
              <a:rPr lang="en-GB">
                <a:latin typeface="Calibri" charset="0"/>
              </a:rPr>
              <a:t>created in.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 rotWithShape="1">
          <a:blip r:embed="rId3"/>
          <a:srcRect l="80628" t="21614" r="11558" b="73217"/>
          <a:stretch/>
        </p:blipFill>
        <p:spPr bwMode="auto">
          <a:xfrm>
            <a:off x="5345113" y="2863850"/>
            <a:ext cx="2647950" cy="10652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726" name="Picture 6"/>
          <p:cNvPicPr>
            <a:picLocks noChangeAspect="1" noChangeArrowheads="1"/>
          </p:cNvPicPr>
          <p:nvPr/>
        </p:nvPicPr>
        <p:blipFill rotWithShape="1">
          <a:blip r:embed="rId4"/>
          <a:srcRect l="29504" t="13689" r="30374" b="25627"/>
          <a:stretch/>
        </p:blipFill>
        <p:spPr bwMode="auto">
          <a:xfrm>
            <a:off x="5345113" y="4181475"/>
            <a:ext cx="2647950" cy="2435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>
                <a:latin typeface="Calibri" charset="0"/>
              </a:rPr>
              <a:t>Copy the </a:t>
            </a:r>
            <a:r>
              <a:rPr lang="en-GB" i="1">
                <a:latin typeface="Calibri" charset="0"/>
              </a:rPr>
              <a:t>clone</a:t>
            </a:r>
            <a:r>
              <a:rPr lang="en-GB">
                <a:latin typeface="Calibri" charset="0"/>
              </a:rPr>
              <a:t> link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>
                <a:latin typeface="Calibri" charset="0"/>
              </a:rPr>
              <a:t>Click "Clone or download " 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>
                <a:latin typeface="Calibri" charset="0"/>
              </a:rPr>
              <a:t>Go to your Linux </a:t>
            </a:r>
            <a:br>
              <a:rPr lang="en-GB">
                <a:latin typeface="Calibri" charset="0"/>
              </a:rPr>
            </a:br>
            <a:r>
              <a:rPr lang="en-GB">
                <a:latin typeface="Calibri" charset="0"/>
              </a:rPr>
              <a:t>Terminal.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535488" y="3641725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5651500" cy="2614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945188" y="2619375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>
                <a:latin typeface="Calibri" charset="0"/>
              </a:rPr>
              <a:t>Copy the </a:t>
            </a:r>
            <a:r>
              <a:rPr lang="en-GB" i="1">
                <a:latin typeface="Calibri" charset="0"/>
              </a:rPr>
              <a:t>clone</a:t>
            </a:r>
            <a:r>
              <a:rPr lang="en-GB">
                <a:latin typeface="Calibri" charset="0"/>
              </a:rPr>
              <a:t> link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652838"/>
            <a:ext cx="9144000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https://agstephens@github.com/agstephens/keep-safe</a:t>
            </a: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have a copy of all the course materials on your laptop and </a:t>
            </a:r>
          </a:p>
          <a:p>
            <a:r>
              <a:rPr lang="en-US" dirty="0" smtClean="0"/>
              <a:t>You are setup on </a:t>
            </a:r>
            <a:r>
              <a:rPr lang="en-US" dirty="0" err="1" smtClean="0"/>
              <a:t>Github</a:t>
            </a:r>
            <a:r>
              <a:rPr lang="en-US" dirty="0" smtClean="0"/>
              <a:t> for use latter in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Managing code in the olden days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>
                <a:latin typeface="Calibri" charset="0"/>
              </a:rPr>
              <a:t>Create “</a:t>
            </a:r>
            <a:r>
              <a:rPr lang="en-GB" sz="2800" i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>
                <a:latin typeface="Calibri" charset="0"/>
              </a:rPr>
              <a:t>”...add some code</a:t>
            </a:r>
          </a:p>
          <a:p>
            <a:r>
              <a:rPr lang="en-GB" sz="2800">
                <a:latin typeface="Calibri" charset="0"/>
              </a:rPr>
              <a:t>Write some outputs...change the code</a:t>
            </a:r>
          </a:p>
          <a:p>
            <a:r>
              <a:rPr lang="en-GB" sz="2800">
                <a:latin typeface="Calibri" charset="0"/>
              </a:rPr>
              <a:t>Publish a paper...change the code</a:t>
            </a:r>
          </a:p>
          <a:p>
            <a:r>
              <a:rPr lang="en-GB" sz="2800">
                <a:latin typeface="Calibri" charset="0"/>
              </a:rPr>
              <a:t>Copy “</a:t>
            </a:r>
            <a:r>
              <a:rPr lang="en-GB" sz="2800" i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>
                <a:latin typeface="Calibri" charset="0"/>
              </a:rPr>
              <a:t>” to “</a:t>
            </a:r>
            <a:r>
              <a:rPr lang="en-GB" sz="2800" i="1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>
                <a:latin typeface="Calibri" charset="0"/>
              </a:rPr>
              <a:t>”</a:t>
            </a:r>
          </a:p>
          <a:p>
            <a:r>
              <a:rPr lang="en-GB" sz="2800">
                <a:latin typeface="Calibri" charset="0"/>
              </a:rPr>
              <a:t>Change the code</a:t>
            </a:r>
          </a:p>
          <a:p>
            <a:r>
              <a:rPr lang="en-GB" sz="280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>
                <a:solidFill>
                  <a:srgbClr val="404040"/>
                </a:solidFill>
                <a:latin typeface="Calibri" charset="0"/>
              </a:rPr>
              <a:t>...now which version is current? Is it </a:t>
            </a:r>
            <a:r>
              <a:rPr lang="en-GB" sz="2800" i="1">
                <a:solidFill>
                  <a:srgbClr val="002060"/>
                </a:solidFill>
                <a:latin typeface="Calibri" charset="0"/>
              </a:rPr>
              <a:t>“working_dir” or “working_dir2”? </a:t>
            </a:r>
            <a:r>
              <a:rPr lang="en-GB" sz="2800" i="1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>
              <a:latin typeface="Calibri" charset="0"/>
            </a:endParaRPr>
          </a:p>
          <a:p>
            <a:endParaRPr lang="en-GB" sz="28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>
                <a:latin typeface="Calibri" charset="0"/>
              </a:rPr>
              <a:t>But those days are gone!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>
                <a:latin typeface="Calibri" charset="0"/>
              </a:rPr>
              <a:t>Scientists are typically </a:t>
            </a:r>
            <a:r>
              <a:rPr lang="en-GB" b="1">
                <a:latin typeface="Calibri" charset="0"/>
              </a:rPr>
              <a:t>required to publish data and code</a:t>
            </a:r>
            <a:r>
              <a:rPr lang="en-GB">
                <a:latin typeface="Calibri" charset="0"/>
              </a:rPr>
              <a:t> (by their funders/institutions).</a:t>
            </a:r>
          </a:p>
          <a:p>
            <a:endParaRPr lang="en-GB" sz="1200">
              <a:latin typeface="Calibri" charset="0"/>
            </a:endParaRPr>
          </a:p>
          <a:p>
            <a:r>
              <a:rPr lang="en-GB">
                <a:latin typeface="Calibri" charset="0"/>
              </a:rPr>
              <a:t>Collaboration between scientists requires data-sharing; this implicitly relies on </a:t>
            </a:r>
            <a:r>
              <a:rPr lang="en-GB" b="1">
                <a:latin typeface="Calibri" charset="0"/>
              </a:rPr>
              <a:t>code-sharing</a:t>
            </a:r>
            <a:r>
              <a:rPr lang="en-GB">
                <a:latin typeface="Calibri" charset="0"/>
              </a:rPr>
              <a:t>.</a:t>
            </a:r>
          </a:p>
          <a:p>
            <a:endParaRPr lang="en-GB" sz="1200">
              <a:latin typeface="Calibri" charset="0"/>
            </a:endParaRPr>
          </a:p>
          <a:p>
            <a:r>
              <a:rPr lang="en-GB">
                <a:latin typeface="Calibri" charset="0"/>
              </a:rPr>
              <a:t>There are </a:t>
            </a:r>
            <a:r>
              <a:rPr lang="en-GB" b="1">
                <a:latin typeface="Calibri" charset="0"/>
              </a:rPr>
              <a:t>tools that make it easy </a:t>
            </a:r>
            <a:r>
              <a:rPr lang="en-GB">
                <a:latin typeface="Calibri" charset="0"/>
              </a:rPr>
              <a:t>to record our changes, document our workflow and “fix” releases of our code at important steps along the way.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>
                <a:solidFill>
                  <a:srgbClr val="000000"/>
                </a:solidFill>
                <a:latin typeface="Droid Sans" charset="0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Droid Sans" charset="0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Droid Sans" charset="0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Droid Sans" charset="0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Droid Sans" charset="0"/>
              </a:rPr>
              <a:t> and </a:t>
            </a:r>
            <a:r>
              <a:rPr lang="en-US" sz="3600" dirty="0" err="1">
                <a:solidFill>
                  <a:srgbClr val="000000"/>
                </a:solidFill>
                <a:latin typeface="Droid Sans" charset="0"/>
              </a:rPr>
              <a:t>GitHub</a:t>
            </a:r>
            <a:endParaRPr lang="en-US" sz="3600" dirty="0">
              <a:solidFill>
                <a:srgbClr val="000000"/>
              </a:solidFill>
              <a:latin typeface="Droid Sans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>
                <a:latin typeface="Arial" charset="0"/>
                <a:hlinkClick r:id="rId4"/>
              </a:rPr>
              <a:t>https://github.com</a:t>
            </a:r>
            <a:r>
              <a:rPr lang="en-GB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Let's get started with GitHub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Anyone can get a free GitHub account - you'll only need to pay if you want </a:t>
            </a:r>
            <a:r>
              <a:rPr lang="en-GB" i="1">
                <a:latin typeface="Calibri" charset="0"/>
              </a:rPr>
              <a:t>private</a:t>
            </a:r>
            <a:r>
              <a:rPr lang="en-GB">
                <a:latin typeface="Calibri" charset="0"/>
              </a:rPr>
              <a:t> repos</a:t>
            </a:r>
          </a:p>
          <a:p>
            <a:r>
              <a:rPr lang="en-GB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>
                <a:latin typeface="Calibri" charset="0"/>
              </a:rPr>
              <a:t>Let's get started… </a:t>
            </a:r>
            <a:r>
              <a:rPr lang="en-GB" sz="4400" b="1">
                <a:latin typeface="Calibri" charset="0"/>
                <a:sym typeface="Wingdings" charset="0"/>
              </a:rPr>
              <a:t></a:t>
            </a:r>
            <a:endParaRPr lang="en-GB" b="1">
              <a:latin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Create a GitHub account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Go to:  </a:t>
            </a:r>
            <a:r>
              <a:rPr lang="en-GB">
                <a:latin typeface="Calibri" charset="0"/>
                <a:hlinkClick r:id="rId2"/>
              </a:rPr>
              <a:t>https://github.com</a:t>
            </a:r>
            <a:r>
              <a:rPr lang="en-GB">
                <a:latin typeface="Calibri" charset="0"/>
              </a:rPr>
              <a:t>  and sign up: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611188" y="25654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380288" y="3573463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>
                <a:latin typeface="Calibri" charset="0"/>
              </a:rPr>
              <a:t>Authentication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You can use either a username/password </a:t>
            </a:r>
            <a:r>
              <a:rPr lang="en-GB" b="1">
                <a:latin typeface="Calibri" charset="0"/>
              </a:rPr>
              <a:t>or</a:t>
            </a:r>
            <a:r>
              <a:rPr lang="en-GB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For this course </a:t>
            </a:r>
            <a:r>
              <a:rPr lang="en-GB" b="1">
                <a:latin typeface="Calibri" charset="0"/>
              </a:rPr>
              <a:t>we will use </a:t>
            </a:r>
            <a:br>
              <a:rPr lang="en-GB" b="1">
                <a:latin typeface="Calibri" charset="0"/>
              </a:rPr>
            </a:br>
            <a:r>
              <a:rPr lang="en-GB" b="1">
                <a:latin typeface="Calibri" charset="0"/>
              </a:rPr>
              <a:t>username/password </a:t>
            </a:r>
            <a:r>
              <a:rPr lang="en-GB">
                <a:latin typeface="Calibri" charset="0"/>
              </a:rPr>
              <a:t>for </a:t>
            </a:r>
            <a:br>
              <a:rPr lang="en-GB">
                <a:latin typeface="Calibri" charset="0"/>
              </a:rPr>
            </a:br>
            <a:r>
              <a:rPr lang="en-GB">
                <a:latin typeface="Calibri" charset="0"/>
              </a:rPr>
              <a:t>simplicity.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26545</TotalTime>
  <Words>486</Words>
  <Application>Microsoft Macintosh PowerPoint</Application>
  <PresentationFormat>On-screen Show (4:3)</PresentationFormat>
  <Paragraphs>59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Managing your code: quietly introducing Git - a friend for life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Fork the "ncas-isc" repository</vt:lpstr>
      <vt:lpstr>Copy the clone link</vt:lpstr>
      <vt:lpstr>Copy the clone link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Sam Pepler</cp:lastModifiedBy>
  <cp:revision>207</cp:revision>
  <dcterms:created xsi:type="dcterms:W3CDTF">2013-12-09T16:22:30Z</dcterms:created>
  <dcterms:modified xsi:type="dcterms:W3CDTF">2017-02-23T10:40:06Z</dcterms:modified>
</cp:coreProperties>
</file>