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5" r:id="rId3"/>
    <p:sldId id="271" r:id="rId4"/>
    <p:sldId id="487" r:id="rId5"/>
    <p:sldId id="472" r:id="rId6"/>
    <p:sldId id="540" r:id="rId7"/>
    <p:sldId id="500" r:id="rId8"/>
    <p:sldId id="524" r:id="rId9"/>
    <p:sldId id="525" r:id="rId10"/>
    <p:sldId id="526" r:id="rId11"/>
    <p:sldId id="527" r:id="rId12"/>
    <p:sldId id="528" r:id="rId13"/>
    <p:sldId id="529" r:id="rId14"/>
    <p:sldId id="532" r:id="rId15"/>
    <p:sldId id="539" r:id="rId16"/>
    <p:sldId id="531" r:id="rId17"/>
    <p:sldId id="546" r:id="rId18"/>
    <p:sldId id="547" r:id="rId19"/>
    <p:sldId id="520" r:id="rId20"/>
    <p:sldId id="516" r:id="rId21"/>
    <p:sldId id="517" r:id="rId22"/>
    <p:sldId id="521" r:id="rId23"/>
    <p:sldId id="541" r:id="rId24"/>
    <p:sldId id="542" r:id="rId25"/>
    <p:sldId id="543" r:id="rId26"/>
    <p:sldId id="544" r:id="rId27"/>
    <p:sldId id="545" r:id="rId28"/>
    <p:sldId id="548" r:id="rId29"/>
    <p:sldId id="550" r:id="rId30"/>
    <p:sldId id="551" r:id="rId31"/>
    <p:sldId id="552" r:id="rId32"/>
    <p:sldId id="553" r:id="rId33"/>
    <p:sldId id="554" r:id="rId34"/>
    <p:sldId id="549" r:id="rId35"/>
    <p:sldId id="496" r:id="rId36"/>
    <p:sldId id="492" r:id="rId37"/>
    <p:sldId id="491" r:id="rId38"/>
    <p:sldId id="264" r:id="rId39"/>
    <p:sldId id="522" r:id="rId40"/>
    <p:sldId id="488" r:id="rId41"/>
    <p:sldId id="499"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7" autoAdjust="0"/>
    <p:restoredTop sz="87481" autoAdjust="0"/>
  </p:normalViewPr>
  <p:slideViewPr>
    <p:cSldViewPr snapToGrid="0">
      <p:cViewPr>
        <p:scale>
          <a:sx n="100" d="100"/>
          <a:sy n="100" d="100"/>
        </p:scale>
        <p:origin x="-872" y="-80"/>
      </p:cViewPr>
      <p:guideLst>
        <p:guide orient="horz" pos="2160"/>
        <p:guide pos="2880"/>
      </p:guideLst>
    </p:cSldViewPr>
  </p:slideViewPr>
  <p:outlineViewPr>
    <p:cViewPr>
      <p:scale>
        <a:sx n="33" d="100"/>
        <a:sy n="33" d="100"/>
      </p:scale>
      <p:origin x="0" y="2262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27/02/17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06BEEFA-7843-A04D-A8BF-9BB2C5548E6A}" type="slidenum">
              <a:rPr lang="en-GB">
                <a:latin typeface="Arial" charset="0"/>
              </a:rPr>
              <a:pPr/>
              <a:t>4</a:t>
            </a:fld>
            <a:endParaRPr lang="en-GB">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This slide shows how GitHub provides a public collaborative set of Git repositories and tools through which organisations can interact.</a:t>
            </a:r>
          </a:p>
          <a:p>
            <a:r>
              <a:rPr lang="en-GB">
                <a:latin typeface="Calibri" charset="0"/>
              </a:rPr>
              <a:t>In this example STFC CEDA has its own internal Git repository.</a:t>
            </a:r>
          </a:p>
          <a:p>
            <a:r>
              <a:rPr lang="en-GB">
                <a:latin typeface="Calibri" charset="0"/>
              </a:rPr>
              <a:t>It can push/pull to the remove (public) copy of the repository on GitHub.</a:t>
            </a:r>
          </a:p>
          <a:p>
            <a:r>
              <a:rPr lang="en-GB">
                <a:latin typeface="Calibri" charset="0"/>
              </a:rPr>
              <a:t>Another organisation, University of X, can have their own local (private) version and interact in the same way with the GitHub repository.</a:t>
            </a:r>
          </a:p>
          <a:p>
            <a:r>
              <a:rPr lang="en-GB">
                <a:latin typeface="Calibri" charset="0"/>
              </a:rPr>
              <a:t>GitHub has extra tools, such as “forking” and “pull-requests” to allow useful tracking and interactions between the different versions.</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1D814B19-C2B5-4347-BF98-05809B21CA48}" type="slidenum">
              <a:rPr lang="en-GB">
                <a:latin typeface="Arial" charset="0"/>
              </a:rPr>
              <a:pPr/>
              <a:t>14</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There are loads of great free tools to work with SVN and GIT. Here are just a few examples...</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2A96F446-F6C8-4040-A681-A8A77053A628}" type="slidenum">
              <a:rPr lang="en-GB">
                <a:latin typeface="Arial" charset="0"/>
              </a:rPr>
              <a:pPr/>
              <a:t>35</a:t>
            </a:fld>
            <a:endParaRPr lang="en-GB">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The Git gui provides a user interface to look at your local repository, files, changes, conflicts etc.</a:t>
            </a: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C6B2C87-1959-0143-99BF-DBC1E8071287}" type="slidenum">
              <a:rPr lang="en-GB">
                <a:latin typeface="Arial" charset="0"/>
              </a:rPr>
              <a:pPr/>
              <a:t>36</a:t>
            </a:fld>
            <a:endParaRPr lang="en-GB">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TortoiseGIT is a free GUI that works on linux and Windows. Here it is showing a diff between two different versions of a file.</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D2B32AB-96AC-8745-9671-21FBE1008474}" type="slidenum">
              <a:rPr lang="en-GB">
                <a:latin typeface="Arial" charset="0"/>
              </a:rPr>
              <a:pPr/>
              <a:t>37</a:t>
            </a:fld>
            <a:endParaRPr lang="en-GB">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z="2800">
                <a:latin typeface="Courier New" charset="0"/>
                <a:cs typeface="Courier New" charset="0"/>
              </a:rPr>
              <a:t>This slide is intentionally evangelical! Talk through it.</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C8727551-0106-E849-9D6A-B36E83D5BAF8}" type="slidenum">
              <a:rPr lang="en-GB">
                <a:latin typeface="Arial" charset="0"/>
              </a:rPr>
              <a:pPr/>
              <a:t>38</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Talk through slide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7B4D252-E599-9E47-A0EE-D51048F9DEB2}" type="slidenum">
              <a:rPr lang="en-GB">
                <a:latin typeface="Arial" charset="0"/>
              </a:rPr>
              <a:pPr/>
              <a:t>5</a:t>
            </a:fld>
            <a:endParaRPr lang="en-GB">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GitHub is a web site and eco-system of web tools that make code development easier.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87446E84-7705-0E4B-BB1B-B62B89B86525}" type="slidenum">
              <a:rPr lang="en-GB">
                <a:latin typeface="Arial" charset="0"/>
              </a:rPr>
              <a:pPr/>
              <a:t>7</a:t>
            </a:fld>
            <a:endParaRPr lang="en-GB">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8</a:t>
            </a:fld>
            <a:endParaRPr lang="en-GB">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9</a:t>
            </a:fld>
            <a:endParaRPr lang="en-GB">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10</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11</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12</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13</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B7A367C5-1E2C-CB49-90C2-50C3BE82679A}" type="datetimeFigureOut">
              <a:rPr lang="en-GB"/>
              <a:pPr/>
              <a:t>27/02/17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7DFD2C95-4F4A-BB4C-B74B-E6EEC26273B0}" type="slidenum">
              <a:rPr lang="en-GB"/>
              <a:pPr/>
              <a:t>‹#›</a:t>
            </a:fld>
            <a:endParaRPr lang="en-GB"/>
          </a:p>
        </p:txBody>
      </p:sp>
    </p:spTree>
    <p:extLst>
      <p:ext uri="{BB962C8B-B14F-4D97-AF65-F5344CB8AC3E}">
        <p14:creationId xmlns:p14="http://schemas.microsoft.com/office/powerpoint/2010/main" val="249873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AF0192A-B5CE-2E46-846F-9DA536A07A6F}" type="datetimeFigureOut">
              <a:rPr lang="en-GB"/>
              <a:pPr/>
              <a:t>27/02/17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72FA082-18A7-E24C-A070-0AA922BD0CB3}" type="slidenum">
              <a:rPr lang="en-GB"/>
              <a:pPr/>
              <a:t>‹#›</a:t>
            </a:fld>
            <a:endParaRPr lang="en-GB"/>
          </a:p>
        </p:txBody>
      </p:sp>
    </p:spTree>
    <p:extLst>
      <p:ext uri="{BB962C8B-B14F-4D97-AF65-F5344CB8AC3E}">
        <p14:creationId xmlns:p14="http://schemas.microsoft.com/office/powerpoint/2010/main" val="297644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14964D74-F6FD-584B-8773-DA379A568572}" type="datetimeFigureOut">
              <a:rPr lang="en-GB"/>
              <a:pPr/>
              <a:t>27/02/17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9C07DC09-23EC-DC42-A159-5F93EF8F10B6}" type="slidenum">
              <a:rPr lang="en-GB"/>
              <a:pPr/>
              <a:t>‹#›</a:t>
            </a:fld>
            <a:endParaRPr lang="en-GB"/>
          </a:p>
        </p:txBody>
      </p:sp>
    </p:spTree>
    <p:extLst>
      <p:ext uri="{BB962C8B-B14F-4D97-AF65-F5344CB8AC3E}">
        <p14:creationId xmlns:p14="http://schemas.microsoft.com/office/powerpoint/2010/main" val="10615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FA908017-0343-2E4A-A971-A34E43823FE2}" type="datetimeFigureOut">
              <a:rPr lang="en-GB"/>
              <a:pPr/>
              <a:t>27/02/17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F56BD845-0D19-EE4E-AF80-474D85811BBC}" type="slidenum">
              <a:rPr lang="en-GB"/>
              <a:pPr/>
              <a:t>‹#›</a:t>
            </a:fld>
            <a:endParaRPr lang="en-GB"/>
          </a:p>
        </p:txBody>
      </p:sp>
    </p:spTree>
    <p:extLst>
      <p:ext uri="{BB962C8B-B14F-4D97-AF65-F5344CB8AC3E}">
        <p14:creationId xmlns:p14="http://schemas.microsoft.com/office/powerpoint/2010/main" val="373547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262627B-B807-9440-AD38-D8B4DA6F586E}" type="datetimeFigureOut">
              <a:rPr lang="en-GB"/>
              <a:pPr/>
              <a:t>27/02/17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87234904-70B9-4E4A-B87C-7239590E91DE}" type="slidenum">
              <a:rPr lang="en-GB"/>
              <a:pPr/>
              <a:t>‹#›</a:t>
            </a:fld>
            <a:endParaRPr lang="en-GB"/>
          </a:p>
        </p:txBody>
      </p:sp>
    </p:spTree>
    <p:extLst>
      <p:ext uri="{BB962C8B-B14F-4D97-AF65-F5344CB8AC3E}">
        <p14:creationId xmlns:p14="http://schemas.microsoft.com/office/powerpoint/2010/main" val="31490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96AD9194-77F4-8A47-892A-B7B6CD36162F}" type="datetimeFigureOut">
              <a:rPr lang="en-GB"/>
              <a:pPr/>
              <a:t>27/02/17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19E2E599-E370-C848-8989-183614145EB7}" type="slidenum">
              <a:rPr lang="en-GB"/>
              <a:pPr/>
              <a:t>‹#›</a:t>
            </a:fld>
            <a:endParaRPr lang="en-GB"/>
          </a:p>
        </p:txBody>
      </p:sp>
    </p:spTree>
    <p:extLst>
      <p:ext uri="{BB962C8B-B14F-4D97-AF65-F5344CB8AC3E}">
        <p14:creationId xmlns:p14="http://schemas.microsoft.com/office/powerpoint/2010/main" val="264381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AA9A3B28-0B63-874E-ACA7-CC8A68737EB4}" type="datetimeFigureOut">
              <a:rPr lang="en-GB"/>
              <a:pPr/>
              <a:t>27/02/17</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fld id="{7DCC9214-7B8F-2744-B43F-F85AB6F799CD}" type="slidenum">
              <a:rPr lang="en-GB"/>
              <a:pPr/>
              <a:t>‹#›</a:t>
            </a:fld>
            <a:endParaRPr lang="en-GB"/>
          </a:p>
        </p:txBody>
      </p:sp>
    </p:spTree>
    <p:extLst>
      <p:ext uri="{BB962C8B-B14F-4D97-AF65-F5344CB8AC3E}">
        <p14:creationId xmlns:p14="http://schemas.microsoft.com/office/powerpoint/2010/main" val="335292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91345AEA-5A42-614B-8C2F-EAF77C40756C}" type="datetimeFigureOut">
              <a:rPr lang="en-GB"/>
              <a:pPr/>
              <a:t>27/02/17</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FB71D328-4F22-C64A-A3F6-68101EC677D9}" type="slidenum">
              <a:rPr lang="en-GB"/>
              <a:pPr/>
              <a:t>‹#›</a:t>
            </a:fld>
            <a:endParaRPr lang="en-GB"/>
          </a:p>
        </p:txBody>
      </p:sp>
    </p:spTree>
    <p:extLst>
      <p:ext uri="{BB962C8B-B14F-4D97-AF65-F5344CB8AC3E}">
        <p14:creationId xmlns:p14="http://schemas.microsoft.com/office/powerpoint/2010/main" val="20634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967FF78-FFF3-D94C-8CB8-21E3487233EA}" type="datetimeFigureOut">
              <a:rPr lang="en-GB"/>
              <a:pPr/>
              <a:t>27/02/17</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03DF826B-4B02-804F-9F0E-26CC7C488279}" type="slidenum">
              <a:rPr lang="en-GB"/>
              <a:pPr/>
              <a:t>‹#›</a:t>
            </a:fld>
            <a:endParaRPr lang="en-GB"/>
          </a:p>
        </p:txBody>
      </p:sp>
    </p:spTree>
    <p:extLst>
      <p:ext uri="{BB962C8B-B14F-4D97-AF65-F5344CB8AC3E}">
        <p14:creationId xmlns:p14="http://schemas.microsoft.com/office/powerpoint/2010/main" val="428191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F21DFAE-376C-6746-8A99-31F1B1243D38}" type="datetimeFigureOut">
              <a:rPr lang="en-GB"/>
              <a:pPr/>
              <a:t>27/02/17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B4F89D04-DAFB-034F-8078-7CDD0639B361}" type="slidenum">
              <a:rPr lang="en-GB"/>
              <a:pPr/>
              <a:t>‹#›</a:t>
            </a:fld>
            <a:endParaRPr lang="en-GB"/>
          </a:p>
        </p:txBody>
      </p:sp>
    </p:spTree>
    <p:extLst>
      <p:ext uri="{BB962C8B-B14F-4D97-AF65-F5344CB8AC3E}">
        <p14:creationId xmlns:p14="http://schemas.microsoft.com/office/powerpoint/2010/main" val="38526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CC96C97-DE49-4347-998C-7CD167784C4D}" type="datetimeFigureOut">
              <a:rPr lang="en-GB"/>
              <a:pPr/>
              <a:t>27/02/17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933FFCCF-EB1A-7641-8126-93B3FE0B22D8}" type="slidenum">
              <a:rPr lang="en-GB"/>
              <a:pPr/>
              <a:t>‹#›</a:t>
            </a:fld>
            <a:endParaRPr lang="en-GB"/>
          </a:p>
        </p:txBody>
      </p:sp>
    </p:spTree>
    <p:extLst>
      <p:ext uri="{BB962C8B-B14F-4D97-AF65-F5344CB8AC3E}">
        <p14:creationId xmlns:p14="http://schemas.microsoft.com/office/powerpoint/2010/main" val="31199550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EC40E7FB-B30A-A942-A21D-EE0E54040989}" type="datetimeFigureOut">
              <a:rPr lang="en-GB"/>
              <a:pPr/>
              <a:t>27/02/17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A0BD0E7-6502-164F-92D4-9E853AB5EE6E}" type="slidenum">
              <a:rPr lang="en-GB"/>
              <a:pPr/>
              <a:t>‹#›</a:t>
            </a:fld>
            <a:endParaRPr lang="en-GB"/>
          </a:p>
        </p:txBody>
      </p:sp>
      <p:pic>
        <p:nvPicPr>
          <p:cNvPr id="1031" name="Picture 6" descr="ceda_ logo_transp_black_1.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129463" y="6237288"/>
            <a:ext cx="197961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NCAS national_centre_logo_transparen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7950" y="6308725"/>
            <a:ext cx="18002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hyperlink" Target="http://gitref.org/" TargetMode="External"/><Relationship Id="rId4" Type="http://schemas.openxmlformats.org/officeDocument/2006/relationships/hyperlink" Target="http://github.com" TargetMode="External"/><Relationship Id="rId5" Type="http://schemas.openxmlformats.org/officeDocument/2006/relationships/hyperlink" Target="http://git.or.cz/course/svn.html" TargetMode="External"/><Relationship Id="rId1" Type="http://schemas.openxmlformats.org/officeDocument/2006/relationships/slideLayout" Target="../slideLayouts/slideLayout2.xml"/><Relationship Id="rId2" Type="http://schemas.openxmlformats.org/officeDocument/2006/relationships/hyperlink" Target="http://git-scm.com/documentatio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itt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github.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GB" b="1" dirty="0">
                <a:latin typeface="Calibri" charset="0"/>
              </a:rPr>
              <a:t>Managing your code: quietly introducing </a:t>
            </a:r>
            <a:r>
              <a:rPr lang="en-GB" b="1" i="1" dirty="0">
                <a:latin typeface="Calibri" charset="0"/>
              </a:rPr>
              <a:t>Git</a:t>
            </a:r>
            <a:r>
              <a:rPr lang="en-GB" b="1" dirty="0">
                <a:latin typeface="Calibri" charset="0"/>
              </a:rPr>
              <a:t> - a friend for </a:t>
            </a:r>
            <a:r>
              <a:rPr lang="en-GB" b="1" dirty="0" smtClean="0">
                <a:latin typeface="Calibri" charset="0"/>
              </a:rPr>
              <a:t>life</a:t>
            </a:r>
            <a:br>
              <a:rPr lang="en-GB" b="1" dirty="0" smtClean="0">
                <a:latin typeface="Calibri" charset="0"/>
              </a:rPr>
            </a:br>
            <a:r>
              <a:rPr lang="en-GB" b="1" dirty="0" smtClean="0">
                <a:latin typeface="Calibri" charset="0"/>
              </a:rPr>
              <a:t>Part 2</a:t>
            </a:r>
            <a:endParaRPr lang="en-GB" b="1" dirty="0">
              <a:latin typeface="Calibri" charset="0"/>
            </a:endParaRPr>
          </a:p>
        </p:txBody>
      </p:sp>
      <p:sp>
        <p:nvSpPr>
          <p:cNvPr id="6" name="Subtitle 2"/>
          <p:cNvSpPr>
            <a:spLocks noGrp="1"/>
          </p:cNvSpPr>
          <p:nvPr>
            <p:ph type="subTitle" idx="1"/>
          </p:nvPr>
        </p:nvSpPr>
        <p:spPr/>
        <p:txBody>
          <a:bodyPr rtlCol="0">
            <a:normAutofit lnSpcReduction="10000"/>
          </a:bodyPr>
          <a:lstStyle/>
          <a:p>
            <a:pPr eaLnBrk="1" fontAlgn="auto" hangingPunct="1">
              <a:spcAft>
                <a:spcPts val="0"/>
              </a:spcAft>
              <a:buFont typeface="Arial" pitchFamily="34" charset="0"/>
              <a:buNone/>
              <a:defRPr/>
            </a:pPr>
            <a:r>
              <a:rPr lang="en-GB" sz="2000" dirty="0" smtClean="0">
                <a:solidFill>
                  <a:srgbClr val="002060"/>
                </a:solidFill>
                <a:ea typeface="+mn-ea"/>
              </a:rPr>
              <a:t>Thanks to all contributors:</a:t>
            </a:r>
          </a:p>
          <a:p>
            <a:pPr eaLnBrk="1" fontAlgn="auto" hangingPunct="1">
              <a:spcAft>
                <a:spcPts val="0"/>
              </a:spcAft>
              <a:buFont typeface="Arial" pitchFamily="34" charset="0"/>
              <a:buNone/>
              <a:defRPr/>
            </a:pPr>
            <a:endParaRPr lang="en-GB" sz="1000" dirty="0" smtClean="0">
              <a:solidFill>
                <a:srgbClr val="002060"/>
              </a:solidFill>
              <a:ea typeface="+mn-ea"/>
            </a:endParaRPr>
          </a:p>
          <a:p>
            <a:pPr eaLnBrk="1" fontAlgn="auto" hangingPunct="1">
              <a:spcAft>
                <a:spcPts val="0"/>
              </a:spcAft>
              <a:buFont typeface="Arial" pitchFamily="34" charset="0"/>
              <a:buNone/>
              <a:defRPr/>
            </a:pPr>
            <a:r>
              <a:rPr lang="en-GB" sz="2000" dirty="0" smtClean="0">
                <a:solidFill>
                  <a:schemeClr val="tx1"/>
                </a:solidFill>
                <a:ea typeface="+mn-ea"/>
              </a:rPr>
              <a:t>Alison Pamment, Sam Pepler, Ag Stephens, Stephen Pascoe, Kevin Marsh,  Anabelle Guillory, Graham Parton, Esther Conway, Eduardo Damasio Da Costa, Wendy Garland, Alan Iwi and Matt Pritchard.</a:t>
            </a:r>
          </a:p>
        </p:txBody>
      </p:sp>
      <p:pic>
        <p:nvPicPr>
          <p:cNvPr id="2052" name="Picture 6" descr="ceda_ logo_transp_black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11138"/>
            <a:ext cx="39608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8" descr="NCAS national_centre_logo_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60350"/>
            <a:ext cx="39004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atin typeface="Calibri" charset="0"/>
              </a:rPr>
              <a:t>GitHub: collaboration </a:t>
            </a:r>
            <a:r>
              <a:rPr lang="en-GB" sz="3200">
                <a:latin typeface="Calibri" charset="0"/>
              </a:rPr>
              <a:t>(branch/fork)</a:t>
            </a:r>
            <a:endParaRPr lang="en-GB">
              <a:latin typeface="Calibri" charset="0"/>
            </a:endParaRPr>
          </a:p>
        </p:txBody>
      </p:sp>
      <p:pic>
        <p:nvPicPr>
          <p:cNvPr id="13315"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3848100" y="3544888"/>
            <a:ext cx="4749800" cy="2949575"/>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531813" y="1298575"/>
            <a:ext cx="5970587" cy="3451225"/>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atin typeface="Calibri" charset="0"/>
              </a:rPr>
              <a:t>GitHub: Issue tracking</a:t>
            </a:r>
          </a:p>
        </p:txBody>
      </p:sp>
      <p:pic>
        <p:nvPicPr>
          <p:cNvPr id="143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891"/>
          <a:stretch>
            <a:fillRect/>
          </a:stretch>
        </p:blipFill>
        <p:spPr>
          <a:xfrm>
            <a:off x="684213" y="1484313"/>
            <a:ext cx="7566025" cy="4681537"/>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atin typeface="Calibri" charset="0"/>
              </a:rPr>
              <a:t>GitHub: history and change</a:t>
            </a:r>
          </a:p>
        </p:txBody>
      </p:sp>
      <p:pic>
        <p:nvPicPr>
          <p:cNvPr id="15363"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r="30595" b="30263"/>
          <a:stretch>
            <a:fillRect/>
          </a:stretch>
        </p:blipFill>
        <p:spPr>
          <a:xfrm>
            <a:off x="468313" y="1341438"/>
            <a:ext cx="8145462" cy="4762500"/>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a:latin typeface="Calibri" charset="0"/>
              </a:rPr>
              <a:t>GitHub: wikis</a:t>
            </a:r>
          </a:p>
        </p:txBody>
      </p:sp>
      <p:sp>
        <p:nvSpPr>
          <p:cNvPr id="2" name="Content Placeholder 1"/>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t="12288"/>
          <a:stretch>
            <a:fillRect/>
          </a:stretch>
        </p:blipFill>
        <p:spPr bwMode="auto">
          <a:xfrm>
            <a:off x="611188" y="1217613"/>
            <a:ext cx="7977187" cy="4968875"/>
          </a:xfrm>
          <a:prstGeom prst="rect">
            <a:avLst/>
          </a:prstGeom>
          <a:noFill/>
          <a:ln>
            <a:solidFill>
              <a:schemeClr val="tx1"/>
            </a:solidFill>
            <a:miter lim="800000"/>
            <a:headEnd/>
            <a:tailEnd/>
          </a:ln>
          <a:extLst>
            <a:ext uri="{909E8E84-426E-40dd-AFC4-6F175D3DCCD1}">
              <a14:hiddenFill xmlns:a14="http://schemas.microsoft.com/office/drawing/2010/main">
                <a:solidFill>
                  <a:schemeClr val="accent1"/>
                </a:solidFill>
              </a14:hiddenFill>
            </a:ext>
            <a:ext uri="{FAA26D3D-D897-4be2-8F04-BA451C77F1D7}">
              <ma14:placeholderFlag xmlns:ma14="http://schemas.microsoft.com/office/mac/drawingml/2011/main" val="1"/>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1188" y="260350"/>
            <a:ext cx="8229600" cy="792163"/>
          </a:xfrm>
        </p:spPr>
        <p:txBody>
          <a:bodyPr/>
          <a:lstStyle/>
          <a:p>
            <a:pPr eaLnBrk="1" hangingPunct="1"/>
            <a:r>
              <a:rPr lang="en-GB" sz="3200" b="1">
                <a:latin typeface="Calibri" charset="0"/>
              </a:rPr>
              <a:t>GitHub Code-Sharing Example</a:t>
            </a:r>
          </a:p>
        </p:txBody>
      </p:sp>
      <p:sp>
        <p:nvSpPr>
          <p:cNvPr id="17411" name="TextBox 4"/>
          <p:cNvSpPr txBox="1">
            <a:spLocks noChangeArrowheads="1"/>
          </p:cNvSpPr>
          <p:nvPr/>
        </p:nvSpPr>
        <p:spPr bwMode="auto">
          <a:xfrm>
            <a:off x="250825" y="1268413"/>
            <a:ext cx="2736850" cy="1970087"/>
          </a:xfrm>
          <a:prstGeom prst="rect">
            <a:avLst/>
          </a:prstGeom>
          <a:solidFill>
            <a:schemeClr val="bg1"/>
          </a:solidFill>
          <a:ln w="9525">
            <a:solidFill>
              <a:schemeClr val="tx1"/>
            </a:solidFill>
            <a:prstDash val="sysDash"/>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400" b="1">
                <a:latin typeface="Arial" charset="0"/>
              </a:rPr>
              <a:t>STFC CEDA Firewall</a:t>
            </a: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p:txBody>
      </p:sp>
      <p:sp>
        <p:nvSpPr>
          <p:cNvPr id="6" name="Cloud 5"/>
          <p:cNvSpPr/>
          <p:nvPr/>
        </p:nvSpPr>
        <p:spPr>
          <a:xfrm rot="486773">
            <a:off x="4337344" y="956807"/>
            <a:ext cx="4215059" cy="3096344"/>
          </a:xfrm>
          <a:prstGeom prst="cloud">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GB"/>
          </a:p>
        </p:txBody>
      </p:sp>
      <p:sp>
        <p:nvSpPr>
          <p:cNvPr id="7" name="TextBox 6"/>
          <p:cNvSpPr txBox="1"/>
          <p:nvPr/>
        </p:nvSpPr>
        <p:spPr>
          <a:xfrm>
            <a:off x="5076056" y="1340768"/>
            <a:ext cx="2592288" cy="646331"/>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n-GB"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228600">
                    <a:schemeClr val="accent1">
                      <a:satMod val="175000"/>
                      <a:alpha val="40000"/>
                    </a:schemeClr>
                  </a:glow>
                  <a:outerShdw blurRad="80000" dist="40000" dir="5040000" algn="tl">
                    <a:srgbClr val="000000">
                      <a:alpha val="30000"/>
                    </a:srgbClr>
                  </a:outerShdw>
                </a:effectLst>
                <a:ea typeface="+mn-ea"/>
              </a:rPr>
              <a:t>GitHub</a:t>
            </a:r>
          </a:p>
        </p:txBody>
      </p:sp>
      <p:sp>
        <p:nvSpPr>
          <p:cNvPr id="8" name="TextBox 7"/>
          <p:cNvSpPr txBox="1">
            <a:spLocks noChangeArrowheads="1"/>
          </p:cNvSpPr>
          <p:nvPr/>
        </p:nvSpPr>
        <p:spPr bwMode="auto">
          <a:xfrm>
            <a:off x="4716463" y="2060575"/>
            <a:ext cx="3527425" cy="369888"/>
          </a:xfrm>
          <a:prstGeom prst="rect">
            <a:avLst/>
          </a:prstGeom>
          <a:solidFill>
            <a:schemeClr val="accent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Public CEDA Projects: COWS WPS</a:t>
            </a:r>
          </a:p>
        </p:txBody>
      </p:sp>
      <p:sp>
        <p:nvSpPr>
          <p:cNvPr id="9" name="TextBox 8"/>
          <p:cNvSpPr txBox="1">
            <a:spLocks noChangeArrowheads="1"/>
          </p:cNvSpPr>
          <p:nvPr/>
        </p:nvSpPr>
        <p:spPr bwMode="auto">
          <a:xfrm>
            <a:off x="4716463" y="2565400"/>
            <a:ext cx="3527425" cy="368300"/>
          </a:xfrm>
          <a:prstGeom prst="rect">
            <a:avLst/>
          </a:prstGeom>
          <a:solidFill>
            <a:srgbClr val="9BBB59"/>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Public </a:t>
            </a:r>
            <a:r>
              <a:rPr lang="en-GB" b="1" dirty="0" err="1">
                <a:solidFill>
                  <a:schemeClr val="lt1"/>
                </a:solidFill>
                <a:latin typeface="+mn-lt"/>
                <a:ea typeface="+mn-ea"/>
                <a:cs typeface="+mn-cs"/>
              </a:rPr>
              <a:t>UoR</a:t>
            </a:r>
            <a:r>
              <a:rPr lang="en-GB" b="1" dirty="0">
                <a:solidFill>
                  <a:schemeClr val="lt1"/>
                </a:solidFill>
                <a:latin typeface="+mn-lt"/>
                <a:ea typeface="+mn-ea"/>
                <a:cs typeface="+mn-cs"/>
              </a:rPr>
              <a:t> Projects: COWS WPS</a:t>
            </a:r>
          </a:p>
        </p:txBody>
      </p:sp>
      <p:sp>
        <p:nvSpPr>
          <p:cNvPr id="17418" name="TextBox 9"/>
          <p:cNvSpPr txBox="1">
            <a:spLocks noChangeArrowheads="1"/>
          </p:cNvSpPr>
          <p:nvPr/>
        </p:nvSpPr>
        <p:spPr bwMode="auto">
          <a:xfrm>
            <a:off x="3708400" y="4437063"/>
            <a:ext cx="4895850" cy="1692275"/>
          </a:xfrm>
          <a:prstGeom prst="rect">
            <a:avLst/>
          </a:prstGeom>
          <a:solidFill>
            <a:schemeClr val="bg1"/>
          </a:solidFill>
          <a:ln w="9525">
            <a:solidFill>
              <a:schemeClr val="tx1"/>
            </a:solidFill>
            <a:prstDash val="sysDash"/>
            <a:miter lim="800000"/>
            <a:headEnd/>
            <a:tailEnd/>
          </a:ln>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400" b="1">
                <a:latin typeface="Arial" charset="0"/>
              </a:rPr>
              <a:t>UoR Firewall</a:t>
            </a: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a:p>
            <a:pPr algn="r"/>
            <a:endParaRPr lang="en-GB" sz="1800">
              <a:latin typeface="Arial" charset="0"/>
            </a:endParaRPr>
          </a:p>
        </p:txBody>
      </p:sp>
      <p:sp>
        <p:nvSpPr>
          <p:cNvPr id="12" name="TextBox 11"/>
          <p:cNvSpPr txBox="1">
            <a:spLocks noChangeArrowheads="1"/>
          </p:cNvSpPr>
          <p:nvPr/>
        </p:nvSpPr>
        <p:spPr bwMode="auto">
          <a:xfrm>
            <a:off x="395288" y="1844675"/>
            <a:ext cx="2447925" cy="1077913"/>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sz="1600" b="1" dirty="0">
                <a:solidFill>
                  <a:schemeClr val="dk1"/>
                </a:solidFill>
                <a:latin typeface="+mn-lt"/>
                <a:ea typeface="+mn-ea"/>
                <a:cs typeface="+mn-cs"/>
              </a:rPr>
              <a:t>Private GIT Repository</a:t>
            </a: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p:txBody>
      </p:sp>
      <p:sp>
        <p:nvSpPr>
          <p:cNvPr id="11" name="TextBox 10"/>
          <p:cNvSpPr txBox="1">
            <a:spLocks noChangeArrowheads="1"/>
          </p:cNvSpPr>
          <p:nvPr/>
        </p:nvSpPr>
        <p:spPr bwMode="auto">
          <a:xfrm>
            <a:off x="468313" y="2206625"/>
            <a:ext cx="2303462" cy="646113"/>
          </a:xfrm>
          <a:prstGeom prst="rect">
            <a:avLst/>
          </a:prstGeom>
          <a:solidFill>
            <a:schemeClr val="accent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Private CEDA Project:</a:t>
            </a:r>
          </a:p>
          <a:p>
            <a:pPr algn="ctr">
              <a:defRPr/>
            </a:pPr>
            <a:r>
              <a:rPr lang="en-GB" b="1" dirty="0">
                <a:solidFill>
                  <a:schemeClr val="lt1"/>
                </a:solidFill>
                <a:latin typeface="+mn-lt"/>
                <a:ea typeface="+mn-ea"/>
                <a:cs typeface="+mn-cs"/>
              </a:rPr>
              <a:t>COWS WPS</a:t>
            </a:r>
          </a:p>
        </p:txBody>
      </p:sp>
      <p:sp>
        <p:nvSpPr>
          <p:cNvPr id="14" name="TextBox 13"/>
          <p:cNvSpPr txBox="1">
            <a:spLocks noChangeArrowheads="1"/>
          </p:cNvSpPr>
          <p:nvPr/>
        </p:nvSpPr>
        <p:spPr bwMode="auto">
          <a:xfrm>
            <a:off x="3851275" y="4868863"/>
            <a:ext cx="4537075" cy="1077912"/>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sz="1600" b="1" dirty="0">
                <a:solidFill>
                  <a:schemeClr val="dk1"/>
                </a:solidFill>
                <a:latin typeface="+mn-lt"/>
                <a:ea typeface="+mn-ea"/>
                <a:cs typeface="+mn-cs"/>
              </a:rPr>
              <a:t>Private GIT Repository</a:t>
            </a: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a:p>
            <a:pPr algn="ctr">
              <a:defRPr/>
            </a:pPr>
            <a:endParaRPr lang="en-GB" sz="1600" b="1" dirty="0">
              <a:solidFill>
                <a:schemeClr val="dk1"/>
              </a:solidFill>
              <a:latin typeface="+mn-lt"/>
              <a:ea typeface="+mn-ea"/>
              <a:cs typeface="+mn-cs"/>
            </a:endParaRPr>
          </a:p>
        </p:txBody>
      </p:sp>
      <p:sp>
        <p:nvSpPr>
          <p:cNvPr id="15" name="TextBox 14"/>
          <p:cNvSpPr txBox="1">
            <a:spLocks noChangeArrowheads="1"/>
          </p:cNvSpPr>
          <p:nvPr/>
        </p:nvSpPr>
        <p:spPr bwMode="auto">
          <a:xfrm>
            <a:off x="3975100" y="5229225"/>
            <a:ext cx="4268788" cy="369888"/>
          </a:xfrm>
          <a:prstGeom prst="rect">
            <a:avLst/>
          </a:prstGeom>
          <a:solidFill>
            <a:srgbClr val="9BBB59"/>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lgn="ctr">
              <a:defRPr/>
            </a:pPr>
            <a:r>
              <a:rPr lang="en-GB" b="1" dirty="0">
                <a:solidFill>
                  <a:schemeClr val="lt1"/>
                </a:solidFill>
                <a:latin typeface="+mn-lt"/>
                <a:ea typeface="+mn-ea"/>
                <a:cs typeface="+mn-cs"/>
              </a:rPr>
              <a:t>Private </a:t>
            </a:r>
            <a:r>
              <a:rPr lang="en-GB" b="1" dirty="0" err="1">
                <a:solidFill>
                  <a:schemeClr val="lt1"/>
                </a:solidFill>
                <a:latin typeface="+mn-lt"/>
                <a:ea typeface="+mn-ea"/>
                <a:cs typeface="+mn-cs"/>
              </a:rPr>
              <a:t>UoR</a:t>
            </a:r>
            <a:r>
              <a:rPr lang="en-GB" b="1" dirty="0">
                <a:solidFill>
                  <a:schemeClr val="lt1"/>
                </a:solidFill>
                <a:latin typeface="+mn-lt"/>
                <a:ea typeface="+mn-ea"/>
                <a:cs typeface="+mn-cs"/>
              </a:rPr>
              <a:t> Project: COWS WPS</a:t>
            </a:r>
          </a:p>
        </p:txBody>
      </p:sp>
      <p:sp>
        <p:nvSpPr>
          <p:cNvPr id="18" name="Left-Right Arrow 17"/>
          <p:cNvSpPr>
            <a:spLocks noChangeArrowheads="1"/>
          </p:cNvSpPr>
          <p:nvPr/>
        </p:nvSpPr>
        <p:spPr bwMode="auto">
          <a:xfrm>
            <a:off x="2916238" y="2133600"/>
            <a:ext cx="1800225" cy="287338"/>
          </a:xfrm>
          <a:prstGeom prst="leftRightArrow">
            <a:avLst>
              <a:gd name="adj1" fmla="val 50000"/>
              <a:gd name="adj2" fmla="val 50005"/>
            </a:avLst>
          </a:prstGeom>
          <a:solidFill>
            <a:srgbClr val="F79646"/>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19" name="Left-Right Arrow 18"/>
          <p:cNvSpPr>
            <a:spLocks noChangeArrowheads="1"/>
          </p:cNvSpPr>
          <p:nvPr/>
        </p:nvSpPr>
        <p:spPr bwMode="auto">
          <a:xfrm rot="-5400000">
            <a:off x="3779838" y="3932237"/>
            <a:ext cx="2305050" cy="288925"/>
          </a:xfrm>
          <a:prstGeom prst="leftRightArrow">
            <a:avLst>
              <a:gd name="adj1" fmla="val 50000"/>
              <a:gd name="adj2" fmla="val 50010"/>
            </a:avLst>
          </a:prstGeom>
          <a:solidFill>
            <a:srgbClr val="F79646"/>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0" name="TextBox 19"/>
          <p:cNvSpPr txBox="1">
            <a:spLocks noChangeArrowheads="1"/>
          </p:cNvSpPr>
          <p:nvPr/>
        </p:nvSpPr>
        <p:spPr bwMode="auto">
          <a:xfrm>
            <a:off x="3059113" y="1844675"/>
            <a:ext cx="1441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sz="1600" b="1">
                <a:latin typeface="Arial" charset="0"/>
              </a:rPr>
              <a:t>Push/Pull</a:t>
            </a:r>
          </a:p>
        </p:txBody>
      </p:sp>
      <p:sp>
        <p:nvSpPr>
          <p:cNvPr id="21" name="TextBox 20"/>
          <p:cNvSpPr txBox="1">
            <a:spLocks noChangeArrowheads="1"/>
          </p:cNvSpPr>
          <p:nvPr/>
        </p:nvSpPr>
        <p:spPr bwMode="auto">
          <a:xfrm>
            <a:off x="3779838" y="3789363"/>
            <a:ext cx="14398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sz="1600" b="1">
                <a:latin typeface="Arial" charset="0"/>
              </a:rPr>
              <a:t>Push/</a:t>
            </a:r>
          </a:p>
          <a:p>
            <a:pPr algn="ctr"/>
            <a:r>
              <a:rPr lang="en-GB" sz="1600" b="1">
                <a:latin typeface="Arial" charset="0"/>
              </a:rPr>
              <a:t>Pull</a:t>
            </a:r>
          </a:p>
        </p:txBody>
      </p:sp>
      <p:sp>
        <p:nvSpPr>
          <p:cNvPr id="22" name="Circular Arrow 21"/>
          <p:cNvSpPr>
            <a:spLocks/>
          </p:cNvSpPr>
          <p:nvPr/>
        </p:nvSpPr>
        <p:spPr bwMode="auto">
          <a:xfrm rot="16200000" flipV="1">
            <a:off x="7864475" y="1936750"/>
            <a:ext cx="790575" cy="1184275"/>
          </a:xfrm>
          <a:custGeom>
            <a:avLst/>
            <a:gdLst>
              <a:gd name="T0" fmla="*/ 49411 w 790575"/>
              <a:gd name="T1" fmla="*/ 592138 h 1184275"/>
              <a:gd name="T2" fmla="*/ 318918 w 790575"/>
              <a:gd name="T3" fmla="*/ 62806 h 1184275"/>
              <a:gd name="T4" fmla="*/ 735222 w 790575"/>
              <a:gd name="T5" fmla="*/ 491964 h 1184275"/>
              <a:gd name="T6" fmla="*/ 784398 w 790575"/>
              <a:gd name="T7" fmla="*/ 491964 h 1184275"/>
              <a:gd name="T8" fmla="*/ 691753 w 790575"/>
              <a:gd name="T9" fmla="*/ 592137 h 1184275"/>
              <a:gd name="T10" fmla="*/ 586755 w 790575"/>
              <a:gd name="T11" fmla="*/ 491964 h 1184275"/>
              <a:gd name="T12" fmla="*/ 635969 w 790575"/>
              <a:gd name="T13" fmla="*/ 491964 h 1184275"/>
              <a:gd name="T14" fmla="*/ 311812 w 790575"/>
              <a:gd name="T15" fmla="*/ 174339 h 1184275"/>
              <a:gd name="T16" fmla="*/ 148232 w 790575"/>
              <a:gd name="T17" fmla="*/ 592138 h 1184275"/>
              <a:gd name="T18" fmla="*/ 49411 w 790575"/>
              <a:gd name="T19" fmla="*/ 592138 h 11842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90575" h="1184275">
                <a:moveTo>
                  <a:pt x="49411" y="592138"/>
                </a:moveTo>
                <a:cubicBezTo>
                  <a:pt x="49411" y="338568"/>
                  <a:pt x="161308" y="118794"/>
                  <a:pt x="318918" y="62806"/>
                </a:cubicBezTo>
                <a:cubicBezTo>
                  <a:pt x="510119" y="-5115"/>
                  <a:pt x="699038" y="189638"/>
                  <a:pt x="735222" y="491964"/>
                </a:cubicBezTo>
                <a:lnTo>
                  <a:pt x="784398" y="491964"/>
                </a:lnTo>
                <a:lnTo>
                  <a:pt x="691753" y="592137"/>
                </a:lnTo>
                <a:lnTo>
                  <a:pt x="586755" y="491964"/>
                </a:lnTo>
                <a:lnTo>
                  <a:pt x="635969" y="491964"/>
                </a:lnTo>
                <a:cubicBezTo>
                  <a:pt x="602598" y="233112"/>
                  <a:pt x="450994" y="84563"/>
                  <a:pt x="311812" y="174339"/>
                </a:cubicBezTo>
                <a:cubicBezTo>
                  <a:pt x="213683" y="237635"/>
                  <a:pt x="148232" y="404804"/>
                  <a:pt x="148232" y="592138"/>
                </a:cubicBezTo>
                <a:lnTo>
                  <a:pt x="49411" y="592138"/>
                </a:lnTo>
                <a:close/>
              </a:path>
            </a:pathLst>
          </a:custGeom>
          <a:solidFill>
            <a:schemeClr val="accent2"/>
          </a:solidFill>
          <a:ln w="38100" cap="flat" cmpd="sng">
            <a:solidFill>
              <a:schemeClr val="bg1"/>
            </a:solidFill>
            <a:prstDash val="solid"/>
            <a:round/>
            <a:headEnd/>
            <a:tailEnd/>
          </a:ln>
          <a:effectLst>
            <a:outerShdw blurRad="40000" dist="20000" dir="5400000" rotWithShape="0">
              <a:srgbClr val="000000">
                <a:alpha val="37999"/>
              </a:srgbClr>
            </a:outerShdw>
          </a:effectLst>
        </p:spPr>
        <p:txBody>
          <a:bodyPr anchor="ctr"/>
          <a:lstStyle/>
          <a:p>
            <a:endParaRPr lang="en-US"/>
          </a:p>
        </p:txBody>
      </p:sp>
      <p:sp>
        <p:nvSpPr>
          <p:cNvPr id="23" name="TextBox 22"/>
          <p:cNvSpPr txBox="1">
            <a:spLocks noChangeArrowheads="1"/>
          </p:cNvSpPr>
          <p:nvPr/>
        </p:nvSpPr>
        <p:spPr bwMode="auto">
          <a:xfrm>
            <a:off x="7632700" y="2741613"/>
            <a:ext cx="15478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r"/>
            <a:r>
              <a:rPr lang="en-GB" sz="1600" b="1">
                <a:latin typeface="Arial" charset="0"/>
              </a:rPr>
              <a:t>Fork</a:t>
            </a:r>
          </a:p>
          <a:p>
            <a:pPr algn="r"/>
            <a:r>
              <a:rPr lang="en-GB" sz="1600" b="1">
                <a:latin typeface="Arial" charset="0"/>
              </a:rPr>
              <a:t>Pull-</a:t>
            </a:r>
          </a:p>
          <a:p>
            <a:pPr algn="r"/>
            <a:r>
              <a:rPr lang="en-GB" sz="1600" b="1">
                <a:latin typeface="Arial" charset="0"/>
              </a:rPr>
              <a:t>Request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P spid="19" grpId="0" animBg="1"/>
      <p:bldP spid="20" grpId="0"/>
      <p:bldP spid="21" grpId="0"/>
      <p:bldP spid="2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smtClean="0"/>
              <a:t>Github</a:t>
            </a:r>
            <a:r>
              <a:rPr lang="en-GB" sz="4000" dirty="0" smtClean="0"/>
              <a:t> does lots of funky things, but</a:t>
            </a:r>
            <a:r>
              <a:rPr lang="mr-IN" sz="4000" dirty="0" smtClean="0"/>
              <a:t>…</a:t>
            </a:r>
            <a:endParaRPr lang="en-US" sz="4000" dirty="0"/>
          </a:p>
        </p:txBody>
      </p:sp>
      <p:sp>
        <p:nvSpPr>
          <p:cNvPr id="3" name="Content Placeholder 2"/>
          <p:cNvSpPr>
            <a:spLocks noGrp="1"/>
          </p:cNvSpPr>
          <p:nvPr>
            <p:ph idx="1"/>
          </p:nvPr>
        </p:nvSpPr>
        <p:spPr/>
        <p:txBody>
          <a:bodyPr/>
          <a:lstStyle/>
          <a:p>
            <a:r>
              <a:rPr lang="en-US" dirty="0" smtClean="0"/>
              <a:t>On this course we are going only using it as a remote repository.</a:t>
            </a:r>
          </a:p>
          <a:p>
            <a:r>
              <a:rPr lang="en-US" dirty="0" smtClean="0"/>
              <a:t>We are going to concentrate on simply using </a:t>
            </a:r>
            <a:r>
              <a:rPr lang="en-US" dirty="0" err="1" smtClean="0"/>
              <a:t>git</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352293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smtClean="0">
                <a:latin typeface="Calibri" charset="0"/>
              </a:rPr>
              <a:t>Where to start 1: Git clone</a:t>
            </a:r>
            <a:endParaRPr lang="en-GB" dirty="0">
              <a:latin typeface="Calibri"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smtClean="0">
                <a:solidFill>
                  <a:schemeClr val="lt1"/>
                </a:solidFill>
                <a:latin typeface="Courier New" panose="02070309020205020404" pitchFamily="49" charset="0"/>
                <a:ea typeface="+mn-ea"/>
                <a:cs typeface="Courier New" panose="02070309020205020404" pitchFamily="49" charset="0"/>
              </a:rPr>
              <a:t>$ </a:t>
            </a:r>
            <a:r>
              <a:rPr lang="en-GB" sz="2000" dirty="0">
                <a:solidFill>
                  <a:schemeClr val="lt1"/>
                </a:solidFill>
                <a:latin typeface="Courier New" panose="02070309020205020404" pitchFamily="49" charset="0"/>
                <a:ea typeface="+mn-ea"/>
                <a:cs typeface="Courier New" panose="02070309020205020404" pitchFamily="49" charset="0"/>
              </a:rPr>
              <a:t>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https://agstephens@github.com/agstephens/keep-safe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477328"/>
          </a:xfrm>
          <a:prstGeom prst="rect">
            <a:avLst/>
          </a:prstGeom>
          <a:noFill/>
        </p:spPr>
        <p:txBody>
          <a:bodyPr wrap="square" rtlCol="0">
            <a:spAutoFit/>
          </a:bodyPr>
          <a:lstStyle/>
          <a:p>
            <a:r>
              <a:rPr lang="en-US" dirty="0" smtClean="0"/>
              <a:t>This makes a copy of a repository locally. We did this at the start of the course. </a:t>
            </a:r>
            <a:endParaRPr lang="en-US"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latin typeface="Calibri" charset="0"/>
              </a:rPr>
              <a:t>Where to start 2: Create </a:t>
            </a:r>
            <a:r>
              <a:rPr lang="en-GB" dirty="0">
                <a:latin typeface="Calibri" charset="0"/>
              </a:rPr>
              <a:t>a </a:t>
            </a:r>
            <a:r>
              <a:rPr lang="en-GB" dirty="0" smtClean="0">
                <a:latin typeface="Calibri" charset="0"/>
              </a:rPr>
              <a:t>repository on </a:t>
            </a:r>
            <a:r>
              <a:rPr lang="en-GB" dirty="0" err="1" smtClean="0">
                <a:latin typeface="Calibri" charset="0"/>
              </a:rPr>
              <a:t>Github</a:t>
            </a:r>
            <a:endParaRPr lang="en-GB" dirty="0">
              <a:latin typeface="Calibri" charset="0"/>
            </a:endParaRPr>
          </a:p>
        </p:txBody>
      </p:sp>
      <p:sp>
        <p:nvSpPr>
          <p:cNvPr id="21507" name="Content Placeholder 2"/>
          <p:cNvSpPr>
            <a:spLocks noGrp="1"/>
          </p:cNvSpPr>
          <p:nvPr>
            <p:ph idx="1"/>
          </p:nvPr>
        </p:nvSpPr>
        <p:spPr/>
        <p:txBody>
          <a:bodyPr/>
          <a:lstStyle/>
          <a:p>
            <a:pPr marL="0" indent="0">
              <a:buFont typeface="Arial" charset="0"/>
              <a:buNone/>
            </a:pPr>
            <a:r>
              <a:rPr lang="en-GB">
                <a:latin typeface="Calibri" charset="0"/>
              </a:rPr>
              <a:t>Navigate to "Repositories" and click "New".</a:t>
            </a:r>
          </a:p>
        </p:txBody>
      </p:sp>
      <p:pic>
        <p:nvPicPr>
          <p:cNvPr id="83970" name="Picture 2"/>
          <p:cNvPicPr>
            <a:picLocks noChangeAspect="1" noChangeArrowheads="1"/>
          </p:cNvPicPr>
          <p:nvPr/>
        </p:nvPicPr>
        <p:blipFill rotWithShape="1">
          <a:blip r:embed="rId2"/>
          <a:srcRect l="29836" t="22394" r="10492" b="20941"/>
          <a:stretch/>
        </p:blipFill>
        <p:spPr bwMode="auto">
          <a:xfrm>
            <a:off x="614363" y="2554288"/>
            <a:ext cx="7947025" cy="4587875"/>
          </a:xfrm>
          <a:prstGeom prst="rect">
            <a:avLst/>
          </a:prstGeom>
          <a:ln/>
        </p:spPr>
        <p:style>
          <a:lnRef idx="2">
            <a:schemeClr val="dk1"/>
          </a:lnRef>
          <a:fillRef idx="1">
            <a:schemeClr val="lt1"/>
          </a:fillRef>
          <a:effectRef idx="0">
            <a:schemeClr val="dk1"/>
          </a:effectRef>
          <a:fontRef idx="minor">
            <a:schemeClr val="dk1"/>
          </a:fontRef>
        </p:style>
      </p:pic>
      <p:sp>
        <p:nvSpPr>
          <p:cNvPr id="5" name="Down Arrow 4"/>
          <p:cNvSpPr>
            <a:spLocks noChangeArrowheads="1"/>
          </p:cNvSpPr>
          <p:nvPr/>
        </p:nvSpPr>
        <p:spPr bwMode="auto">
          <a:xfrm rot="10800000">
            <a:off x="2246313" y="3121025"/>
            <a:ext cx="584200" cy="1462088"/>
          </a:xfrm>
          <a:prstGeom prst="downArrow">
            <a:avLst>
              <a:gd name="adj1" fmla="val 50000"/>
              <a:gd name="adj2" fmla="val 49938"/>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
        <p:nvSpPr>
          <p:cNvPr id="6" name="Down Arrow 5"/>
          <p:cNvSpPr>
            <a:spLocks noChangeArrowheads="1"/>
          </p:cNvSpPr>
          <p:nvPr/>
        </p:nvSpPr>
        <p:spPr bwMode="auto">
          <a:xfrm rot="10800000">
            <a:off x="7712075" y="3852863"/>
            <a:ext cx="582613" cy="1462087"/>
          </a:xfrm>
          <a:prstGeom prst="downArrow">
            <a:avLst>
              <a:gd name="adj1" fmla="val 50000"/>
              <a:gd name="adj2" fmla="val 50074"/>
            </a:avLst>
          </a:prstGeom>
          <a:gradFill rotWithShape="1">
            <a:gsLst>
              <a:gs pos="0">
                <a:srgbClr val="769535"/>
              </a:gs>
              <a:gs pos="80000">
                <a:srgbClr val="9BC348"/>
              </a:gs>
              <a:gs pos="100000">
                <a:srgbClr val="9CC746"/>
              </a:gs>
            </a:gsLst>
            <a:lin ang="16200000"/>
          </a:gradFill>
          <a:ln w="9525">
            <a:solidFill>
              <a:srgbClr val="98B954"/>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184388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start 3: start a new repository from existing files</a:t>
            </a:r>
            <a:endParaRPr lang="en-US" dirty="0"/>
          </a:p>
        </p:txBody>
      </p:sp>
      <p:sp>
        <p:nvSpPr>
          <p:cNvPr id="3" name="Content Placeholder 2"/>
          <p:cNvSpPr>
            <a:spLocks noGrp="1"/>
          </p:cNvSpPr>
          <p:nvPr>
            <p:ph idx="1"/>
          </p:nvPr>
        </p:nvSpPr>
        <p:spPr>
          <a:xfrm>
            <a:off x="457200" y="1600200"/>
            <a:ext cx="8229600" cy="43941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ls</a:t>
            </a:r>
            <a:endParaRPr lang="en-US" sz="1800" b="1" dirty="0">
              <a:solidFill>
                <a:srgbClr val="FFFF00"/>
              </a:solidFill>
              <a:latin typeface="Courier"/>
              <a:cs typeface="Courier"/>
            </a:endParaRPr>
          </a:p>
          <a:p>
            <a:pPr marL="0" indent="0">
              <a:buNone/>
            </a:pPr>
            <a:r>
              <a:rPr lang="en-US" sz="1800" dirty="0">
                <a:latin typeface="Courier"/>
                <a:cs typeface="Courier"/>
              </a:rPr>
              <a:t>x	y	z</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t>
            </a:r>
            <a:r>
              <a:rPr lang="en-US" sz="1800" b="1" dirty="0" err="1">
                <a:solidFill>
                  <a:srgbClr val="FFFF00"/>
                </a:solidFill>
                <a:latin typeface="Courier"/>
                <a:cs typeface="Courier"/>
              </a:rPr>
              <a:t>init</a:t>
            </a:r>
            <a:endParaRPr lang="en-US" sz="1800" b="1" dirty="0">
              <a:solidFill>
                <a:srgbClr val="FFFF00"/>
              </a:solidFill>
              <a:latin typeface="Courier"/>
              <a:cs typeface="Courier"/>
            </a:endParaRPr>
          </a:p>
          <a:p>
            <a:pPr marL="0" indent="0">
              <a:buNone/>
            </a:pPr>
            <a:r>
              <a:rPr lang="en-US" sz="1800" dirty="0">
                <a:latin typeface="Courier"/>
                <a:cs typeface="Courier"/>
              </a:rPr>
              <a:t>Initialized empty </a:t>
            </a:r>
            <a:r>
              <a:rPr lang="en-US" sz="1800" dirty="0" err="1">
                <a:latin typeface="Courier"/>
                <a:cs typeface="Courier"/>
              </a:rPr>
              <a:t>Git</a:t>
            </a:r>
            <a:r>
              <a:rPr lang="en-US" sz="1800" dirty="0">
                <a:latin typeface="Courier"/>
                <a:cs typeface="Courier"/>
              </a:rPr>
              <a:t> repository in /Users/sjp23/play/</a:t>
            </a:r>
            <a:r>
              <a:rPr lang="en-US" sz="1800" dirty="0" err="1">
                <a:latin typeface="Courier"/>
                <a:cs typeface="Courier"/>
              </a:rPr>
              <a:t>york_workshop_shell</a:t>
            </a:r>
            <a:r>
              <a:rPr lang="en-US" sz="1800" dirty="0">
                <a:latin typeface="Courier"/>
                <a:cs typeface="Courier"/>
              </a:rPr>
              <a:t>/test-</a:t>
            </a:r>
            <a:r>
              <a:rPr lang="en-US" sz="1800" dirty="0" err="1">
                <a:latin typeface="Courier"/>
                <a:cs typeface="Courier"/>
              </a:rPr>
              <a:t>pakage</a:t>
            </a:r>
            <a:r>
              <a:rPr lang="en-US" sz="1800" dirty="0">
                <a:latin typeface="Courier"/>
                <a:cs typeface="Courier"/>
              </a:rPr>
              <a:t>/.</a:t>
            </a:r>
            <a:r>
              <a:rPr lang="en-US" sz="1800" dirty="0" err="1">
                <a:latin typeface="Courier"/>
                <a:cs typeface="Courier"/>
              </a:rPr>
              <a:t>git</a:t>
            </a:r>
            <a:r>
              <a:rPr lang="en-US" sz="1800" dirty="0">
                <a:latin typeface="Courier"/>
                <a:cs typeface="Courier"/>
              </a:rPr>
              <a:t>/</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a:t>
            </a:r>
            <a:r>
              <a:rPr lang="mr-IN" sz="1800" b="1" dirty="0" smtClean="0">
                <a:solidFill>
                  <a:srgbClr val="FFFF00"/>
                </a:solidFill>
                <a:latin typeface="Courier"/>
                <a:cs typeface="Courier"/>
              </a:rPr>
              <a:t>–</a:t>
            </a:r>
            <a:r>
              <a:rPr lang="en-US" sz="1800" b="1" dirty="0" err="1" smtClean="0">
                <a:solidFill>
                  <a:srgbClr val="FFFF00"/>
                </a:solidFill>
                <a:latin typeface="Courier"/>
                <a:cs typeface="Courier"/>
              </a:rPr>
              <a:t>m’Initial</a:t>
            </a:r>
            <a:r>
              <a:rPr lang="en-US" sz="1800" b="1" dirty="0" smtClean="0">
                <a:solidFill>
                  <a:srgbClr val="FFFF00"/>
                </a:solidFill>
                <a:latin typeface="Courier"/>
                <a:cs typeface="Courier"/>
              </a:rPr>
              <a:t> commit from existing files'</a:t>
            </a:r>
            <a:endParaRPr lang="en-US" sz="1800" b="1" dirty="0">
              <a:solidFill>
                <a:srgbClr val="FFFF00"/>
              </a:solidFill>
              <a:latin typeface="Courier"/>
              <a:cs typeface="Courier"/>
            </a:endParaRPr>
          </a:p>
          <a:p>
            <a:pPr marL="0" indent="0">
              <a:buNone/>
            </a:pPr>
            <a:r>
              <a:rPr lang="en-US" sz="1800" dirty="0">
                <a:latin typeface="Courier"/>
                <a:cs typeface="Courier"/>
              </a:rPr>
              <a:t>[master (root-commit) 71ecfcf] </a:t>
            </a:r>
            <a:r>
              <a:rPr lang="en-US" sz="1800" dirty="0" smtClean="0">
                <a:latin typeface="Courier"/>
                <a:cs typeface="Courier"/>
              </a:rPr>
              <a:t>Initial </a:t>
            </a:r>
            <a:r>
              <a:rPr lang="en-US" sz="1800" dirty="0">
                <a:latin typeface="Courier"/>
                <a:cs typeface="Courier"/>
              </a:rPr>
              <a:t>commit from existing files</a:t>
            </a:r>
            <a:endParaRPr lang="en-US" sz="1800" dirty="0">
              <a:latin typeface="Courier"/>
              <a:cs typeface="Courier"/>
            </a:endParaRPr>
          </a:p>
          <a:p>
            <a:pPr marL="0" indent="0">
              <a:buNone/>
            </a:pPr>
            <a:r>
              <a:rPr lang="en-US" sz="1800" dirty="0">
                <a:latin typeface="Courier"/>
                <a:cs typeface="Courier"/>
              </a:rPr>
              <a:t> 3 files changed, 0 insertions(+), 0 deletions(-)</a:t>
            </a:r>
          </a:p>
          <a:p>
            <a:pPr marL="0" indent="0">
              <a:buNone/>
            </a:pPr>
            <a:r>
              <a:rPr lang="en-US" sz="1800" dirty="0">
                <a:latin typeface="Courier"/>
                <a:cs typeface="Courier"/>
              </a:rPr>
              <a:t> create mode 100644 x</a:t>
            </a:r>
          </a:p>
          <a:p>
            <a:pPr marL="0" indent="0">
              <a:buNone/>
            </a:pPr>
            <a:r>
              <a:rPr lang="en-US" sz="1800" dirty="0">
                <a:latin typeface="Courier"/>
                <a:cs typeface="Courier"/>
              </a:rPr>
              <a:t> create mode 100644 y</a:t>
            </a:r>
          </a:p>
          <a:p>
            <a:pPr marL="0" indent="0">
              <a:buNone/>
            </a:pPr>
            <a:r>
              <a:rPr lang="en-US" sz="1800" dirty="0">
                <a:latin typeface="Courier"/>
                <a:cs typeface="Courier"/>
              </a:rPr>
              <a:t> create mode 100644 </a:t>
            </a:r>
            <a:r>
              <a:rPr lang="en-US" sz="1800" dirty="0" smtClean="0">
                <a:latin typeface="Courier"/>
                <a:cs typeface="Courier"/>
              </a:rPr>
              <a:t>z</a:t>
            </a:r>
            <a:endParaRPr lang="en-US" sz="1800" dirty="0">
              <a:latin typeface="Courier"/>
              <a:cs typeface="Courier"/>
            </a:endParaRPr>
          </a:p>
        </p:txBody>
      </p:sp>
    </p:spTree>
    <p:extLst>
      <p:ext uri="{BB962C8B-B14F-4D97-AF65-F5344CB8AC3E}">
        <p14:creationId xmlns:p14="http://schemas.microsoft.com/office/powerpoint/2010/main" val="214322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746750"/>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644775"/>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6449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711700"/>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619250"/>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a:latin typeface="Calibri" charset="0"/>
              </a:rPr>
              <a:t>Add a file to your local repo</a:t>
            </a:r>
          </a:p>
        </p:txBody>
      </p:sp>
      <p:sp>
        <p:nvSpPr>
          <p:cNvPr id="25608" name="Content Placeholder 2"/>
          <p:cNvSpPr>
            <a:spLocks noGrp="1"/>
          </p:cNvSpPr>
          <p:nvPr>
            <p:ph idx="1"/>
          </p:nvPr>
        </p:nvSpPr>
        <p:spPr>
          <a:xfrm>
            <a:off x="457200" y="1089025"/>
            <a:ext cx="8229600" cy="5391150"/>
          </a:xfrm>
        </p:spPr>
        <p:txBody>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smtClean="0">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"hello world" &gt;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"added hello"</a:t>
            </a: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r>
              <a:rPr lang="en-GB" dirty="0">
                <a:latin typeface="Calibri" charset="0"/>
              </a:rPr>
              <a:t/>
            </a:r>
            <a:br>
              <a:rPr lang="en-GB" dirty="0">
                <a:latin typeface="Calibri" charset="0"/>
              </a:rPr>
            </a:br>
            <a:endParaRPr lang="en-GB" dirty="0">
              <a:latin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a:latin typeface="Calibri" charset="0"/>
              </a:rPr>
              <a:t>Managing code in the olden days</a:t>
            </a:r>
          </a:p>
        </p:txBody>
      </p:sp>
      <p:sp>
        <p:nvSpPr>
          <p:cNvPr id="4099" name="Content Placeholder 2"/>
          <p:cNvSpPr>
            <a:spLocks noGrp="1"/>
          </p:cNvSpPr>
          <p:nvPr>
            <p:ph idx="1"/>
          </p:nvPr>
        </p:nvSpPr>
        <p:spPr>
          <a:xfrm>
            <a:off x="395288" y="1495425"/>
            <a:ext cx="8229600" cy="5029200"/>
          </a:xfrm>
        </p:spPr>
        <p:txBody>
          <a:bodyPr/>
          <a:lstStyle/>
          <a:p>
            <a:r>
              <a:rPr lang="en-GB" sz="2800">
                <a:latin typeface="Calibri" charset="0"/>
              </a:rPr>
              <a:t>Create “</a:t>
            </a:r>
            <a:r>
              <a:rPr lang="en-GB" sz="2800" i="1">
                <a:solidFill>
                  <a:srgbClr val="376092"/>
                </a:solidFill>
                <a:latin typeface="Calibri" charset="0"/>
              </a:rPr>
              <a:t>working_dir</a:t>
            </a:r>
            <a:r>
              <a:rPr lang="en-GB" sz="2800">
                <a:latin typeface="Calibri" charset="0"/>
              </a:rPr>
              <a:t>”...add some code</a:t>
            </a:r>
          </a:p>
          <a:p>
            <a:r>
              <a:rPr lang="en-GB" sz="2800">
                <a:latin typeface="Calibri" charset="0"/>
              </a:rPr>
              <a:t>Write some outputs...change the code</a:t>
            </a:r>
          </a:p>
          <a:p>
            <a:r>
              <a:rPr lang="en-GB" sz="2800">
                <a:latin typeface="Calibri" charset="0"/>
              </a:rPr>
              <a:t>Publish a paper...change the code</a:t>
            </a:r>
          </a:p>
          <a:p>
            <a:r>
              <a:rPr lang="en-GB" sz="2800">
                <a:latin typeface="Calibri" charset="0"/>
              </a:rPr>
              <a:t>Copy “</a:t>
            </a:r>
            <a:r>
              <a:rPr lang="en-GB" sz="2800" i="1">
                <a:solidFill>
                  <a:srgbClr val="376092"/>
                </a:solidFill>
                <a:latin typeface="Calibri" charset="0"/>
              </a:rPr>
              <a:t>working_dir</a:t>
            </a:r>
            <a:r>
              <a:rPr lang="en-GB" sz="2800">
                <a:latin typeface="Calibri" charset="0"/>
              </a:rPr>
              <a:t>” to “</a:t>
            </a:r>
            <a:r>
              <a:rPr lang="en-GB" sz="2800" i="1">
                <a:solidFill>
                  <a:srgbClr val="376092"/>
                </a:solidFill>
                <a:latin typeface="Calibri" charset="0"/>
              </a:rPr>
              <a:t>working_dir2</a:t>
            </a:r>
            <a:r>
              <a:rPr lang="en-GB" sz="2800">
                <a:latin typeface="Calibri" charset="0"/>
              </a:rPr>
              <a:t>”</a:t>
            </a:r>
          </a:p>
          <a:p>
            <a:r>
              <a:rPr lang="en-GB" sz="2800">
                <a:latin typeface="Calibri" charset="0"/>
              </a:rPr>
              <a:t>Change the code</a:t>
            </a:r>
          </a:p>
          <a:p>
            <a:r>
              <a:rPr lang="en-GB" sz="2800">
                <a:latin typeface="Calibri" charset="0"/>
              </a:rPr>
              <a:t>Copy a version to a CD</a:t>
            </a:r>
          </a:p>
          <a:p>
            <a:pPr>
              <a:buFont typeface="Arial" charset="0"/>
              <a:buNone/>
            </a:pPr>
            <a:endParaRPr lang="en-GB" sz="1000" i="1">
              <a:latin typeface="Calibri" charset="0"/>
            </a:endParaRPr>
          </a:p>
          <a:p>
            <a:pPr>
              <a:buFont typeface="Arial" charset="0"/>
              <a:buNone/>
            </a:pPr>
            <a:r>
              <a:rPr lang="en-GB" sz="2800" i="1">
                <a:solidFill>
                  <a:srgbClr val="404040"/>
                </a:solidFill>
                <a:latin typeface="Calibri" charset="0"/>
              </a:rPr>
              <a:t>...now which version is current? Is it </a:t>
            </a:r>
            <a:r>
              <a:rPr lang="en-GB" sz="2800" i="1">
                <a:solidFill>
                  <a:srgbClr val="002060"/>
                </a:solidFill>
                <a:latin typeface="Calibri" charset="0"/>
              </a:rPr>
              <a:t>“working_dir” or “working_dir2”? </a:t>
            </a:r>
            <a:r>
              <a:rPr lang="en-GB" sz="2800" i="1">
                <a:solidFill>
                  <a:srgbClr val="404040"/>
                </a:solidFill>
                <a:latin typeface="Calibri" charset="0"/>
              </a:rPr>
              <a:t>And which one relates to that paper? </a:t>
            </a:r>
          </a:p>
          <a:p>
            <a:endParaRPr lang="en-GB" sz="2800">
              <a:latin typeface="Calibri" charset="0"/>
            </a:endParaRPr>
          </a:p>
          <a:p>
            <a:endParaRPr lang="en-GB" sz="2800">
              <a:latin typeface="Calibri"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a:latin typeface="Calibri" charset="0"/>
              </a:rPr>
              <a:t>So, what just happened?</a:t>
            </a:r>
          </a:p>
        </p:txBody>
      </p:sp>
      <p:sp>
        <p:nvSpPr>
          <p:cNvPr id="26627" name="Content Placeholder 2"/>
          <p:cNvSpPr>
            <a:spLocks noGrp="1"/>
          </p:cNvSpPr>
          <p:nvPr>
            <p:ph idx="1"/>
          </p:nvPr>
        </p:nvSpPr>
        <p:spPr>
          <a:xfrm>
            <a:off x="225425" y="1081088"/>
            <a:ext cx="6092825" cy="4525962"/>
          </a:xfrm>
        </p:spPr>
        <p:txBody>
          <a:bodyPr/>
          <a:lstStyle/>
          <a:p>
            <a:r>
              <a:rPr lang="en-GB">
                <a:latin typeface="Calibri" charset="0"/>
              </a:rPr>
              <a:t>We </a:t>
            </a:r>
            <a:r>
              <a:rPr lang="en-GB" i="1">
                <a:latin typeface="Calibri" charset="0"/>
              </a:rPr>
              <a:t>cloned</a:t>
            </a:r>
            <a:r>
              <a:rPr lang="en-GB">
                <a:latin typeface="Calibri" charset="0"/>
              </a:rPr>
              <a:t> the remote repository to our file system. </a:t>
            </a:r>
          </a:p>
          <a:p>
            <a:pPr lvl="1"/>
            <a:r>
              <a:rPr lang="en-GB">
                <a:latin typeface="Calibri" charset="0"/>
              </a:rPr>
              <a:t>Now there are two identical copies of one repo.</a:t>
            </a:r>
          </a:p>
          <a:p>
            <a:r>
              <a:rPr lang="en-GB">
                <a:latin typeface="Calibri" charset="0"/>
              </a:rPr>
              <a:t>We </a:t>
            </a:r>
            <a:r>
              <a:rPr lang="en-GB" i="1">
                <a:latin typeface="Calibri" charset="0"/>
              </a:rPr>
              <a:t>created</a:t>
            </a:r>
            <a:r>
              <a:rPr lang="en-GB">
                <a:latin typeface="Calibri" charset="0"/>
              </a:rPr>
              <a:t> a new text file.</a:t>
            </a:r>
          </a:p>
          <a:p>
            <a:r>
              <a:rPr lang="en-GB">
                <a:latin typeface="Calibri" charset="0"/>
              </a:rPr>
              <a:t>We </a:t>
            </a:r>
            <a:r>
              <a:rPr lang="en-GB" i="1">
                <a:latin typeface="Calibri" charset="0"/>
              </a:rPr>
              <a:t>added</a:t>
            </a:r>
            <a:r>
              <a:rPr lang="en-GB">
                <a:latin typeface="Calibri" charset="0"/>
              </a:rPr>
              <a:t> and </a:t>
            </a:r>
            <a:r>
              <a:rPr lang="en-GB" i="1">
                <a:latin typeface="Calibri" charset="0"/>
              </a:rPr>
              <a:t>committed</a:t>
            </a:r>
            <a:r>
              <a:rPr lang="en-GB">
                <a:latin typeface="Calibri" charset="0"/>
              </a:rPr>
              <a:t> that new file to the local version of the repo.</a:t>
            </a:r>
          </a:p>
          <a:p>
            <a:r>
              <a:rPr lang="en-GB">
                <a:latin typeface="Calibri" charset="0"/>
              </a:rPr>
              <a:t>We used </a:t>
            </a:r>
            <a:r>
              <a:rPr lang="en-GB" i="1">
                <a:latin typeface="Calibri" charset="0"/>
              </a:rPr>
              <a:t>push</a:t>
            </a:r>
            <a:r>
              <a:rPr lang="en-GB">
                <a:latin typeface="Calibri" charset="0"/>
              </a:rPr>
              <a:t> to update the remote repo.</a:t>
            </a:r>
          </a:p>
        </p:txBody>
      </p:sp>
      <p:sp>
        <p:nvSpPr>
          <p:cNvPr id="5" name="TextBox 4"/>
          <p:cNvSpPr txBox="1">
            <a:spLocks noChangeArrowheads="1"/>
          </p:cNvSpPr>
          <p:nvPr/>
        </p:nvSpPr>
        <p:spPr bwMode="auto">
          <a:xfrm>
            <a:off x="6523038" y="1065213"/>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39063" y="1065213"/>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18250" y="1065213"/>
            <a:ext cx="3113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a:latin typeface="Arial" charset="0"/>
              </a:rPr>
              <a:t>     GitHub         Local</a:t>
            </a:r>
          </a:p>
        </p:txBody>
      </p:sp>
      <p:sp>
        <p:nvSpPr>
          <p:cNvPr id="8" name="Flowchart: Magnetic Disk 7"/>
          <p:cNvSpPr/>
          <p:nvPr/>
        </p:nvSpPr>
        <p:spPr>
          <a:xfrm>
            <a:off x="6783388" y="1609725"/>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Flowchart: Magnetic Disk 8"/>
          <p:cNvSpPr/>
          <p:nvPr/>
        </p:nvSpPr>
        <p:spPr>
          <a:xfrm>
            <a:off x="8010525" y="2192338"/>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51725" y="1944688"/>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46938" y="1609725"/>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sp>
        <p:nvSpPr>
          <p:cNvPr id="13" name="Flowchart: Magnetic Disk 12"/>
          <p:cNvSpPr/>
          <p:nvPr/>
        </p:nvSpPr>
        <p:spPr>
          <a:xfrm>
            <a:off x="8004175" y="3306763"/>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14" name="TextBox 13"/>
          <p:cNvSpPr txBox="1"/>
          <p:nvPr/>
        </p:nvSpPr>
        <p:spPr>
          <a:xfrm>
            <a:off x="7874000" y="2949575"/>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cxnSp>
        <p:nvCxnSpPr>
          <p:cNvPr id="20" name="Straight Arrow Connector 19"/>
          <p:cNvCxnSpPr>
            <a:stCxn id="9" idx="3"/>
            <a:endCxn id="13" idx="1"/>
          </p:cNvCxnSpPr>
          <p:nvPr/>
        </p:nvCxnSpPr>
        <p:spPr>
          <a:xfrm flipH="1">
            <a:off x="8339138" y="2862263"/>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Flowchart: Magnetic Disk 20"/>
          <p:cNvSpPr/>
          <p:nvPr/>
        </p:nvSpPr>
        <p:spPr>
          <a:xfrm>
            <a:off x="8013700" y="4408488"/>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2" name="Straight Arrow Connector 21"/>
          <p:cNvCxnSpPr>
            <a:endCxn id="21" idx="1"/>
          </p:cNvCxnSpPr>
          <p:nvPr/>
        </p:nvCxnSpPr>
        <p:spPr>
          <a:xfrm flipH="1">
            <a:off x="8348663" y="3962400"/>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91463" y="3971925"/>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sp>
        <p:nvSpPr>
          <p:cNvPr id="24" name="Flowchart: Magnetic Disk 23"/>
          <p:cNvSpPr/>
          <p:nvPr/>
        </p:nvSpPr>
        <p:spPr>
          <a:xfrm>
            <a:off x="6796088" y="5187950"/>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31050" y="4743450"/>
            <a:ext cx="882650" cy="44450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89725" y="4451350"/>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atin typeface="Calibri" charset="0"/>
              </a:rPr>
              <a:t>Let's look on GitHub</a:t>
            </a:r>
          </a:p>
        </p:txBody>
      </p:sp>
      <p:sp>
        <p:nvSpPr>
          <p:cNvPr id="27651" name="Content Placeholder 2"/>
          <p:cNvSpPr>
            <a:spLocks noGrp="1"/>
          </p:cNvSpPr>
          <p:nvPr>
            <p:ph idx="1"/>
          </p:nvPr>
        </p:nvSpPr>
        <p:spPr>
          <a:xfrm>
            <a:off x="431800" y="1219201"/>
            <a:ext cx="7899400" cy="850900"/>
          </a:xfrm>
        </p:spPr>
        <p:txBody>
          <a:bodyPr/>
          <a:lstStyle/>
          <a:p>
            <a:pPr marL="0" indent="0">
              <a:buFont typeface="Arial" charset="0"/>
              <a:buNone/>
            </a:pPr>
            <a:r>
              <a:rPr lang="en-GB" dirty="0" smtClean="0">
                <a:latin typeface="Calibri" charset="0"/>
              </a:rPr>
              <a:t>Before</a:t>
            </a:r>
            <a:r>
              <a:rPr lang="mr-IN" dirty="0" smtClean="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9900"/>
            <a:ext cx="9144000" cy="1801773"/>
          </a:xfrm>
          <a:prstGeom prst="rect">
            <a:avLst/>
          </a:prstGeom>
        </p:spPr>
      </p:pic>
      <p:sp>
        <p:nvSpPr>
          <p:cNvPr id="5" name="Content Placeholder 2"/>
          <p:cNvSpPr txBox="1">
            <a:spLocks/>
          </p:cNvSpPr>
          <p:nvPr/>
        </p:nvSpPr>
        <p:spPr bwMode="auto">
          <a:xfrm>
            <a:off x="482600" y="3492501"/>
            <a:ext cx="78994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dirty="0" smtClean="0">
                <a:latin typeface="Calibri" charset="0"/>
              </a:rPr>
              <a:t>After</a:t>
            </a:r>
            <a:r>
              <a:rPr lang="mr-IN" dirty="0" smtClean="0">
                <a:latin typeface="Calibri" charset="0"/>
              </a:rPr>
              <a:t>…</a:t>
            </a:r>
            <a:endParaRPr lang="en-GB" dirty="0">
              <a:latin typeface="Calibri" charset="0"/>
            </a:endParaRPr>
          </a:p>
        </p:txBody>
      </p:sp>
      <p:pic>
        <p:nvPicPr>
          <p:cNvPr id="3" name="Picture 2" descr="Screen Shot 2017-02-23 at 11.13.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41800"/>
            <a:ext cx="9144000" cy="201095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smtClean="0">
                <a:latin typeface="Calibri" charset="0"/>
              </a:rPr>
              <a:t>The Plan: Use </a:t>
            </a:r>
            <a:r>
              <a:rPr lang="en-GB" dirty="0">
                <a:latin typeface="Calibri" charset="0"/>
              </a:rPr>
              <a:t>Git/</a:t>
            </a:r>
            <a:r>
              <a:rPr lang="en-GB" dirty="0" err="1">
                <a:latin typeface="Calibri" charset="0"/>
              </a:rPr>
              <a:t>GitHub</a:t>
            </a:r>
            <a:r>
              <a:rPr lang="en-GB" dirty="0">
                <a:latin typeface="Calibri" charset="0"/>
              </a:rPr>
              <a:t> all week</a:t>
            </a:r>
          </a:p>
        </p:txBody>
      </p:sp>
      <p:sp>
        <p:nvSpPr>
          <p:cNvPr id="3" name="Content Placeholder 2"/>
          <p:cNvSpPr>
            <a:spLocks noGrp="1"/>
          </p:cNvSpPr>
          <p:nvPr>
            <p:ph idx="1"/>
          </p:nvPr>
        </p:nvSpPr>
        <p:spPr/>
        <p:txBody>
          <a:bodyPr/>
          <a:lstStyle/>
          <a:p>
            <a:pPr>
              <a:buFont typeface="Arial" pitchFamily="34" charset="0"/>
              <a:buChar char="•"/>
              <a:defRPr/>
            </a:pPr>
            <a:r>
              <a:rPr lang="en-GB" dirty="0" smtClean="0">
                <a:ea typeface="+mn-ea"/>
              </a:rPr>
              <a:t>This stuff is hard to learn - we know that from experience.</a:t>
            </a:r>
          </a:p>
          <a:p>
            <a:pPr>
              <a:buFont typeface="Arial" pitchFamily="34" charset="0"/>
              <a:buChar char="•"/>
              <a:defRPr/>
            </a:pPr>
            <a:r>
              <a:rPr lang="en-GB" dirty="0" smtClean="0">
                <a:ea typeface="+mn-ea"/>
              </a:rPr>
              <a:t>A presentation is quickly forgotten.</a:t>
            </a:r>
          </a:p>
          <a:p>
            <a:pPr>
              <a:buFont typeface="Arial" pitchFamily="34" charset="0"/>
              <a:buChar char="•"/>
              <a:defRPr/>
            </a:pPr>
            <a:r>
              <a:rPr lang="en-GB" dirty="0" smtClean="0">
                <a:ea typeface="+mn-ea"/>
              </a:rPr>
              <a:t>So, we propose that you use Git/GitHub for every exercise.</a:t>
            </a:r>
          </a:p>
          <a:p>
            <a:pPr>
              <a:buFont typeface="Arial" pitchFamily="34" charset="0"/>
              <a:buChar char="•"/>
              <a:defRPr/>
            </a:pPr>
            <a:r>
              <a:rPr lang="en-GB" dirty="0" smtClean="0">
                <a:ea typeface="+mn-ea"/>
              </a:rPr>
              <a:t>You </a:t>
            </a:r>
            <a:r>
              <a:rPr lang="en-GB" dirty="0" smtClean="0">
                <a:ea typeface="+mn-ea"/>
              </a:rPr>
              <a:t>are </a:t>
            </a:r>
            <a:r>
              <a:rPr lang="en-GB" dirty="0" smtClean="0">
                <a:ea typeface="+mn-ea"/>
              </a:rPr>
              <a:t>going to </a:t>
            </a:r>
            <a:r>
              <a:rPr lang="en-GB" dirty="0" smtClean="0">
                <a:ea typeface="+mn-ea"/>
              </a:rPr>
              <a:t>create and update your own </a:t>
            </a:r>
            <a:r>
              <a:rPr lang="en-GB" dirty="0" err="1">
                <a:ea typeface="+mn-ea"/>
              </a:rPr>
              <a:t>G</a:t>
            </a:r>
            <a:r>
              <a:rPr lang="en-GB" dirty="0" err="1" smtClean="0">
                <a:ea typeface="+mn-ea"/>
              </a:rPr>
              <a:t>ithub</a:t>
            </a:r>
            <a:r>
              <a:rPr lang="en-GB" dirty="0" smtClean="0">
                <a:ea typeface="+mn-ea"/>
              </a:rPr>
              <a:t> repository </a:t>
            </a:r>
            <a:r>
              <a:rPr lang="en-GB" dirty="0" smtClean="0">
                <a:ea typeface="+mn-ea"/>
              </a:rPr>
              <a:t>with files from exercises throughout the course.</a:t>
            </a:r>
          </a:p>
          <a:p>
            <a:pPr marL="0" indent="0">
              <a:buFont typeface="Arial" pitchFamily="34" charset="0"/>
              <a:buNone/>
              <a:defRPr/>
            </a:pPr>
            <a:endParaRPr lang="en-GB" dirty="0">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some test files</a:t>
            </a:r>
            <a:endParaRPr lang="en-US" dirty="0"/>
          </a:p>
        </p:txBody>
      </p:sp>
      <p:sp>
        <p:nvSpPr>
          <p:cNvPr id="3" name="Content Placeholder 2"/>
          <p:cNvSpPr>
            <a:spLocks noGrp="1"/>
          </p:cNvSpPr>
          <p:nvPr>
            <p:ph idx="1"/>
          </p:nvPr>
        </p:nvSpPr>
        <p:spPr>
          <a:xfrm>
            <a:off x="457200" y="1600200"/>
            <a:ext cx="8229600" cy="32257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2400" dirty="0" smtClean="0">
                <a:latin typeface="Courier"/>
                <a:cs typeface="Courier"/>
              </a:rPr>
              <a:t>$ </a:t>
            </a:r>
            <a:r>
              <a:rPr lang="en-US" sz="2400" b="1" dirty="0" err="1">
                <a:solidFill>
                  <a:srgbClr val="FFFF00"/>
                </a:solidFill>
                <a:latin typeface="Courier"/>
                <a:cs typeface="Courier"/>
              </a:rPr>
              <a:t>mkdir</a:t>
            </a:r>
            <a:r>
              <a:rPr lang="en-US" sz="2400" b="1" dirty="0">
                <a:solidFill>
                  <a:srgbClr val="FFFF00"/>
                </a:solidFill>
                <a:latin typeface="Courier"/>
                <a:cs typeface="Courier"/>
              </a:rPr>
              <a:t> </a:t>
            </a:r>
            <a:r>
              <a:rPr lang="en-US" sz="2400" b="1" dirty="0" err="1">
                <a:solidFill>
                  <a:srgbClr val="FFFF00"/>
                </a:solidFill>
                <a:latin typeface="Courier"/>
                <a:cs typeface="Courier"/>
              </a:rPr>
              <a:t>mydir</a:t>
            </a:r>
            <a:endParaRPr lang="en-US" sz="2400" b="1" dirty="0">
              <a:solidFill>
                <a:srgbClr val="FFFF00"/>
              </a:solidFill>
              <a:latin typeface="Courier"/>
              <a:cs typeface="Courier"/>
            </a:endParaRPr>
          </a:p>
          <a:p>
            <a:pPr marL="0" indent="0">
              <a:buNone/>
            </a:pPr>
            <a:r>
              <a:rPr lang="en-US" sz="2400" dirty="0" smtClean="0">
                <a:latin typeface="Courier"/>
                <a:cs typeface="Courier"/>
              </a:rPr>
              <a:t>$ </a:t>
            </a:r>
            <a:r>
              <a:rPr lang="en-US" sz="2400" b="1" dirty="0">
                <a:solidFill>
                  <a:srgbClr val="FFFF00"/>
                </a:solidFill>
                <a:latin typeface="Courier"/>
                <a:cs typeface="Courier"/>
              </a:rPr>
              <a:t>echo "hi" &gt; </a:t>
            </a:r>
            <a:r>
              <a:rPr lang="en-US" sz="2400" b="1" dirty="0" err="1">
                <a:solidFill>
                  <a:srgbClr val="FFFF00"/>
                </a:solidFill>
                <a:latin typeface="Courier"/>
                <a:cs typeface="Courier"/>
              </a:rPr>
              <a:t>hi.txt</a:t>
            </a:r>
            <a:endParaRPr lang="en-US" sz="2400" b="1" dirty="0">
              <a:solidFill>
                <a:srgbClr val="FFFF00"/>
              </a:solidFill>
              <a:latin typeface="Courier"/>
              <a:cs typeface="Courier"/>
            </a:endParaRPr>
          </a:p>
          <a:p>
            <a:pPr marL="0" indent="0">
              <a:buNone/>
            </a:pPr>
            <a:r>
              <a:rPr lang="en-US" sz="2400" dirty="0" smtClean="0">
                <a:latin typeface="Courier"/>
                <a:cs typeface="Courier"/>
              </a:rPr>
              <a:t>$ </a:t>
            </a:r>
            <a:r>
              <a:rPr lang="en-US" sz="2400" b="1" dirty="0">
                <a:solidFill>
                  <a:srgbClr val="FFFF00"/>
                </a:solidFill>
                <a:latin typeface="Courier"/>
                <a:cs typeface="Courier"/>
              </a:rPr>
              <a:t>echo "testing..." &gt; </a:t>
            </a:r>
            <a:r>
              <a:rPr lang="en-US" sz="2400" b="1" dirty="0" err="1">
                <a:solidFill>
                  <a:srgbClr val="FFFF00"/>
                </a:solidFill>
                <a:latin typeface="Courier"/>
                <a:cs typeface="Courier"/>
              </a:rPr>
              <a:t>mydir</a:t>
            </a:r>
            <a:r>
              <a:rPr lang="en-US" sz="2400" b="1" dirty="0">
                <a:solidFill>
                  <a:srgbClr val="FFFF00"/>
                </a:solidFill>
                <a:latin typeface="Courier"/>
                <a:cs typeface="Courier"/>
              </a:rPr>
              <a:t>/t1.</a:t>
            </a:r>
            <a:r>
              <a:rPr lang="en-US" sz="2400" b="1" dirty="0" smtClean="0">
                <a:solidFill>
                  <a:srgbClr val="FFFF00"/>
                </a:solidFill>
                <a:latin typeface="Courier"/>
                <a:cs typeface="Courier"/>
              </a:rPr>
              <a:t>txt</a:t>
            </a:r>
          </a:p>
          <a:p>
            <a:pPr marL="0" indent="0">
              <a:buNone/>
            </a:pPr>
            <a:r>
              <a:rPr lang="en-US" sz="2400" dirty="0">
                <a:latin typeface="Courier"/>
                <a:cs typeface="Courier"/>
              </a:rPr>
              <a:t>$ </a:t>
            </a:r>
            <a:r>
              <a:rPr lang="en-US" sz="2400" b="1" dirty="0" err="1">
                <a:solidFill>
                  <a:srgbClr val="FFFF00"/>
                </a:solidFill>
                <a:latin typeface="Courier"/>
                <a:cs typeface="Courier"/>
              </a:rPr>
              <a:t>ls</a:t>
            </a:r>
            <a:endParaRPr lang="en-US" sz="2400" b="1" dirty="0">
              <a:solidFill>
                <a:srgbClr val="FFFF00"/>
              </a:solidFill>
              <a:latin typeface="Courier"/>
              <a:cs typeface="Courier"/>
            </a:endParaRPr>
          </a:p>
          <a:p>
            <a:pPr marL="0" indent="0">
              <a:buNone/>
            </a:pPr>
            <a:r>
              <a:rPr lang="en-US" sz="2400" dirty="0" err="1" smtClean="0">
                <a:latin typeface="Courier"/>
                <a:cs typeface="Courier"/>
              </a:rPr>
              <a:t>hi.txt</a:t>
            </a:r>
            <a:r>
              <a:rPr lang="en-US" sz="2400" dirty="0">
                <a:latin typeface="Courier"/>
                <a:cs typeface="Courier"/>
              </a:rPr>
              <a:t>	</a:t>
            </a:r>
            <a:r>
              <a:rPr lang="en-US" sz="2400" dirty="0" err="1" smtClean="0">
                <a:latin typeface="Courier"/>
                <a:cs typeface="Courier"/>
              </a:rPr>
              <a:t>hello.txt</a:t>
            </a:r>
            <a:r>
              <a:rPr lang="en-US" sz="2400" dirty="0">
                <a:latin typeface="Courier"/>
                <a:cs typeface="Courier"/>
              </a:rPr>
              <a:t>	</a:t>
            </a:r>
            <a:r>
              <a:rPr lang="en-US" sz="2400" dirty="0" smtClean="0">
                <a:latin typeface="Courier"/>
                <a:cs typeface="Courier"/>
              </a:rPr>
              <a:t> </a:t>
            </a:r>
            <a:r>
              <a:rPr lang="en-US" sz="2400" dirty="0" err="1" smtClean="0">
                <a:latin typeface="Courier"/>
                <a:cs typeface="Courier"/>
              </a:rPr>
              <a:t>mydir</a:t>
            </a:r>
            <a:endParaRPr lang="en-US" sz="2400" dirty="0">
              <a:latin typeface="Courier"/>
              <a:cs typeface="Courier"/>
            </a:endParaRPr>
          </a:p>
        </p:txBody>
      </p:sp>
    </p:spTree>
    <p:extLst>
      <p:ext uri="{BB962C8B-B14F-4D97-AF65-F5344CB8AC3E}">
        <p14:creationId xmlns:p14="http://schemas.microsoft.com/office/powerpoint/2010/main" val="427329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a:t>
            </a:r>
            <a:endParaRPr lang="en-US" dirty="0"/>
          </a:p>
        </p:txBody>
      </p:sp>
      <p:sp>
        <p:nvSpPr>
          <p:cNvPr id="4" name="TextBox 3"/>
          <p:cNvSpPr txBox="1"/>
          <p:nvPr/>
        </p:nvSpPr>
        <p:spPr>
          <a:xfrm>
            <a:off x="609600" y="2222500"/>
            <a:ext cx="8051800" cy="341632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FFFF"/>
                </a:solidFill>
                <a:latin typeface="Courier"/>
                <a:cs typeface="Courier"/>
              </a:rPr>
              <a:t>$ </a:t>
            </a:r>
            <a:r>
              <a:rPr lang="en-US" b="1" dirty="0" err="1">
                <a:solidFill>
                  <a:srgbClr val="FFFF00"/>
                </a:solidFill>
                <a:latin typeface="Courier"/>
                <a:cs typeface="Courier"/>
              </a:rPr>
              <a:t>git</a:t>
            </a:r>
            <a:r>
              <a:rPr lang="en-US" b="1" dirty="0">
                <a:solidFill>
                  <a:srgbClr val="FFFF00"/>
                </a:solidFill>
                <a:latin typeface="Courier"/>
                <a:cs typeface="Courier"/>
              </a:rPr>
              <a:t> status</a:t>
            </a:r>
          </a:p>
          <a:p>
            <a:r>
              <a:rPr lang="en-US" dirty="0">
                <a:solidFill>
                  <a:srgbClr val="FFFFFF"/>
                </a:solidFill>
                <a:latin typeface="Courier"/>
                <a:cs typeface="Courier"/>
              </a:rPr>
              <a:t>On branch master</a:t>
            </a:r>
          </a:p>
          <a:p>
            <a:r>
              <a:rPr lang="en-US" dirty="0">
                <a:solidFill>
                  <a:srgbClr val="FFFFFF"/>
                </a:solidFill>
                <a:latin typeface="Courier"/>
                <a:cs typeface="Courier"/>
              </a:rPr>
              <a:t>Your branch is up-to-date with 'origin/master'.</a:t>
            </a:r>
          </a:p>
          <a:p>
            <a:r>
              <a:rPr lang="en-US" dirty="0">
                <a:solidFill>
                  <a:srgbClr val="FFFFFF"/>
                </a:solidFill>
                <a:latin typeface="Courier"/>
                <a:cs typeface="Courier"/>
              </a:rPr>
              <a:t>Untracked files:</a:t>
            </a:r>
          </a:p>
          <a:p>
            <a:r>
              <a:rPr lang="en-US" dirty="0">
                <a:solidFill>
                  <a:srgbClr val="FFFFFF"/>
                </a:solidFill>
                <a:latin typeface="Courier"/>
                <a:cs typeface="Courier"/>
              </a:rPr>
              <a:t>  (use "</a:t>
            </a:r>
            <a:r>
              <a:rPr lang="en-US" dirty="0" err="1">
                <a:solidFill>
                  <a:srgbClr val="FFFFFF"/>
                </a:solidFill>
                <a:latin typeface="Courier"/>
                <a:cs typeface="Courier"/>
              </a:rPr>
              <a:t>git</a:t>
            </a:r>
            <a:r>
              <a:rPr lang="en-US" dirty="0">
                <a:solidFill>
                  <a:srgbClr val="FFFFFF"/>
                </a:solidFill>
                <a:latin typeface="Courier"/>
                <a:cs typeface="Courier"/>
              </a:rPr>
              <a:t> add &lt;file&gt;..." to include in what will be committed)</a:t>
            </a:r>
          </a:p>
          <a:p>
            <a:endParaRPr lang="en-US" dirty="0">
              <a:solidFill>
                <a:srgbClr val="FFFFFF"/>
              </a:solidFill>
              <a:latin typeface="Courier"/>
              <a:cs typeface="Courier"/>
            </a:endParaRPr>
          </a:p>
          <a:p>
            <a:r>
              <a:rPr lang="en-US" dirty="0">
                <a:solidFill>
                  <a:srgbClr val="FFFFFF"/>
                </a:solidFill>
                <a:latin typeface="Courier"/>
                <a:cs typeface="Courier"/>
              </a:rPr>
              <a:t>	</a:t>
            </a:r>
            <a:r>
              <a:rPr lang="en-US" dirty="0" err="1">
                <a:solidFill>
                  <a:srgbClr val="FF0000"/>
                </a:solidFill>
                <a:latin typeface="Courier"/>
                <a:cs typeface="Courier"/>
              </a:rPr>
              <a:t>hi.txt</a:t>
            </a:r>
            <a:endParaRPr lang="en-US" dirty="0">
              <a:solidFill>
                <a:srgbClr val="FF0000"/>
              </a:solidFill>
              <a:latin typeface="Courier"/>
              <a:cs typeface="Courier"/>
            </a:endParaRPr>
          </a:p>
          <a:p>
            <a:r>
              <a:rPr lang="en-US" dirty="0">
                <a:solidFill>
                  <a:srgbClr val="FF0000"/>
                </a:solidFill>
                <a:latin typeface="Courier"/>
                <a:cs typeface="Courier"/>
              </a:rPr>
              <a:t>	</a:t>
            </a:r>
            <a:r>
              <a:rPr lang="en-US" dirty="0" err="1">
                <a:solidFill>
                  <a:srgbClr val="FF0000"/>
                </a:solidFill>
                <a:latin typeface="Courier"/>
                <a:cs typeface="Courier"/>
              </a:rPr>
              <a:t>mydir</a:t>
            </a:r>
            <a:r>
              <a:rPr lang="en-US" dirty="0">
                <a:solidFill>
                  <a:srgbClr val="FF0000"/>
                </a:solidFill>
                <a:latin typeface="Courier"/>
                <a:cs typeface="Courier"/>
              </a:rPr>
              <a:t>/</a:t>
            </a:r>
          </a:p>
          <a:p>
            <a:endParaRPr lang="en-US" dirty="0">
              <a:solidFill>
                <a:srgbClr val="FFFFFF"/>
              </a:solidFill>
              <a:latin typeface="Courier"/>
              <a:cs typeface="Courier"/>
            </a:endParaRPr>
          </a:p>
          <a:p>
            <a:r>
              <a:rPr lang="en-US" dirty="0">
                <a:solidFill>
                  <a:srgbClr val="FFFFFF"/>
                </a:solidFill>
                <a:latin typeface="Courier"/>
                <a:cs typeface="Courier"/>
              </a:rPr>
              <a:t>nothing added to commit but untracked files present (use "</a:t>
            </a:r>
            <a:r>
              <a:rPr lang="en-US" dirty="0" err="1">
                <a:solidFill>
                  <a:srgbClr val="FFFFFF"/>
                </a:solidFill>
                <a:latin typeface="Courier"/>
                <a:cs typeface="Courier"/>
              </a:rPr>
              <a:t>git</a:t>
            </a:r>
            <a:r>
              <a:rPr lang="en-US" dirty="0">
                <a:solidFill>
                  <a:srgbClr val="FFFFFF"/>
                </a:solidFill>
                <a:latin typeface="Courier"/>
                <a:cs typeface="Courier"/>
              </a:rPr>
              <a:t> add" to track)</a:t>
            </a:r>
          </a:p>
        </p:txBody>
      </p:sp>
      <p:sp>
        <p:nvSpPr>
          <p:cNvPr id="6" name="TextBox 5"/>
          <p:cNvSpPr txBox="1"/>
          <p:nvPr/>
        </p:nvSpPr>
        <p:spPr>
          <a:xfrm>
            <a:off x="1054100" y="1536700"/>
            <a:ext cx="4343400" cy="369332"/>
          </a:xfrm>
          <a:prstGeom prst="rect">
            <a:avLst/>
          </a:prstGeom>
          <a:noFill/>
        </p:spPr>
        <p:txBody>
          <a:bodyPr wrap="square" rtlCol="0">
            <a:spAutoFit/>
          </a:bodyPr>
          <a:lstStyle/>
          <a:p>
            <a:r>
              <a:rPr lang="en-US" dirty="0" smtClean="0"/>
              <a:t>Use to see what stage files are at</a:t>
            </a:r>
            <a:endParaRPr lang="en-US" dirty="0"/>
          </a:p>
        </p:txBody>
      </p:sp>
    </p:spTree>
    <p:extLst>
      <p:ext uri="{BB962C8B-B14F-4D97-AF65-F5344CB8AC3E}">
        <p14:creationId xmlns:p14="http://schemas.microsoft.com/office/powerpoint/2010/main" val="292032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457200" y="2171701"/>
            <a:ext cx="8229600" cy="3340099"/>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up-to-date with 'origin/master'.</a:t>
            </a:r>
          </a:p>
          <a:p>
            <a:pPr marL="0" indent="0">
              <a:buNone/>
            </a:pPr>
            <a:r>
              <a:rPr lang="en-US" sz="1800" dirty="0">
                <a:latin typeface="Courier"/>
                <a:cs typeface="Courier"/>
              </a:rPr>
              <a:t>Changes to be committed:</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reset HEAD &lt;file&gt;..." to </a:t>
            </a:r>
            <a:r>
              <a:rPr lang="en-US" sz="1800" dirty="0" err="1">
                <a:latin typeface="Courier"/>
                <a:cs typeface="Courier"/>
              </a:rPr>
              <a:t>unstage</a:t>
            </a:r>
            <a:r>
              <a:rPr lang="en-US" sz="1800" dirty="0">
                <a:latin typeface="Courier"/>
                <a:cs typeface="Courier"/>
              </a:rPr>
              <a:t>)</a:t>
            </a:r>
          </a:p>
          <a:p>
            <a:pPr marL="0" indent="0">
              <a:buNone/>
            </a:pPr>
            <a:endParaRPr lang="en-US" sz="1800" dirty="0">
              <a:latin typeface="Courier"/>
              <a:cs typeface="Courier"/>
            </a:endParaRPr>
          </a:p>
          <a:p>
            <a:pPr marL="0" indent="0">
              <a:buNone/>
            </a:pPr>
            <a:r>
              <a:rPr lang="en-US" sz="1800" dirty="0">
                <a:latin typeface="Courier"/>
                <a:cs typeface="Courier"/>
              </a:rPr>
              <a:t>	</a:t>
            </a:r>
            <a:r>
              <a:rPr lang="en-US" sz="1800" dirty="0">
                <a:solidFill>
                  <a:srgbClr val="66FA66"/>
                </a:solidFill>
                <a:latin typeface="Courier"/>
                <a:cs typeface="Courier"/>
              </a:rPr>
              <a:t>new file:   </a:t>
            </a:r>
            <a:r>
              <a:rPr lang="en-US" sz="1800" dirty="0" err="1">
                <a:solidFill>
                  <a:srgbClr val="66FA66"/>
                </a:solidFill>
                <a:latin typeface="Courier"/>
                <a:cs typeface="Courier"/>
              </a:rPr>
              <a:t>hi.txt</a:t>
            </a:r>
            <a:endParaRPr lang="en-US" sz="1800" dirty="0">
              <a:solidFill>
                <a:srgbClr val="66FA66"/>
              </a:solidFill>
              <a:latin typeface="Courier"/>
              <a:cs typeface="Courier"/>
            </a:endParaRP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/t1.txt</a:t>
            </a:r>
          </a:p>
          <a:p>
            <a:endParaRPr lang="en-US" sz="1800" dirty="0">
              <a:latin typeface="Courier"/>
              <a:cs typeface="Courier"/>
            </a:endParaRPr>
          </a:p>
          <a:p>
            <a:pPr marL="0" indent="0">
              <a:buNone/>
            </a:pPr>
            <a:endParaRPr lang="en-US" sz="1800" dirty="0">
              <a:latin typeface="Courier"/>
              <a:cs typeface="Courier"/>
            </a:endParaRPr>
          </a:p>
        </p:txBody>
      </p:sp>
      <p:sp>
        <p:nvSpPr>
          <p:cNvPr id="4" name="TextBox 3"/>
          <p:cNvSpPr txBox="1"/>
          <p:nvPr/>
        </p:nvSpPr>
        <p:spPr>
          <a:xfrm>
            <a:off x="901700" y="1320800"/>
            <a:ext cx="6045200" cy="646331"/>
          </a:xfrm>
          <a:prstGeom prst="rect">
            <a:avLst/>
          </a:prstGeom>
          <a:noFill/>
        </p:spPr>
        <p:txBody>
          <a:bodyPr wrap="square" rtlCol="0">
            <a:spAutoFit/>
          </a:bodyPr>
          <a:lstStyle/>
          <a:p>
            <a:r>
              <a:rPr lang="en-US" dirty="0" smtClean="0"/>
              <a:t>Adding files tells </a:t>
            </a:r>
            <a:r>
              <a:rPr lang="en-US" dirty="0" err="1" smtClean="0"/>
              <a:t>git</a:t>
            </a:r>
            <a:r>
              <a:rPr lang="en-US" dirty="0" smtClean="0"/>
              <a:t> to start looking after them or add a new version if it already knows about it.</a:t>
            </a:r>
            <a:endParaRPr lang="en-US" dirty="0"/>
          </a:p>
        </p:txBody>
      </p:sp>
    </p:spTree>
    <p:extLst>
      <p:ext uri="{BB962C8B-B14F-4D97-AF65-F5344CB8AC3E}">
        <p14:creationId xmlns:p14="http://schemas.microsoft.com/office/powerpoint/2010/main" val="2983270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dd another file</a:t>
            </a:r>
            <a:endParaRPr lang="en-US" dirty="0"/>
          </a:p>
        </p:txBody>
      </p:sp>
      <p:sp>
        <p:nvSpPr>
          <p:cNvPr id="3" name="Content Placeholder 2"/>
          <p:cNvSpPr>
            <a:spLocks noGrp="1"/>
          </p:cNvSpPr>
          <p:nvPr>
            <p:ph idx="1"/>
          </p:nvPr>
        </p:nvSpPr>
        <p:spPr>
          <a:xfrm>
            <a:off x="457200" y="1955801"/>
            <a:ext cx="8229600" cy="4064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a:solidFill>
                  <a:srgbClr val="FFFF00"/>
                </a:solidFill>
                <a:latin typeface="Courier"/>
                <a:cs typeface="Courier"/>
              </a:rPr>
              <a:t>echo "testing..." &gt; </a:t>
            </a:r>
            <a:r>
              <a:rPr lang="en-US" sz="1800" b="1" dirty="0" err="1">
                <a:solidFill>
                  <a:srgbClr val="FFFF00"/>
                </a:solidFill>
                <a:latin typeface="Courier"/>
                <a:cs typeface="Courier"/>
              </a:rPr>
              <a:t>mydir</a:t>
            </a:r>
            <a:r>
              <a:rPr lang="en-US" sz="1800" b="1" dirty="0">
                <a:solidFill>
                  <a:srgbClr val="FFFF00"/>
                </a:solidFill>
                <a:latin typeface="Courier"/>
                <a:cs typeface="Courier"/>
              </a:rPr>
              <a:t>/t2.txt</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r>
              <a:rPr lang="en-US" sz="1800" b="1" dirty="0" err="1">
                <a:solidFill>
                  <a:srgbClr val="FFFF00"/>
                </a:solidFill>
                <a:latin typeface="Courier"/>
                <a:cs typeface="Courier"/>
              </a:rPr>
              <a:t>mydir</a:t>
            </a:r>
            <a:r>
              <a:rPr lang="en-US" sz="1800" b="1" dirty="0">
                <a:solidFill>
                  <a:srgbClr val="FFFF00"/>
                </a:solidFill>
                <a:latin typeface="Courier"/>
                <a:cs typeface="Courier"/>
              </a:rPr>
              <a:t>/t2.txt </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up-to-date with 'origin/master'.</a:t>
            </a:r>
          </a:p>
          <a:p>
            <a:pPr marL="0" indent="0">
              <a:buNone/>
            </a:pPr>
            <a:r>
              <a:rPr lang="en-US" sz="1800" dirty="0">
                <a:latin typeface="Courier"/>
                <a:cs typeface="Courier"/>
              </a:rPr>
              <a:t>Changes to be committed:</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reset HEAD &lt;file&gt;..." to </a:t>
            </a:r>
            <a:r>
              <a:rPr lang="en-US" sz="1800" dirty="0" err="1">
                <a:latin typeface="Courier"/>
                <a:cs typeface="Courier"/>
              </a:rPr>
              <a:t>unstage</a:t>
            </a:r>
            <a:r>
              <a:rPr lang="en-US" sz="1800" dirty="0">
                <a:latin typeface="Courier"/>
                <a:cs typeface="Courier"/>
              </a:rPr>
              <a:t>)</a:t>
            </a:r>
          </a:p>
          <a:p>
            <a:pPr marL="0" indent="0">
              <a:buNone/>
            </a:pPr>
            <a:endParaRPr lang="en-US" sz="1800" dirty="0">
              <a:latin typeface="Courier"/>
              <a:cs typeface="Courier"/>
            </a:endParaRPr>
          </a:p>
          <a:p>
            <a:pPr marL="0" indent="0">
              <a:buNone/>
            </a:pPr>
            <a:r>
              <a:rPr lang="en-US" sz="1800" dirty="0">
                <a:latin typeface="Courier"/>
                <a:cs typeface="Courier"/>
              </a:rPr>
              <a:t>	</a:t>
            </a:r>
            <a:r>
              <a:rPr lang="en-US" sz="1800" dirty="0">
                <a:solidFill>
                  <a:srgbClr val="66FA66"/>
                </a:solidFill>
                <a:latin typeface="Courier"/>
                <a:cs typeface="Courier"/>
              </a:rPr>
              <a:t>new file:   </a:t>
            </a:r>
            <a:r>
              <a:rPr lang="en-US" sz="1800" dirty="0" err="1">
                <a:solidFill>
                  <a:srgbClr val="66FA66"/>
                </a:solidFill>
                <a:latin typeface="Courier"/>
                <a:cs typeface="Courier"/>
              </a:rPr>
              <a:t>hi.txt</a:t>
            </a:r>
            <a:endParaRPr lang="en-US" sz="1800" dirty="0">
              <a:solidFill>
                <a:srgbClr val="66FA66"/>
              </a:solidFill>
              <a:latin typeface="Courier"/>
              <a:cs typeface="Courier"/>
            </a:endParaRP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/t1.txt</a:t>
            </a:r>
          </a:p>
          <a:p>
            <a:pPr marL="0" indent="0">
              <a:buNone/>
            </a:pPr>
            <a:r>
              <a:rPr lang="en-US" sz="1800" dirty="0">
                <a:solidFill>
                  <a:srgbClr val="66FA66"/>
                </a:solidFill>
                <a:latin typeface="Courier"/>
                <a:cs typeface="Courier"/>
              </a:rPr>
              <a:t>	new file:   </a:t>
            </a:r>
            <a:r>
              <a:rPr lang="en-US" sz="1800" dirty="0" err="1">
                <a:solidFill>
                  <a:srgbClr val="66FA66"/>
                </a:solidFill>
                <a:latin typeface="Courier"/>
                <a:cs typeface="Courier"/>
              </a:rPr>
              <a:t>mydir</a:t>
            </a:r>
            <a:r>
              <a:rPr lang="en-US" sz="1800" dirty="0">
                <a:solidFill>
                  <a:srgbClr val="66FA66"/>
                </a:solidFill>
                <a:latin typeface="Courier"/>
                <a:cs typeface="Courier"/>
              </a:rPr>
              <a:t>/t2.txt</a:t>
            </a:r>
          </a:p>
          <a:p>
            <a:pPr marL="0" indent="0">
              <a:buNone/>
            </a:pPr>
            <a:endParaRPr lang="en-US" dirty="0"/>
          </a:p>
          <a:p>
            <a:pPr marL="0" indent="0">
              <a:buNone/>
            </a:pPr>
            <a:endParaRPr lang="en-US" dirty="0"/>
          </a:p>
        </p:txBody>
      </p:sp>
      <p:sp>
        <p:nvSpPr>
          <p:cNvPr id="4" name="TextBox 3"/>
          <p:cNvSpPr txBox="1"/>
          <p:nvPr/>
        </p:nvSpPr>
        <p:spPr>
          <a:xfrm>
            <a:off x="546100" y="1333501"/>
            <a:ext cx="8293100" cy="369332"/>
          </a:xfrm>
          <a:prstGeom prst="rect">
            <a:avLst/>
          </a:prstGeom>
          <a:noFill/>
        </p:spPr>
        <p:txBody>
          <a:bodyPr wrap="square" rtlCol="0">
            <a:spAutoFit/>
          </a:bodyPr>
          <a:lstStyle/>
          <a:p>
            <a:r>
              <a:rPr lang="en-US" dirty="0" smtClean="0"/>
              <a:t>These files are all staged to go into the repository, but are not committed yet.</a:t>
            </a:r>
            <a:endParaRPr lang="en-US" dirty="0"/>
          </a:p>
        </p:txBody>
      </p:sp>
    </p:spTree>
    <p:extLst>
      <p:ext uri="{BB962C8B-B14F-4D97-AF65-F5344CB8AC3E}">
        <p14:creationId xmlns:p14="http://schemas.microsoft.com/office/powerpoint/2010/main" val="261645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commit </a:t>
            </a:r>
            <a:endParaRPr lang="en-US" dirty="0"/>
          </a:p>
        </p:txBody>
      </p:sp>
      <p:sp>
        <p:nvSpPr>
          <p:cNvPr id="3" name="Content Placeholder 2"/>
          <p:cNvSpPr>
            <a:spLocks noGrp="1"/>
          </p:cNvSpPr>
          <p:nvPr>
            <p:ph idx="1"/>
          </p:nvPr>
        </p:nvSpPr>
        <p:spPr>
          <a:xfrm>
            <a:off x="469900" y="2146301"/>
            <a:ext cx="8229600" cy="40386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-m 'Adding my new greetings files'</a:t>
            </a:r>
          </a:p>
          <a:p>
            <a:pPr marL="0" indent="0">
              <a:buNone/>
            </a:pPr>
            <a:r>
              <a:rPr lang="en-US" sz="1800" dirty="0">
                <a:latin typeface="Courier"/>
                <a:cs typeface="Courier"/>
              </a:rPr>
              <a:t>[master fe70026] Adding my new greetings files</a:t>
            </a:r>
          </a:p>
          <a:p>
            <a:pPr marL="0" indent="0">
              <a:buNone/>
            </a:pPr>
            <a:r>
              <a:rPr lang="en-US" sz="1800" dirty="0">
                <a:latin typeface="Courier"/>
                <a:cs typeface="Courier"/>
              </a:rPr>
              <a:t> 3 files changed, 3 insertions(+)</a:t>
            </a:r>
          </a:p>
          <a:p>
            <a:pPr marL="0" indent="0">
              <a:buNone/>
            </a:pPr>
            <a:r>
              <a:rPr lang="en-US" sz="1800" dirty="0">
                <a:latin typeface="Courier"/>
                <a:cs typeface="Courier"/>
              </a:rPr>
              <a:t> create mode 100644 </a:t>
            </a:r>
            <a:r>
              <a:rPr lang="en-US" sz="1800" dirty="0" err="1">
                <a:latin typeface="Courier"/>
                <a:cs typeface="Courier"/>
              </a:rPr>
              <a:t>hi.txt</a:t>
            </a:r>
            <a:endParaRPr lang="en-US" sz="1800" dirty="0">
              <a:latin typeface="Courier"/>
              <a:cs typeface="Courier"/>
            </a:endParaRPr>
          </a:p>
          <a:p>
            <a:pPr marL="0" indent="0">
              <a:buNone/>
            </a:pPr>
            <a:r>
              <a:rPr lang="en-US" sz="1800" dirty="0">
                <a:latin typeface="Courier"/>
                <a:cs typeface="Courier"/>
              </a:rPr>
              <a:t> create mode 100644 </a:t>
            </a:r>
            <a:r>
              <a:rPr lang="en-US" sz="1800" dirty="0" err="1">
                <a:latin typeface="Courier"/>
                <a:cs typeface="Courier"/>
              </a:rPr>
              <a:t>mydir</a:t>
            </a:r>
            <a:r>
              <a:rPr lang="en-US" sz="1800" dirty="0">
                <a:latin typeface="Courier"/>
                <a:cs typeface="Courier"/>
              </a:rPr>
              <a:t>/t1.txt</a:t>
            </a:r>
          </a:p>
          <a:p>
            <a:pPr marL="0" indent="0">
              <a:buNone/>
            </a:pPr>
            <a:r>
              <a:rPr lang="en-US" sz="1800" dirty="0">
                <a:latin typeface="Courier"/>
                <a:cs typeface="Courier"/>
              </a:rPr>
              <a:t> create mode 100644 </a:t>
            </a:r>
            <a:r>
              <a:rPr lang="en-US" sz="1800" dirty="0" err="1">
                <a:latin typeface="Courier"/>
                <a:cs typeface="Courier"/>
              </a:rPr>
              <a:t>mydir</a:t>
            </a:r>
            <a:r>
              <a:rPr lang="en-US" sz="1800" dirty="0">
                <a:latin typeface="Courier"/>
                <a:cs typeface="Courier"/>
              </a:rPr>
              <a:t>/t2.txt</a:t>
            </a:r>
          </a:p>
          <a:p>
            <a:pPr marL="0" indent="0">
              <a:buNone/>
            </a:pPr>
            <a:endParaRPr lang="en-US" sz="1800" dirty="0" smtClean="0">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status</a:t>
            </a:r>
          </a:p>
          <a:p>
            <a:pPr marL="0" indent="0">
              <a:buNone/>
            </a:pPr>
            <a:r>
              <a:rPr lang="en-US" sz="1800" dirty="0">
                <a:latin typeface="Courier"/>
                <a:cs typeface="Courier"/>
              </a:rPr>
              <a:t>On branch master</a:t>
            </a:r>
          </a:p>
          <a:p>
            <a:pPr marL="0" indent="0">
              <a:buNone/>
            </a:pPr>
            <a:r>
              <a:rPr lang="en-US" sz="1800" dirty="0">
                <a:latin typeface="Courier"/>
                <a:cs typeface="Courier"/>
              </a:rPr>
              <a:t>Your branch is ahead of 'origin/master' by 1 commit.</a:t>
            </a:r>
          </a:p>
          <a:p>
            <a:pPr marL="0" indent="0">
              <a:buNone/>
            </a:pPr>
            <a:r>
              <a:rPr lang="en-US" sz="1800" dirty="0">
                <a:latin typeface="Courier"/>
                <a:cs typeface="Courier"/>
              </a:rPr>
              <a:t>  (use "</a:t>
            </a:r>
            <a:r>
              <a:rPr lang="en-US" sz="1800" dirty="0" err="1">
                <a:latin typeface="Courier"/>
                <a:cs typeface="Courier"/>
              </a:rPr>
              <a:t>git</a:t>
            </a:r>
            <a:r>
              <a:rPr lang="en-US" sz="1800" dirty="0">
                <a:latin typeface="Courier"/>
                <a:cs typeface="Courier"/>
              </a:rPr>
              <a:t> push" to publish your local commits)</a:t>
            </a:r>
          </a:p>
          <a:p>
            <a:pPr marL="0" indent="0">
              <a:buNone/>
            </a:pPr>
            <a:r>
              <a:rPr lang="en-US" sz="1800" dirty="0">
                <a:latin typeface="Courier"/>
                <a:cs typeface="Courier"/>
              </a:rPr>
              <a:t>nothing to commit, working tree clean</a:t>
            </a:r>
          </a:p>
        </p:txBody>
      </p:sp>
      <p:sp>
        <p:nvSpPr>
          <p:cNvPr id="4" name="TextBox 3"/>
          <p:cNvSpPr txBox="1"/>
          <p:nvPr/>
        </p:nvSpPr>
        <p:spPr>
          <a:xfrm>
            <a:off x="469900" y="1219201"/>
            <a:ext cx="8293100" cy="646331"/>
          </a:xfrm>
          <a:prstGeom prst="rect">
            <a:avLst/>
          </a:prstGeom>
          <a:noFill/>
        </p:spPr>
        <p:txBody>
          <a:bodyPr wrap="square" rtlCol="0">
            <a:spAutoFit/>
          </a:bodyPr>
          <a:lstStyle/>
          <a:p>
            <a:r>
              <a:rPr lang="en-US" dirty="0" smtClean="0"/>
              <a:t>Now the files are in the local repository. The working tree is the same as repository. </a:t>
            </a:r>
            <a:endParaRPr lang="en-US" dirty="0"/>
          </a:p>
        </p:txBody>
      </p:sp>
    </p:spTree>
    <p:extLst>
      <p:ext uri="{BB962C8B-B14F-4D97-AF65-F5344CB8AC3E}">
        <p14:creationId xmlns:p14="http://schemas.microsoft.com/office/powerpoint/2010/main" val="2525722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new version back to </a:t>
            </a:r>
            <a:r>
              <a:rPr lang="en-US" dirty="0" err="1" smtClean="0"/>
              <a:t>Github</a:t>
            </a:r>
            <a:endParaRPr lang="en-US" dirty="0"/>
          </a:p>
        </p:txBody>
      </p:sp>
      <p:sp>
        <p:nvSpPr>
          <p:cNvPr id="3" name="Content Placeholder 2"/>
          <p:cNvSpPr>
            <a:spLocks noGrp="1"/>
          </p:cNvSpPr>
          <p:nvPr>
            <p:ph idx="1"/>
          </p:nvPr>
        </p:nvSpPr>
        <p:spPr>
          <a:xfrm>
            <a:off x="355600" y="1892301"/>
            <a:ext cx="8229600" cy="30861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push</a:t>
            </a:r>
          </a:p>
          <a:p>
            <a:pPr marL="0" indent="0">
              <a:buNone/>
            </a:pPr>
            <a:r>
              <a:rPr lang="en-US" sz="1800" dirty="0">
                <a:latin typeface="Courier"/>
                <a:cs typeface="Courier"/>
              </a:rPr>
              <a:t>Counting objects: 5, done.</a:t>
            </a:r>
          </a:p>
          <a:p>
            <a:pPr marL="0" indent="0">
              <a:buNone/>
            </a:pPr>
            <a:r>
              <a:rPr lang="en-US" sz="1800" dirty="0">
                <a:latin typeface="Courier"/>
                <a:cs typeface="Courier"/>
              </a:rPr>
              <a:t>Delta compression using up to 4 threads.</a:t>
            </a:r>
          </a:p>
          <a:p>
            <a:pPr marL="0" indent="0">
              <a:buNone/>
            </a:pPr>
            <a:r>
              <a:rPr lang="en-US" sz="1800" dirty="0">
                <a:latin typeface="Courier"/>
                <a:cs typeface="Courier"/>
              </a:rPr>
              <a:t>Compressing objects: 100% (3/3), done.</a:t>
            </a:r>
          </a:p>
          <a:p>
            <a:pPr marL="0" indent="0">
              <a:buNone/>
            </a:pPr>
            <a:r>
              <a:rPr lang="en-US" sz="1800" dirty="0">
                <a:latin typeface="Courier"/>
                <a:cs typeface="Courier"/>
              </a:rPr>
              <a:t>Writing objects: 100% (5/5), 465 bytes | 0 bytes/s, done.</a:t>
            </a:r>
          </a:p>
          <a:p>
            <a:pPr marL="0" indent="0">
              <a:buNone/>
            </a:pPr>
            <a:r>
              <a:rPr lang="en-US" sz="1800" dirty="0">
                <a:latin typeface="Courier"/>
                <a:cs typeface="Courier"/>
              </a:rPr>
              <a:t>Total 5 (delta 0), reused 0 (delta 0)</a:t>
            </a:r>
          </a:p>
          <a:p>
            <a:pPr marL="0" indent="0">
              <a:buNone/>
            </a:pPr>
            <a:r>
              <a:rPr lang="en-US" sz="1800" dirty="0">
                <a:latin typeface="Courier"/>
                <a:cs typeface="Courier"/>
              </a:rPr>
              <a:t>To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ncas-isc.git</a:t>
            </a:r>
            <a:endParaRPr lang="en-US" sz="1800" dirty="0">
              <a:latin typeface="Courier"/>
              <a:cs typeface="Courier"/>
            </a:endParaRPr>
          </a:p>
          <a:p>
            <a:pPr marL="0" indent="0">
              <a:buNone/>
            </a:pPr>
            <a:r>
              <a:rPr lang="mr-IN" sz="1800" dirty="0">
                <a:latin typeface="Courier"/>
                <a:cs typeface="Courier"/>
              </a:rPr>
              <a:t>   fdd3c9e..fe70026  master -&gt; </a:t>
            </a:r>
            <a:r>
              <a:rPr lang="mr-IN" sz="1800" dirty="0" smtClean="0">
                <a:latin typeface="Courier"/>
                <a:cs typeface="Courier"/>
              </a:rPr>
              <a:t>master</a:t>
            </a:r>
            <a:endParaRPr lang="mr-IN" sz="1800" dirty="0">
              <a:latin typeface="Courier"/>
              <a:cs typeface="Courier"/>
            </a:endParaRPr>
          </a:p>
        </p:txBody>
      </p:sp>
      <p:sp>
        <p:nvSpPr>
          <p:cNvPr id="4" name="TextBox 3"/>
          <p:cNvSpPr txBox="1"/>
          <p:nvPr/>
        </p:nvSpPr>
        <p:spPr>
          <a:xfrm>
            <a:off x="469900" y="1524001"/>
            <a:ext cx="8293100" cy="369332"/>
          </a:xfrm>
          <a:prstGeom prst="rect">
            <a:avLst/>
          </a:prstGeom>
          <a:noFill/>
        </p:spPr>
        <p:txBody>
          <a:bodyPr wrap="square" rtlCol="0">
            <a:spAutoFit/>
          </a:bodyPr>
          <a:lstStyle/>
          <a:p>
            <a:r>
              <a:rPr lang="en-US" dirty="0" smtClean="0"/>
              <a:t>Make the repo on </a:t>
            </a:r>
            <a:r>
              <a:rPr lang="en-US" dirty="0" err="1" smtClean="0"/>
              <a:t>Github</a:t>
            </a:r>
            <a:r>
              <a:rPr lang="en-US" dirty="0" smtClean="0"/>
              <a:t> match the local repo.  </a:t>
            </a:r>
            <a:endParaRPr lang="en-US" dirty="0"/>
          </a:p>
        </p:txBody>
      </p:sp>
      <p:pic>
        <p:nvPicPr>
          <p:cNvPr id="5" name="Picture 4" descr="Screen Shot 2017-02-24 at 12.0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69703"/>
            <a:ext cx="9144000" cy="2288297"/>
          </a:xfrm>
          <a:prstGeom prst="rect">
            <a:avLst/>
          </a:prstGeom>
        </p:spPr>
      </p:pic>
    </p:spTree>
    <p:extLst>
      <p:ext uri="{BB962C8B-B14F-4D97-AF65-F5344CB8AC3E}">
        <p14:creationId xmlns:p14="http://schemas.microsoft.com/office/powerpoint/2010/main" val="9799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a:t>
            </a:r>
            <a:endParaRPr lang="en-US" dirty="0"/>
          </a:p>
        </p:txBody>
      </p:sp>
      <p:sp>
        <p:nvSpPr>
          <p:cNvPr id="3" name="Content Placeholder 2"/>
          <p:cNvSpPr>
            <a:spLocks noGrp="1"/>
          </p:cNvSpPr>
          <p:nvPr>
            <p:ph idx="1"/>
          </p:nvPr>
        </p:nvSpPr>
        <p:spPr/>
        <p:txBody>
          <a:bodyPr/>
          <a:lstStyle/>
          <a:p>
            <a:r>
              <a:rPr lang="en-US" dirty="0" smtClean="0"/>
              <a:t>If you are working on your own then that is all you need to know.</a:t>
            </a:r>
          </a:p>
          <a:p>
            <a:r>
              <a:rPr lang="en-US" dirty="0" smtClean="0"/>
              <a:t>You can keep track of changes in your code, you know its safe and you can share it with people.</a:t>
            </a:r>
          </a:p>
          <a:p>
            <a:endParaRPr lang="en-US" dirty="0" smtClean="0"/>
          </a:p>
          <a:p>
            <a:endParaRPr lang="en-US" dirty="0"/>
          </a:p>
        </p:txBody>
      </p:sp>
    </p:spTree>
    <p:extLst>
      <p:ext uri="{BB962C8B-B14F-4D97-AF65-F5344CB8AC3E}">
        <p14:creationId xmlns:p14="http://schemas.microsoft.com/office/powerpoint/2010/main" val="331333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25413"/>
            <a:ext cx="8229600" cy="1143000"/>
          </a:xfrm>
        </p:spPr>
        <p:txBody>
          <a:bodyPr/>
          <a:lstStyle/>
          <a:p>
            <a:r>
              <a:rPr lang="en-GB">
                <a:latin typeface="Calibri" charset="0"/>
              </a:rPr>
              <a:t>But those days are gone!</a:t>
            </a:r>
          </a:p>
        </p:txBody>
      </p:sp>
      <p:sp>
        <p:nvSpPr>
          <p:cNvPr id="5123" name="Content Placeholder 2"/>
          <p:cNvSpPr>
            <a:spLocks noGrp="1"/>
          </p:cNvSpPr>
          <p:nvPr>
            <p:ph idx="1"/>
          </p:nvPr>
        </p:nvSpPr>
        <p:spPr>
          <a:xfrm>
            <a:off x="206375" y="1268413"/>
            <a:ext cx="8686800" cy="5257800"/>
          </a:xfrm>
        </p:spPr>
        <p:txBody>
          <a:bodyPr/>
          <a:lstStyle/>
          <a:p>
            <a:r>
              <a:rPr lang="en-GB">
                <a:latin typeface="Calibri" charset="0"/>
              </a:rPr>
              <a:t>Scientists are typically </a:t>
            </a:r>
            <a:r>
              <a:rPr lang="en-GB" b="1">
                <a:latin typeface="Calibri" charset="0"/>
              </a:rPr>
              <a:t>required to publish data and code</a:t>
            </a:r>
            <a:r>
              <a:rPr lang="en-GB">
                <a:latin typeface="Calibri" charset="0"/>
              </a:rPr>
              <a:t> (by their funders/institutions).</a:t>
            </a:r>
          </a:p>
          <a:p>
            <a:endParaRPr lang="en-GB" sz="1200">
              <a:latin typeface="Calibri" charset="0"/>
            </a:endParaRPr>
          </a:p>
          <a:p>
            <a:r>
              <a:rPr lang="en-GB">
                <a:latin typeface="Calibri" charset="0"/>
              </a:rPr>
              <a:t>Collaboration between scientists requires data-sharing; this implicitly relies on </a:t>
            </a:r>
            <a:r>
              <a:rPr lang="en-GB" b="1">
                <a:latin typeface="Calibri" charset="0"/>
              </a:rPr>
              <a:t>code-sharing</a:t>
            </a:r>
            <a:r>
              <a:rPr lang="en-GB">
                <a:latin typeface="Calibri" charset="0"/>
              </a:rPr>
              <a:t>.</a:t>
            </a:r>
          </a:p>
          <a:p>
            <a:endParaRPr lang="en-GB" sz="1200">
              <a:latin typeface="Calibri" charset="0"/>
            </a:endParaRPr>
          </a:p>
          <a:p>
            <a:r>
              <a:rPr lang="en-GB">
                <a:latin typeface="Calibri" charset="0"/>
              </a:rPr>
              <a:t>There are </a:t>
            </a:r>
            <a:r>
              <a:rPr lang="en-GB" b="1">
                <a:latin typeface="Calibri" charset="0"/>
              </a:rPr>
              <a:t>tools that make it easy </a:t>
            </a:r>
            <a:r>
              <a:rPr lang="en-GB">
                <a:latin typeface="Calibri" charset="0"/>
              </a:rPr>
              <a:t>to record our changes, document our workflow and “fix” releases of our code at important steps along the way.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other people</a:t>
            </a:r>
            <a:endParaRPr lang="en-US" dirty="0"/>
          </a:p>
        </p:txBody>
      </p:sp>
      <p:sp>
        <p:nvSpPr>
          <p:cNvPr id="3" name="Content Placeholder 2"/>
          <p:cNvSpPr>
            <a:spLocks noGrp="1"/>
          </p:cNvSpPr>
          <p:nvPr>
            <p:ph idx="1"/>
          </p:nvPr>
        </p:nvSpPr>
        <p:spPr>
          <a:xfrm>
            <a:off x="495300" y="1358900"/>
            <a:ext cx="8229600" cy="4927600"/>
          </a:xfrm>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clone </a:t>
            </a:r>
            <a:r>
              <a:rPr lang="en-US" sz="1800" b="1" dirty="0" err="1">
                <a:solidFill>
                  <a:srgbClr val="FFFF00"/>
                </a:solidFill>
                <a:latin typeface="Courier"/>
                <a:cs typeface="Courier"/>
              </a:rPr>
              <a:t>git@github.com:spepler</a:t>
            </a:r>
            <a:r>
              <a:rPr lang="en-US" sz="1800" b="1" dirty="0">
                <a:solidFill>
                  <a:srgbClr val="FFFF00"/>
                </a:solidFill>
                <a:latin typeface="Courier"/>
                <a:cs typeface="Courier"/>
              </a:rPr>
              <a:t>/</a:t>
            </a:r>
            <a:r>
              <a:rPr lang="en-US" sz="1800" b="1" dirty="0" err="1">
                <a:solidFill>
                  <a:srgbClr val="FFFF00"/>
                </a:solidFill>
                <a:latin typeface="Courier"/>
                <a:cs typeface="Courier"/>
              </a:rPr>
              <a:t>ncas-isc.git</a:t>
            </a:r>
            <a:r>
              <a:rPr lang="en-US" sz="1800" b="1" dirty="0">
                <a:solidFill>
                  <a:srgbClr val="FFFF00"/>
                </a:solidFill>
                <a:latin typeface="Courier"/>
                <a:cs typeface="Courier"/>
              </a:rPr>
              <a:t> ncas-isc2</a:t>
            </a:r>
          </a:p>
          <a:p>
            <a:pPr marL="0" indent="0">
              <a:buNone/>
            </a:pPr>
            <a:r>
              <a:rPr lang="en-US" sz="1800" dirty="0">
                <a:latin typeface="Courier"/>
                <a:cs typeface="Courier"/>
              </a:rPr>
              <a:t>Cloning into 'ncas-isc2'...</a:t>
            </a:r>
          </a:p>
          <a:p>
            <a:pPr marL="0" indent="0">
              <a:buNone/>
            </a:pPr>
            <a:r>
              <a:rPr lang="en-US" sz="1800" dirty="0">
                <a:latin typeface="Courier"/>
                <a:cs typeface="Courier"/>
              </a:rPr>
              <a:t>remote: Counting objects: 17, done.</a:t>
            </a:r>
          </a:p>
          <a:p>
            <a:pPr marL="0" indent="0">
              <a:buNone/>
            </a:pPr>
            <a:r>
              <a:rPr lang="en-US" sz="1800" dirty="0">
                <a:latin typeface="Courier"/>
                <a:cs typeface="Courier"/>
              </a:rPr>
              <a:t>remote: Compressing objects: 100% (11/11), done.</a:t>
            </a:r>
          </a:p>
          <a:p>
            <a:pPr marL="0" indent="0">
              <a:buNone/>
            </a:pPr>
            <a:r>
              <a:rPr lang="en-US" sz="1800" dirty="0">
                <a:latin typeface="Courier"/>
                <a:cs typeface="Courier"/>
              </a:rPr>
              <a:t>remote: Total 17 (delta 1), reused 16 (delta 0), pack-reused 0</a:t>
            </a:r>
          </a:p>
          <a:p>
            <a:pPr marL="0" indent="0">
              <a:buNone/>
            </a:pPr>
            <a:r>
              <a:rPr lang="en-US" sz="1800" dirty="0">
                <a:latin typeface="Courier"/>
                <a:cs typeface="Courier"/>
              </a:rPr>
              <a:t>Receiving objects: 100% (17/17), done.</a:t>
            </a:r>
          </a:p>
          <a:p>
            <a:pPr marL="0" indent="0">
              <a:buNone/>
            </a:pPr>
            <a:r>
              <a:rPr lang="en-US" sz="1800" dirty="0">
                <a:latin typeface="Courier"/>
                <a:cs typeface="Courier"/>
              </a:rPr>
              <a:t>Resolving deltas: 100% (1/1), done.</a:t>
            </a:r>
          </a:p>
          <a:p>
            <a:pPr marL="0" indent="0">
              <a:buNone/>
            </a:pPr>
            <a:r>
              <a:rPr lang="en-US" sz="1800" dirty="0" smtClean="0">
                <a:latin typeface="Courier"/>
                <a:cs typeface="Courier"/>
              </a:rPr>
              <a:t>$ </a:t>
            </a:r>
            <a:r>
              <a:rPr lang="en-US" sz="1800" b="1" dirty="0">
                <a:solidFill>
                  <a:srgbClr val="FFFF00"/>
                </a:solidFill>
                <a:latin typeface="Courier"/>
                <a:cs typeface="Courier"/>
              </a:rPr>
              <a:t>cd ncas-isc2</a:t>
            </a:r>
          </a:p>
          <a:p>
            <a:pPr marL="0" indent="0">
              <a:buNone/>
            </a:pPr>
            <a:r>
              <a:rPr lang="en-US" sz="1800" dirty="0" smtClean="0">
                <a:latin typeface="Courier"/>
                <a:cs typeface="Courier"/>
              </a:rPr>
              <a:t>$ </a:t>
            </a:r>
            <a:r>
              <a:rPr lang="en-US" sz="1800" b="1" dirty="0" err="1">
                <a:solidFill>
                  <a:srgbClr val="FFFF00"/>
                </a:solidFill>
                <a:latin typeface="Courier"/>
                <a:cs typeface="Courier"/>
              </a:rPr>
              <a:t>ls</a:t>
            </a:r>
            <a:endParaRPr lang="en-US" sz="1800" b="1" dirty="0">
              <a:solidFill>
                <a:srgbClr val="FFFF00"/>
              </a:solidFill>
              <a:latin typeface="Courier"/>
              <a:cs typeface="Courier"/>
            </a:endParaRPr>
          </a:p>
          <a:p>
            <a:pPr marL="0" indent="0">
              <a:buNone/>
            </a:pPr>
            <a:r>
              <a:rPr lang="en-US" sz="1800" dirty="0" err="1" smtClean="0">
                <a:latin typeface="Courier"/>
                <a:cs typeface="Courier"/>
              </a:rPr>
              <a:t>hello.txt</a:t>
            </a:r>
            <a:r>
              <a:rPr lang="en-US" sz="1800" dirty="0">
                <a:latin typeface="Courier"/>
                <a:cs typeface="Courier"/>
              </a:rPr>
              <a:t>	</a:t>
            </a:r>
            <a:r>
              <a:rPr lang="en-US" sz="1800" dirty="0" err="1" smtClean="0">
                <a:latin typeface="Courier"/>
                <a:cs typeface="Courier"/>
              </a:rPr>
              <a:t>hi.txt</a:t>
            </a:r>
            <a:r>
              <a:rPr lang="en-US" sz="1800" dirty="0">
                <a:latin typeface="Courier"/>
                <a:cs typeface="Courier"/>
              </a:rPr>
              <a:t>	</a:t>
            </a:r>
            <a:r>
              <a:rPr lang="en-US" sz="1800" dirty="0" err="1" smtClean="0">
                <a:latin typeface="Courier"/>
                <a:cs typeface="Courier"/>
              </a:rPr>
              <a:t>mydir</a:t>
            </a:r>
            <a:r>
              <a:rPr lang="en-US" sz="1800" dirty="0">
                <a:latin typeface="Courier"/>
                <a:cs typeface="Courier"/>
              </a:rPr>
              <a:t>	</a:t>
            </a:r>
          </a:p>
          <a:p>
            <a:pPr marL="0" indent="0">
              <a:buNone/>
            </a:pPr>
            <a:r>
              <a:rPr lang="en-US" sz="1800" dirty="0" smtClean="0">
                <a:latin typeface="Courier"/>
                <a:cs typeface="Courier"/>
              </a:rPr>
              <a:t>$ </a:t>
            </a:r>
            <a:r>
              <a:rPr lang="en-US" sz="1800" b="1" dirty="0" err="1">
                <a:solidFill>
                  <a:srgbClr val="FFFF00"/>
                </a:solidFill>
                <a:latin typeface="Courier"/>
                <a:cs typeface="Courier"/>
              </a:rPr>
              <a:t>emacs</a:t>
            </a:r>
            <a:r>
              <a:rPr lang="en-US" sz="1800" b="1" dirty="0">
                <a:solidFill>
                  <a:srgbClr val="FFFF00"/>
                </a:solidFill>
                <a:latin typeface="Courier"/>
                <a:cs typeface="Courier"/>
              </a:rPr>
              <a:t> </a:t>
            </a:r>
            <a:r>
              <a:rPr lang="en-US" sz="1800" b="1" dirty="0" err="1">
                <a:solidFill>
                  <a:srgbClr val="FFFF00"/>
                </a:solidFill>
                <a:latin typeface="Courier"/>
                <a:cs typeface="Courier"/>
              </a:rPr>
              <a:t>hello.txt</a:t>
            </a:r>
            <a:r>
              <a:rPr lang="en-US" sz="1800" b="1" dirty="0">
                <a:solidFill>
                  <a:srgbClr val="FFFF00"/>
                </a:solidFill>
                <a:latin typeface="Courier"/>
                <a:cs typeface="Courier"/>
              </a:rPr>
              <a:t> </a:t>
            </a:r>
            <a:endParaRPr lang="en-US" sz="1800" b="1" dirty="0" smtClean="0">
              <a:solidFill>
                <a:srgbClr val="FFFF00"/>
              </a:solidFill>
              <a:latin typeface="Courier"/>
              <a:cs typeface="Courier"/>
            </a:endParaRPr>
          </a:p>
          <a:p>
            <a:pPr marL="0" indent="0">
              <a:buNone/>
            </a:pPr>
            <a:r>
              <a:rPr lang="en-US" sz="1800" dirty="0" smtClean="0">
                <a:solidFill>
                  <a:schemeClr val="bg1"/>
                </a:solidFill>
                <a:latin typeface="Courier"/>
                <a:cs typeface="Courier"/>
              </a:rPr>
              <a:t>$ </a:t>
            </a:r>
            <a:r>
              <a:rPr lang="en-US" sz="1800" b="1" dirty="0" smtClean="0">
                <a:solidFill>
                  <a:srgbClr val="FFFF00"/>
                </a:solidFill>
                <a:latin typeface="Courier"/>
                <a:cs typeface="Courier"/>
              </a:rPr>
              <a:t>cat </a:t>
            </a:r>
            <a:r>
              <a:rPr lang="en-US" sz="1800" b="1" dirty="0" err="1">
                <a:solidFill>
                  <a:srgbClr val="FFFF00"/>
                </a:solidFill>
                <a:latin typeface="Courier"/>
                <a:cs typeface="Courier"/>
              </a:rPr>
              <a:t>hello.txt</a:t>
            </a:r>
            <a:endParaRPr lang="en-US" sz="1800" b="1" dirty="0">
              <a:solidFill>
                <a:srgbClr val="FFFF00"/>
              </a:solidFill>
              <a:latin typeface="Courier"/>
              <a:cs typeface="Courier"/>
            </a:endParaRPr>
          </a:p>
          <a:p>
            <a:pPr marL="0" indent="0">
              <a:buNone/>
            </a:pPr>
            <a:r>
              <a:rPr lang="en-US" sz="1800" dirty="0">
                <a:latin typeface="Courier"/>
                <a:cs typeface="Courier"/>
              </a:rPr>
              <a:t>hello world</a:t>
            </a:r>
          </a:p>
          <a:p>
            <a:pPr marL="0" indent="0">
              <a:buNone/>
            </a:pPr>
            <a:r>
              <a:rPr lang="en-US" sz="1800" dirty="0">
                <a:latin typeface="Courier"/>
                <a:cs typeface="Courier"/>
              </a:rPr>
              <a:t>New line</a:t>
            </a:r>
          </a:p>
          <a:p>
            <a:pPr marL="0" indent="0">
              <a:buNone/>
            </a:pPr>
            <a:endParaRPr lang="en-US" sz="1800" b="1" dirty="0">
              <a:solidFill>
                <a:srgbClr val="FFFF00"/>
              </a:solidFill>
              <a:latin typeface="Courier"/>
              <a:cs typeface="Courier"/>
            </a:endParaRPr>
          </a:p>
        </p:txBody>
      </p:sp>
      <p:sp>
        <p:nvSpPr>
          <p:cNvPr id="4" name="TextBox 3"/>
          <p:cNvSpPr txBox="1"/>
          <p:nvPr/>
        </p:nvSpPr>
        <p:spPr>
          <a:xfrm>
            <a:off x="4660900" y="5143500"/>
            <a:ext cx="3962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Red Fred clones a copy of the repository and changes a file</a:t>
            </a:r>
            <a:endParaRPr lang="en-US" dirty="0"/>
          </a:p>
        </p:txBody>
      </p:sp>
    </p:spTree>
    <p:extLst>
      <p:ext uri="{BB962C8B-B14F-4D97-AF65-F5344CB8AC3E}">
        <p14:creationId xmlns:p14="http://schemas.microsoft.com/office/powerpoint/2010/main" val="1965971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They commit their changes and push back to </a:t>
            </a:r>
            <a:r>
              <a:rPr lang="en-US" dirty="0" err="1" smtClean="0"/>
              <a:t>Github</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add </a:t>
            </a:r>
            <a:r>
              <a:rPr lang="en-US" sz="1800" b="1" dirty="0" err="1">
                <a:solidFill>
                  <a:srgbClr val="FFFF00"/>
                </a:solidFill>
                <a:latin typeface="Courier"/>
                <a:cs typeface="Courier"/>
              </a:rPr>
              <a:t>hello.txt</a:t>
            </a:r>
            <a:endParaRPr lang="en-US" sz="1800" b="1" dirty="0">
              <a:solidFill>
                <a:srgbClr val="FFFF00"/>
              </a:solidFill>
              <a:latin typeface="Courier"/>
              <a:cs typeface="Courier"/>
            </a:endParaRP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commit -m 'added new line'</a:t>
            </a:r>
          </a:p>
          <a:p>
            <a:pPr marL="0" indent="0">
              <a:buNone/>
            </a:pPr>
            <a:r>
              <a:rPr lang="en-US" sz="1800" dirty="0">
                <a:latin typeface="Courier"/>
                <a:cs typeface="Courier"/>
              </a:rPr>
              <a:t>[master d274491] added new line</a:t>
            </a:r>
          </a:p>
          <a:p>
            <a:pPr marL="0" indent="0">
              <a:buNone/>
            </a:pPr>
            <a:r>
              <a:rPr lang="en-US" sz="1800" dirty="0">
                <a:latin typeface="Courier"/>
                <a:cs typeface="Courier"/>
              </a:rPr>
              <a:t> 1 file changed, 1 insertion(+)</a:t>
            </a:r>
          </a:p>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push</a:t>
            </a:r>
          </a:p>
          <a:p>
            <a:pPr marL="0" indent="0">
              <a:buNone/>
            </a:pPr>
            <a:r>
              <a:rPr lang="en-US" sz="1800" dirty="0">
                <a:latin typeface="Courier"/>
                <a:cs typeface="Courier"/>
              </a:rPr>
              <a:t>Counting objects: 3, done.</a:t>
            </a:r>
          </a:p>
          <a:p>
            <a:pPr marL="0" indent="0">
              <a:buNone/>
            </a:pPr>
            <a:r>
              <a:rPr lang="en-US" sz="1800" dirty="0">
                <a:latin typeface="Courier"/>
                <a:cs typeface="Courier"/>
              </a:rPr>
              <a:t>Delta compression using up to 4 threads.</a:t>
            </a:r>
          </a:p>
          <a:p>
            <a:pPr marL="0" indent="0">
              <a:buNone/>
            </a:pPr>
            <a:r>
              <a:rPr lang="en-US" sz="1800" dirty="0">
                <a:latin typeface="Courier"/>
                <a:cs typeface="Courier"/>
              </a:rPr>
              <a:t>Compressing objects: 100% (2/2), done.</a:t>
            </a:r>
          </a:p>
          <a:p>
            <a:pPr marL="0" indent="0">
              <a:buNone/>
            </a:pPr>
            <a:r>
              <a:rPr lang="en-US" sz="1800" dirty="0">
                <a:latin typeface="Courier"/>
                <a:cs typeface="Courier"/>
              </a:rPr>
              <a:t>Writing objects: 100% (3/3), 283 bytes | 0 bytes/s, done.</a:t>
            </a:r>
          </a:p>
          <a:p>
            <a:pPr marL="0" indent="0">
              <a:buNone/>
            </a:pPr>
            <a:r>
              <a:rPr lang="en-US" sz="1800" dirty="0">
                <a:latin typeface="Courier"/>
                <a:cs typeface="Courier"/>
              </a:rPr>
              <a:t>Total 3 (delta 1), reused 0 (delta 0)</a:t>
            </a:r>
          </a:p>
          <a:p>
            <a:pPr marL="0" indent="0">
              <a:buNone/>
            </a:pPr>
            <a:r>
              <a:rPr lang="en-US" sz="1800" dirty="0">
                <a:latin typeface="Courier"/>
                <a:cs typeface="Courier"/>
              </a:rPr>
              <a:t>remote: Resolving deltas: 100% (1/1), completed with 1 local objects.</a:t>
            </a:r>
          </a:p>
          <a:p>
            <a:pPr marL="0" indent="0">
              <a:buNone/>
            </a:pPr>
            <a:r>
              <a:rPr lang="en-US" sz="1800" dirty="0">
                <a:latin typeface="Courier"/>
                <a:cs typeface="Courier"/>
              </a:rPr>
              <a:t>To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ncas-isc.git</a:t>
            </a:r>
            <a:endParaRPr lang="en-US" sz="1800" dirty="0">
              <a:latin typeface="Courier"/>
              <a:cs typeface="Courier"/>
            </a:endParaRPr>
          </a:p>
          <a:p>
            <a:pPr marL="0" indent="0">
              <a:buNone/>
            </a:pPr>
            <a:r>
              <a:rPr lang="mr-IN" sz="1800" dirty="0">
                <a:latin typeface="Courier"/>
                <a:cs typeface="Courier"/>
              </a:rPr>
              <a:t>   fe70026..d274491  master -&gt; master</a:t>
            </a:r>
            <a:endParaRPr lang="en-US" sz="1800" dirty="0">
              <a:latin typeface="Courier"/>
              <a:cs typeface="Courier"/>
            </a:endParaRPr>
          </a:p>
        </p:txBody>
      </p:sp>
    </p:spTree>
    <p:extLst>
      <p:ext uri="{BB962C8B-B14F-4D97-AF65-F5344CB8AC3E}">
        <p14:creationId xmlns:p14="http://schemas.microsoft.com/office/powerpoint/2010/main" val="132019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downloads changes using </a:t>
            </a:r>
            <a:r>
              <a:rPr lang="en-US" dirty="0" err="1" smtClean="0"/>
              <a:t>git</a:t>
            </a:r>
            <a:r>
              <a:rPr lang="en-US" dirty="0" smtClean="0"/>
              <a:t> pull </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pull</a:t>
            </a:r>
          </a:p>
          <a:p>
            <a:pPr marL="0" indent="0">
              <a:buNone/>
            </a:pPr>
            <a:r>
              <a:rPr lang="en-US" sz="1800" dirty="0">
                <a:latin typeface="Courier"/>
                <a:cs typeface="Courier"/>
              </a:rPr>
              <a:t>remote: Counting objects: 3, done.</a:t>
            </a:r>
          </a:p>
          <a:p>
            <a:pPr marL="0" indent="0">
              <a:buNone/>
            </a:pPr>
            <a:r>
              <a:rPr lang="en-US" sz="1800" dirty="0">
                <a:latin typeface="Courier"/>
                <a:cs typeface="Courier"/>
              </a:rPr>
              <a:t>remote: Compressing objects: 100% (1/1), done.</a:t>
            </a:r>
          </a:p>
          <a:p>
            <a:pPr marL="0" indent="0">
              <a:buNone/>
            </a:pPr>
            <a:r>
              <a:rPr lang="en-US" sz="1800" dirty="0">
                <a:latin typeface="Courier"/>
                <a:cs typeface="Courier"/>
              </a:rPr>
              <a:t>remote: Total 3 (delta 1), reused 3 (delta 1), pack-reused 0</a:t>
            </a:r>
          </a:p>
          <a:p>
            <a:pPr marL="0" indent="0">
              <a:buNone/>
            </a:pPr>
            <a:r>
              <a:rPr lang="en-US" sz="1800" dirty="0">
                <a:latin typeface="Courier"/>
                <a:cs typeface="Courier"/>
              </a:rPr>
              <a:t>Unpacking objects: 100% (3/3), done.</a:t>
            </a:r>
          </a:p>
          <a:p>
            <a:pPr marL="0" indent="0">
              <a:buNone/>
            </a:pPr>
            <a:r>
              <a:rPr lang="en-US" sz="1800" dirty="0">
                <a:latin typeface="Courier"/>
                <a:cs typeface="Courier"/>
              </a:rPr>
              <a:t>From </a:t>
            </a:r>
            <a:r>
              <a:rPr lang="en-US" sz="1800" dirty="0" err="1">
                <a:latin typeface="Courier"/>
                <a:cs typeface="Courier"/>
              </a:rPr>
              <a:t>github.com:spepler</a:t>
            </a:r>
            <a:r>
              <a:rPr lang="en-US" sz="1800" dirty="0">
                <a:latin typeface="Courier"/>
                <a:cs typeface="Courier"/>
              </a:rPr>
              <a:t>/</a:t>
            </a:r>
            <a:r>
              <a:rPr lang="en-US" sz="1800" dirty="0" err="1">
                <a:latin typeface="Courier"/>
                <a:cs typeface="Courier"/>
              </a:rPr>
              <a:t>ncas-isc</a:t>
            </a:r>
            <a:endParaRPr lang="en-US" sz="1800" dirty="0">
              <a:latin typeface="Courier"/>
              <a:cs typeface="Courier"/>
            </a:endParaRPr>
          </a:p>
          <a:p>
            <a:pPr marL="0" indent="0">
              <a:buNone/>
            </a:pPr>
            <a:r>
              <a:rPr lang="mr-IN" sz="1800" dirty="0">
                <a:latin typeface="Courier"/>
                <a:cs typeface="Courier"/>
              </a:rPr>
              <a:t>   fe70026..d274491  master     -&gt; origin/master</a:t>
            </a:r>
          </a:p>
          <a:p>
            <a:pPr marL="0" indent="0">
              <a:buNone/>
            </a:pPr>
            <a:r>
              <a:rPr lang="en-US" sz="1800" dirty="0">
                <a:latin typeface="Courier"/>
                <a:cs typeface="Courier"/>
              </a:rPr>
              <a:t>Updating fe70026..d274491</a:t>
            </a:r>
          </a:p>
          <a:p>
            <a:pPr marL="0" indent="0">
              <a:buNone/>
            </a:pPr>
            <a:r>
              <a:rPr lang="en-US" sz="1800" dirty="0">
                <a:latin typeface="Courier"/>
                <a:cs typeface="Courier"/>
              </a:rPr>
              <a:t>Fast-forward</a:t>
            </a:r>
          </a:p>
          <a:p>
            <a:pPr marL="0" indent="0">
              <a:buNone/>
            </a:pPr>
            <a:r>
              <a:rPr lang="hr-HR" sz="1800" dirty="0">
                <a:latin typeface="Courier"/>
                <a:cs typeface="Courier"/>
              </a:rPr>
              <a:t> hello.txt | 1 +</a:t>
            </a:r>
          </a:p>
          <a:p>
            <a:pPr marL="0" indent="0">
              <a:buNone/>
            </a:pPr>
            <a:r>
              <a:rPr lang="en-US" sz="1800" dirty="0">
                <a:latin typeface="Courier"/>
                <a:cs typeface="Courier"/>
              </a:rPr>
              <a:t> 1 file changed, 1 insertion(</a:t>
            </a:r>
            <a:r>
              <a:rPr lang="en-US" sz="1800" dirty="0" smtClean="0">
                <a:latin typeface="Courier"/>
                <a:cs typeface="Courier"/>
              </a:rPr>
              <a:t>+)</a:t>
            </a:r>
          </a:p>
        </p:txBody>
      </p:sp>
    </p:spTree>
    <p:extLst>
      <p:ext uri="{BB962C8B-B14F-4D97-AF65-F5344CB8AC3E}">
        <p14:creationId xmlns:p14="http://schemas.microsoft.com/office/powerpoint/2010/main" val="905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Bob looks at change log</a:t>
            </a:r>
            <a:endParaRPr lang="en-US" dirty="0"/>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buNone/>
            </a:pPr>
            <a:r>
              <a:rPr lang="en-US" sz="1800" dirty="0" smtClean="0">
                <a:latin typeface="Courier"/>
                <a:cs typeface="Courier"/>
              </a:rPr>
              <a:t>$ </a:t>
            </a:r>
            <a:r>
              <a:rPr lang="en-US" sz="1800" b="1" dirty="0" err="1">
                <a:solidFill>
                  <a:srgbClr val="FFFF00"/>
                </a:solidFill>
                <a:latin typeface="Courier"/>
                <a:cs typeface="Courier"/>
              </a:rPr>
              <a:t>git</a:t>
            </a:r>
            <a:r>
              <a:rPr lang="en-US" sz="1800" b="1" dirty="0">
                <a:solidFill>
                  <a:srgbClr val="FFFF00"/>
                </a:solidFill>
                <a:latin typeface="Courier"/>
                <a:cs typeface="Courier"/>
              </a:rPr>
              <a:t> log </a:t>
            </a:r>
            <a:r>
              <a:rPr lang="en-US" sz="1800" b="1" dirty="0" err="1">
                <a:solidFill>
                  <a:srgbClr val="FFFF00"/>
                </a:solidFill>
                <a:latin typeface="Courier"/>
                <a:cs typeface="Courier"/>
              </a:rPr>
              <a:t>hello.txt</a:t>
            </a:r>
            <a:r>
              <a:rPr lang="en-US" sz="1800" dirty="0">
                <a:latin typeface="Courier"/>
                <a:cs typeface="Courier"/>
              </a:rPr>
              <a:t> </a:t>
            </a:r>
          </a:p>
          <a:p>
            <a:pPr marL="0" indent="0">
              <a:buNone/>
            </a:pPr>
            <a:r>
              <a:rPr lang="de-DE" sz="1800" dirty="0" err="1">
                <a:latin typeface="Courier"/>
                <a:cs typeface="Courier"/>
              </a:rPr>
              <a:t>commit</a:t>
            </a:r>
            <a:r>
              <a:rPr lang="de-DE" sz="1800" dirty="0">
                <a:latin typeface="Courier"/>
                <a:cs typeface="Courier"/>
              </a:rPr>
              <a:t> d274491d34d96aa92eb110e472006070e537dda0</a:t>
            </a:r>
          </a:p>
          <a:p>
            <a:pPr marL="0" indent="0">
              <a:buNone/>
            </a:pPr>
            <a:r>
              <a:rPr lang="de-DE" sz="1800" dirty="0" err="1">
                <a:latin typeface="Courier"/>
                <a:cs typeface="Courier"/>
              </a:rPr>
              <a:t>Author</a:t>
            </a:r>
            <a:r>
              <a:rPr lang="de-DE" sz="1800" dirty="0">
                <a:latin typeface="Courier"/>
                <a:cs typeface="Courier"/>
              </a:rPr>
              <a:t>: Sam Pepler &lt;</a:t>
            </a:r>
            <a:r>
              <a:rPr lang="de-DE" sz="1800" dirty="0" err="1">
                <a:latin typeface="Courier"/>
                <a:cs typeface="Courier"/>
              </a:rPr>
              <a:t>sam.pepler@stfc.ac.uk</a:t>
            </a:r>
            <a:r>
              <a:rPr lang="de-DE" sz="1800" dirty="0">
                <a:latin typeface="Courier"/>
                <a:cs typeface="Courier"/>
              </a:rPr>
              <a:t>&gt;</a:t>
            </a:r>
          </a:p>
          <a:p>
            <a:pPr marL="0" indent="0">
              <a:buNone/>
            </a:pPr>
            <a:r>
              <a:rPr lang="de-DE" sz="1800" dirty="0">
                <a:latin typeface="Courier"/>
                <a:cs typeface="Courier"/>
              </a:rPr>
              <a:t>Date:   </a:t>
            </a:r>
            <a:r>
              <a:rPr lang="de-DE" sz="1800" dirty="0" err="1">
                <a:latin typeface="Courier"/>
                <a:cs typeface="Courier"/>
              </a:rPr>
              <a:t>Fri</a:t>
            </a:r>
            <a:r>
              <a:rPr lang="de-DE" sz="1800" dirty="0">
                <a:latin typeface="Courier"/>
                <a:cs typeface="Courier"/>
              </a:rPr>
              <a:t> Feb 24 12:26:47 2017 +0000</a:t>
            </a:r>
          </a:p>
          <a:p>
            <a:pPr marL="0" indent="0">
              <a:buNone/>
            </a:pPr>
            <a:endParaRPr lang="de-DE" sz="1800" dirty="0">
              <a:latin typeface="Courier"/>
              <a:cs typeface="Courier"/>
            </a:endParaRPr>
          </a:p>
          <a:p>
            <a:pPr marL="0" indent="0">
              <a:buNone/>
            </a:pPr>
            <a:r>
              <a:rPr lang="de-DE" sz="1800" dirty="0">
                <a:latin typeface="Courier"/>
                <a:cs typeface="Courier"/>
              </a:rPr>
              <a:t>    </a:t>
            </a:r>
            <a:r>
              <a:rPr lang="de-DE" sz="1800" dirty="0" err="1">
                <a:latin typeface="Courier"/>
                <a:cs typeface="Courier"/>
              </a:rPr>
              <a:t>added</a:t>
            </a:r>
            <a:r>
              <a:rPr lang="de-DE" sz="1800" dirty="0">
                <a:latin typeface="Courier"/>
                <a:cs typeface="Courier"/>
              </a:rPr>
              <a:t> </a:t>
            </a:r>
            <a:r>
              <a:rPr lang="de-DE" sz="1800" dirty="0" err="1">
                <a:latin typeface="Courier"/>
                <a:cs typeface="Courier"/>
              </a:rPr>
              <a:t>new</a:t>
            </a:r>
            <a:r>
              <a:rPr lang="de-DE" sz="1800" dirty="0">
                <a:latin typeface="Courier"/>
                <a:cs typeface="Courier"/>
              </a:rPr>
              <a:t> </a:t>
            </a:r>
            <a:r>
              <a:rPr lang="de-DE" sz="1800" dirty="0" err="1">
                <a:latin typeface="Courier"/>
                <a:cs typeface="Courier"/>
              </a:rPr>
              <a:t>line</a:t>
            </a:r>
            <a:endParaRPr lang="de-DE" sz="1800" dirty="0">
              <a:latin typeface="Courier"/>
              <a:cs typeface="Courier"/>
            </a:endParaRPr>
          </a:p>
          <a:p>
            <a:pPr marL="0" indent="0">
              <a:buNone/>
            </a:pPr>
            <a:endParaRPr lang="de-DE" sz="1800" dirty="0">
              <a:latin typeface="Courier"/>
              <a:cs typeface="Courier"/>
            </a:endParaRPr>
          </a:p>
          <a:p>
            <a:pPr marL="0" indent="0">
              <a:buNone/>
            </a:pPr>
            <a:r>
              <a:rPr lang="de-DE" sz="1800" dirty="0" err="1">
                <a:latin typeface="Courier"/>
                <a:cs typeface="Courier"/>
              </a:rPr>
              <a:t>commit</a:t>
            </a:r>
            <a:r>
              <a:rPr lang="de-DE" sz="1800" dirty="0">
                <a:latin typeface="Courier"/>
                <a:cs typeface="Courier"/>
              </a:rPr>
              <a:t> fdd3c9eb7cbea69cce46ea22326ed5c801bb75f8</a:t>
            </a:r>
          </a:p>
          <a:p>
            <a:pPr marL="0" indent="0">
              <a:buNone/>
            </a:pPr>
            <a:r>
              <a:rPr lang="de-DE" sz="1800" dirty="0" err="1">
                <a:latin typeface="Courier"/>
                <a:cs typeface="Courier"/>
              </a:rPr>
              <a:t>Author</a:t>
            </a:r>
            <a:r>
              <a:rPr lang="de-DE" sz="1800" dirty="0">
                <a:latin typeface="Courier"/>
                <a:cs typeface="Courier"/>
              </a:rPr>
              <a:t>: Sam Pepler &lt;</a:t>
            </a:r>
            <a:r>
              <a:rPr lang="de-DE" sz="1800" dirty="0" err="1">
                <a:latin typeface="Courier"/>
                <a:cs typeface="Courier"/>
              </a:rPr>
              <a:t>sam.pepler@stfc.ac.uk</a:t>
            </a:r>
            <a:r>
              <a:rPr lang="de-DE" sz="1800" dirty="0">
                <a:latin typeface="Courier"/>
                <a:cs typeface="Courier"/>
              </a:rPr>
              <a:t>&gt;</a:t>
            </a:r>
          </a:p>
          <a:p>
            <a:pPr marL="0" indent="0">
              <a:buNone/>
            </a:pPr>
            <a:r>
              <a:rPr lang="de-DE" sz="1800" dirty="0">
                <a:latin typeface="Courier"/>
                <a:cs typeface="Courier"/>
              </a:rPr>
              <a:t>Date:   Thu Feb 23 11:13:13 2017 +0000</a:t>
            </a:r>
          </a:p>
          <a:p>
            <a:pPr marL="0" indent="0">
              <a:buNone/>
            </a:pPr>
            <a:endParaRPr lang="de-DE" sz="1800" dirty="0">
              <a:latin typeface="Courier"/>
              <a:cs typeface="Courier"/>
            </a:endParaRPr>
          </a:p>
          <a:p>
            <a:pPr marL="0" indent="0">
              <a:buNone/>
            </a:pPr>
            <a:r>
              <a:rPr lang="de-DE" sz="1800" dirty="0">
                <a:latin typeface="Courier"/>
                <a:cs typeface="Courier"/>
              </a:rPr>
              <a:t>    </a:t>
            </a:r>
            <a:r>
              <a:rPr lang="de-DE" sz="1800" dirty="0" err="1">
                <a:latin typeface="Courier"/>
                <a:cs typeface="Courier"/>
              </a:rPr>
              <a:t>added</a:t>
            </a:r>
            <a:r>
              <a:rPr lang="de-DE" sz="1800" dirty="0">
                <a:latin typeface="Courier"/>
                <a:cs typeface="Courier"/>
              </a:rPr>
              <a:t> </a:t>
            </a:r>
            <a:r>
              <a:rPr lang="de-DE" sz="1800" dirty="0" err="1">
                <a:latin typeface="Courier"/>
                <a:cs typeface="Courier"/>
              </a:rPr>
              <a:t>hello</a:t>
            </a:r>
            <a:endParaRPr lang="en-US" sz="1800" dirty="0">
              <a:latin typeface="Courier"/>
              <a:cs typeface="Courier"/>
            </a:endParaRPr>
          </a:p>
        </p:txBody>
      </p:sp>
    </p:spTree>
    <p:extLst>
      <p:ext uri="{BB962C8B-B14F-4D97-AF65-F5344CB8AC3E}">
        <p14:creationId xmlns:p14="http://schemas.microsoft.com/office/powerpoint/2010/main" val="1663817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93700" y="1155700"/>
            <a:ext cx="8229600" cy="5486400"/>
          </a:xfrm>
        </p:spPr>
        <p:style>
          <a:lnRef idx="0">
            <a:schemeClr val="accent1"/>
          </a:lnRef>
          <a:fillRef idx="3">
            <a:schemeClr val="accent1"/>
          </a:fillRef>
          <a:effectRef idx="3">
            <a:schemeClr val="accent1"/>
          </a:effectRef>
          <a:fontRef idx="minor">
            <a:schemeClr val="lt1"/>
          </a:fontRef>
        </p:style>
        <p:txBody>
          <a:bodyPr/>
          <a:lstStyle/>
          <a:p>
            <a:r>
              <a:rPr lang="en-US" sz="2800" dirty="0" smtClean="0"/>
              <a:t>Make a new repo on </a:t>
            </a:r>
            <a:r>
              <a:rPr lang="en-US" sz="2800" dirty="0" err="1" smtClean="0"/>
              <a:t>github</a:t>
            </a:r>
            <a:r>
              <a:rPr lang="en-US" sz="2800" dirty="0" smtClean="0"/>
              <a:t> by clicking on the new repository  button. </a:t>
            </a:r>
          </a:p>
          <a:p>
            <a:r>
              <a:rPr lang="en-US" sz="2800" dirty="0" smtClean="0"/>
              <a:t>Clone the repository:  </a:t>
            </a:r>
            <a:r>
              <a:rPr lang="en-US" sz="2000" b="1" dirty="0" smtClean="0">
                <a:solidFill>
                  <a:srgbClr val="FFFF00"/>
                </a:solidFill>
                <a:latin typeface="Courier"/>
                <a:cs typeface="Courier"/>
              </a:rPr>
              <a:t>$ </a:t>
            </a:r>
            <a:r>
              <a:rPr lang="en-US" sz="2000" b="1" dirty="0" err="1" smtClean="0">
                <a:solidFill>
                  <a:srgbClr val="FFFF00"/>
                </a:solidFill>
                <a:latin typeface="Courier"/>
                <a:cs typeface="Courier"/>
              </a:rPr>
              <a:t>git</a:t>
            </a:r>
            <a:r>
              <a:rPr lang="en-US" sz="2000" b="1" dirty="0" smtClean="0">
                <a:solidFill>
                  <a:srgbClr val="FFFF00"/>
                </a:solidFill>
                <a:latin typeface="Courier"/>
                <a:cs typeface="Courier"/>
              </a:rPr>
              <a:t> clone &lt;</a:t>
            </a:r>
            <a:r>
              <a:rPr lang="en-US" sz="2000" b="1" dirty="0" err="1" smtClean="0">
                <a:solidFill>
                  <a:srgbClr val="FFFF00"/>
                </a:solidFill>
                <a:latin typeface="Courier"/>
                <a:cs typeface="Courier"/>
              </a:rPr>
              <a:t>repo_url</a:t>
            </a:r>
            <a:r>
              <a:rPr lang="en-US" sz="2000" b="1" dirty="0" smtClean="0">
                <a:solidFill>
                  <a:srgbClr val="FFFF00"/>
                </a:solidFill>
                <a:latin typeface="Courier"/>
                <a:cs typeface="Courier"/>
              </a:rPr>
              <a:t>&gt;</a:t>
            </a:r>
            <a:endParaRPr lang="en-US" sz="2000" b="1" dirty="0" smtClean="0">
              <a:solidFill>
                <a:srgbClr val="FFFF00"/>
              </a:solidFill>
              <a:latin typeface="Courier"/>
              <a:cs typeface="Courier"/>
            </a:endParaRPr>
          </a:p>
          <a:p>
            <a:r>
              <a:rPr lang="en-US" sz="2800" dirty="0" smtClean="0"/>
              <a:t>Make </a:t>
            </a:r>
            <a:r>
              <a:rPr lang="en-US" sz="2800" dirty="0" smtClean="0"/>
              <a:t>a new directory in your cloned repo and a new file containing a few lines of text. </a:t>
            </a:r>
          </a:p>
          <a:p>
            <a:r>
              <a:rPr lang="en-US" sz="2800" dirty="0" smtClean="0"/>
              <a:t>Add the file and directory to your local </a:t>
            </a:r>
            <a:r>
              <a:rPr lang="en-US" sz="2800" dirty="0" smtClean="0"/>
              <a:t>repo: </a:t>
            </a:r>
            <a:r>
              <a:rPr lang="en-US" sz="2000" b="1" dirty="0">
                <a:solidFill>
                  <a:srgbClr val="FFFF00"/>
                </a:solidFill>
                <a:latin typeface="Courier"/>
                <a:cs typeface="Courier"/>
              </a:rPr>
              <a:t>$ </a:t>
            </a:r>
            <a:r>
              <a:rPr lang="en-US" sz="2000" b="1" dirty="0" err="1">
                <a:solidFill>
                  <a:srgbClr val="FFFF00"/>
                </a:solidFill>
                <a:latin typeface="Courier"/>
                <a:cs typeface="Courier"/>
              </a:rPr>
              <a:t>git</a:t>
            </a:r>
            <a:r>
              <a:rPr lang="en-US" sz="2000" b="1" dirty="0">
                <a:solidFill>
                  <a:srgbClr val="FFFF00"/>
                </a:solidFill>
                <a:latin typeface="Courier"/>
                <a:cs typeface="Courier"/>
              </a:rPr>
              <a:t> add &lt;</a:t>
            </a:r>
            <a:r>
              <a:rPr lang="en-US" sz="2000" b="1" dirty="0" err="1">
                <a:solidFill>
                  <a:srgbClr val="FFFF00"/>
                </a:solidFill>
                <a:latin typeface="Courier"/>
                <a:cs typeface="Courier"/>
              </a:rPr>
              <a:t>newfile</a:t>
            </a:r>
            <a:r>
              <a:rPr lang="en-US" sz="2000" b="1" dirty="0">
                <a:solidFill>
                  <a:srgbClr val="FFFF00"/>
                </a:solidFill>
                <a:latin typeface="Courier"/>
                <a:cs typeface="Courier"/>
              </a:rPr>
              <a:t>&gt; &lt;</a:t>
            </a:r>
            <a:r>
              <a:rPr lang="en-US" sz="2000" b="1" dirty="0" err="1">
                <a:solidFill>
                  <a:srgbClr val="FFFF00"/>
                </a:solidFill>
                <a:latin typeface="Courier"/>
                <a:cs typeface="Courier"/>
              </a:rPr>
              <a:t>newdir</a:t>
            </a:r>
            <a:r>
              <a:rPr lang="en-US" sz="2000" b="1" dirty="0">
                <a:solidFill>
                  <a:srgbClr val="FFFF00"/>
                </a:solidFill>
                <a:latin typeface="Courier"/>
                <a:cs typeface="Courier"/>
              </a:rPr>
              <a:t>&gt;</a:t>
            </a:r>
          </a:p>
          <a:p>
            <a:r>
              <a:rPr lang="en-US" sz="2800" dirty="0" smtClean="0"/>
              <a:t>Commit the </a:t>
            </a:r>
            <a:r>
              <a:rPr lang="en-US" sz="2800" dirty="0" smtClean="0"/>
              <a:t>changes: </a:t>
            </a:r>
            <a:r>
              <a:rPr lang="en-GB" sz="2000" b="1" dirty="0">
                <a:solidFill>
                  <a:srgbClr val="FFFF00"/>
                </a:solidFill>
                <a:latin typeface="Courier"/>
                <a:cs typeface="Courier"/>
              </a:rPr>
              <a:t>$ git commit -m ‘Add some test files’</a:t>
            </a:r>
            <a:endParaRPr lang="en-US" sz="2000" b="1" dirty="0">
              <a:solidFill>
                <a:srgbClr val="FFFF00"/>
              </a:solidFill>
              <a:latin typeface="Courier"/>
              <a:cs typeface="Courier"/>
            </a:endParaRPr>
          </a:p>
          <a:p>
            <a:r>
              <a:rPr lang="en-US" sz="2800" dirty="0"/>
              <a:t>U</a:t>
            </a:r>
            <a:r>
              <a:rPr lang="en-US" sz="2800" dirty="0" smtClean="0"/>
              <a:t>pdate </a:t>
            </a:r>
            <a:r>
              <a:rPr lang="en-US" sz="2800" dirty="0" err="1" smtClean="0"/>
              <a:t>Github</a:t>
            </a:r>
            <a:r>
              <a:rPr lang="en-US" sz="2800" dirty="0" smtClean="0"/>
              <a:t> repo: </a:t>
            </a:r>
            <a:r>
              <a:rPr lang="en-US" sz="2000" b="1" dirty="0">
                <a:solidFill>
                  <a:srgbClr val="FFFF00"/>
                </a:solidFill>
                <a:latin typeface="Courier"/>
                <a:cs typeface="Courier"/>
              </a:rPr>
              <a:t>$ </a:t>
            </a:r>
            <a:r>
              <a:rPr lang="en-US" sz="2000" b="1" dirty="0" err="1">
                <a:solidFill>
                  <a:srgbClr val="FFFF00"/>
                </a:solidFill>
                <a:latin typeface="Courier"/>
                <a:cs typeface="Courier"/>
              </a:rPr>
              <a:t>git</a:t>
            </a:r>
            <a:r>
              <a:rPr lang="en-US" sz="2000" b="1" dirty="0">
                <a:solidFill>
                  <a:srgbClr val="FFFF00"/>
                </a:solidFill>
                <a:latin typeface="Courier"/>
                <a:cs typeface="Courier"/>
              </a:rPr>
              <a:t> push </a:t>
            </a:r>
            <a:endParaRPr lang="en-US" sz="2000" b="1" dirty="0">
              <a:solidFill>
                <a:srgbClr val="FFFF00"/>
              </a:solidFill>
              <a:latin typeface="Courier"/>
              <a:cs typeface="Courier"/>
            </a:endParaRPr>
          </a:p>
        </p:txBody>
      </p:sp>
    </p:spTree>
    <p:extLst>
      <p:ext uri="{BB962C8B-B14F-4D97-AF65-F5344CB8AC3E}">
        <p14:creationId xmlns:p14="http://schemas.microsoft.com/office/powerpoint/2010/main" val="1951579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68313" y="2492375"/>
            <a:ext cx="8229600" cy="1143000"/>
          </a:xfrm>
        </p:spPr>
        <p:txBody>
          <a:bodyPr/>
          <a:lstStyle/>
          <a:p>
            <a:r>
              <a:rPr lang="en-GB" b="1">
                <a:latin typeface="Calibri" charset="0"/>
              </a:rPr>
              <a:t>Other tools in the Git ecosystem</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6988"/>
            <a:ext cx="8229600" cy="1143001"/>
          </a:xfrm>
        </p:spPr>
        <p:txBody>
          <a:bodyPr/>
          <a:lstStyle/>
          <a:p>
            <a:r>
              <a:rPr lang="en-GB" b="1">
                <a:latin typeface="Calibri" charset="0"/>
              </a:rPr>
              <a:t>git gui</a:t>
            </a:r>
          </a:p>
        </p:txBody>
      </p:sp>
      <p:pic>
        <p:nvPicPr>
          <p:cNvPr id="4" name="Picture 2"/>
          <p:cNvPicPr>
            <a:picLocks noChangeAspect="1" noChangeArrowheads="1"/>
          </p:cNvPicPr>
          <p:nvPr/>
        </p:nvPicPr>
        <p:blipFill>
          <a:blip r:embed="rId3"/>
          <a:srcRect l="6361" t="6516" r="25302" b="16758"/>
          <a:stretch>
            <a:fillRect/>
          </a:stretch>
        </p:blipFill>
        <p:spPr bwMode="auto">
          <a:xfrm>
            <a:off x="900113" y="2105025"/>
            <a:ext cx="7261225" cy="458311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4036" name="Rectangle 2"/>
          <p:cNvSpPr txBox="1">
            <a:spLocks noChangeArrowheads="1"/>
          </p:cNvSpPr>
          <p:nvPr/>
        </p:nvSpPr>
        <p:spPr bwMode="auto">
          <a:xfrm>
            <a:off x="401638" y="1020763"/>
            <a:ext cx="83534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a:sym typeface="Courier New" charset="0"/>
              </a:rPr>
              <a:t>Full set of GUIs for interacting with local and remote repos.</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b="1">
                <a:latin typeface="Calibri" charset="0"/>
              </a:rPr>
              <a:t>TortoiseGIT (for Windows)</a:t>
            </a:r>
          </a:p>
        </p:txBody>
      </p:sp>
      <p:pic>
        <p:nvPicPr>
          <p:cNvPr id="358402" name="Picture 2"/>
          <p:cNvPicPr>
            <a:picLocks noChangeAspect="1" noChangeArrowheads="1"/>
          </p:cNvPicPr>
          <p:nvPr/>
        </p:nvPicPr>
        <p:blipFill>
          <a:blip r:embed="rId3"/>
          <a:srcRect l="1660" t="3937" r="2042" b="22236"/>
          <a:stretch>
            <a:fillRect/>
          </a:stretch>
        </p:blipFill>
        <p:spPr bwMode="auto">
          <a:xfrm>
            <a:off x="134938" y="2733675"/>
            <a:ext cx="8850312" cy="3814763"/>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45060" name="Rectangle 2"/>
          <p:cNvSpPr txBox="1">
            <a:spLocks noChangeArrowheads="1"/>
          </p:cNvSpPr>
          <p:nvPr/>
        </p:nvSpPr>
        <p:spPr bwMode="auto">
          <a:xfrm>
            <a:off x="250825" y="1484313"/>
            <a:ext cx="83534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0988">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eaLnBrk="0" hangingPunct="0">
              <a:spcBef>
                <a:spcPct val="20000"/>
              </a:spcBef>
              <a:buFont typeface="Arial" charset="0"/>
              <a:buNone/>
            </a:pPr>
            <a:r>
              <a:rPr lang="en-US">
                <a:sym typeface="Courier New" charset="0"/>
              </a:rPr>
              <a:t>Provides GUIs for adding/committing/changing - including a side-by-side diff…</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6988"/>
            <a:ext cx="8229600" cy="1143001"/>
          </a:xfrm>
        </p:spPr>
        <p:txBody>
          <a:bodyPr/>
          <a:lstStyle/>
          <a:p>
            <a:r>
              <a:rPr lang="en-GB" b="1">
                <a:latin typeface="Calibri" charset="0"/>
              </a:rPr>
              <a:t>The </a:t>
            </a:r>
            <a:r>
              <a:rPr lang="en-GB" b="1" i="1">
                <a:latin typeface="Calibri" charset="0"/>
              </a:rPr>
              <a:t>why</a:t>
            </a:r>
            <a:r>
              <a:rPr lang="en-GB" b="1">
                <a:latin typeface="Calibri" charset="0"/>
              </a:rPr>
              <a:t> - one more time</a:t>
            </a:r>
          </a:p>
        </p:txBody>
      </p:sp>
      <p:sp>
        <p:nvSpPr>
          <p:cNvPr id="187395" name="Content Placeholder 2"/>
          <p:cNvSpPr>
            <a:spLocks noGrp="1"/>
          </p:cNvSpPr>
          <p:nvPr>
            <p:ph idx="1"/>
          </p:nvPr>
        </p:nvSpPr>
        <p:spPr>
          <a:xfrm>
            <a:off x="457200" y="908050"/>
            <a:ext cx="8435975" cy="5256213"/>
          </a:xfrm>
        </p:spPr>
        <p:txBody>
          <a:bodyPr/>
          <a:lstStyle/>
          <a:p>
            <a:r>
              <a:rPr lang="en-GB" sz="2800">
                <a:latin typeface="Calibri" charset="0"/>
              </a:rPr>
              <a:t>Using version control will </a:t>
            </a:r>
            <a:r>
              <a:rPr lang="en-GB" sz="2800" b="1">
                <a:latin typeface="Calibri" charset="0"/>
              </a:rPr>
              <a:t>save you time </a:t>
            </a:r>
            <a:r>
              <a:rPr lang="en-GB" sz="2800">
                <a:latin typeface="Calibri" charset="0"/>
              </a:rPr>
              <a:t>– </a:t>
            </a:r>
            <a:r>
              <a:rPr lang="en-GB" sz="2800" i="1">
                <a:latin typeface="Calibri" charset="0"/>
              </a:rPr>
              <a:t>No more accidentally deleting your workspace, or working on the wrong version of a file.</a:t>
            </a:r>
            <a:endParaRPr lang="en-GB" sz="2800">
              <a:latin typeface="Calibri" charset="0"/>
            </a:endParaRPr>
          </a:p>
          <a:p>
            <a:r>
              <a:rPr lang="en-GB" sz="2800">
                <a:latin typeface="Calibri" charset="0"/>
              </a:rPr>
              <a:t>It will </a:t>
            </a:r>
            <a:r>
              <a:rPr lang="en-GB" sz="2800" b="1">
                <a:latin typeface="Calibri" charset="0"/>
              </a:rPr>
              <a:t>make you a better programmer </a:t>
            </a:r>
            <a:r>
              <a:rPr lang="en-GB" sz="2800">
                <a:latin typeface="Calibri" charset="0"/>
              </a:rPr>
              <a:t>– </a:t>
            </a:r>
            <a:r>
              <a:rPr lang="en-GB" sz="2800" i="1">
                <a:latin typeface="Calibri" charset="0"/>
              </a:rPr>
              <a:t>It encourages good working practices: such as documenting change.</a:t>
            </a:r>
            <a:endParaRPr lang="en-GB" sz="2800">
              <a:latin typeface="Calibri" charset="0"/>
            </a:endParaRPr>
          </a:p>
          <a:p>
            <a:r>
              <a:rPr lang="en-GB" sz="2800">
                <a:latin typeface="Calibri" charset="0"/>
              </a:rPr>
              <a:t>It will help you </a:t>
            </a:r>
            <a:r>
              <a:rPr lang="en-GB" sz="2800" b="1">
                <a:latin typeface="Calibri" charset="0"/>
              </a:rPr>
              <a:t>collaborate more effectively </a:t>
            </a:r>
            <a:r>
              <a:rPr lang="en-GB" sz="2800">
                <a:latin typeface="Calibri" charset="0"/>
              </a:rPr>
              <a:t>– </a:t>
            </a:r>
            <a:r>
              <a:rPr lang="en-GB" sz="2800" i="1">
                <a:latin typeface="Calibri" charset="0"/>
              </a:rPr>
              <a:t>Others can access tagged releases of your code.</a:t>
            </a:r>
            <a:endParaRPr lang="en-GB" sz="2800">
              <a:latin typeface="Calibri" charset="0"/>
            </a:endParaRPr>
          </a:p>
          <a:p>
            <a:r>
              <a:rPr lang="en-GB" sz="2800">
                <a:latin typeface="Calibri" charset="0"/>
              </a:rPr>
              <a:t>It will </a:t>
            </a:r>
            <a:r>
              <a:rPr lang="en-GB" sz="2800" b="1">
                <a:latin typeface="Calibri" charset="0"/>
              </a:rPr>
              <a:t>boost your scientific integrity </a:t>
            </a:r>
            <a:r>
              <a:rPr lang="en-GB" sz="2800">
                <a:latin typeface="Calibri" charset="0"/>
              </a:rPr>
              <a:t>– </a:t>
            </a:r>
            <a:r>
              <a:rPr lang="en-GB" sz="2800" i="1">
                <a:latin typeface="Calibri" charset="0"/>
              </a:rPr>
              <a:t>Helping you document your work; aiding reproducibility. </a:t>
            </a:r>
            <a:endParaRPr lang="en-GB" sz="2800">
              <a:latin typeface="Calibri" charset="0"/>
            </a:endParaRPr>
          </a:p>
          <a:p>
            <a:r>
              <a:rPr lang="en-GB" sz="2800">
                <a:latin typeface="Calibri" charset="0"/>
              </a:rPr>
              <a:t>It will </a:t>
            </a:r>
            <a:r>
              <a:rPr lang="en-GB" sz="2800" b="1">
                <a:latin typeface="Calibri" charset="0"/>
              </a:rPr>
              <a:t>make you feel safe </a:t>
            </a:r>
            <a:r>
              <a:rPr lang="en-GB" sz="2800">
                <a:latin typeface="Calibri" charset="0"/>
              </a:rPr>
              <a:t>– </a:t>
            </a:r>
            <a:r>
              <a:rPr lang="en-GB" sz="2800" i="1">
                <a:latin typeface="Calibri" charset="0"/>
              </a:rPr>
              <a:t>No more waking up at 3 a.m. wondering if you backed up your work!</a:t>
            </a:r>
            <a:endParaRPr lang="en-GB" sz="2800">
              <a:latin typeface="Calibri"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atin typeface="Calibri" charset="0"/>
              </a:rPr>
              <a:t>The NCAS GitHub organisation</a:t>
            </a:r>
          </a:p>
        </p:txBody>
      </p:sp>
      <p:sp>
        <p:nvSpPr>
          <p:cNvPr id="46083" name="Content Placeholder 2"/>
          <p:cNvSpPr>
            <a:spLocks noGrp="1"/>
          </p:cNvSpPr>
          <p:nvPr>
            <p:ph idx="1"/>
          </p:nvPr>
        </p:nvSpPr>
        <p:spPr/>
        <p:txBody>
          <a:bodyPr/>
          <a:lstStyle/>
          <a:p>
            <a:pPr marL="0" indent="0">
              <a:buFont typeface="Arial" charset="0"/>
              <a:buNone/>
            </a:pPr>
            <a:r>
              <a:rPr lang="en-GB">
                <a:latin typeface="Calibri" charset="0"/>
              </a:rPr>
              <a:t>An NCAS GitHub organisation has been set up.</a:t>
            </a:r>
          </a:p>
          <a:p>
            <a:pPr marL="0" indent="0">
              <a:buFont typeface="Arial" charset="0"/>
              <a:buNone/>
            </a:pPr>
            <a:r>
              <a:rPr lang="en-GB">
                <a:latin typeface="Calibri" charset="0"/>
              </a:rPr>
              <a:t>This allows repositories to be set up that where users could share code when it has become a more formal collaboration.</a:t>
            </a:r>
          </a:p>
          <a:p>
            <a:pPr marL="0" indent="0">
              <a:buFont typeface="Arial" charset="0"/>
              <a:buNone/>
            </a:pPr>
            <a:endParaRPr lang="en-GB">
              <a:latin typeface="Calibri" charset="0"/>
            </a:endParaRPr>
          </a:p>
          <a:p>
            <a:pPr marL="0" indent="0">
              <a:buFont typeface="Arial" charset="0"/>
              <a:buNone/>
            </a:pPr>
            <a:r>
              <a:rPr lang="en-GB">
                <a:latin typeface="Calibri" charset="0"/>
              </a:rPr>
              <a:t>If you want to become part of the NCAS GitHub please contact Ag, James or Dan and send them your GitHub account 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4450"/>
            <a:ext cx="8229600" cy="1143000"/>
          </a:xfrm>
        </p:spPr>
        <p:txBody>
          <a:bodyPr/>
          <a:lstStyle/>
          <a:p>
            <a:r>
              <a:rPr lang="en-GB" b="1">
                <a:latin typeface="Calibri" charset="0"/>
              </a:rPr>
              <a:t>Introducing Git</a:t>
            </a:r>
          </a:p>
        </p:txBody>
      </p:sp>
      <p:sp>
        <p:nvSpPr>
          <p:cNvPr id="8195" name="Content Placeholder 2"/>
          <p:cNvSpPr>
            <a:spLocks noGrp="1"/>
          </p:cNvSpPr>
          <p:nvPr>
            <p:ph idx="1"/>
          </p:nvPr>
        </p:nvSpPr>
        <p:spPr>
          <a:xfrm>
            <a:off x="457200" y="1341438"/>
            <a:ext cx="8229600" cy="4924425"/>
          </a:xfrm>
        </p:spPr>
        <p:txBody>
          <a:bodyPr/>
          <a:lstStyle/>
          <a:p>
            <a:pPr>
              <a:buFont typeface="Arial" charset="0"/>
              <a:buNone/>
            </a:pPr>
            <a:r>
              <a:rPr lang="en-GB">
                <a:latin typeface="Calibri" charset="0"/>
              </a:rPr>
              <a:t>There are many different Version Control tools:</a:t>
            </a:r>
          </a:p>
          <a:p>
            <a:r>
              <a:rPr lang="en-GB" b="1">
                <a:latin typeface="Calibri" charset="0"/>
              </a:rPr>
              <a:t>SVN</a:t>
            </a:r>
            <a:r>
              <a:rPr lang="en-GB">
                <a:latin typeface="Calibri" charset="0"/>
              </a:rPr>
              <a:t> (Subversion) is very popular and (relatively) easy to grasp; eclipsed by…</a:t>
            </a:r>
          </a:p>
          <a:p>
            <a:r>
              <a:rPr lang="en-GB" b="1">
                <a:latin typeface="Calibri" charset="0"/>
              </a:rPr>
              <a:t>Git, </a:t>
            </a:r>
            <a:r>
              <a:rPr lang="en-GB">
                <a:latin typeface="Calibri" charset="0"/>
              </a:rPr>
              <a:t>which is also:</a:t>
            </a:r>
          </a:p>
          <a:p>
            <a:pPr lvl="1"/>
            <a:r>
              <a:rPr lang="en-GB">
                <a:latin typeface="Calibri" charset="0"/>
              </a:rPr>
              <a:t>More useful for collaboration</a:t>
            </a:r>
          </a:p>
          <a:p>
            <a:pPr lvl="1"/>
            <a:r>
              <a:rPr lang="en-GB">
                <a:latin typeface="Calibri" charset="0"/>
              </a:rPr>
              <a:t>Distributed and </a:t>
            </a:r>
            <a:r>
              <a:rPr lang="en-GB" i="1">
                <a:latin typeface="Calibri" charset="0"/>
              </a:rPr>
              <a:t>fast</a:t>
            </a:r>
          </a:p>
          <a:p>
            <a:pPr lvl="1"/>
            <a:r>
              <a:rPr lang="en-GB">
                <a:latin typeface="Calibri" charset="0"/>
              </a:rPr>
              <a:t>Very well supported in terms of tooling</a:t>
            </a:r>
          </a:p>
          <a:p>
            <a:pPr lvl="1"/>
            <a:r>
              <a:rPr lang="en-GB">
                <a:latin typeface="Calibri" charset="0"/>
              </a:rPr>
              <a:t>Has free repository hosts  on the web (GitHub, BitBucket etc.,).</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sz="4000" b="1">
                <a:latin typeface="Calibri" charset="0"/>
              </a:rPr>
              <a:t>Further information</a:t>
            </a:r>
          </a:p>
        </p:txBody>
      </p:sp>
      <p:sp>
        <p:nvSpPr>
          <p:cNvPr id="48131" name="Content Placeholder 2"/>
          <p:cNvSpPr>
            <a:spLocks noGrp="1"/>
          </p:cNvSpPr>
          <p:nvPr>
            <p:ph idx="1"/>
          </p:nvPr>
        </p:nvSpPr>
        <p:spPr>
          <a:xfrm>
            <a:off x="457200" y="1412875"/>
            <a:ext cx="8229600" cy="4525963"/>
          </a:xfrm>
        </p:spPr>
        <p:txBody>
          <a:bodyPr/>
          <a:lstStyle/>
          <a:p>
            <a:pPr>
              <a:buFont typeface="Arial" charset="0"/>
              <a:buNone/>
            </a:pPr>
            <a:r>
              <a:rPr lang="en-GB">
                <a:latin typeface="Calibri" charset="0"/>
              </a:rPr>
              <a:t>Git documentation:</a:t>
            </a:r>
          </a:p>
          <a:p>
            <a:pPr>
              <a:buFont typeface="Arial" charset="0"/>
              <a:buNone/>
            </a:pPr>
            <a:r>
              <a:rPr lang="en-GB">
                <a:latin typeface="Calibri" charset="0"/>
              </a:rPr>
              <a:t>	</a:t>
            </a:r>
            <a:r>
              <a:rPr lang="en-GB">
                <a:latin typeface="Calibri" charset="0"/>
                <a:hlinkClick r:id="rId2"/>
              </a:rPr>
              <a:t>http://git-scm.com/documentation</a:t>
            </a:r>
            <a:endParaRPr lang="en-GB">
              <a:latin typeface="Calibri" charset="0"/>
            </a:endParaRPr>
          </a:p>
          <a:p>
            <a:pPr>
              <a:buFont typeface="Arial" charset="0"/>
              <a:buNone/>
            </a:pPr>
            <a:r>
              <a:rPr lang="en-GB">
                <a:latin typeface="Calibri" charset="0"/>
              </a:rPr>
              <a:t>Nice Git reference:</a:t>
            </a:r>
          </a:p>
          <a:p>
            <a:pPr>
              <a:buFont typeface="Arial" charset="0"/>
              <a:buNone/>
            </a:pPr>
            <a:r>
              <a:rPr lang="en-GB">
                <a:latin typeface="Calibri" charset="0"/>
              </a:rPr>
              <a:t>	</a:t>
            </a:r>
            <a:r>
              <a:rPr lang="en-GB">
                <a:latin typeface="Calibri" charset="0"/>
                <a:hlinkClick r:id="rId3"/>
              </a:rPr>
              <a:t>http://gitref.org/</a:t>
            </a:r>
            <a:endParaRPr lang="en-GB">
              <a:latin typeface="Calibri" charset="0"/>
            </a:endParaRPr>
          </a:p>
          <a:p>
            <a:pPr>
              <a:buFont typeface="Arial" charset="0"/>
              <a:buNone/>
            </a:pPr>
            <a:r>
              <a:rPr lang="en-US">
                <a:latin typeface="Calibri" charset="0"/>
              </a:rPr>
              <a:t>GitHub: </a:t>
            </a:r>
          </a:p>
          <a:p>
            <a:pPr>
              <a:buFont typeface="Arial" charset="0"/>
              <a:buNone/>
            </a:pPr>
            <a:r>
              <a:rPr lang="en-US">
                <a:latin typeface="Calibri" charset="0"/>
              </a:rPr>
              <a:t>	</a:t>
            </a:r>
            <a:r>
              <a:rPr lang="en-US">
                <a:latin typeface="Calibri" charset="0"/>
                <a:hlinkClick r:id="rId4"/>
              </a:rPr>
              <a:t>http://github.com</a:t>
            </a:r>
            <a:r>
              <a:rPr lang="en-US">
                <a:latin typeface="Calibri" charset="0"/>
                <a:hlinkClick r:id="rId5"/>
              </a:rPr>
              <a:t>/</a:t>
            </a:r>
            <a:endParaRPr lang="en-GB">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sz="4000" b="1">
                <a:latin typeface="Calibri" charset="0"/>
              </a:rPr>
              <a:t>Acknowledgements</a:t>
            </a:r>
          </a:p>
        </p:txBody>
      </p:sp>
      <p:sp>
        <p:nvSpPr>
          <p:cNvPr id="49155" name="Content Placeholder 2"/>
          <p:cNvSpPr>
            <a:spLocks noGrp="1"/>
          </p:cNvSpPr>
          <p:nvPr>
            <p:ph idx="1"/>
          </p:nvPr>
        </p:nvSpPr>
        <p:spPr/>
        <p:txBody>
          <a:bodyPr/>
          <a:lstStyle/>
          <a:p>
            <a:pPr>
              <a:buFont typeface="Arial" charset="0"/>
              <a:buNone/>
            </a:pPr>
            <a:r>
              <a:rPr lang="en-GB" sz="2400">
                <a:latin typeface="Calibri" charset="0"/>
              </a:rPr>
              <a:t>We would like to Acknowledge the following authors for some of the content presented here:</a:t>
            </a:r>
          </a:p>
          <a:p>
            <a:pPr>
              <a:buFont typeface="Arial" charset="0"/>
              <a:buNone/>
            </a:pPr>
            <a:endParaRPr lang="en-GB" sz="2400">
              <a:latin typeface="Calibri" charset="0"/>
            </a:endParaRPr>
          </a:p>
          <a:p>
            <a:pPr>
              <a:buFont typeface="Arial" charset="0"/>
              <a:buNone/>
            </a:pPr>
            <a:endParaRPr lang="en-GB">
              <a:latin typeface="Calibri" charset="0"/>
            </a:endParaRPr>
          </a:p>
          <a:p>
            <a:pPr>
              <a:buFont typeface="Arial" charset="0"/>
              <a:buNone/>
            </a:pPr>
            <a:r>
              <a:rPr lang="en-GB" sz="2400" i="1">
                <a:latin typeface="Calibri" charset="0"/>
              </a:rPr>
              <a:t>“Introduction to GIT”.</a:t>
            </a:r>
            <a:r>
              <a:rPr lang="en-GB" sz="2400">
                <a:latin typeface="Calibri" charset="0"/>
              </a:rPr>
              <a:t> Lukas Fittl (</a:t>
            </a:r>
            <a:r>
              <a:rPr lang="en-GB" sz="2400">
                <a:latin typeface="Calibri" charset="0"/>
                <a:hlinkClick r:id="rId2"/>
              </a:rPr>
              <a:t>http://fittl.com</a:t>
            </a:r>
            <a:r>
              <a:rPr lang="en-GB" sz="2400">
                <a:latin typeface="Calibri" charset="0"/>
              </a:rPr>
              <a:t>).</a:t>
            </a:r>
          </a:p>
          <a:p>
            <a:pPr>
              <a:buFont typeface="Arial" charset="0"/>
              <a:buNone/>
            </a:pPr>
            <a:r>
              <a:rPr lang="en-GB" sz="2400">
                <a:latin typeface="Calibri" charset="0"/>
              </a:rPr>
              <a:t>“</a:t>
            </a:r>
            <a:r>
              <a:rPr lang="en-GB" sz="2400" i="1">
                <a:latin typeface="Calibri" charset="0"/>
              </a:rPr>
              <a:t>Git and GitHub</a:t>
            </a:r>
            <a:r>
              <a:rPr lang="en-GB" sz="2400">
                <a:latin typeface="Calibri" charset="0"/>
              </a:rPr>
              <a:t>”. Darren Oakley.</a:t>
            </a:r>
            <a:endParaRPr lang="en-GB" sz="3600">
              <a:latin typeface="Calibri" charset="0"/>
            </a:endParaRPr>
          </a:p>
          <a:p>
            <a:pPr>
              <a:buFont typeface="Arial" charset="0"/>
              <a:buNone/>
            </a:pPr>
            <a:endParaRPr lang="en-GB">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b="1">
                <a:latin typeface="Calibri" charset="0"/>
              </a:rPr>
              <a:t>More about Git</a:t>
            </a:r>
          </a:p>
        </p:txBody>
      </p:sp>
      <p:sp>
        <p:nvSpPr>
          <p:cNvPr id="9219" name="Content Placeholder 2"/>
          <p:cNvSpPr>
            <a:spLocks noGrp="1"/>
          </p:cNvSpPr>
          <p:nvPr>
            <p:ph idx="1"/>
          </p:nvPr>
        </p:nvSpPr>
        <p:spPr/>
        <p:txBody>
          <a:bodyPr/>
          <a:lstStyle/>
          <a:p>
            <a:pPr>
              <a:buFont typeface="Arial" charset="0"/>
              <a:buNone/>
            </a:pPr>
            <a:r>
              <a:rPr lang="en-GB">
                <a:latin typeface="Calibri" charset="0"/>
              </a:rPr>
              <a:t>Git is a </a:t>
            </a:r>
            <a:r>
              <a:rPr lang="en-GB" i="1">
                <a:latin typeface="Calibri" charset="0"/>
              </a:rPr>
              <a:t>distributed</a:t>
            </a:r>
            <a:r>
              <a:rPr lang="en-GB">
                <a:latin typeface="Calibri" charset="0"/>
              </a:rPr>
              <a:t> Version Control System (VCS):</a:t>
            </a:r>
          </a:p>
          <a:p>
            <a:r>
              <a:rPr lang="en-GB">
                <a:latin typeface="Calibri" charset="0"/>
              </a:rPr>
              <a:t>you store a complete copy of a repository within your working copy.</a:t>
            </a:r>
          </a:p>
          <a:p>
            <a:r>
              <a:rPr lang="en-GB">
                <a:latin typeface="Calibri" charset="0"/>
              </a:rPr>
              <a:t>this means you can work offline:</a:t>
            </a:r>
          </a:p>
          <a:p>
            <a:pPr lvl="1"/>
            <a:r>
              <a:rPr lang="en-GB">
                <a:latin typeface="Calibri" charset="0"/>
              </a:rPr>
              <a:t>there is no default ‘central’ server - if you want one, you (and your team) just nominate where it is - typically GitHub!</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a:t>G</a:t>
            </a:r>
            <a:r>
              <a:rPr lang="en-US" dirty="0" err="1" smtClean="0"/>
              <a:t>it</a:t>
            </a:r>
            <a:r>
              <a:rPr lang="en-US" dirty="0" smtClean="0"/>
              <a:t> repository?</a:t>
            </a:r>
            <a:endParaRPr lang="en-US" dirty="0"/>
          </a:p>
        </p:txBody>
      </p:sp>
      <p:sp>
        <p:nvSpPr>
          <p:cNvPr id="3" name="Content Placeholder 2"/>
          <p:cNvSpPr>
            <a:spLocks noGrp="1"/>
          </p:cNvSpPr>
          <p:nvPr>
            <p:ph idx="1"/>
          </p:nvPr>
        </p:nvSpPr>
        <p:spPr/>
        <p:txBody>
          <a:bodyPr/>
          <a:lstStyle/>
          <a:p>
            <a:r>
              <a:rPr lang="en-US" dirty="0" smtClean="0"/>
              <a:t>A directory tree containing files and subdirectories.</a:t>
            </a:r>
          </a:p>
          <a:p>
            <a:r>
              <a:rPr lang="en-US" dirty="0" smtClean="0"/>
              <a:t>Old and different versions of those files and subdirectories.</a:t>
            </a:r>
          </a:p>
          <a:p>
            <a:r>
              <a:rPr lang="en-US" dirty="0" smtClean="0"/>
              <a:t>A set of information to enable you to navigate across versions.</a:t>
            </a:r>
            <a:endParaRPr lang="en-US" dirty="0"/>
          </a:p>
        </p:txBody>
      </p:sp>
    </p:spTree>
    <p:extLst>
      <p:ext uri="{BB962C8B-B14F-4D97-AF65-F5344CB8AC3E}">
        <p14:creationId xmlns:p14="http://schemas.microsoft.com/office/powerpoint/2010/main" val="148389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95288" y="188913"/>
            <a:ext cx="8229600" cy="1143000"/>
          </a:xfrm>
        </p:spPr>
        <p:txBody>
          <a:bodyPr/>
          <a:lstStyle/>
          <a:p>
            <a:r>
              <a:rPr lang="en-GB" u="sng" dirty="0" smtClean="0">
                <a:latin typeface="Calibri" charset="0"/>
              </a:rPr>
              <a:t>Not</a:t>
            </a:r>
            <a:r>
              <a:rPr lang="en-GB" dirty="0" smtClean="0">
                <a:latin typeface="Calibri" charset="0"/>
              </a:rPr>
              <a:t> Introducing </a:t>
            </a:r>
            <a:r>
              <a:rPr lang="en-GB" dirty="0" err="1">
                <a:latin typeface="Calibri" charset="0"/>
              </a:rPr>
              <a:t>GitHub</a:t>
            </a:r>
            <a:endParaRPr lang="en-GB" dirty="0">
              <a:latin typeface="Calibri" charset="0"/>
            </a:endParaRPr>
          </a:p>
        </p:txBody>
      </p:sp>
      <p:pic>
        <p:nvPicPr>
          <p:cNvPr id="5" name="Picture 2"/>
          <p:cNvPicPr>
            <a:picLocks noChangeAspect="1" noChangeArrowheads="1"/>
          </p:cNvPicPr>
          <p:nvPr/>
        </p:nvPicPr>
        <p:blipFill rotWithShape="1">
          <a:blip r:embed="rId3"/>
          <a:srcRect l="2249" t="12829" r="1204" b="13030"/>
          <a:stretch/>
        </p:blipFill>
        <p:spPr bwMode="auto">
          <a:xfrm>
            <a:off x="1403350" y="2349500"/>
            <a:ext cx="6677025" cy="3640138"/>
          </a:xfrm>
          <a:prstGeom prst="rect">
            <a:avLst/>
          </a:prstGeom>
          <a:ln/>
        </p:spPr>
        <p:style>
          <a:lnRef idx="2">
            <a:schemeClr val="dk1"/>
          </a:lnRef>
          <a:fillRef idx="1">
            <a:schemeClr val="lt1"/>
          </a:fillRef>
          <a:effectRef idx="0">
            <a:schemeClr val="dk1"/>
          </a:effectRef>
          <a:fontRef idx="minor">
            <a:schemeClr val="dk1"/>
          </a:fontRef>
        </p:style>
      </p:pic>
      <p:sp>
        <p:nvSpPr>
          <p:cNvPr id="10244" name="TextBox 5"/>
          <p:cNvSpPr txBox="1">
            <a:spLocks noChangeArrowheads="1"/>
          </p:cNvSpPr>
          <p:nvPr/>
        </p:nvSpPr>
        <p:spPr bwMode="auto">
          <a:xfrm>
            <a:off x="725488" y="1331913"/>
            <a:ext cx="79930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pPr algn="ctr"/>
            <a:r>
              <a:rPr lang="en-GB" dirty="0">
                <a:latin typeface="Arial" charset="0"/>
                <a:hlinkClick r:id="rId4"/>
              </a:rPr>
              <a:t>https://github.com</a:t>
            </a:r>
            <a:r>
              <a:rPr lang="en-GB" dirty="0">
                <a:latin typeface="Arial" charset="0"/>
              </a:rPr>
              <a:t> </a:t>
            </a:r>
          </a:p>
          <a:p>
            <a:pPr algn="ctr"/>
            <a:r>
              <a:rPr lang="en-GB" dirty="0" smtClean="0">
                <a:latin typeface="Arial" charset="0"/>
              </a:rPr>
              <a:t>A service for hosting git repositories.</a:t>
            </a:r>
            <a:endParaRPr lang="en-GB"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atin typeface="Calibri" charset="0"/>
              </a:rPr>
              <a:t>GitHub: repositories</a:t>
            </a:r>
            <a:r>
              <a:rPr lang="en-GB" sz="3200">
                <a:latin typeface="Calibri" charset="0"/>
              </a:rPr>
              <a:t> (public </a:t>
            </a:r>
            <a:r>
              <a:rPr lang="en-GB" sz="3200" i="1">
                <a:latin typeface="Calibri" charset="0"/>
              </a:rPr>
              <a:t>or </a:t>
            </a:r>
            <a:r>
              <a:rPr lang="en-GB" sz="3200" b="1">
                <a:latin typeface="Calibri" charset="0"/>
              </a:rPr>
              <a:t>private</a:t>
            </a:r>
            <a:r>
              <a:rPr lang="en-GB" sz="3200">
                <a:latin typeface="Calibri" charset="0"/>
              </a:rPr>
              <a:t>)</a:t>
            </a:r>
            <a:endParaRPr lang="en-GB">
              <a:latin typeface="Calibri" charset="0"/>
            </a:endParaRPr>
          </a:p>
        </p:txBody>
      </p:sp>
      <p:pic>
        <p:nvPicPr>
          <p:cNvPr id="1126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atin typeface="Calibri" charset="0"/>
              </a:rPr>
              <a:t>GitHub: organisations</a:t>
            </a:r>
          </a:p>
        </p:txBody>
      </p:sp>
      <p:pic>
        <p:nvPicPr>
          <p:cNvPr id="1229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2589"/>
          <a:stretch>
            <a:fillRect/>
          </a:stretch>
        </p:blipFill>
        <p:spPr>
          <a:xfrm>
            <a:off x="1116013" y="1557338"/>
            <a:ext cx="7075487" cy="4392612"/>
          </a:xfrm>
          <a:noFill/>
          <a:l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28043</TotalTime>
  <Words>2398</Words>
  <Application>Microsoft Macintosh PowerPoint</Application>
  <PresentationFormat>On-screen Show (4:3)</PresentationFormat>
  <Paragraphs>316</Paragraphs>
  <Slides>41</Slides>
  <Notes>14</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Managing your code: quietly introducing Git - a friend for life Part 2</vt:lpstr>
      <vt:lpstr>Managing code in the olden days</vt:lpstr>
      <vt:lpstr>But those days are gone!</vt:lpstr>
      <vt:lpstr>Introducing Git</vt:lpstr>
      <vt:lpstr>More about Git</vt:lpstr>
      <vt:lpstr>What is a Git repository?</vt:lpstr>
      <vt:lpstr>Not Introducing GitHub</vt:lpstr>
      <vt:lpstr>GitHub: repositories (public or private)</vt:lpstr>
      <vt:lpstr>GitHub: organisations</vt:lpstr>
      <vt:lpstr>GitHub: collaboration (branch/fork)</vt:lpstr>
      <vt:lpstr>GitHub: Issue tracking</vt:lpstr>
      <vt:lpstr>GitHub: history and change</vt:lpstr>
      <vt:lpstr>GitHub: wikis</vt:lpstr>
      <vt:lpstr>GitHub Code-Sharing Example</vt:lpstr>
      <vt:lpstr>Github does lots of funky things, but…</vt:lpstr>
      <vt:lpstr>Where to start 1: Git clone</vt:lpstr>
      <vt:lpstr>Where to start 2: Create a repository on Github</vt:lpstr>
      <vt:lpstr>Where to start 3: start a new repository from existing files</vt:lpstr>
      <vt:lpstr>Add a file to your local repo</vt:lpstr>
      <vt:lpstr>So, what just happened?</vt:lpstr>
      <vt:lpstr>Let's look on GitHub</vt:lpstr>
      <vt:lpstr>The Plan: Use Git/GitHub all week</vt:lpstr>
      <vt:lpstr>Lets make some test files</vt:lpstr>
      <vt:lpstr>Git Status</vt:lpstr>
      <vt:lpstr>Git add</vt:lpstr>
      <vt:lpstr>Add another file</vt:lpstr>
      <vt:lpstr>Lets commit </vt:lpstr>
      <vt:lpstr>Push the new version back to Github</vt:lpstr>
      <vt:lpstr>Enough?</vt:lpstr>
      <vt:lpstr>Working with other people</vt:lpstr>
      <vt:lpstr>They commit their changes and push back to Github</vt:lpstr>
      <vt:lpstr>Black Bob downloads changes using git pull </vt:lpstr>
      <vt:lpstr>Black Bob looks at change log</vt:lpstr>
      <vt:lpstr>Exercise</vt:lpstr>
      <vt:lpstr>Other tools in the Git ecosystem</vt:lpstr>
      <vt:lpstr>git gui</vt:lpstr>
      <vt:lpstr>TortoiseGIT (for Windows)</vt:lpstr>
      <vt:lpstr>The why - one more time</vt:lpstr>
      <vt:lpstr>The NCAS GitHub organisation</vt:lpstr>
      <vt:lpstr>Further information</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Sam Pepler</cp:lastModifiedBy>
  <cp:revision>231</cp:revision>
  <dcterms:created xsi:type="dcterms:W3CDTF">2013-12-09T16:22:30Z</dcterms:created>
  <dcterms:modified xsi:type="dcterms:W3CDTF">2017-02-27T21:09:54Z</dcterms:modified>
</cp:coreProperties>
</file>