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959" r:id="rId2"/>
  </p:sldMasterIdLst>
  <p:notesMasterIdLst>
    <p:notesMasterId r:id="rId28"/>
  </p:notesMasterIdLst>
  <p:handoutMasterIdLst>
    <p:handoutMasterId r:id="rId29"/>
  </p:handoutMasterIdLst>
  <p:sldIdLst>
    <p:sldId id="363" r:id="rId3"/>
    <p:sldId id="339" r:id="rId4"/>
    <p:sldId id="258" r:id="rId5"/>
    <p:sldId id="267" r:id="rId6"/>
    <p:sldId id="259" r:id="rId7"/>
    <p:sldId id="262" r:id="rId8"/>
    <p:sldId id="375" r:id="rId9"/>
    <p:sldId id="383" r:id="rId10"/>
    <p:sldId id="378" r:id="rId11"/>
    <p:sldId id="381" r:id="rId12"/>
    <p:sldId id="380" r:id="rId13"/>
    <p:sldId id="382" r:id="rId14"/>
    <p:sldId id="379" r:id="rId15"/>
    <p:sldId id="364" r:id="rId16"/>
    <p:sldId id="365" r:id="rId17"/>
    <p:sldId id="372" r:id="rId18"/>
    <p:sldId id="373" r:id="rId19"/>
    <p:sldId id="374" r:id="rId20"/>
    <p:sldId id="377" r:id="rId21"/>
    <p:sldId id="366" r:id="rId22"/>
    <p:sldId id="367" r:id="rId23"/>
    <p:sldId id="368" r:id="rId24"/>
    <p:sldId id="369" r:id="rId25"/>
    <p:sldId id="358" r:id="rId26"/>
    <p:sldId id="36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scaleToFitPaper="1" frameSlides="1"/>
  <p:clrMru>
    <a:srgbClr val="CC00FF"/>
    <a:srgbClr val="EBFC6A"/>
    <a:srgbClr val="6BF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 autoAdjust="0"/>
    <p:restoredTop sz="86823" autoAdjust="0"/>
  </p:normalViewPr>
  <p:slideViewPr>
    <p:cSldViewPr>
      <p:cViewPr varScale="1">
        <p:scale>
          <a:sx n="79" d="100"/>
          <a:sy n="79" d="100"/>
        </p:scale>
        <p:origin x="20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D7504434-E3F4-4860-BCDA-D53DB52E2E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B6A8E13-052C-4CAE-9E30-307D4E70F9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86A97634-9A90-4133-A65B-0D3A5E03F8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A58CFF37-6D51-41B2-9BF3-42A75270C96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6E4DFF-8C60-49BB-920F-88773B2DE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3E14F0F-CEF5-4D27-8A41-D89213D90C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CC36628-A7EF-4F2E-8A1E-758ACA9AF4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0F7EB84-9499-45C4-BF09-3AF092A086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025C694D-22A0-4F10-AD7B-1D31F4DAA5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2E074E9A-FBD2-4EED-9B02-684D93AD27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0DE0EA2D-6523-4435-96B2-67E69AB0B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6C7588-4BB9-43D8-A4D8-8DDFFA971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mn-MN" altLang="en-US" dirty="0"/>
              <a:t>Нэг үйл</a:t>
            </a:r>
            <a:r>
              <a:rPr lang="en-GB" altLang="en-US" dirty="0"/>
              <a:t>To be run on a single computer having a single Central Processing Unit (CPU); </a:t>
            </a:r>
            <a:endParaRPr lang="fr-FR" altLang="en-US" dirty="0"/>
          </a:p>
          <a:p>
            <a:pPr lvl="0"/>
            <a:r>
              <a:rPr lang="en-GB" altLang="en-US" dirty="0"/>
              <a:t>A problem is broken into a discrete series of instructions. </a:t>
            </a:r>
            <a:endParaRPr lang="fr-FR" altLang="en-US" dirty="0"/>
          </a:p>
          <a:p>
            <a:pPr lvl="0"/>
            <a:r>
              <a:rPr lang="en-GB" altLang="en-US" dirty="0"/>
              <a:t>Instructions are executed one after another. </a:t>
            </a:r>
            <a:endParaRPr lang="fr-FR" altLang="en-US" dirty="0"/>
          </a:p>
          <a:p>
            <a:pPr lvl="0"/>
            <a:r>
              <a:rPr lang="en-GB" altLang="en-US" dirty="0"/>
              <a:t>Only one instruction may execute at any moment in time. </a:t>
            </a:r>
            <a:endParaRPr lang="fr-F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C7588-4BB9-43D8-A4D8-8DDFFA971A6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84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1800" dirty="0"/>
              <a:t>In the simplest sense, </a:t>
            </a:r>
            <a:r>
              <a:rPr lang="en-GB" altLang="en-US" sz="1800" b="1" i="1" dirty="0"/>
              <a:t>parallel computing</a:t>
            </a:r>
            <a:r>
              <a:rPr lang="en-GB" altLang="en-US" sz="1800" dirty="0"/>
              <a:t> is the simultaneous use of multiple compute resources to solve a computational problem. </a:t>
            </a:r>
            <a:endParaRPr lang="fr-FR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600" dirty="0"/>
              <a:t>To be run using multiple CPUs </a:t>
            </a:r>
            <a:endParaRPr lang="fr-FR" altLang="en-US" sz="1600" dirty="0"/>
          </a:p>
          <a:p>
            <a:pPr lvl="1">
              <a:lnSpc>
                <a:spcPct val="90000"/>
              </a:lnSpc>
            </a:pPr>
            <a:r>
              <a:rPr lang="en-GB" altLang="en-US" sz="1600" dirty="0"/>
              <a:t>A problem is broken into discrete parts that can be solved concurrently </a:t>
            </a:r>
            <a:endParaRPr lang="fr-FR" altLang="en-US" sz="1600" dirty="0"/>
          </a:p>
          <a:p>
            <a:pPr lvl="1">
              <a:lnSpc>
                <a:spcPct val="90000"/>
              </a:lnSpc>
            </a:pPr>
            <a:r>
              <a:rPr lang="en-GB" altLang="en-US" sz="1600" dirty="0"/>
              <a:t>Each part is further broken down to a series of instructions </a:t>
            </a:r>
            <a:endParaRPr lang="fr-FR" altLang="en-US" sz="1600" dirty="0"/>
          </a:p>
          <a:p>
            <a:pPr>
              <a:lnSpc>
                <a:spcPct val="90000"/>
              </a:lnSpc>
            </a:pPr>
            <a:r>
              <a:rPr lang="en-GB" altLang="ja-JP" sz="1800" dirty="0"/>
              <a:t>Instructions from each part execute simultaneously on different CPUs </a:t>
            </a:r>
            <a:endParaRPr lang="fr-FR" alt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C7588-4BB9-43D8-A4D8-8DDFFA971A6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C7588-4BB9-43D8-A4D8-8DDFFA971A6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6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Multicore CPUs, both desktop e.g. a 7th generation Intel i7-7920HQ</a:t>
            </a:r>
            <a:r>
              <a:rPr lang="mn-MN" dirty="0"/>
              <a:t> </a:t>
            </a:r>
            <a:r>
              <a:rPr lang="en-US" dirty="0"/>
              <a:t>CPU that features 4 cores with </a:t>
            </a:r>
            <a:r>
              <a:rPr lang="en-US" dirty="0" err="1"/>
              <a:t>HyperThreading</a:t>
            </a:r>
            <a:r>
              <a:rPr lang="en-US" dirty="0"/>
              <a:t> for 8 logical processors clocked at 3.1GHz (up to 4.1GHz in turbo mode) and server type</a:t>
            </a:r>
            <a:r>
              <a:rPr lang="mn-MN" dirty="0"/>
              <a:t> </a:t>
            </a:r>
            <a:r>
              <a:rPr lang="en-US" dirty="0"/>
              <a:t>CPUs such as Intel Xeon E5-2680v4 that features 14 cores and 28 logical</a:t>
            </a:r>
            <a:r>
              <a:rPr lang="mn-MN" dirty="0"/>
              <a:t> </a:t>
            </a:r>
            <a:r>
              <a:rPr lang="en-US" dirty="0"/>
              <a:t>processors clocked at 2.4 GHz (up to 3.3GHz in turbo mode) or AMD</a:t>
            </a:r>
            <a:r>
              <a:rPr lang="mn-MN" dirty="0"/>
              <a:t> </a:t>
            </a:r>
            <a:r>
              <a:rPr lang="en-US" dirty="0"/>
              <a:t>Opteron 6386 SE that features 16 cores clocked at 2.8 GHz (3.5 GHz in</a:t>
            </a:r>
            <a:r>
              <a:rPr lang="mn-MN" dirty="0"/>
              <a:t> </a:t>
            </a:r>
            <a:r>
              <a:rPr lang="en-US" dirty="0"/>
              <a:t>turbo mode).</a:t>
            </a:r>
          </a:p>
          <a:p>
            <a:r>
              <a:rPr lang="en-US" dirty="0"/>
              <a:t>• Manycore CPUs e.g. Intel Xeon Phi x200 7290 that features 72 cores</a:t>
            </a:r>
            <a:r>
              <a:rPr lang="mn-MN" dirty="0"/>
              <a:t> </a:t>
            </a:r>
            <a:r>
              <a:rPr lang="en-US" dirty="0"/>
              <a:t>(288 threads) clocked at 1.5 GHz (1.7 GHz in boost).</a:t>
            </a:r>
          </a:p>
          <a:p>
            <a:r>
              <a:rPr lang="en-US" dirty="0"/>
              <a:t>• GPUs, both desktop e.g. </a:t>
            </a:r>
            <a:r>
              <a:rPr lang="en-US" dirty="0" err="1"/>
              <a:t>NVIDIAr</a:t>
            </a:r>
            <a:r>
              <a:rPr lang="en-US" dirty="0"/>
              <a:t> </a:t>
            </a:r>
            <a:r>
              <a:rPr lang="en-US" dirty="0" err="1"/>
              <a:t>GeForcer</a:t>
            </a:r>
            <a:r>
              <a:rPr lang="en-US" dirty="0"/>
              <a:t> GTX 1070, based on the</a:t>
            </a:r>
            <a:r>
              <a:rPr lang="mn-MN" dirty="0"/>
              <a:t> </a:t>
            </a:r>
            <a:r>
              <a:rPr lang="en-US" dirty="0"/>
              <a:t>Pascal architecture, with 1920 CUDA cores at base clock 1506 MHz</a:t>
            </a:r>
            <a:r>
              <a:rPr lang="mn-MN" dirty="0"/>
              <a:t> </a:t>
            </a:r>
            <a:r>
              <a:rPr lang="en-US" dirty="0"/>
              <a:t>(1683 MHz in boost), 8GB of memory or e.g. AMD R9 FURY X with</a:t>
            </a:r>
            <a:r>
              <a:rPr lang="mn-MN" dirty="0"/>
              <a:t> </a:t>
            </a:r>
            <a:r>
              <a:rPr lang="en-US" dirty="0"/>
              <a:t>4096 Stream Processors at base clock up to 1050 MHz, 4GB of memory</a:t>
            </a:r>
            <a:r>
              <a:rPr lang="mn-MN" dirty="0"/>
              <a:t> </a:t>
            </a:r>
            <a:r>
              <a:rPr lang="en-US" dirty="0"/>
              <a:t>as well as compute oriented type devices such as NVIDIA Tesla K80</a:t>
            </a:r>
            <a:r>
              <a:rPr lang="mn-MN" dirty="0"/>
              <a:t> </a:t>
            </a:r>
            <a:r>
              <a:rPr lang="en-US" dirty="0"/>
              <a:t>with 4992 CUDA cores and 24 GB of memory, NVIDIA Tesla P100</a:t>
            </a:r>
            <a:r>
              <a:rPr lang="mn-MN" dirty="0"/>
              <a:t> </a:t>
            </a:r>
            <a:r>
              <a:rPr lang="en-US" dirty="0"/>
              <a:t>with 3584 CUDA cores and 16 GB of memory, AMD FirePro S9170</a:t>
            </a:r>
            <a:r>
              <a:rPr lang="mn-MN" dirty="0"/>
              <a:t> </a:t>
            </a:r>
            <a:r>
              <a:rPr lang="en-US" dirty="0"/>
              <a:t>with 2816 Stream Processors and 32 GB of memory or AMD FirePro</a:t>
            </a:r>
            <a:r>
              <a:rPr lang="mn-MN" dirty="0"/>
              <a:t> </a:t>
            </a:r>
            <a:r>
              <a:rPr lang="en-US" dirty="0"/>
              <a:t>W9100 with 2816 Stream Processors and up to 32GB of memory.</a:t>
            </a:r>
          </a:p>
          <a:p>
            <a:r>
              <a:rPr lang="en-US" dirty="0"/>
              <a:t>• Manycore coprocessors such as Intel Xeon Phi x100 7120A with 61 cores</a:t>
            </a:r>
            <a:r>
              <a:rPr lang="mn-MN" dirty="0"/>
              <a:t> </a:t>
            </a:r>
            <a:r>
              <a:rPr lang="en-US" dirty="0"/>
              <a:t>at 1.238GHz and 16 GB of memory or Intel Xeon Phi x200 7240P with</a:t>
            </a:r>
            <a:r>
              <a:rPr lang="mn-MN" dirty="0"/>
              <a:t> </a:t>
            </a:r>
            <a:r>
              <a:rPr lang="en-US" dirty="0"/>
              <a:t>68 cores at 1.3GHz (1.5 GHz in boost) and 16 GB of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C7588-4BB9-43D8-A4D8-8DDFFA971A6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63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C7588-4BB9-43D8-A4D8-8DDFFA971A6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99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/>
              <a:t>зөв үр дүнг байгуулах  </a:t>
            </a:r>
            <a:r>
              <a:rPr lang="en-US" dirty="0"/>
              <a:t>communication/</a:t>
            </a:r>
            <a:r>
              <a:rPr lang="mn-MN" dirty="0"/>
              <a:t>синхрончлогдтой цөмүүд дээр хурдан гүйцэтгэгдэхээр тооцоолол/өгөгдлийн хувьд хуваасан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C7588-4BB9-43D8-A4D8-8DDFFA971A6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28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GPU</a:t>
            </a:r>
            <a:r>
              <a:rPr lang="mn-MN" dirty="0"/>
              <a:t>, тооцоолох төхөөрөмжийн удирдалга</a:t>
            </a:r>
            <a:r>
              <a:rPr lang="en-US" dirty="0"/>
              <a:t> – CUDA, OpenCL</a:t>
            </a:r>
            <a:endParaRPr lang="mn-MN" dirty="0"/>
          </a:p>
          <a:p>
            <a:pPr lvl="0"/>
            <a:r>
              <a:rPr lang="mn-MN" dirty="0"/>
              <a:t>Процессуудын хоорондонх өгөгдөл солилцоо</a:t>
            </a:r>
            <a:r>
              <a:rPr lang="en-US" dirty="0"/>
              <a:t> - MPI</a:t>
            </a:r>
            <a:endParaRPr lang="mn-MN" dirty="0"/>
          </a:p>
          <a:p>
            <a:pPr lvl="0"/>
            <a:r>
              <a:rPr lang="mn-MN" dirty="0"/>
              <a:t>Хост </a:t>
            </a:r>
            <a:r>
              <a:rPr lang="en-US" dirty="0"/>
              <a:t>(CPU)</a:t>
            </a:r>
            <a:r>
              <a:rPr lang="mn-MN" dirty="0"/>
              <a:t> болон </a:t>
            </a:r>
            <a:r>
              <a:rPr lang="en-US" dirty="0"/>
              <a:t>GPU</a:t>
            </a:r>
            <a:r>
              <a:rPr lang="mn-MN" dirty="0"/>
              <a:t> хооронд өгөгдөл солилцоо – </a:t>
            </a:r>
            <a:r>
              <a:rPr lang="en-US" dirty="0"/>
              <a:t>CUDA</a:t>
            </a:r>
            <a:endParaRPr lang="mn-M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C7588-4BB9-43D8-A4D8-8DDFFA971A6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22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D29C-4C45-4570-8609-C2414DBE4F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AE7637F-71B3-4312-A273-1602039B7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188913"/>
            <a:ext cx="179705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10E29D6-889F-4A05-99A1-D7F87684C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2484438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56563F3-10FB-4CAF-8BC2-EB45B31F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1855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926D8C92-B83A-410A-B127-E65C4B2E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4797425"/>
            <a:ext cx="67691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773238"/>
            <a:ext cx="7772400" cy="1655762"/>
          </a:xfrm>
          <a:ln w="5080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573463"/>
            <a:ext cx="6400800" cy="1584325"/>
          </a:xfrm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1655E2B-31E8-4685-BF2F-2CB8E8296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9CA5C3-1D4F-4BB3-9881-BF5328C7B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5856603-414F-42B5-840E-B666F9812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3D12D-EF0B-4706-9EFB-EA48D8AB3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85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225FF3-A87F-4759-B033-9B1A0571C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728842E-E90D-497B-AD0F-14104FFA4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35B52BF-237D-42CD-9420-0C8A21035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6766-E8DD-42D5-8A15-D84840322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5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33375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7A4C5F-4539-409C-9BBE-435C1FBA8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B50A70-1B73-44D4-90DD-4F477D6EF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EDF93D7-B7B1-468D-9D39-0894AB940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ACC6E-C591-40E1-A3E1-D1A6B4359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7A304E-F80B-4D32-BDA0-2C6EEC573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CF07B6-7921-48CF-9F0C-550E25E89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E893EE1-5467-43D5-886A-F811F7C8A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D179D-1F5F-4719-8942-FCE307FCB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93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3D12D-EF0B-4706-9EFB-EA48D8AB3F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38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90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0D21E-DAA4-45CA-A7EE-A704E5861D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4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35CE0-9ACE-4AC1-A241-6D1A46C13CD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96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951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32AB4-F5CC-46AD-B876-64D50D8408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284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F72EF-B19E-47C7-B1A1-D1DCC9B0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28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88A51-51F0-4C9F-A59D-D5BB87E68F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B3A162D-5AC8-4309-A9F0-05A6A0171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D1679C5-7608-4E41-BD58-1937F641F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26812-674E-48CE-8D82-677ED3D45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430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65F34-2C44-401C-A167-C79533B125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117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5F26C-D521-432C-9DD6-9C9B41384D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58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11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98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887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906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519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906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86766-E8DD-42D5-8A15-D84840322F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3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ACC6E-C591-40E1-A3E1-D1A6B4359F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1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2CA88B-E3DE-438E-A2CF-6F5D5E7A6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5E944C-C247-4154-8B36-BA0EA6501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6554ED4-2849-405C-8D40-F5990BA9F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D21E-DAA4-45CA-A7EE-A704E5861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74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AEB477-401F-4C6B-938B-CD080CA836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CE8556-4282-41AC-8B1C-662A94847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73D9951-0A1C-4550-A93D-EE9522B7D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35CE0-9ACE-4AC1-A241-6D1A46C13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6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6BF15-B9B2-4B7E-85CB-901FD248C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90EEA-395D-497D-81B6-83F2EE416F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19A7A-765F-421F-9575-35B3FBE43C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F1E6B-8C1E-4DA9-B6B5-C505B56F1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8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8641967-946C-44CE-91B6-2C789472D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F032153-3532-42E1-8790-5B2E2421B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79CA0C6-53B8-405E-86B4-D4C147FFA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2AB4-F5CC-46AD-B876-64D50D840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2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DC5BA9F-C05B-4766-9A9E-615E0FBBCD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0120937-E209-42AB-890F-ADC7C5BE4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F2295F2-4353-4DDD-8E49-53D3C91DB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F72EF-B19E-47C7-B1A1-D1DCC9B003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06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7A3DE9-642F-417C-81CF-AEED1744F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65BAFCA-1F75-4DAA-99C4-FA5239F2F6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B40723F-DC10-4ED6-9626-1D6762449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65F34-2C44-401C-A167-C79533B12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67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A24BAF-369E-44AB-8FD0-8367A3FCF9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B50C3-4376-4842-8662-C1F3FE518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B5AB5B2-0E59-41FB-83FB-F84FBBD1F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5F26C-D521-432C-9DD6-9C9B41384D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2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3FB5D1-672A-427C-BC79-4E9B24C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5" y="0"/>
            <a:ext cx="1235075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9450E18-737D-40ED-9186-BAE2F0B6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835650"/>
            <a:ext cx="4284662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76A31503-27F5-412F-8962-41998B56B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435596-1F0B-494F-BA3A-87CB9CB66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2D2F73E6-58A7-4CCE-AE8C-2B35376870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DB8641E5-B0F2-4C04-A813-47E0BFC715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768" name="Rectangle 8">
            <a:extLst>
              <a:ext uri="{FF2B5EF4-FFF2-40B4-BE49-F238E27FC236}">
                <a16:creationId xmlns:a16="http://schemas.microsoft.com/office/drawing/2014/main" id="{2BCD570F-A05A-40F7-9B9D-F241B4EE28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860AEFE-C737-41EE-94DA-9E9F9BD00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9D807B6F-A9D4-42A0-A4C6-1B498CAD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963"/>
            <a:ext cx="13049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C862C60-C82B-49CB-BBE2-69FA531F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126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9860AEFE-C737-41EE-94DA-9E9F9BD001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06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olding.stanford.edu/" TargetMode="External"/><Relationship Id="rId2" Type="http://schemas.openxmlformats.org/officeDocument/2006/relationships/hyperlink" Target="http://setiathome.berkeley.edu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3DE-8EBC-4C0E-BAB6-3C02A272B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У</a:t>
            </a:r>
            <a:r>
              <a:rPr lang="mn-MN" dirty="0">
                <a:effectLst/>
              </a:rPr>
              <a:t>диртгал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E70-91DB-4833-9EEA-FEA0F50F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F.CS306 </a:t>
            </a:r>
            <a:r>
              <a:rPr lang="mn-MN" dirty="0"/>
              <a:t>ПАРАЛЛЕЛ ПРОГРАММЧЛАЛ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1DC9-0987-498D-8DE4-3510D298BECA}"/>
              </a:ext>
            </a:extLst>
          </p:cNvPr>
          <p:cNvSpPr txBox="1"/>
          <p:nvPr/>
        </p:nvSpPr>
        <p:spPr>
          <a:xfrm>
            <a:off x="111899" y="6184616"/>
            <a:ext cx="891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mn-M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Г.ГАНБАТ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ganbatg@must.edu.mn</a:t>
            </a:r>
            <a:endParaRPr lang="mn-M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1D54-3712-4B2E-9476-0C1523D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Том/илүү коплекс асуудлуудыг шийдэх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8413-35C9-404D-A88E-7E74E5DF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50"/>
          </a:xfrm>
        </p:spPr>
        <p:txBody>
          <a:bodyPr>
            <a:normAutofit/>
          </a:bodyPr>
          <a:lstStyle/>
          <a:p>
            <a:r>
              <a:rPr lang="mn-MN" dirty="0"/>
              <a:t>Нэг компютерээр буюу хязгаарлагдмал санах ойд турших эсвэл шийдэх боломжгүй.</a:t>
            </a:r>
          </a:p>
          <a:p>
            <a:pPr lvl="1"/>
            <a:r>
              <a:rPr lang="en-US" dirty="0">
                <a:effectLst/>
              </a:rPr>
              <a:t>"Grand Challenge Problems" </a:t>
            </a:r>
            <a:r>
              <a:rPr lang="mn-MN" dirty="0">
                <a:effectLst/>
              </a:rPr>
              <a:t>– </a:t>
            </a:r>
            <a:r>
              <a:rPr lang="en-US" dirty="0" err="1">
                <a:effectLst/>
              </a:rPr>
              <a:t>PetaFLOPS</a:t>
            </a:r>
            <a:r>
              <a:rPr lang="mn-MN" dirty="0">
                <a:effectLst/>
              </a:rPr>
              <a:t>, </a:t>
            </a:r>
            <a:r>
              <a:rPr lang="en-US" dirty="0" err="1">
                <a:effectLst/>
              </a:rPr>
              <a:t>PetaBytes</a:t>
            </a:r>
            <a:endParaRPr lang="mn-MN" dirty="0"/>
          </a:p>
          <a:p>
            <a:pPr lvl="1"/>
            <a:r>
              <a:rPr lang="mn-MN" dirty="0">
                <a:effectLst/>
              </a:rPr>
              <a:t>Веб хайлтын систем – нэг секундэд сая сая үйлдэл</a:t>
            </a:r>
            <a:br>
              <a:rPr lang="en-US" dirty="0"/>
            </a:br>
            <a:endParaRPr lang="m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56E3-B2CD-4E76-8BC5-E887E7B9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074" name="Picture 2" descr="https://computing.llnl.gov/tutorials/parallel_comp/images/biggerProblems.jpg">
            <a:extLst>
              <a:ext uri="{FF2B5EF4-FFF2-40B4-BE49-F238E27FC236}">
                <a16:creationId xmlns:a16="http://schemas.microsoft.com/office/drawing/2014/main" id="{A2A0510F-CC4F-48BD-B14B-C647712B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" y="4116847"/>
            <a:ext cx="9137176" cy="27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1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1D54-3712-4B2E-9476-0C1523D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Давхардлыг удирдах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8413-35C9-404D-A88E-7E74E5DF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50"/>
          </a:xfrm>
        </p:spPr>
        <p:txBody>
          <a:bodyPr>
            <a:normAutofit/>
          </a:bodyPr>
          <a:lstStyle/>
          <a:p>
            <a:r>
              <a:rPr lang="mn-MN" dirty="0"/>
              <a:t>Нэг нөөцөт тооцоолол  нь нэг л зүйлийг хийнэ. Олон нөөцтэй бол нэг зэрэг олон зүйлийг хийнэ.</a:t>
            </a:r>
          </a:p>
          <a:p>
            <a:pPr lvl="1"/>
            <a:r>
              <a:rPr lang="mn-MN" dirty="0"/>
              <a:t>Хамтын ажиллагааны сүлжээнүүд нь дэлхийн өнцөг булан бүрээс хүмүүс холбогдож, хамтран ажиллах боломжтой “виртуал" орчин.</a:t>
            </a:r>
          </a:p>
          <a:p>
            <a:endParaRPr lang="m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56E3-B2CD-4E76-8BC5-E887E7B9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098" name="Picture 2" descr="https://computing.llnl.gov/tutorials/parallel_comp/images/collaborativeNetworks.jpg">
            <a:extLst>
              <a:ext uri="{FF2B5EF4-FFF2-40B4-BE49-F238E27FC236}">
                <a16:creationId xmlns:a16="http://schemas.microsoft.com/office/drawing/2014/main" id="{08BBDD6C-236D-41D3-BDEE-0B0BDFFD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" y="4086390"/>
            <a:ext cx="9137176" cy="27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3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1D54-3712-4B2E-9476-0C1523D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Гадаад нөөцийг ашиглах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8413-35C9-404D-A88E-7E74E5DF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50"/>
          </a:xfrm>
        </p:spPr>
        <p:txBody>
          <a:bodyPr>
            <a:normAutofit/>
          </a:bodyPr>
          <a:lstStyle/>
          <a:p>
            <a:r>
              <a:rPr lang="mn-MN" dirty="0"/>
              <a:t>Дотоод тооцооллын нөөц хомс эсвэл хүрэлцэхгүй үед нийтийн сүлжээнд, тэр ч байтугай Интернет дэх компьютерын нөөцийг ашиглах. Доорх хоёр жишээ, тус бүр нь дэлхий даяар 1.7 сая гаруй хувь нэмэр оруулагчтай (2018 оны 5-р сар):</a:t>
            </a:r>
            <a:endParaRPr lang="en-US" dirty="0">
              <a:effectLst/>
            </a:endParaRPr>
          </a:p>
          <a:p>
            <a:pPr lvl="1"/>
            <a:r>
              <a:rPr lang="mn-MN" dirty="0">
                <a:effectLst/>
              </a:rPr>
              <a:t>Жнь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SETI@home</a:t>
            </a:r>
            <a:r>
              <a:rPr lang="en-US" dirty="0">
                <a:effectLst/>
              </a:rPr>
              <a:t> (</a:t>
            </a:r>
            <a:r>
              <a:rPr lang="en-US" u="sng" dirty="0">
                <a:effectLst/>
                <a:hlinkClick r:id="rId2"/>
              </a:rPr>
              <a:t>setiathome.berkeley.edu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mn-MN" dirty="0">
                <a:effectLst/>
              </a:rPr>
              <a:t>Жнь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Folding@home</a:t>
            </a:r>
            <a:r>
              <a:rPr lang="en-US" dirty="0">
                <a:effectLst/>
              </a:rPr>
              <a:t> (</a:t>
            </a:r>
            <a:r>
              <a:rPr lang="en-US" u="sng" dirty="0">
                <a:effectLst/>
                <a:hlinkClick r:id="rId3"/>
              </a:rPr>
              <a:t>folding.stanford.edu</a:t>
            </a:r>
            <a:r>
              <a:rPr lang="en-US" dirty="0">
                <a:effectLst/>
              </a:rPr>
              <a:t>)</a:t>
            </a:r>
            <a:br>
              <a:rPr lang="en-US" dirty="0"/>
            </a:br>
            <a:endParaRPr lang="m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56E3-B2CD-4E76-8BC5-E887E7B9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122" name="Picture 2" descr="https://computing.llnl.gov/tutorials/parallel_comp/images/SETILogo.jpg">
            <a:extLst>
              <a:ext uri="{FF2B5EF4-FFF2-40B4-BE49-F238E27FC236}">
                <a16:creationId xmlns:a16="http://schemas.microsoft.com/office/drawing/2014/main" id="{EDBB2B86-0F5F-4044-B1F0-31722A07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" y="5000107"/>
            <a:ext cx="9137176" cy="185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1D54-3712-4B2E-9476-0C1523D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Параллел төхөөрөмжийг илүү хэрэглээтэй болгох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8413-35C9-404D-A88E-7E74E5DF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50"/>
          </a:xfrm>
        </p:spPr>
        <p:txBody>
          <a:bodyPr>
            <a:normAutofit/>
          </a:bodyPr>
          <a:lstStyle/>
          <a:p>
            <a:r>
              <a:rPr lang="mn-MN" dirty="0"/>
              <a:t>Олон процессор/цөмтэй ахитектур бүхий орчин үеийн Компьюьер, лаптоп дээр параллелчлах</a:t>
            </a:r>
          </a:p>
          <a:p>
            <a:r>
              <a:rPr lang="mn-MN" dirty="0"/>
              <a:t>Параллел програмууд зэрэгцээ цөм, </a:t>
            </a:r>
            <a:r>
              <a:rPr lang="en-US" dirty="0"/>
              <a:t>thread</a:t>
            </a:r>
            <a:r>
              <a:rPr lang="mn-MN" dirty="0"/>
              <a:t> зэрэгтэй төхөөрөмжид зориулагдсан байдаг</a:t>
            </a:r>
          </a:p>
          <a:p>
            <a:r>
              <a:rPr lang="mn-MN" dirty="0"/>
              <a:t>Ихэнх тохиолдолд уламжлалт программууд орчин үеийн тооцоолох хүчин чадалд “гологдож” байна.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56E3-B2CD-4E76-8BC5-E887E7B9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26" name="Picture 2" descr="https://computing.llnl.gov/tutorials/parallel_comp/images/xeon5600processorDie3.jpg">
            <a:extLst>
              <a:ext uri="{FF2B5EF4-FFF2-40B4-BE49-F238E27FC236}">
                <a16:creationId xmlns:a16="http://schemas.microsoft.com/office/drawing/2014/main" id="{24315BE3-34D8-4D26-9B6B-5C377B43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" y="3973295"/>
            <a:ext cx="5391972" cy="28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37A2-E18A-4CEE-A037-062E3D86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Одоогийн компьютерийн үзүүлэлт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75B-4CB1-4B3F-BCFE-96497D6C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r>
              <a:rPr lang="mn-MN" dirty="0"/>
              <a:t>Компьютер</a:t>
            </a:r>
            <a:r>
              <a:rPr lang="en-US" dirty="0"/>
              <a:t>/</a:t>
            </a:r>
            <a:r>
              <a:rPr lang="mn-MN" dirty="0"/>
              <a:t>Зангилаа</a:t>
            </a:r>
            <a:r>
              <a:rPr lang="en-US" dirty="0"/>
              <a:t> (node)</a:t>
            </a:r>
            <a:endParaRPr lang="mn-MN" dirty="0"/>
          </a:p>
          <a:p>
            <a:pPr lvl="1"/>
            <a:r>
              <a:rPr lang="mn-MN" dirty="0"/>
              <a:t>Санах ой хэмжээний өсөлт</a:t>
            </a:r>
          </a:p>
          <a:p>
            <a:pPr lvl="1"/>
            <a:r>
              <a:rPr lang="mn-MN" dirty="0"/>
              <a:t>Кэшийн хэмжээний өсөлт</a:t>
            </a:r>
          </a:p>
          <a:p>
            <a:pPr lvl="1"/>
            <a:r>
              <a:rPr lang="en-US" dirty="0"/>
              <a:t>Bandwidth-</a:t>
            </a:r>
            <a:r>
              <a:rPr lang="mn-MN" dirty="0"/>
              <a:t>ийн өсөлт</a:t>
            </a:r>
          </a:p>
          <a:p>
            <a:pPr lvl="1"/>
            <a:r>
              <a:rPr lang="en-US" dirty="0"/>
              <a:t>Latency</a:t>
            </a:r>
            <a:r>
              <a:rPr lang="mn-MN" dirty="0"/>
              <a:t>-ийн бууралт</a:t>
            </a:r>
            <a:endParaRPr lang="en-US" dirty="0"/>
          </a:p>
          <a:p>
            <a:r>
              <a:rPr lang="mn-MN" dirty="0"/>
              <a:t>Компьютер</a:t>
            </a:r>
            <a:r>
              <a:rPr lang="en-US" dirty="0"/>
              <a:t>/</a:t>
            </a:r>
            <a:r>
              <a:rPr lang="mn-MN" dirty="0"/>
              <a:t>Зангилааны сүлжээ</a:t>
            </a:r>
          </a:p>
          <a:p>
            <a:pPr lvl="1"/>
            <a:r>
              <a:rPr lang="en-US" dirty="0"/>
              <a:t>Bandwidth-</a:t>
            </a:r>
            <a:r>
              <a:rPr lang="mn-MN" dirty="0"/>
              <a:t>ийн өсөлт</a:t>
            </a:r>
          </a:p>
          <a:p>
            <a:pPr lvl="1"/>
            <a:r>
              <a:rPr lang="en-US" dirty="0"/>
              <a:t>Latency</a:t>
            </a:r>
            <a:r>
              <a:rPr lang="mn-MN" dirty="0"/>
              <a:t>-ийн бууралт</a:t>
            </a:r>
            <a:endParaRPr lang="en-US" dirty="0"/>
          </a:p>
          <a:p>
            <a:r>
              <a:rPr lang="mn-MN" dirty="0"/>
              <a:t>Тооцооллын төхөөрөмжийн тооцоолох хүчин чадалын өсөлт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94BD-2AB5-4CFE-90A4-41FDEF9E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67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70A3-9A4A-488D-9FFD-7FD313C6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Performance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59BFC-0F49-4A73-98DE-87D5A5732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dirty="0"/>
                  <a:t>CPU </a:t>
                </a:r>
                <a:r>
                  <a:rPr lang="mn-MN" dirty="0"/>
                  <a:t>давтамжийн хөгжил тогтворжсон учраас Тооцоолох хүчин чадлын нэмэгдүүлэхийн тулд процессоруудад тооцоолох цөм нэмэх байдлаар хөгжүүлж байна. Сүүлийн үед Тооцоолох төхөөрөмжүүд нь ерөнхий зориулалтын тооцоололд хэрэглэгддэг гэдгээрээ </a:t>
                </a:r>
                <a:r>
                  <a:rPr lang="en-US" dirty="0"/>
                  <a:t>HPC</a:t>
                </a:r>
                <a:r>
                  <a:rPr lang="mn-MN" dirty="0"/>
                  <a:t> системийг бүрдүүлэх нэгж болж байна.</a:t>
                </a:r>
              </a:p>
              <a:p>
                <a:r>
                  <a:rPr lang="en-US" dirty="0"/>
                  <a:t>Multicore CPUs – </a:t>
                </a:r>
                <a:r>
                  <a:rPr lang="mn-MN" dirty="0"/>
                  <a:t>Зэрэгцээ цөмт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 CPUs)</a:t>
                </a:r>
                <a:endParaRPr lang="mn-MN" dirty="0"/>
              </a:p>
              <a:p>
                <a:r>
                  <a:rPr lang="en-US" dirty="0"/>
                  <a:t>Manycore CPUs</a:t>
                </a:r>
                <a:r>
                  <a:rPr lang="mn-MN" dirty="0"/>
                  <a:t> – Олон цөмт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8 CPUs)</a:t>
                </a:r>
                <a:endParaRPr lang="mn-MN" dirty="0"/>
              </a:p>
              <a:p>
                <a:r>
                  <a:rPr lang="en-US" dirty="0"/>
                  <a:t>GPUs</a:t>
                </a:r>
                <a:endParaRPr lang="mn-MN" dirty="0"/>
              </a:p>
              <a:p>
                <a:r>
                  <a:rPr lang="en-US" dirty="0"/>
                  <a:t>Manycore coprocessors</a:t>
                </a:r>
                <a:r>
                  <a:rPr lang="mn-MN" dirty="0"/>
                  <a:t> – Олон цөмт копроцессорууд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59BFC-0F49-4A73-98DE-87D5A5732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9E97C-ED0D-4FA7-8299-5C75276C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9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425-E377-47AD-A79B-03EC8763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6B8F-CC11-4BF0-8831-8185A59E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2A341-A465-4F32-A5CA-11BC2D89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AutoShape 2" descr="multicore vs manycore-н зурган илэрц">
            <a:extLst>
              <a:ext uri="{FF2B5EF4-FFF2-40B4-BE49-F238E27FC236}">
                <a16:creationId xmlns:a16="http://schemas.microsoft.com/office/drawing/2014/main" id="{B197EAC9-772C-4DA3-B7F1-D70D7D47D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images.slideplayer.com/20/6057048/slides/slide_5.jpg">
            <a:extLst>
              <a:ext uri="{FF2B5EF4-FFF2-40B4-BE49-F238E27FC236}">
                <a16:creationId xmlns:a16="http://schemas.microsoft.com/office/drawing/2014/main" id="{AD79C00E-8298-483D-8ACA-A45011EA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9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558E47-50EA-468B-AD99-F581A3D61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304" y="-17930"/>
            <a:ext cx="9183689" cy="64949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A07B-C5B7-43E0-8B49-8A1908E6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F72D1A6-D54A-439C-97A6-5D29CD80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37D88-601D-44C1-860F-B3FA047B33A5}"/>
              </a:ext>
            </a:extLst>
          </p:cNvPr>
          <p:cNvSpPr txBox="1"/>
          <p:nvPr/>
        </p:nvSpPr>
        <p:spPr>
          <a:xfrm>
            <a:off x="7301504" y="645789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n-MN" sz="2000" dirty="0"/>
              <a:t>Копроцессор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16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E7E1-CD79-44AD-A984-776C792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D4AC-AEBA-4AB8-BD1A-CFA6B126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D4BF2-5591-479A-81E0-F0A0EA2F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050" name="Picture 2" descr="https://www.researchgate.net/profile/Mohamed_Meselhi/publication/323281068/figure/fig1/AS:727952463495175@1550568800252/CPU-vs-GPU-architecture-each-blue-square-represents-one-core.ppm">
            <a:extLst>
              <a:ext uri="{FF2B5EF4-FFF2-40B4-BE49-F238E27FC236}">
                <a16:creationId xmlns:a16="http://schemas.microsoft.com/office/drawing/2014/main" id="{D01A1169-887C-40F4-A1EA-318F8157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447"/>
            <a:ext cx="9126141" cy="68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5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3EAB-A73E-4537-B2BE-89BC304C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Мэдээлэл солилцоо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7471-3AC2-4F42-868F-47490573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>
                <a:effectLst/>
              </a:rPr>
              <a:t>Компьютерийн сүлжээ нь олон компьютер/зангилааг холбон том параллел тооцооллын кластер үүсгэнэ.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08A08-79E7-42F0-AB6B-D8076FDD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266" name="Picture 2" descr="https://computing.llnl.gov/tutorials/parallel_comp/images/nodesNetwork.gif">
            <a:extLst>
              <a:ext uri="{FF2B5EF4-FFF2-40B4-BE49-F238E27FC236}">
                <a16:creationId xmlns:a16="http://schemas.microsoft.com/office/drawing/2014/main" id="{EA849609-3D81-487D-B70A-666C2FDE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1"/>
            <a:ext cx="925416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2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D2B-281D-419D-81FF-C006375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Хичээлийн агуулга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4FED-CCC6-431B-90E3-2D821EE1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n-MN" dirty="0"/>
              <a:t>Уламжлалт болон параллел программчлал</a:t>
            </a:r>
          </a:p>
          <a:p>
            <a:r>
              <a:rPr lang="mn-MN" altLang="en-US" dirty="0"/>
              <a:t>Параллел тооцооллын зориулалт</a:t>
            </a:r>
            <a:endParaRPr lang="mn-MN" dirty="0"/>
          </a:p>
          <a:p>
            <a:r>
              <a:rPr lang="mn-MN" dirty="0"/>
              <a:t>Параллел тооцооллын шалтгаан</a:t>
            </a:r>
          </a:p>
          <a:p>
            <a:r>
              <a:rPr lang="mn-MN" dirty="0"/>
              <a:t>Одоогийн компьютерийн үзүүлэлт</a:t>
            </a:r>
          </a:p>
          <a:p>
            <a:r>
              <a:rPr lang="en-US" dirty="0"/>
              <a:t>High Performance Computing</a:t>
            </a:r>
            <a:endParaRPr lang="mn-MN" dirty="0"/>
          </a:p>
          <a:p>
            <a:r>
              <a:rPr lang="mn-MN" dirty="0"/>
              <a:t>ПП-ын хөгжүүлэлтийн алхмууд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5A63-C5BA-42A1-9322-EF3A5B4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722C-13A0-4CEE-AB8E-32975F59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ПП-ын хөгжүүлэлтийн алхмууд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0B11-72E6-4896-ADED-F88C9D9DB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02287"/>
            <a:ext cx="7765322" cy="4774713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mn-MN" dirty="0"/>
              <a:t>Оролтын өгөгдлийн бэлтгэл </a:t>
            </a:r>
          </a:p>
          <a:p>
            <a:pPr lvl="1"/>
            <a:r>
              <a:rPr lang="mn-MN" dirty="0"/>
              <a:t>Өгөгдлийн формат, Шаардлагатай үйлдлүүд, Гаралтын формат</a:t>
            </a:r>
          </a:p>
          <a:p>
            <a:pPr marL="494100" indent="-457200">
              <a:buFont typeface="+mj-lt"/>
              <a:buAutoNum type="arabicPeriod"/>
            </a:pPr>
            <a:r>
              <a:rPr lang="mn-MN" dirty="0"/>
              <a:t>Алгоритмын зохиомж</a:t>
            </a:r>
          </a:p>
          <a:p>
            <a:pPr lvl="1"/>
            <a:r>
              <a:rPr lang="mn-MN" dirty="0"/>
              <a:t>Ижил зорилгод хүргэх Дараалсан эсвэл Параллел алгоритмууд</a:t>
            </a:r>
          </a:p>
          <a:p>
            <a:pPr lvl="1"/>
            <a:r>
              <a:rPr lang="mn-MN" dirty="0"/>
              <a:t>Ерөнхийдөө дараалсан алгоритмыг параллелиар ажиллуулдаг</a:t>
            </a:r>
          </a:p>
          <a:p>
            <a:pPr marL="494100" indent="-457200">
              <a:buFont typeface="+mj-lt"/>
              <a:buAutoNum type="arabicPeriod"/>
            </a:pPr>
            <a:r>
              <a:rPr lang="mn-MN" dirty="0"/>
              <a:t>Алгоритмын гүйцэтгэл</a:t>
            </a:r>
          </a:p>
          <a:p>
            <a:pPr lvl="1"/>
            <a:r>
              <a:rPr lang="en-US" dirty="0"/>
              <a:t>Application Programming Interfaces (APIs).</a:t>
            </a:r>
            <a:r>
              <a:rPr lang="mn-MN" dirty="0"/>
              <a:t> Ижил төрлийн төхөөрөмжүүдийг үр ашигтай хэрэглэх боломж</a:t>
            </a:r>
          </a:p>
          <a:p>
            <a:pPr marL="494100" indent="-457200">
              <a:buFont typeface="+mj-lt"/>
              <a:buAutoNum type="arabicPeriod"/>
            </a:pPr>
            <a:r>
              <a:rPr lang="mn-MN" dirty="0"/>
              <a:t>Кодын оновчлол</a:t>
            </a:r>
            <a:r>
              <a:rPr lang="en-US" dirty="0"/>
              <a:t>.</a:t>
            </a:r>
            <a:endParaRPr lang="mn-MN" dirty="0"/>
          </a:p>
          <a:p>
            <a:pPr lvl="1"/>
            <a:r>
              <a:rPr lang="mn-MN" dirty="0"/>
              <a:t>Өгөгдөл дахин зохион байгуулах, Байршуулах</a:t>
            </a:r>
          </a:p>
          <a:p>
            <a:pPr lvl="1"/>
            <a:r>
              <a:rPr lang="mn-MN" dirty="0"/>
              <a:t>Тооцоолол болон мэдээлэл солилцооны давхардал</a:t>
            </a:r>
          </a:p>
          <a:p>
            <a:pPr lvl="1"/>
            <a:r>
              <a:rPr lang="mn-MN" dirty="0"/>
              <a:t>Зангилаанууд болон цөмүүдийн тооцооллын дундах ачааллын тэнцвэр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B2D5B-1B28-4446-AB6D-F7D37CF3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38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379-6006-449B-B17A-7A0518C4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Параллелчлах арга зүй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7B34-8C97-4436-A7AB-266EF8B5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C, Fortran </a:t>
            </a:r>
            <a:r>
              <a:rPr lang="mn-MN" dirty="0"/>
              <a:t>зэрэг хэл дээр дараах сангуудаар хөгжүүлэлт хийнэ.</a:t>
            </a:r>
          </a:p>
          <a:p>
            <a:pPr marL="871200" lvl="1" indent="-457200"/>
            <a:r>
              <a:rPr lang="en-US" dirty="0"/>
              <a:t>Nvidia CUDA, OpenCL, OpenMP, </a:t>
            </a:r>
            <a:r>
              <a:rPr lang="en-US" dirty="0" err="1"/>
              <a:t>Pthreads</a:t>
            </a:r>
            <a:r>
              <a:rPr lang="mn-MN" dirty="0"/>
              <a:t>.</a:t>
            </a:r>
            <a:r>
              <a:rPr lang="en-US" dirty="0"/>
              <a:t> </a:t>
            </a:r>
            <a:endParaRPr lang="mn-MN" dirty="0"/>
          </a:p>
          <a:p>
            <a:pPr marL="494100" indent="-457200">
              <a:buFont typeface="+mj-lt"/>
              <a:buAutoNum type="arabicPeriod" startAt="2"/>
            </a:pPr>
            <a:r>
              <a:rPr lang="mn-MN" dirty="0"/>
              <a:t>Энгийн програмын код дотор параллелиар гүйцэтгэх хэсгүүдэд нэмэлт команд бичиж өргөтгөнө. </a:t>
            </a:r>
          </a:p>
          <a:p>
            <a:pPr marL="871200" lvl="1" indent="-457200"/>
            <a:r>
              <a:rPr lang="en-US" dirty="0" err="1"/>
              <a:t>OpenACC</a:t>
            </a:r>
            <a:r>
              <a:rPr lang="en-US" dirty="0"/>
              <a:t>, OpenMP </a:t>
            </a:r>
            <a:r>
              <a:rPr lang="mn-MN" dirty="0"/>
              <a:t>зориулсан командууд</a:t>
            </a:r>
          </a:p>
          <a:p>
            <a:pPr marL="494100" indent="-457200">
              <a:buFont typeface="+mj-lt"/>
              <a:buAutoNum type="arabicPeriod" startAt="2"/>
            </a:pPr>
            <a:r>
              <a:rPr lang="mn-MN" dirty="0"/>
              <a:t>Өндөр түвшний фрэймворк ашиглах нь бүтээмжийг нэмэгдүүлэх зорилгоор хялбарчилж болно.</a:t>
            </a:r>
          </a:p>
          <a:p>
            <a:pPr marL="871200" lvl="1" indent="-457200"/>
            <a:r>
              <a:rPr lang="mn-MN" dirty="0"/>
              <a:t>Графд суурилсан </a:t>
            </a:r>
            <a:r>
              <a:rPr lang="en-US" dirty="0" err="1"/>
              <a:t>KernelHive</a:t>
            </a:r>
            <a:r>
              <a:rPr lang="mn-MN" dirty="0"/>
              <a:t>,</a:t>
            </a:r>
          </a:p>
          <a:p>
            <a:pPr marL="871200" lvl="1" indent="-457200"/>
            <a:r>
              <a:rPr lang="en-US" dirty="0"/>
              <a:t>OpenCL</a:t>
            </a:r>
            <a:r>
              <a:rPr lang="mn-MN" dirty="0"/>
              <a:t>-ийн тооцооллын кернелүүд</a:t>
            </a:r>
          </a:p>
          <a:p>
            <a:endParaRPr lang="m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9D8F4-87AC-4537-AB7E-D2A85A62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392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0879-12D7-47D3-91C1-C4649B71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Програмчлалын түвшин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E3D0-F7C0-40D9-8A32-75091AEC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Single/uniform device type</a:t>
            </a:r>
            <a:r>
              <a:rPr lang="mn-MN" dirty="0"/>
              <a:t>. Нэг </a:t>
            </a:r>
            <a:r>
              <a:rPr lang="en-US" dirty="0"/>
              <a:t>API </a:t>
            </a:r>
            <a:r>
              <a:rPr lang="mn-MN" dirty="0"/>
              <a:t>нь ижил төхөөрөмжийн багц дээр ажилладаг.</a:t>
            </a:r>
          </a:p>
          <a:p>
            <a:pPr lvl="1"/>
            <a:r>
              <a:rPr lang="en-US" dirty="0"/>
              <a:t>MPI – CPU </a:t>
            </a:r>
            <a:r>
              <a:rPr lang="mn-MN" dirty="0"/>
              <a:t>зангилаанууд</a:t>
            </a:r>
          </a:p>
          <a:p>
            <a:pPr lvl="1"/>
            <a:r>
              <a:rPr lang="en-US" dirty="0"/>
              <a:t>CUDA  - GPU </a:t>
            </a:r>
            <a:r>
              <a:rPr lang="mn-MN" dirty="0"/>
              <a:t>картууд</a:t>
            </a:r>
          </a:p>
          <a:p>
            <a:r>
              <a:rPr lang="en-US" dirty="0"/>
              <a:t>Hybrid</a:t>
            </a:r>
            <a:r>
              <a:rPr lang="mn-MN" dirty="0"/>
              <a:t>. Тооцоолол болон мэдээлэл солилцоо</a:t>
            </a:r>
            <a:r>
              <a:rPr lang="en-US" dirty="0"/>
              <a:t>/</a:t>
            </a:r>
            <a:r>
              <a:rPr lang="mn-MN" dirty="0"/>
              <a:t>синхрочлолыг хөгжүүлэхэд нэг эсвэл олон </a:t>
            </a:r>
            <a:r>
              <a:rPr lang="en-US" dirty="0"/>
              <a:t>API</a:t>
            </a:r>
            <a:r>
              <a:rPr lang="mn-MN" dirty="0"/>
              <a:t> хэрэглэнэ.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EFF6-5778-4448-A4A4-2D42BDBF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67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3DC9-928C-4E22-B3D4-084BEE51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Кодчилолтын зориулалт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5964-F082-46F8-9364-4BD9C435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Homogeneous</a:t>
            </a:r>
            <a:r>
              <a:rPr lang="mn-MN" dirty="0"/>
              <a:t> – Нэг түвшинд ижил компонентууд байх. </a:t>
            </a:r>
          </a:p>
          <a:p>
            <a:pPr lvl="1"/>
            <a:r>
              <a:rPr lang="mn-MN" dirty="0"/>
              <a:t>Жнь: Ижилхэн </a:t>
            </a:r>
            <a:r>
              <a:rPr lang="en-US" dirty="0"/>
              <a:t>CPU</a:t>
            </a:r>
            <a:r>
              <a:rPr lang="mn-MN" dirty="0"/>
              <a:t> бүхий зангилаануудаас кластер үүсч болно.</a:t>
            </a:r>
          </a:p>
          <a:p>
            <a:r>
              <a:rPr lang="en-US" dirty="0"/>
              <a:t>Heterogeneous</a:t>
            </a:r>
            <a:r>
              <a:rPr lang="mn-MN" dirty="0"/>
              <a:t> – Тооцоолох системийн нэг түвшинд дэхь тооцоолох хүчин чадал, нөөцийн боломж ялгаатай байж болно. Энд өгөгдөл/тооцооллын хуваалт болон системийн синхрончлол хэвийн бус байхыг шаардана. </a:t>
            </a:r>
          </a:p>
          <a:p>
            <a:pPr lvl="1"/>
            <a:r>
              <a:rPr lang="mn-MN" dirty="0"/>
              <a:t>Жнь: тооцооллын сервер зэрэгцээ цөмт </a:t>
            </a:r>
            <a:r>
              <a:rPr lang="en-US" dirty="0"/>
              <a:t>CPU</a:t>
            </a:r>
            <a:r>
              <a:rPr lang="mn-MN" dirty="0"/>
              <a:t>-ууд болон олон төрлийн </a:t>
            </a:r>
            <a:r>
              <a:rPr lang="en-US" dirty="0"/>
              <a:t>GPU</a:t>
            </a:r>
            <a:r>
              <a:rPr lang="mn-MN" dirty="0"/>
              <a:t> картуудтай байх. Энэ нь төхөөрөмжийн ангилал бүрээр зангилаа үүснэ.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6251A-69FA-41A1-999C-5DC4DE60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43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01000" cy="1143000"/>
          </a:xfrm>
        </p:spPr>
        <p:txBody>
          <a:bodyPr>
            <a:normAutofit/>
          </a:bodyPr>
          <a:lstStyle/>
          <a:p>
            <a:r>
              <a:rPr lang="de-DE" dirty="0"/>
              <a:t>Heterogeneous HPC </a:t>
            </a:r>
            <a:r>
              <a:rPr lang="mn-MN" dirty="0"/>
              <a:t>систем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347864" y="2996952"/>
            <a:ext cx="2232248" cy="1368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634747" y="149031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bg1"/>
                </a:solidFill>
              </a:rPr>
              <a:t>Node</a:t>
            </a:r>
            <a:r>
              <a:rPr lang="de-DE" sz="1800" dirty="0">
                <a:solidFill>
                  <a:schemeClr val="bg1"/>
                </a:solidFill>
              </a:rPr>
              <a:t> 0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3002899" y="149031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bg1"/>
                </a:solidFill>
              </a:rPr>
              <a:t>Node</a:t>
            </a:r>
            <a:r>
              <a:rPr lang="de-DE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371051" y="149031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bg1"/>
                </a:solidFill>
              </a:rPr>
              <a:t>Node</a:t>
            </a:r>
            <a:r>
              <a:rPr lang="de-DE" sz="18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747314" y="1490310"/>
            <a:ext cx="1224137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bg1"/>
                </a:solidFill>
              </a:rPr>
              <a:t>Node</a:t>
            </a:r>
            <a:r>
              <a:rPr lang="de-DE" sz="1800" i="1" dirty="0">
                <a:solidFill>
                  <a:schemeClr val="bg1"/>
                </a:solidFill>
              </a:rPr>
              <a:t> k</a:t>
            </a:r>
            <a:r>
              <a:rPr lang="de-DE" sz="1800" dirty="0">
                <a:solidFill>
                  <a:schemeClr val="bg1"/>
                </a:solidFill>
                <a:sym typeface="Symbol" panose="05050102010706020507" pitchFamily="18" charset="2"/>
              </a:rPr>
              <a:t>1</a:t>
            </a:r>
            <a:endParaRPr lang="de-DE" sz="1800" dirty="0">
              <a:solidFill>
                <a:schemeClr val="bg1"/>
              </a:solidFill>
            </a:endParaRPr>
          </a:p>
        </p:txBody>
      </p:sp>
      <p:cxnSp>
        <p:nvCxnSpPr>
          <p:cNvPr id="9" name="Gerader Verbinder 8"/>
          <p:cNvCxnSpPr>
            <a:cxnSpLocks/>
            <a:endCxn id="8" idx="1"/>
          </p:cNvCxnSpPr>
          <p:nvPr/>
        </p:nvCxnSpPr>
        <p:spPr>
          <a:xfrm flipV="1">
            <a:off x="5379163" y="1742338"/>
            <a:ext cx="1368151" cy="3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1778763" y="2394404"/>
            <a:ext cx="6192688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bg1"/>
                </a:solidFill>
              </a:rPr>
              <a:t>Interconnection Network</a:t>
            </a:r>
          </a:p>
        </p:txBody>
      </p:sp>
      <p:cxnSp>
        <p:nvCxnSpPr>
          <p:cNvPr id="11" name="Gerade Verbindung mit Pfeil 10"/>
          <p:cNvCxnSpPr>
            <a:stCxn id="5" idx="2"/>
          </p:cNvCxnSpPr>
          <p:nvPr/>
        </p:nvCxnSpPr>
        <p:spPr>
          <a:xfrm>
            <a:off x="2138803" y="1994366"/>
            <a:ext cx="0" cy="4000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2"/>
          </p:cNvCxnSpPr>
          <p:nvPr/>
        </p:nvCxnSpPr>
        <p:spPr>
          <a:xfrm>
            <a:off x="3506955" y="1994366"/>
            <a:ext cx="0" cy="4000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2"/>
            <a:endCxn id="10" idx="0"/>
          </p:cNvCxnSpPr>
          <p:nvPr/>
        </p:nvCxnSpPr>
        <p:spPr>
          <a:xfrm>
            <a:off x="4875107" y="1994366"/>
            <a:ext cx="0" cy="4000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8" idx="2"/>
          </p:cNvCxnSpPr>
          <p:nvPr/>
        </p:nvCxnSpPr>
        <p:spPr>
          <a:xfrm>
            <a:off x="7359383" y="1994366"/>
            <a:ext cx="37429" cy="4000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2362" y="1932739"/>
            <a:ext cx="115212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Cluster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12362" y="3480974"/>
            <a:ext cx="112724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Node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305956" y="4882630"/>
            <a:ext cx="115212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Socket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05956" y="6123805"/>
            <a:ext cx="176368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Accelerators</a:t>
            </a:r>
            <a:endParaRPr lang="de-DE" sz="2000" b="1" dirty="0"/>
          </a:p>
        </p:txBody>
      </p:sp>
      <p:sp>
        <p:nvSpPr>
          <p:cNvPr id="19" name="Rechteck 18"/>
          <p:cNvSpPr/>
          <p:nvPr/>
        </p:nvSpPr>
        <p:spPr>
          <a:xfrm>
            <a:off x="3625153" y="3141890"/>
            <a:ext cx="656500" cy="39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0" name="Rechteck 19"/>
          <p:cNvSpPr/>
          <p:nvPr/>
        </p:nvSpPr>
        <p:spPr>
          <a:xfrm>
            <a:off x="4646322" y="3143510"/>
            <a:ext cx="656500" cy="39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1" name="Rechteck 20"/>
          <p:cNvSpPr/>
          <p:nvPr/>
        </p:nvSpPr>
        <p:spPr>
          <a:xfrm>
            <a:off x="3625153" y="3852195"/>
            <a:ext cx="656500" cy="39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2" name="Rechteck 21"/>
          <p:cNvSpPr/>
          <p:nvPr/>
        </p:nvSpPr>
        <p:spPr>
          <a:xfrm>
            <a:off x="4646321" y="3854895"/>
            <a:ext cx="656500" cy="39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23" name="Gerader Verbinder 22"/>
          <p:cNvCxnSpPr>
            <a:stCxn id="19" idx="3"/>
            <a:endCxn id="20" idx="1"/>
          </p:cNvCxnSpPr>
          <p:nvPr/>
        </p:nvCxnSpPr>
        <p:spPr>
          <a:xfrm>
            <a:off x="4281653" y="3340058"/>
            <a:ext cx="364669" cy="1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3"/>
            <a:endCxn id="22" idx="1"/>
          </p:cNvCxnSpPr>
          <p:nvPr/>
        </p:nvCxnSpPr>
        <p:spPr>
          <a:xfrm>
            <a:off x="4281653" y="4050363"/>
            <a:ext cx="364668" cy="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1" idx="0"/>
            <a:endCxn id="19" idx="2"/>
          </p:cNvCxnSpPr>
          <p:nvPr/>
        </p:nvCxnSpPr>
        <p:spPr>
          <a:xfrm flipV="1">
            <a:off x="3953403" y="3538225"/>
            <a:ext cx="0" cy="313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0" idx="2"/>
            <a:endCxn id="22" idx="0"/>
          </p:cNvCxnSpPr>
          <p:nvPr/>
        </p:nvCxnSpPr>
        <p:spPr>
          <a:xfrm flipH="1">
            <a:off x="4974571" y="3539845"/>
            <a:ext cx="1" cy="315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278384" y="3537146"/>
            <a:ext cx="367937" cy="33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4281653" y="3545431"/>
            <a:ext cx="364668" cy="327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3835352" y="4543562"/>
            <a:ext cx="1354414" cy="946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882459" y="4596552"/>
            <a:ext cx="584825" cy="252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 </a:t>
            </a:r>
          </a:p>
        </p:txBody>
      </p:sp>
      <p:sp>
        <p:nvSpPr>
          <p:cNvPr id="31" name="Rechteck 30"/>
          <p:cNvSpPr/>
          <p:nvPr/>
        </p:nvSpPr>
        <p:spPr>
          <a:xfrm>
            <a:off x="4546638" y="4595894"/>
            <a:ext cx="584825" cy="252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 </a:t>
            </a:r>
          </a:p>
        </p:txBody>
      </p:sp>
      <p:sp>
        <p:nvSpPr>
          <p:cNvPr id="32" name="Rechteck 31"/>
          <p:cNvSpPr/>
          <p:nvPr/>
        </p:nvSpPr>
        <p:spPr>
          <a:xfrm>
            <a:off x="3882459" y="4901908"/>
            <a:ext cx="584825" cy="252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 </a:t>
            </a:r>
          </a:p>
        </p:txBody>
      </p:sp>
      <p:sp>
        <p:nvSpPr>
          <p:cNvPr id="33" name="Rechteck 32"/>
          <p:cNvSpPr/>
          <p:nvPr/>
        </p:nvSpPr>
        <p:spPr>
          <a:xfrm>
            <a:off x="4546638" y="4901250"/>
            <a:ext cx="584825" cy="252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 </a:t>
            </a:r>
          </a:p>
        </p:txBody>
      </p:sp>
      <p:sp>
        <p:nvSpPr>
          <p:cNvPr id="34" name="Rechteck 33"/>
          <p:cNvSpPr/>
          <p:nvPr/>
        </p:nvSpPr>
        <p:spPr>
          <a:xfrm>
            <a:off x="3882459" y="5209119"/>
            <a:ext cx="584825" cy="252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 </a:t>
            </a:r>
          </a:p>
        </p:txBody>
      </p:sp>
      <p:sp>
        <p:nvSpPr>
          <p:cNvPr id="35" name="Rechteck 34"/>
          <p:cNvSpPr/>
          <p:nvPr/>
        </p:nvSpPr>
        <p:spPr>
          <a:xfrm>
            <a:off x="4546638" y="5208461"/>
            <a:ext cx="584825" cy="252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 </a:t>
            </a:r>
          </a:p>
        </p:txBody>
      </p:sp>
      <p:cxnSp>
        <p:nvCxnSpPr>
          <p:cNvPr id="36" name="Gerader Verbinder 35"/>
          <p:cNvCxnSpPr/>
          <p:nvPr/>
        </p:nvCxnSpPr>
        <p:spPr>
          <a:xfrm flipH="1">
            <a:off x="4173325" y="5485513"/>
            <a:ext cx="1546" cy="580817"/>
          </a:xfrm>
          <a:prstGeom prst="line">
            <a:avLst/>
          </a:prstGeom>
          <a:ln w="3810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4875107" y="5502577"/>
            <a:ext cx="0" cy="563753"/>
          </a:xfrm>
          <a:prstGeom prst="line">
            <a:avLst/>
          </a:prstGeom>
          <a:ln w="3810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3049917" y="6066330"/>
            <a:ext cx="1412435" cy="5765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Accelerator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board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05180" y="6066330"/>
            <a:ext cx="1412435" cy="5765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Accelerator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board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Flussdiagramm: Sortieren 39"/>
          <p:cNvSpPr/>
          <p:nvPr/>
        </p:nvSpPr>
        <p:spPr>
          <a:xfrm>
            <a:off x="4693213" y="2934762"/>
            <a:ext cx="4408617" cy="1473510"/>
          </a:xfrm>
          <a:prstGeom prst="flowChartSor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bg1"/>
                </a:solidFill>
              </a:rPr>
              <a:t>MPI, </a:t>
            </a:r>
          </a:p>
          <a:p>
            <a:pPr algn="ctr"/>
            <a:r>
              <a:rPr lang="de-DE" sz="1800" dirty="0">
                <a:solidFill>
                  <a:schemeClr val="bg1"/>
                </a:solidFill>
              </a:rPr>
              <a:t>UPC</a:t>
            </a:r>
          </a:p>
          <a:p>
            <a:pPr algn="ctr"/>
            <a:r>
              <a:rPr lang="de-DE" sz="1800" dirty="0" err="1">
                <a:solidFill>
                  <a:schemeClr val="bg1"/>
                </a:solidFill>
              </a:rPr>
              <a:t>OpenMP</a:t>
            </a:r>
            <a:r>
              <a:rPr lang="de-DE" sz="1800" dirty="0">
                <a:solidFill>
                  <a:schemeClr val="bg1"/>
                </a:solidFill>
              </a:rPr>
              <a:t>, </a:t>
            </a:r>
            <a:r>
              <a:rPr lang="de-DE" sz="1800" dirty="0" err="1">
                <a:solidFill>
                  <a:schemeClr val="bg1"/>
                </a:solidFill>
              </a:rPr>
              <a:t>Pthreads</a:t>
            </a:r>
            <a:r>
              <a:rPr lang="de-DE" sz="1800" dirty="0">
                <a:solidFill>
                  <a:schemeClr val="bg1"/>
                </a:solidFill>
              </a:rPr>
              <a:t>, CUDA</a:t>
            </a:r>
          </a:p>
        </p:txBody>
      </p:sp>
    </p:spTree>
    <p:extLst>
      <p:ext uri="{BB962C8B-B14F-4D97-AF65-F5344CB8AC3E}">
        <p14:creationId xmlns:p14="http://schemas.microsoft.com/office/powerpoint/2010/main" val="282540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3A17-A2C4-493B-B267-853136D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5029200"/>
          </a:xfrm>
        </p:spPr>
        <p:txBody>
          <a:bodyPr/>
          <a:lstStyle/>
          <a:p>
            <a:r>
              <a:rPr lang="mn-MN" dirty="0">
                <a:latin typeface="+mn-lt"/>
              </a:rPr>
              <a:t>Баяралалаа.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E30BE-CF4D-4906-9FD6-ECF062E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613A8E-9A02-4A33-9CDE-F6EC4DECB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n-MN" altLang="en-US" dirty="0"/>
              <a:t>Уламжлалт тооцоолол</a:t>
            </a:r>
            <a:endParaRPr lang="fr-F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5AAA-AFE0-4F5D-8F2F-B330C156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Нэг компьютер нэг </a:t>
            </a:r>
            <a:r>
              <a:rPr lang="en-US" dirty="0"/>
              <a:t>CPU</a:t>
            </a:r>
          </a:p>
          <a:p>
            <a:r>
              <a:rPr lang="mn-MN" dirty="0"/>
              <a:t>Асуудлыг заавруудыг дараалалд хуваагдана</a:t>
            </a:r>
          </a:p>
          <a:p>
            <a:r>
              <a:rPr lang="mn-MN" dirty="0"/>
              <a:t>Тухайн хоромд нэг үйлдэл гүйцэтгэнэ</a:t>
            </a:r>
            <a:endParaRPr lang="en-US" dirty="0"/>
          </a:p>
        </p:txBody>
      </p:sp>
      <p:pic>
        <p:nvPicPr>
          <p:cNvPr id="26628" name="Picture 4" descr="Serial computing">
            <a:extLst>
              <a:ext uri="{FF2B5EF4-FFF2-40B4-BE49-F238E27FC236}">
                <a16:creationId xmlns:a16="http://schemas.microsoft.com/office/drawing/2014/main" id="{5B7801D6-F757-4A8C-808A-A0F39D00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17"/>
            <a:ext cx="9144000" cy="378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4AADA0E-ED59-4996-98A3-7118F88F1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altLang="en-US" dirty="0"/>
              <a:t>Уламжлалт тооцооллын хязгаарлалт</a:t>
            </a:r>
            <a:endParaRPr lang="fr-FR" altLang="en-US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B297249-B8EB-4970-983E-2D0536835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mn-MN" altLang="en-US" dirty="0"/>
              <a:t>Уламжлалт тооцооллын хязгаар</a:t>
            </a:r>
          </a:p>
          <a:p>
            <a:pPr lvl="1">
              <a:lnSpc>
                <a:spcPct val="90000"/>
              </a:lnSpc>
            </a:pPr>
            <a:r>
              <a:rPr lang="mn-MN" altLang="en-US" dirty="0"/>
              <a:t>Физик, фрактик шалтгаанууд хоёул хурдан компьютер бий болгоход гол хязгаарлалт болдог</a:t>
            </a:r>
          </a:p>
          <a:p>
            <a:pPr>
              <a:lnSpc>
                <a:spcPct val="90000"/>
              </a:lnSpc>
            </a:pPr>
            <a:r>
              <a:rPr lang="mn-MN" altLang="en-US" dirty="0"/>
              <a:t>Дамжуулах хурд</a:t>
            </a:r>
          </a:p>
          <a:p>
            <a:pPr lvl="1">
              <a:lnSpc>
                <a:spcPct val="90000"/>
              </a:lnSpc>
            </a:pPr>
            <a:r>
              <a:rPr lang="mn-MN" altLang="en-US" dirty="0"/>
              <a:t>Гэрлийн хурд – 30 см/наносекунд</a:t>
            </a:r>
          </a:p>
          <a:p>
            <a:pPr lvl="1">
              <a:lnSpc>
                <a:spcPct val="90000"/>
              </a:lnSpc>
            </a:pPr>
            <a:r>
              <a:rPr lang="mn-MN" altLang="en-US" dirty="0"/>
              <a:t>Зэсийн дамжуулах хурд– 9 см/наносекунд</a:t>
            </a:r>
          </a:p>
          <a:p>
            <a:pPr>
              <a:lnSpc>
                <a:spcPct val="90000"/>
              </a:lnSpc>
            </a:pPr>
            <a:r>
              <a:rPr lang="mn-MN" altLang="en-US" dirty="0"/>
              <a:t>Жижгэрүүлэх хязгаар</a:t>
            </a:r>
          </a:p>
          <a:p>
            <a:pPr lvl="1">
              <a:lnSpc>
                <a:spcPct val="90000"/>
              </a:lnSpc>
            </a:pPr>
            <a:r>
              <a:rPr lang="mn-MN" altLang="en-US" dirty="0"/>
              <a:t>Молекул, атомын түвшний компонентууд ч хязгаартай</a:t>
            </a:r>
          </a:p>
          <a:p>
            <a:pPr>
              <a:lnSpc>
                <a:spcPct val="90000"/>
              </a:lnSpc>
            </a:pPr>
            <a:r>
              <a:rPr lang="mn-MN" altLang="en-US" dirty="0"/>
              <a:t>Эдийн засаг</a:t>
            </a:r>
          </a:p>
          <a:p>
            <a:pPr lvl="1">
              <a:lnSpc>
                <a:spcPct val="90000"/>
              </a:lnSpc>
            </a:pPr>
            <a:r>
              <a:rPr lang="mn-MN" altLang="en-US" dirty="0"/>
              <a:t>Нэг процессорыг хурдан болгохоос дундаж үзүүлэлттэй процессорыг олныг ашиглах нь өртөг багатай</a:t>
            </a:r>
            <a:endParaRPr lang="fr-F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32DA788-B6EB-4831-94F0-49418FBF5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n-MN" altLang="en-US" dirty="0"/>
              <a:t>Параллел тооцоолол</a:t>
            </a:r>
            <a:endParaRPr lang="fr-F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6163-508B-4B33-8426-DAB0C7C1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Зэрэг гүйцэтгэх боломжтой заавруудын багцуудад хуваана</a:t>
            </a:r>
          </a:p>
          <a:p>
            <a:r>
              <a:rPr lang="mn-MN" dirty="0"/>
              <a:t>Багц бүр өөр өөр </a:t>
            </a:r>
            <a:r>
              <a:rPr lang="en-US" dirty="0"/>
              <a:t>CPU </a:t>
            </a:r>
            <a:r>
              <a:rPr lang="mn-MN" dirty="0"/>
              <a:t>дээр ажиллана</a:t>
            </a:r>
          </a:p>
          <a:p>
            <a:endParaRPr lang="en-US" dirty="0"/>
          </a:p>
        </p:txBody>
      </p:sp>
      <p:pic>
        <p:nvPicPr>
          <p:cNvPr id="27652" name="Picture 4" descr="Parallel computing">
            <a:extLst>
              <a:ext uri="{FF2B5EF4-FFF2-40B4-BE49-F238E27FC236}">
                <a16:creationId xmlns:a16="http://schemas.microsoft.com/office/drawing/2014/main" id="{6807ECBA-165A-45FD-87BE-A949143D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2062"/>
            <a:ext cx="7765322" cy="422593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614EFAB-2C0C-4ED1-B05D-FAD012284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altLang="en-US" dirty="0"/>
              <a:t>Параллел тооцооллын зориулалт</a:t>
            </a:r>
            <a:endParaRPr lang="fr-FR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7D4288B-6F45-431D-9525-CEDC07985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346" y="1732450"/>
            <a:ext cx="7765322" cy="4744550"/>
          </a:xfrm>
        </p:spPr>
        <p:txBody>
          <a:bodyPr>
            <a:normAutofit/>
          </a:bodyPr>
          <a:lstStyle/>
          <a:p>
            <a:r>
              <a:rPr lang="mn-MN" altLang="en-US" dirty="0"/>
              <a:t>Параллел тооцоолол нь байгаль ертөнцөд тохиолддог үзэгдлийг дууриахыг хичээдэг уламжлалт тооцооллын хувьсал юм.</a:t>
            </a:r>
            <a:endParaRPr lang="mn-MN" altLang="en-US" sz="2000" dirty="0"/>
          </a:p>
          <a:p>
            <a:r>
              <a:rPr lang="mn-MN" altLang="en-US" sz="2000" dirty="0"/>
              <a:t>Параллел тооцоололийг “Тооцооллын дээд цэг” гэж үздэг байсан бөгөөд комплекс системийн тоон симуляцийн шаардлагаар гарч ирсэн. </a:t>
            </a:r>
          </a:p>
          <a:p>
            <a:r>
              <a:rPr lang="mn-MN" altLang="en-US" dirty="0"/>
              <a:t>Өнөө үед арилжааны программууд нь илүү хурдан компьютерийг хөгжүүлэхэд илүү их нөлөөтэй байна. Эдгээр програмууд нь их хэмжээний өгөгдлийг комплекс байдлаар боловсруулахыг шаарддаг.</a:t>
            </a:r>
            <a:endParaRPr lang="fr-FR" altLang="en-US" dirty="0"/>
          </a:p>
          <a:p>
            <a:endParaRPr lang="fr-F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0B88-FD7C-45C9-8D76-AE42363D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760C4-017C-4902-A7B2-9CB3CE65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8D19-C692-476E-9A0B-0264393A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DCD9B1-0976-483C-BE8F-3DBBD3461C8F}"/>
              </a:ext>
            </a:extLst>
          </p:cNvPr>
          <p:cNvGrpSpPr/>
          <p:nvPr/>
        </p:nvGrpSpPr>
        <p:grpSpPr>
          <a:xfrm>
            <a:off x="529407" y="-76200"/>
            <a:ext cx="8077200" cy="6922602"/>
            <a:chOff x="0" y="-16330"/>
            <a:chExt cx="7243482" cy="6208060"/>
          </a:xfrm>
        </p:grpSpPr>
        <p:pic>
          <p:nvPicPr>
            <p:cNvPr id="3076" name="Picture 4" descr="https://computing.llnl.gov/tutorials/parallel_comp/images/realWorldCollage2.jpg">
              <a:extLst>
                <a:ext uri="{FF2B5EF4-FFF2-40B4-BE49-F238E27FC236}">
                  <a16:creationId xmlns:a16="http://schemas.microsoft.com/office/drawing/2014/main" id="{CB63EA59-D176-4C3D-BF6E-3E2BB4C4D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" y="4000980"/>
              <a:ext cx="723900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computing.llnl.gov/tutorials/parallel_comp/images/realWorldCollage3.jpg">
              <a:extLst>
                <a:ext uri="{FF2B5EF4-FFF2-40B4-BE49-F238E27FC236}">
                  <a16:creationId xmlns:a16="http://schemas.microsoft.com/office/drawing/2014/main" id="{F0AC023F-BBAD-4EAE-A357-0F3E59391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79170"/>
              <a:ext cx="7239000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s://computing.llnl.gov/tutorials/parallel_comp/images/realWorldCollage1.jpg">
              <a:extLst>
                <a:ext uri="{FF2B5EF4-FFF2-40B4-BE49-F238E27FC236}">
                  <a16:creationId xmlns:a16="http://schemas.microsoft.com/office/drawing/2014/main" id="{A7530A13-77C0-4CBA-9DFB-F1CC97803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6330"/>
              <a:ext cx="72390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124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E1AD-FD0B-4F36-A7F5-EC3A90EC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Параллел тооцооллын шалтгаан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17B6-982C-4E16-9DF3-6B44CBDA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Цаг/мөнгийг хэмнэх</a:t>
            </a:r>
            <a:endParaRPr lang="en-US" dirty="0"/>
          </a:p>
          <a:p>
            <a:r>
              <a:rPr lang="mn-MN" dirty="0"/>
              <a:t>Том/илүү коплекс асуудлуудыг шийдэх</a:t>
            </a:r>
            <a:endParaRPr lang="en-US" dirty="0"/>
          </a:p>
          <a:p>
            <a:r>
              <a:rPr lang="mn-MN" dirty="0"/>
              <a:t>Давхардлыг удирдах</a:t>
            </a:r>
            <a:endParaRPr lang="en-US" dirty="0"/>
          </a:p>
          <a:p>
            <a:r>
              <a:rPr lang="mn-MN" dirty="0"/>
              <a:t>Гадаад нөөцийг ашиглах</a:t>
            </a:r>
            <a:endParaRPr lang="en-US" dirty="0"/>
          </a:p>
          <a:p>
            <a:r>
              <a:rPr lang="mn-MN" dirty="0"/>
              <a:t>Параллел төхөөрөмжийг илүү хэрэглээтэй болгох</a:t>
            </a:r>
          </a:p>
          <a:p>
            <a:endParaRPr lang="mn-M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E371F-F5B2-45BA-98EB-4B9AABB6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67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1D54-3712-4B2E-9476-0C1523D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Цаг/мөнгийг хэмнэх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8413-35C9-404D-A88E-7E74E5DF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50"/>
          </a:xfrm>
        </p:spPr>
        <p:txBody>
          <a:bodyPr>
            <a:normAutofit/>
          </a:bodyPr>
          <a:lstStyle/>
          <a:p>
            <a:r>
              <a:rPr lang="mn-MN" dirty="0"/>
              <a:t>Онолын хувьд, аливаа ажил дээр илүү их нөөцийг хаях нь хугацааг богиносгодог, улмаар зардлаа хэмнэх боломжийг бий болгоно.</a:t>
            </a:r>
            <a:endParaRPr lang="en-US" dirty="0"/>
          </a:p>
          <a:p>
            <a:r>
              <a:rPr lang="mn-MN" dirty="0"/>
              <a:t>Параллел компьютерийг хямд, худалдааны эд ангиуд аваад угсарчихна.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56E3-B2CD-4E76-8BC5-E887E7B9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050" name="Picture 2" descr="https://computing.llnl.gov/tutorials/parallel_comp/images/timeMoney2.jpg">
            <a:extLst>
              <a:ext uri="{FF2B5EF4-FFF2-40B4-BE49-F238E27FC236}">
                <a16:creationId xmlns:a16="http://schemas.microsoft.com/office/drawing/2014/main" id="{6143DAC4-E0BD-48BA-9021-AB937334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4320"/>
            <a:ext cx="914400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55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1283</Words>
  <Application>Microsoft Office PowerPoint</Application>
  <PresentationFormat>On-screen Show (4:3)</PresentationFormat>
  <Paragraphs>176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游ゴシック</vt:lpstr>
      <vt:lpstr>Arial</vt:lpstr>
      <vt:lpstr>Calisto MT</vt:lpstr>
      <vt:lpstr>Cambria Math</vt:lpstr>
      <vt:lpstr>Symbol</vt:lpstr>
      <vt:lpstr>Trebuchet MS</vt:lpstr>
      <vt:lpstr>Wingdings 2</vt:lpstr>
      <vt:lpstr>Custom Design</vt:lpstr>
      <vt:lpstr>Slate</vt:lpstr>
      <vt:lpstr>Удиртгал</vt:lpstr>
      <vt:lpstr>Хичээлийн агуулга</vt:lpstr>
      <vt:lpstr>Уламжлалт тооцоолол</vt:lpstr>
      <vt:lpstr>Уламжлалт тооцооллын хязгаарлалт</vt:lpstr>
      <vt:lpstr>Параллел тооцоолол</vt:lpstr>
      <vt:lpstr>Параллел тооцооллын зориулалт</vt:lpstr>
      <vt:lpstr>PowerPoint Presentation</vt:lpstr>
      <vt:lpstr>Параллел тооцооллын шалтгаан</vt:lpstr>
      <vt:lpstr>Цаг/мөнгийг хэмнэх</vt:lpstr>
      <vt:lpstr>Том/илүү коплекс асуудлуудыг шийдэх</vt:lpstr>
      <vt:lpstr>Давхардлыг удирдах</vt:lpstr>
      <vt:lpstr>Гадаад нөөцийг ашиглах</vt:lpstr>
      <vt:lpstr>Параллел төхөөрөмжийг илүү хэрэглээтэй болгох</vt:lpstr>
      <vt:lpstr>Одоогийн компьютерийн үзүүлэлт</vt:lpstr>
      <vt:lpstr>High Performance Computing</vt:lpstr>
      <vt:lpstr>PowerPoint Presentation</vt:lpstr>
      <vt:lpstr>PowerPoint Presentation</vt:lpstr>
      <vt:lpstr>PowerPoint Presentation</vt:lpstr>
      <vt:lpstr>Мэдээлэл солилцоо</vt:lpstr>
      <vt:lpstr>ПП-ын хөгжүүлэлтийн алхмууд</vt:lpstr>
      <vt:lpstr>Параллелчлах арга зүй</vt:lpstr>
      <vt:lpstr>Програмчлалын түвшин</vt:lpstr>
      <vt:lpstr>Кодчилолтын зориулалт</vt:lpstr>
      <vt:lpstr>Heterogeneous HPC систем</vt:lpstr>
      <vt:lpstr>Баяралалаа.</vt:lpstr>
    </vt:vector>
  </TitlesOfParts>
  <Company>Arbez Informatics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CSI3103 – Data Transmission and Computer Networks</dc:title>
  <dc:creator>Gilbert Arbez</dc:creator>
  <cp:lastModifiedBy>Ganbat Ganbaatar</cp:lastModifiedBy>
  <cp:revision>1429</cp:revision>
  <cp:lastPrinted>1601-01-01T00:00:00Z</cp:lastPrinted>
  <dcterms:created xsi:type="dcterms:W3CDTF">2003-03-09T19:02:13Z</dcterms:created>
  <dcterms:modified xsi:type="dcterms:W3CDTF">2020-03-02T09:19:59Z</dcterms:modified>
</cp:coreProperties>
</file>