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sldIdLst>
    <p:sldId id="363" r:id="rId2"/>
    <p:sldId id="364" r:id="rId3"/>
    <p:sldId id="372" r:id="rId4"/>
    <p:sldId id="368" r:id="rId5"/>
    <p:sldId id="369" r:id="rId6"/>
    <p:sldId id="370" r:id="rId7"/>
    <p:sldId id="371" r:id="rId8"/>
    <p:sldId id="365" r:id="rId9"/>
    <p:sldId id="366" r:id="rId10"/>
    <p:sldId id="345" r:id="rId11"/>
    <p:sldId id="346" r:id="rId12"/>
    <p:sldId id="347" r:id="rId13"/>
    <p:sldId id="367" r:id="rId14"/>
    <p:sldId id="297" r:id="rId15"/>
    <p:sldId id="348" r:id="rId16"/>
    <p:sldId id="349" r:id="rId17"/>
    <p:sldId id="374" r:id="rId18"/>
    <p:sldId id="351" r:id="rId19"/>
    <p:sldId id="373" r:id="rId20"/>
    <p:sldId id="352" r:id="rId21"/>
    <p:sldId id="353" r:id="rId22"/>
    <p:sldId id="354" r:id="rId23"/>
    <p:sldId id="355" r:id="rId24"/>
    <p:sldId id="350" r:id="rId25"/>
    <p:sldId id="356" r:id="rId26"/>
    <p:sldId id="36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 autoAdjust="0"/>
    <p:restoredTop sz="94660"/>
  </p:normalViewPr>
  <p:slideViewPr>
    <p:cSldViewPr>
      <p:cViewPr varScale="1">
        <p:scale>
          <a:sx n="92" d="100"/>
          <a:sy n="92" d="100"/>
        </p:scale>
        <p:origin x="13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1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\isa3\proj\bertil\teaching\ES6126\Diagram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\isa3\proj\bertil\teaching\ES6126\Diagram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\isa3\proj\bertil\teaching\ES6126\Diagram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\isa3\proj\bertil\teaching\ES6126\Diagram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i="1" dirty="0"/>
              <a:t>T</a:t>
            </a:r>
            <a:r>
              <a:rPr lang="de-DE" dirty="0"/>
              <a:t>(1024,</a:t>
            </a:r>
            <a:r>
              <a:rPr lang="de-DE" i="1" dirty="0"/>
              <a:t>p</a:t>
            </a:r>
            <a:r>
              <a:rPr lang="de-DE" dirty="0"/>
              <a:t>)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Sheet1!$B$8</c:f>
              <c:strCache>
                <c:ptCount val="1"/>
                <c:pt idx="0">
                  <c:v>Runtime</c:v>
                </c:pt>
              </c:strCache>
            </c:strRef>
          </c:tx>
          <c:marker>
            <c:symbol val="none"/>
          </c:marker>
          <c:cat>
            <c:numLit>
              <c:formatCode>General</c:formatCode>
              <c:ptCount val="10"/>
              <c:pt idx="0">
                <c:v>1</c:v>
              </c:pt>
              <c:pt idx="1">
                <c:v>2</c:v>
              </c:pt>
              <c:pt idx="2">
                <c:v>4</c:v>
              </c:pt>
              <c:pt idx="3">
                <c:v>8</c:v>
              </c:pt>
              <c:pt idx="4">
                <c:v>16</c:v>
              </c:pt>
              <c:pt idx="5">
                <c:v>32</c:v>
              </c:pt>
              <c:pt idx="6">
                <c:v>64</c:v>
              </c:pt>
              <c:pt idx="7">
                <c:v>128</c:v>
              </c:pt>
              <c:pt idx="8">
                <c:v>256</c:v>
              </c:pt>
              <c:pt idx="9">
                <c:v>512</c:v>
              </c:pt>
            </c:numLit>
          </c:cat>
          <c:val>
            <c:numRef>
              <c:f>Sheet1!$B$9:$B$18</c:f>
              <c:numCache>
                <c:formatCode>General</c:formatCode>
                <c:ptCount val="10"/>
                <c:pt idx="0">
                  <c:v>1023</c:v>
                </c:pt>
                <c:pt idx="1">
                  <c:v>518</c:v>
                </c:pt>
                <c:pt idx="2">
                  <c:v>269</c:v>
                </c:pt>
                <c:pt idx="3">
                  <c:v>148</c:v>
                </c:pt>
                <c:pt idx="4">
                  <c:v>91</c:v>
                </c:pt>
                <c:pt idx="5">
                  <c:v>66</c:v>
                </c:pt>
                <c:pt idx="6">
                  <c:v>57</c:v>
                </c:pt>
                <c:pt idx="7">
                  <c:v>56</c:v>
                </c:pt>
                <c:pt idx="8">
                  <c:v>57</c:v>
                </c:pt>
                <c:pt idx="9">
                  <c:v>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BF-4865-B07A-F067AB0FAB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6858680"/>
        <c:axId val="322310672"/>
      </c:lineChart>
      <c:catAx>
        <c:axId val="236858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322310672"/>
        <c:crosses val="autoZero"/>
        <c:auto val="1"/>
        <c:lblAlgn val="ctr"/>
        <c:lblOffset val="100"/>
        <c:noMultiLvlLbl val="0"/>
      </c:catAx>
      <c:valAx>
        <c:axId val="32231067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3685868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Speedup =</a:t>
            </a:r>
            <a:r>
              <a:rPr lang="en-US" baseline="0" dirty="0"/>
              <a:t> </a:t>
            </a:r>
            <a:r>
              <a:rPr lang="en-US" i="1" dirty="0"/>
              <a:t>T</a:t>
            </a:r>
            <a:r>
              <a:rPr lang="en-US" dirty="0"/>
              <a:t>(1024,1)/</a:t>
            </a:r>
            <a:r>
              <a:rPr lang="en-US" i="1" dirty="0"/>
              <a:t>T</a:t>
            </a:r>
            <a:r>
              <a:rPr lang="en-US" dirty="0"/>
              <a:t>(1024,</a:t>
            </a:r>
            <a:r>
              <a:rPr lang="en-US" i="1" dirty="0"/>
              <a:t>p</a:t>
            </a:r>
            <a:r>
              <a:rPr lang="en-US" dirty="0"/>
              <a:t>)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Sheet1!$C$8</c:f>
              <c:strCache>
                <c:ptCount val="1"/>
                <c:pt idx="0">
                  <c:v>Speedup</c:v>
                </c:pt>
              </c:strCache>
            </c:strRef>
          </c:tx>
          <c:marker>
            <c:symbol val="none"/>
          </c:marker>
          <c:cat>
            <c:numLit>
              <c:formatCode>General</c:formatCode>
              <c:ptCount val="10"/>
              <c:pt idx="0">
                <c:v>1</c:v>
              </c:pt>
              <c:pt idx="1">
                <c:v>2</c:v>
              </c:pt>
              <c:pt idx="2">
                <c:v>4</c:v>
              </c:pt>
              <c:pt idx="3">
                <c:v>8</c:v>
              </c:pt>
              <c:pt idx="4">
                <c:v>16</c:v>
              </c:pt>
              <c:pt idx="5">
                <c:v>32</c:v>
              </c:pt>
              <c:pt idx="6">
                <c:v>64</c:v>
              </c:pt>
              <c:pt idx="7">
                <c:v>128</c:v>
              </c:pt>
              <c:pt idx="8">
                <c:v>256</c:v>
              </c:pt>
              <c:pt idx="9">
                <c:v>512</c:v>
              </c:pt>
            </c:numLit>
          </c:cat>
          <c:val>
            <c:numRef>
              <c:f>Sheet1!$C$9:$C$18</c:f>
              <c:numCache>
                <c:formatCode>General</c:formatCode>
                <c:ptCount val="10"/>
                <c:pt idx="0">
                  <c:v>1</c:v>
                </c:pt>
                <c:pt idx="1">
                  <c:v>1.9700000000000011</c:v>
                </c:pt>
                <c:pt idx="2">
                  <c:v>3.8</c:v>
                </c:pt>
                <c:pt idx="3">
                  <c:v>6.91</c:v>
                </c:pt>
                <c:pt idx="4">
                  <c:v>11.2</c:v>
                </c:pt>
                <c:pt idx="5">
                  <c:v>15.5</c:v>
                </c:pt>
                <c:pt idx="6">
                  <c:v>17.899999999999999</c:v>
                </c:pt>
                <c:pt idx="7">
                  <c:v>18.3</c:v>
                </c:pt>
                <c:pt idx="8">
                  <c:v>17.899999999999999</c:v>
                </c:pt>
                <c:pt idx="9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FB-4199-BE99-D59271E82D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8387408"/>
        <c:axId val="318388976"/>
      </c:lineChart>
      <c:catAx>
        <c:axId val="31838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318388976"/>
        <c:crosses val="autoZero"/>
        <c:auto val="1"/>
        <c:lblAlgn val="ctr"/>
        <c:lblOffset val="100"/>
        <c:noMultiLvlLbl val="0"/>
      </c:catAx>
      <c:valAx>
        <c:axId val="31838897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3183874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ln w="9525">
            <a:noFill/>
          </a:ln>
        </c:spPr>
      </c:dTable>
    </c:plotArea>
    <c:plotVisOnly val="1"/>
    <c:dispBlanksAs val="gap"/>
    <c:showDLblsOverMax val="0"/>
  </c:chart>
  <c:spPr>
    <a:noFill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Cost =</a:t>
            </a:r>
            <a:r>
              <a:rPr lang="en-US" baseline="0" dirty="0"/>
              <a:t> </a:t>
            </a:r>
            <a:r>
              <a:rPr lang="en-US" i="1" dirty="0"/>
              <a:t>T</a:t>
            </a:r>
            <a:r>
              <a:rPr lang="en-US" dirty="0"/>
              <a:t>(1024,</a:t>
            </a:r>
            <a:r>
              <a:rPr lang="en-US" i="1" dirty="0"/>
              <a:t>p</a:t>
            </a:r>
            <a:r>
              <a:rPr lang="en-US" dirty="0"/>
              <a:t>) x</a:t>
            </a:r>
            <a:r>
              <a:rPr lang="en-US" baseline="0" dirty="0"/>
              <a:t> </a:t>
            </a:r>
            <a:r>
              <a:rPr lang="en-US" i="1" baseline="0" dirty="0"/>
              <a:t>p</a:t>
            </a:r>
            <a:endParaRPr lang="en-US" i="1" dirty="0"/>
          </a:p>
        </c:rich>
      </c:tx>
      <c:overlay val="0"/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Sheet1!$D$8</c:f>
              <c:strCache>
                <c:ptCount val="1"/>
                <c:pt idx="0">
                  <c:v>Cost</c:v>
                </c:pt>
              </c:strCache>
            </c:strRef>
          </c:tx>
          <c:marker>
            <c:symbol val="none"/>
          </c:marker>
          <c:cat>
            <c:numLit>
              <c:formatCode>General</c:formatCode>
              <c:ptCount val="10"/>
              <c:pt idx="0">
                <c:v>1</c:v>
              </c:pt>
              <c:pt idx="1">
                <c:v>2</c:v>
              </c:pt>
              <c:pt idx="2">
                <c:v>4</c:v>
              </c:pt>
              <c:pt idx="3">
                <c:v>8</c:v>
              </c:pt>
              <c:pt idx="4">
                <c:v>16</c:v>
              </c:pt>
              <c:pt idx="5">
                <c:v>32</c:v>
              </c:pt>
              <c:pt idx="6">
                <c:v>64</c:v>
              </c:pt>
              <c:pt idx="7">
                <c:v>128</c:v>
              </c:pt>
              <c:pt idx="8">
                <c:v>256</c:v>
              </c:pt>
              <c:pt idx="9">
                <c:v>512</c:v>
              </c:pt>
            </c:numLit>
          </c:cat>
          <c:val>
            <c:numRef>
              <c:f>Sheet1!$D$9:$D$18</c:f>
              <c:numCache>
                <c:formatCode>General</c:formatCode>
                <c:ptCount val="10"/>
                <c:pt idx="0">
                  <c:v>1023</c:v>
                </c:pt>
                <c:pt idx="1">
                  <c:v>1036</c:v>
                </c:pt>
                <c:pt idx="2">
                  <c:v>1076</c:v>
                </c:pt>
                <c:pt idx="3">
                  <c:v>1184</c:v>
                </c:pt>
                <c:pt idx="4">
                  <c:v>1456</c:v>
                </c:pt>
                <c:pt idx="5">
                  <c:v>2112</c:v>
                </c:pt>
                <c:pt idx="6">
                  <c:v>3648</c:v>
                </c:pt>
                <c:pt idx="7">
                  <c:v>7168</c:v>
                </c:pt>
                <c:pt idx="8">
                  <c:v>14592</c:v>
                </c:pt>
                <c:pt idx="9">
                  <c:v>32768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A5-497B-8A4F-CDD84955B3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8390152"/>
        <c:axId val="318389760"/>
      </c:lineChart>
      <c:catAx>
        <c:axId val="31839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318389760"/>
        <c:crosses val="autoZero"/>
        <c:auto val="1"/>
        <c:lblAlgn val="ctr"/>
        <c:lblOffset val="100"/>
        <c:noMultiLvlLbl val="0"/>
      </c:catAx>
      <c:valAx>
        <c:axId val="31838976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31839015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zero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dirty="0"/>
              <a:t>Efficiency (in %) = Speedup/</a:t>
            </a:r>
            <a:r>
              <a:rPr lang="en-US" sz="1800" i="1" dirty="0"/>
              <a:t>p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Sheet1!$E$8</c:f>
              <c:strCache>
                <c:ptCount val="1"/>
                <c:pt idx="0">
                  <c:v>Efficiency</c:v>
                </c:pt>
              </c:strCache>
            </c:strRef>
          </c:tx>
          <c:invertIfNegative val="0"/>
          <c:cat>
            <c:numLit>
              <c:formatCode>General</c:formatCode>
              <c:ptCount val="10"/>
              <c:pt idx="0">
                <c:v>1</c:v>
              </c:pt>
              <c:pt idx="1">
                <c:v>2</c:v>
              </c:pt>
              <c:pt idx="2">
                <c:v>4</c:v>
              </c:pt>
              <c:pt idx="3">
                <c:v>8</c:v>
              </c:pt>
              <c:pt idx="4">
                <c:v>16</c:v>
              </c:pt>
              <c:pt idx="5">
                <c:v>32</c:v>
              </c:pt>
              <c:pt idx="6">
                <c:v>64</c:v>
              </c:pt>
              <c:pt idx="7">
                <c:v>128</c:v>
              </c:pt>
              <c:pt idx="8">
                <c:v>256</c:v>
              </c:pt>
              <c:pt idx="9">
                <c:v>512</c:v>
              </c:pt>
            </c:numLit>
          </c:cat>
          <c:val>
            <c:numRef>
              <c:f>Sheet1!$E$9:$E$18</c:f>
              <c:numCache>
                <c:formatCode>General</c:formatCode>
                <c:ptCount val="10"/>
                <c:pt idx="0">
                  <c:v>100</c:v>
                </c:pt>
                <c:pt idx="1">
                  <c:v>99</c:v>
                </c:pt>
                <c:pt idx="2">
                  <c:v>95</c:v>
                </c:pt>
                <c:pt idx="3">
                  <c:v>86</c:v>
                </c:pt>
                <c:pt idx="4">
                  <c:v>70</c:v>
                </c:pt>
                <c:pt idx="5">
                  <c:v>48</c:v>
                </c:pt>
                <c:pt idx="6">
                  <c:v>28</c:v>
                </c:pt>
                <c:pt idx="7">
                  <c:v>14</c:v>
                </c:pt>
                <c:pt idx="8">
                  <c:v>7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41-43C6-8619-6B6250BE1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9429024"/>
        <c:axId val="319427848"/>
      </c:barChart>
      <c:catAx>
        <c:axId val="319429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319427848"/>
        <c:crosses val="autoZero"/>
        <c:auto val="1"/>
        <c:lblAlgn val="ctr"/>
        <c:lblOffset val="100"/>
        <c:noMultiLvlLbl val="0"/>
      </c:catAx>
      <c:valAx>
        <c:axId val="31942784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31942902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ln w="9525">
            <a:noFill/>
          </a:ln>
        </c:spPr>
      </c:dTable>
    </c:plotArea>
    <c:plotVisOnly val="1"/>
    <c:dispBlanksAs val="gap"/>
    <c:showDLblsOverMax val="0"/>
  </c:chart>
  <c:spPr>
    <a:noFill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800" b="1" dirty="0">
                <a:solidFill>
                  <a:schemeClr val="tx1"/>
                </a:solidFill>
              </a:rPr>
              <a:t>Efficiency (in %) =</a:t>
            </a:r>
            <a:r>
              <a:rPr lang="de-DE" sz="1800" b="1" dirty="0" err="1">
                <a:solidFill>
                  <a:schemeClr val="tx1"/>
                </a:solidFill>
              </a:rPr>
              <a:t>Speedup</a:t>
            </a:r>
            <a:r>
              <a:rPr lang="de-DE" sz="1800" b="1" baseline="0" dirty="0">
                <a:solidFill>
                  <a:schemeClr val="tx1"/>
                </a:solidFill>
              </a:rPr>
              <a:t>/</a:t>
            </a:r>
            <a:r>
              <a:rPr lang="de-DE" sz="1800" b="1" i="1" baseline="0" dirty="0">
                <a:solidFill>
                  <a:schemeClr val="tx1"/>
                </a:solidFill>
              </a:rPr>
              <a:t>p</a:t>
            </a:r>
            <a:endParaRPr lang="de-DE" sz="1800" b="1" i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1063646169579084"/>
          <c:y val="2.72925959700082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Tabelle2!$A$2</c:f>
              <c:strCache>
                <c:ptCount val="1"/>
                <c:pt idx="0">
                  <c:v>Efficiency (in 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Tabelle2!$B$1:$K$1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Tabelle2!$B$2:$K$2</c:f>
              <c:numCache>
                <c:formatCode>General</c:formatCode>
                <c:ptCount val="10"/>
                <c:pt idx="0">
                  <c:v>1</c:v>
                </c:pt>
                <c:pt idx="1">
                  <c:v>99.5</c:v>
                </c:pt>
                <c:pt idx="2">
                  <c:v>98.7</c:v>
                </c:pt>
                <c:pt idx="3">
                  <c:v>98.1</c:v>
                </c:pt>
                <c:pt idx="4">
                  <c:v>97.4</c:v>
                </c:pt>
                <c:pt idx="5">
                  <c:v>96.8</c:v>
                </c:pt>
                <c:pt idx="6">
                  <c:v>96.1</c:v>
                </c:pt>
                <c:pt idx="7">
                  <c:v>95.5</c:v>
                </c:pt>
                <c:pt idx="8">
                  <c:v>94.9</c:v>
                </c:pt>
                <c:pt idx="9">
                  <c:v>94.3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BE-4635-A154-D5FFB3156E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258600"/>
        <c:axId val="336881008"/>
      </c:barChart>
      <c:catAx>
        <c:axId val="155258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881008"/>
        <c:crosses val="autoZero"/>
        <c:auto val="1"/>
        <c:lblAlgn val="ctr"/>
        <c:lblOffset val="100"/>
        <c:noMultiLvlLbl val="0"/>
      </c:catAx>
      <c:valAx>
        <c:axId val="33688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25860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solidFill>
                  <a:schemeClr val="tx1"/>
                </a:solidFill>
              </a:rPr>
              <a:t>Speedup = </a:t>
            </a:r>
            <a:r>
              <a:rPr lang="en-US" sz="1800" b="1" i="1" dirty="0">
                <a:solidFill>
                  <a:schemeClr val="tx1"/>
                </a:solidFill>
              </a:rPr>
              <a:t>T</a:t>
            </a:r>
            <a:r>
              <a:rPr lang="en-US" sz="1800" b="1" dirty="0">
                <a:solidFill>
                  <a:schemeClr val="tx1"/>
                </a:solidFill>
              </a:rPr>
              <a:t>(1024</a:t>
            </a:r>
            <a:r>
              <a:rPr lang="en-US" sz="1800" b="1" dirty="0">
                <a:solidFill>
                  <a:schemeClr val="tx1"/>
                </a:solidFill>
                <a:sym typeface="Symbol" panose="05050102010706020507" pitchFamily="18" charset="2"/>
              </a:rPr>
              <a:t></a:t>
            </a:r>
            <a:r>
              <a:rPr lang="en-US" sz="1800" b="1" i="1" dirty="0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1800" b="1" dirty="0">
                <a:solidFill>
                  <a:schemeClr val="tx1"/>
                </a:solidFill>
              </a:rPr>
              <a:t>,1)/</a:t>
            </a:r>
            <a:r>
              <a:rPr lang="en-US" sz="1800" b="1" i="1" dirty="0">
                <a:solidFill>
                  <a:schemeClr val="tx1"/>
                </a:solidFill>
              </a:rPr>
              <a:t>T</a:t>
            </a:r>
            <a:r>
              <a:rPr lang="en-US" sz="1800" b="1" dirty="0">
                <a:solidFill>
                  <a:schemeClr val="tx1"/>
                </a:solidFill>
              </a:rPr>
              <a:t>(1024</a:t>
            </a:r>
            <a:r>
              <a:rPr lang="en-US" sz="1800" b="1" dirty="0">
                <a:solidFill>
                  <a:schemeClr val="tx1"/>
                </a:solidFill>
                <a:sym typeface="Symbol" panose="05050102010706020507" pitchFamily="18" charset="2"/>
              </a:rPr>
              <a:t></a:t>
            </a:r>
            <a:r>
              <a:rPr lang="en-US" sz="1800" b="1" i="1" dirty="0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1800" b="1" dirty="0">
                <a:solidFill>
                  <a:schemeClr val="tx1"/>
                </a:solidFill>
              </a:rPr>
              <a:t>,</a:t>
            </a:r>
            <a:r>
              <a:rPr lang="en-US" sz="1800" b="1" i="1" dirty="0">
                <a:solidFill>
                  <a:schemeClr val="tx1"/>
                </a:solidFill>
              </a:rPr>
              <a:t>p</a:t>
            </a:r>
            <a:r>
              <a:rPr lang="en-US" sz="1800" b="1" dirty="0">
                <a:solidFill>
                  <a:schemeClr val="tx1"/>
                </a:solidFill>
              </a:rPr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Tabelle1!$A$10</c:f>
              <c:strCache>
                <c:ptCount val="1"/>
                <c:pt idx="0">
                  <c:v>Speedup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Tabelle1!$B$9:$K$9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Tabelle1!$B$10:$K$10</c:f>
              <c:numCache>
                <c:formatCode>General</c:formatCode>
                <c:ptCount val="10"/>
                <c:pt idx="0">
                  <c:v>1</c:v>
                </c:pt>
                <c:pt idx="1">
                  <c:v>1.99</c:v>
                </c:pt>
                <c:pt idx="2">
                  <c:v>3.95</c:v>
                </c:pt>
                <c:pt idx="3">
                  <c:v>7.85</c:v>
                </c:pt>
                <c:pt idx="4">
                  <c:v>15.6</c:v>
                </c:pt>
                <c:pt idx="5">
                  <c:v>31</c:v>
                </c:pt>
                <c:pt idx="6">
                  <c:v>61.5</c:v>
                </c:pt>
                <c:pt idx="7">
                  <c:v>122</c:v>
                </c:pt>
                <c:pt idx="8">
                  <c:v>243</c:v>
                </c:pt>
                <c:pt idx="9">
                  <c:v>483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21-4145-AEC8-78963DC729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6879832"/>
        <c:axId val="336880224"/>
      </c:lineChart>
      <c:catAx>
        <c:axId val="336879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880224"/>
        <c:crosses val="autoZero"/>
        <c:auto val="1"/>
        <c:lblAlgn val="ctr"/>
        <c:lblOffset val="100"/>
        <c:noMultiLvlLbl val="0"/>
      </c:catAx>
      <c:valAx>
        <c:axId val="336880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8798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8DB7B-8C7A-4157-A0AD-4BEB9D317997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FD29C-4C45-4570-8609-C2414DBE4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3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04.03.2020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59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04.03.2020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80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04.03.2020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160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04.03.2020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137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04.03.2020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985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04.03.2020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556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04.03.2020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404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04.03.2020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236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04.03.2020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086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885950"/>
            <a:ext cx="8178800" cy="41719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8D04147-2878-4E79-8D68-8CBA6860AD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9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04.03.2020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42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04.03.2020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21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04.03.2020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22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04.03.2020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36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04.03.2020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26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04.03.2020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47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04.03.2020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35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04.03.2020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29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491EAC-17C1-48F4-BA56-4FC4BF41556A}" type="datetimeFigureOut">
              <a:rPr lang="de-DE" smtClean="0"/>
              <a:t>04.03.2020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546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anbatg@must.edu.m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emf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43DE-8EBC-4C0E-BAB6-3C02A272B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n-MN" dirty="0"/>
              <a:t>Параллелчлалын үндэс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85E70-91DB-4833-9EEA-FEA0F50F3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F.CS306 </a:t>
            </a:r>
            <a:r>
              <a:rPr lang="mn-MN" dirty="0"/>
              <a:t>ПАРАЛЛЕЛ ПРОГРАММЧЛАЛ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B1DC9-0987-498D-8DE4-3510D298BECA}"/>
              </a:ext>
            </a:extLst>
          </p:cNvPr>
          <p:cNvSpPr txBox="1"/>
          <p:nvPr/>
        </p:nvSpPr>
        <p:spPr>
          <a:xfrm>
            <a:off x="111899" y="6184616"/>
            <a:ext cx="89122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mn-M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Г.ГАНБАТ</a:t>
            </a:r>
          </a:p>
          <a:p>
            <a:pPr algn="r" eaLnBrk="1" hangingPunct="1"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hlinkClick r:id="rId2"/>
              </a:rPr>
              <a:t>ganbatg@must.edu.mn</a:t>
            </a:r>
            <a:endParaRPr lang="mn-MN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2687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3" name="Rectangle 3"/>
          <p:cNvSpPr>
            <a:spLocks noGrp="1" noChangeArrowheads="1"/>
          </p:cNvSpPr>
          <p:nvPr>
            <p:ph idx="1"/>
          </p:nvPr>
        </p:nvSpPr>
        <p:spPr>
          <a:xfrm>
            <a:off x="483376" y="3643132"/>
            <a:ext cx="8409104" cy="2882212"/>
          </a:xfrm>
        </p:spPr>
        <p:txBody>
          <a:bodyPr>
            <a:normAutofit/>
          </a:bodyPr>
          <a:lstStyle/>
          <a:p>
            <a:r>
              <a:rPr lang="en-US" dirty="0"/>
              <a:t>2 PEs (</a:t>
            </a:r>
            <a:r>
              <a:rPr lang="en-US" i="1" dirty="0"/>
              <a:t>p</a:t>
            </a:r>
            <a:r>
              <a:rPr lang="en-US" dirty="0"/>
              <a:t> = 2) </a:t>
            </a:r>
            <a:r>
              <a:rPr lang="mn-MN" dirty="0"/>
              <a:t>ба</a:t>
            </a:r>
            <a:r>
              <a:rPr lang="en-US" dirty="0"/>
              <a:t> 1024 </a:t>
            </a:r>
            <a:r>
              <a:rPr lang="mn-MN" dirty="0"/>
              <a:t>ширхэг тоонууд</a:t>
            </a:r>
            <a:r>
              <a:rPr lang="en-US" dirty="0"/>
              <a:t> (</a:t>
            </a:r>
            <a:r>
              <a:rPr lang="en-US" i="1" dirty="0"/>
              <a:t>n</a:t>
            </a:r>
            <a:r>
              <a:rPr lang="en-US" dirty="0"/>
              <a:t> = 1024): 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(2,1024) = 3 + 511 + 3 + 1 = </a:t>
            </a:r>
            <a:r>
              <a:rPr lang="en-US" b="1" dirty="0"/>
              <a:t>518 </a:t>
            </a:r>
            <a:r>
              <a:rPr lang="mn-MN" b="1" dirty="0"/>
              <a:t>сек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Speedup: </a:t>
            </a:r>
            <a:r>
              <a:rPr lang="en-US" i="1" dirty="0"/>
              <a:t>T</a:t>
            </a:r>
            <a:r>
              <a:rPr lang="en-US" dirty="0"/>
              <a:t>(1,1024)/</a:t>
            </a:r>
            <a:r>
              <a:rPr lang="en-US" i="1" dirty="0"/>
              <a:t>T</a:t>
            </a:r>
            <a:r>
              <a:rPr lang="en-US" dirty="0"/>
              <a:t>(2,1024) = 1023/518 = 1.975</a:t>
            </a:r>
          </a:p>
          <a:p>
            <a:pPr lvl="1"/>
            <a:r>
              <a:rPr lang="en-US" b="1" dirty="0"/>
              <a:t>Efficiency: </a:t>
            </a:r>
            <a:r>
              <a:rPr lang="en-US" dirty="0"/>
              <a:t>1.975/2 = 98.75%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2339752" y="1484784"/>
            <a:ext cx="1368152" cy="1728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PE #0</a:t>
            </a:r>
          </a:p>
          <a:p>
            <a:pPr algn="ctr"/>
            <a:endParaRPr lang="de-DE" sz="1400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2411760" y="1844824"/>
            <a:ext cx="1224136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>
                <a:solidFill>
                  <a:schemeClr val="tx1"/>
                </a:solidFill>
              </a:rPr>
              <a:t>A</a:t>
            </a:r>
            <a:r>
              <a:rPr lang="de-DE" sz="1600" dirty="0">
                <a:solidFill>
                  <a:schemeClr val="tx1"/>
                </a:solidFill>
              </a:rPr>
              <a:t>[0..1023]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4644008" y="1481010"/>
            <a:ext cx="1368152" cy="1728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PE #1</a:t>
            </a:r>
          </a:p>
          <a:p>
            <a:pPr algn="ctr"/>
            <a:endParaRPr lang="de-DE" sz="1400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716016" y="1841050"/>
            <a:ext cx="1224136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2411760" y="1841050"/>
            <a:ext cx="1224136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>
                <a:solidFill>
                  <a:schemeClr val="tx1"/>
                </a:solidFill>
              </a:rPr>
              <a:t>A</a:t>
            </a:r>
            <a:r>
              <a:rPr lang="de-DE" sz="1600" dirty="0">
                <a:solidFill>
                  <a:schemeClr val="tx1"/>
                </a:solidFill>
              </a:rPr>
              <a:t>[0..511]</a:t>
            </a:r>
          </a:p>
        </p:txBody>
      </p:sp>
      <p:sp>
        <p:nvSpPr>
          <p:cNvPr id="21" name="Rechteck 20"/>
          <p:cNvSpPr/>
          <p:nvPr/>
        </p:nvSpPr>
        <p:spPr>
          <a:xfrm>
            <a:off x="4688808" y="1841050"/>
            <a:ext cx="1296144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>
                <a:solidFill>
                  <a:schemeClr val="tx1"/>
                </a:solidFill>
              </a:rPr>
              <a:t>A</a:t>
            </a:r>
            <a:r>
              <a:rPr lang="de-DE" sz="1600" dirty="0">
                <a:solidFill>
                  <a:schemeClr val="tx1"/>
                </a:solidFill>
              </a:rPr>
              <a:t>[512..1023]</a:t>
            </a:r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3707904" y="2348880"/>
            <a:ext cx="936104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 22"/>
              <p:cNvSpPr/>
              <p:nvPr/>
            </p:nvSpPr>
            <p:spPr>
              <a:xfrm>
                <a:off x="2411760" y="1837276"/>
                <a:ext cx="1224136" cy="12241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511</m:t>
                          </m:r>
                        </m:sup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hteck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837276"/>
                <a:ext cx="1224136" cy="12241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4688808" y="1841050"/>
                <a:ext cx="1296144" cy="12241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512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1023</m:t>
                          </m:r>
                        </m:sup>
                        <m:e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808" y="1841050"/>
                <a:ext cx="1296144" cy="12241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Line 7"/>
          <p:cNvSpPr>
            <a:spLocks noChangeShapeType="1"/>
          </p:cNvSpPr>
          <p:nvPr/>
        </p:nvSpPr>
        <p:spPr bwMode="auto">
          <a:xfrm flipH="1">
            <a:off x="3680696" y="2492896"/>
            <a:ext cx="963312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hteck 28"/>
              <p:cNvSpPr/>
              <p:nvPr/>
            </p:nvSpPr>
            <p:spPr>
              <a:xfrm>
                <a:off x="2418529" y="1839890"/>
                <a:ext cx="1224136" cy="12241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511</m:t>
                          </m:r>
                        </m:sup>
                        <m:e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=512</m:t>
                          </m:r>
                        </m:sub>
                        <m:sup>
                          <m: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1023</m:t>
                          </m:r>
                        </m:sup>
                        <m:e>
                          <m: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hteck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529" y="1839890"/>
                <a:ext cx="1224136" cy="12241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 29"/>
          <p:cNvSpPr/>
          <p:nvPr/>
        </p:nvSpPr>
        <p:spPr>
          <a:xfrm>
            <a:off x="4716016" y="1837276"/>
            <a:ext cx="1296144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/>
              <p:cNvSpPr/>
              <p:nvPr/>
            </p:nvSpPr>
            <p:spPr>
              <a:xfrm>
                <a:off x="2420705" y="1832342"/>
                <a:ext cx="1224136" cy="12241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1023</m:t>
                          </m:r>
                        </m:sup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hteck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705" y="1832342"/>
                <a:ext cx="1224136" cy="1224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78FFE30-C1EB-4E2A-A722-E444119E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Тоог нэмэх параллел алгоритм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8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uiExpand="1" build="p" bldLvl="2"/>
      <p:bldP spid="20" grpId="0" animBg="1"/>
      <p:bldP spid="21" grpId="0" animBg="1"/>
      <p:bldP spid="22" grpId="0" animBg="1"/>
      <p:bldP spid="22" grpId="1" animBg="1"/>
      <p:bldP spid="23" grpId="0" animBg="1"/>
      <p:bldP spid="24" grpId="0" animBg="1"/>
      <p:bldP spid="28" grpId="0" animBg="1"/>
      <p:bldP spid="28" grpId="1" animBg="1"/>
      <p:bldP spid="29" grpId="0" animBg="1"/>
      <p:bldP spid="30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0014"/>
            <a:ext cx="9108504" cy="911225"/>
          </a:xfrm>
        </p:spPr>
        <p:txBody>
          <a:bodyPr>
            <a:noAutofit/>
          </a:bodyPr>
          <a:lstStyle/>
          <a:p>
            <a:r>
              <a:rPr lang="mn-MN" dirty="0"/>
              <a:t>Тоог нэмэх параллел алгоритм</a:t>
            </a:r>
            <a:endParaRPr lang="en-US" dirty="0"/>
          </a:p>
        </p:txBody>
      </p:sp>
      <p:sp>
        <p:nvSpPr>
          <p:cNvPr id="38" name="Abgerundetes Rechteck 37"/>
          <p:cNvSpPr/>
          <p:nvPr/>
        </p:nvSpPr>
        <p:spPr>
          <a:xfrm>
            <a:off x="2555776" y="1251409"/>
            <a:ext cx="1368152" cy="1728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PE #0</a:t>
            </a:r>
          </a:p>
          <a:p>
            <a:pPr algn="ctr"/>
            <a:endParaRPr lang="de-DE" sz="1400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2627784" y="1611449"/>
            <a:ext cx="1224136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>
                <a:solidFill>
                  <a:schemeClr val="tx1"/>
                </a:solidFill>
              </a:rPr>
              <a:t>A</a:t>
            </a:r>
            <a:r>
              <a:rPr lang="de-DE" sz="1600" dirty="0">
                <a:solidFill>
                  <a:schemeClr val="tx1"/>
                </a:solidFill>
              </a:rPr>
              <a:t>[0..1023]</a:t>
            </a:r>
          </a:p>
        </p:txBody>
      </p:sp>
      <p:sp>
        <p:nvSpPr>
          <p:cNvPr id="40" name="Abgerundetes Rechteck 39"/>
          <p:cNvSpPr/>
          <p:nvPr/>
        </p:nvSpPr>
        <p:spPr>
          <a:xfrm>
            <a:off x="4860032" y="1251409"/>
            <a:ext cx="1368152" cy="1728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PE #1</a:t>
            </a:r>
          </a:p>
          <a:p>
            <a:pPr algn="ctr"/>
            <a:endParaRPr lang="de-DE" sz="1400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4932040" y="1611449"/>
            <a:ext cx="1224136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2555776" y="3501008"/>
            <a:ext cx="1368152" cy="1728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PE #2</a:t>
            </a:r>
          </a:p>
          <a:p>
            <a:pPr algn="ctr"/>
            <a:endParaRPr lang="de-DE" sz="1400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2627784" y="3861048"/>
            <a:ext cx="1224136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4860032" y="3501008"/>
            <a:ext cx="1368152" cy="1728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PE #3</a:t>
            </a:r>
          </a:p>
          <a:p>
            <a:pPr algn="ctr"/>
            <a:endParaRPr lang="de-DE" sz="1400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4932040" y="3861048"/>
            <a:ext cx="1224136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2627784" y="1611449"/>
            <a:ext cx="1224136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>
                <a:solidFill>
                  <a:schemeClr val="tx1"/>
                </a:solidFill>
              </a:rPr>
              <a:t>A</a:t>
            </a:r>
            <a:r>
              <a:rPr lang="de-DE" sz="1600" dirty="0">
                <a:solidFill>
                  <a:schemeClr val="tx1"/>
                </a:solidFill>
              </a:rPr>
              <a:t>[0..511]</a:t>
            </a:r>
          </a:p>
        </p:txBody>
      </p:sp>
      <p:sp>
        <p:nvSpPr>
          <p:cNvPr id="61" name="Rechteck 60"/>
          <p:cNvSpPr/>
          <p:nvPr/>
        </p:nvSpPr>
        <p:spPr>
          <a:xfrm>
            <a:off x="4906449" y="1598749"/>
            <a:ext cx="1296144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>
                <a:solidFill>
                  <a:schemeClr val="tx1"/>
                </a:solidFill>
              </a:rPr>
              <a:t>A</a:t>
            </a:r>
            <a:r>
              <a:rPr lang="de-DE" sz="1600" dirty="0">
                <a:solidFill>
                  <a:schemeClr val="tx1"/>
                </a:solidFill>
              </a:rPr>
              <a:t>[512..1023]</a:t>
            </a:r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>
            <a:off x="3923928" y="2143114"/>
            <a:ext cx="936104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 flipH="1">
            <a:off x="3275856" y="2996952"/>
            <a:ext cx="0" cy="504056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Line 7"/>
          <p:cNvSpPr>
            <a:spLocks noChangeShapeType="1"/>
          </p:cNvSpPr>
          <p:nvPr/>
        </p:nvSpPr>
        <p:spPr bwMode="auto">
          <a:xfrm flipH="1">
            <a:off x="5508104" y="2979601"/>
            <a:ext cx="0" cy="504056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" name="Rechteck 69"/>
          <p:cNvSpPr/>
          <p:nvPr/>
        </p:nvSpPr>
        <p:spPr>
          <a:xfrm>
            <a:off x="4894055" y="1606604"/>
            <a:ext cx="1308538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>
                <a:solidFill>
                  <a:schemeClr val="tx1"/>
                </a:solidFill>
              </a:rPr>
              <a:t>A</a:t>
            </a:r>
            <a:r>
              <a:rPr lang="de-DE" sz="1600" dirty="0">
                <a:solidFill>
                  <a:schemeClr val="tx1"/>
                </a:solidFill>
              </a:rPr>
              <a:t>[512..767]</a:t>
            </a:r>
          </a:p>
        </p:txBody>
      </p:sp>
      <p:sp>
        <p:nvSpPr>
          <p:cNvPr id="71" name="Rechteck 70"/>
          <p:cNvSpPr/>
          <p:nvPr/>
        </p:nvSpPr>
        <p:spPr>
          <a:xfrm>
            <a:off x="2602193" y="1606604"/>
            <a:ext cx="1296144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>
                <a:solidFill>
                  <a:schemeClr val="tx1"/>
                </a:solidFill>
              </a:rPr>
              <a:t>A</a:t>
            </a:r>
            <a:r>
              <a:rPr lang="de-DE" sz="1600" dirty="0">
                <a:solidFill>
                  <a:schemeClr val="tx1"/>
                </a:solidFill>
              </a:rPr>
              <a:t>[0..255]</a:t>
            </a:r>
          </a:p>
        </p:txBody>
      </p:sp>
      <p:sp>
        <p:nvSpPr>
          <p:cNvPr id="72" name="Rechteck 71"/>
          <p:cNvSpPr/>
          <p:nvPr/>
        </p:nvSpPr>
        <p:spPr>
          <a:xfrm>
            <a:off x="2591780" y="3861048"/>
            <a:ext cx="1296144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>
                <a:solidFill>
                  <a:schemeClr val="tx1"/>
                </a:solidFill>
              </a:rPr>
              <a:t>A</a:t>
            </a:r>
            <a:r>
              <a:rPr lang="de-DE" sz="1600" dirty="0">
                <a:solidFill>
                  <a:schemeClr val="tx1"/>
                </a:solidFill>
              </a:rPr>
              <a:t>[256..511]</a:t>
            </a:r>
          </a:p>
        </p:txBody>
      </p:sp>
      <p:sp>
        <p:nvSpPr>
          <p:cNvPr id="73" name="Rechteck 72"/>
          <p:cNvSpPr/>
          <p:nvPr/>
        </p:nvSpPr>
        <p:spPr>
          <a:xfrm>
            <a:off x="4896036" y="3861048"/>
            <a:ext cx="1296144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>
                <a:solidFill>
                  <a:schemeClr val="tx1"/>
                </a:solidFill>
              </a:rPr>
              <a:t>A</a:t>
            </a:r>
            <a:r>
              <a:rPr lang="de-DE" sz="1600" dirty="0">
                <a:solidFill>
                  <a:schemeClr val="tx1"/>
                </a:solidFill>
              </a:rPr>
              <a:t>[768..1023]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 62"/>
              <p:cNvSpPr/>
              <p:nvPr/>
            </p:nvSpPr>
            <p:spPr>
              <a:xfrm>
                <a:off x="2591779" y="1606604"/>
                <a:ext cx="1306557" cy="12241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255</m:t>
                          </m:r>
                        </m:sup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779" y="1606604"/>
                <a:ext cx="1306557" cy="12241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hteck 73"/>
              <p:cNvSpPr/>
              <p:nvPr/>
            </p:nvSpPr>
            <p:spPr>
              <a:xfrm>
                <a:off x="4896036" y="1598749"/>
                <a:ext cx="1306557" cy="12241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=512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767</m:t>
                          </m:r>
                        </m:sup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echteck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036" y="1598749"/>
                <a:ext cx="1306557" cy="12241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 74"/>
              <p:cNvSpPr/>
              <p:nvPr/>
            </p:nvSpPr>
            <p:spPr>
              <a:xfrm>
                <a:off x="2591522" y="3861048"/>
                <a:ext cx="1306557" cy="12241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=256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511</m:t>
                          </m:r>
                        </m:sup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Rechteck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522" y="3861048"/>
                <a:ext cx="1306557" cy="12241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hteck 75"/>
              <p:cNvSpPr/>
              <p:nvPr/>
            </p:nvSpPr>
            <p:spPr>
              <a:xfrm>
                <a:off x="4901242" y="3845303"/>
                <a:ext cx="1306557" cy="12241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=768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1023</m:t>
                          </m:r>
                        </m:sup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Rechteck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242" y="3845303"/>
                <a:ext cx="1306557" cy="1224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Line 7"/>
          <p:cNvSpPr>
            <a:spLocks noChangeShapeType="1"/>
          </p:cNvSpPr>
          <p:nvPr/>
        </p:nvSpPr>
        <p:spPr bwMode="auto">
          <a:xfrm flipV="1">
            <a:off x="3159048" y="2977033"/>
            <a:ext cx="0" cy="52140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Line 7"/>
          <p:cNvSpPr>
            <a:spLocks noChangeShapeType="1"/>
          </p:cNvSpPr>
          <p:nvPr/>
        </p:nvSpPr>
        <p:spPr bwMode="auto">
          <a:xfrm flipV="1">
            <a:off x="5652120" y="2996952"/>
            <a:ext cx="0" cy="52140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Rechteck 66"/>
          <p:cNvSpPr/>
          <p:nvPr/>
        </p:nvSpPr>
        <p:spPr>
          <a:xfrm>
            <a:off x="2591522" y="3861048"/>
            <a:ext cx="1296144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4901242" y="3851777"/>
            <a:ext cx="1296144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hteck 65"/>
              <p:cNvSpPr/>
              <p:nvPr/>
            </p:nvSpPr>
            <p:spPr>
              <a:xfrm>
                <a:off x="2573391" y="1589253"/>
                <a:ext cx="1332406" cy="12241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de-DE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255</m:t>
                        </m:r>
                      </m:sup>
                      <m:e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de-DE" sz="1400" dirty="0">
                    <a:solidFill>
                      <a:schemeClr val="tx1"/>
                    </a:solidFill>
                  </a:rPr>
                  <a:t> +</a:t>
                </a:r>
              </a:p>
              <a:p>
                <a:pPr lvl="0"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de-D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256</m:t>
                        </m:r>
                      </m:sub>
                      <m:sup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511</m:t>
                        </m:r>
                      </m:sup>
                      <m:e>
                        <m:r>
                          <a:rPr lang="de-D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de-D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de-DE" sz="1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6" name="Rechteck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391" y="1589253"/>
                <a:ext cx="1332406" cy="1224136"/>
              </a:xfrm>
              <a:prstGeom prst="rect">
                <a:avLst/>
              </a:prstGeom>
              <a:blipFill>
                <a:blip r:embed="rId6"/>
                <a:stretch>
                  <a:fillRect l="-4955" b="-1176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hteck 79"/>
              <p:cNvSpPr/>
              <p:nvPr/>
            </p:nvSpPr>
            <p:spPr>
              <a:xfrm>
                <a:off x="4877117" y="1595704"/>
                <a:ext cx="1332406" cy="12241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de-DE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=512</m:t>
                        </m:r>
                      </m:sub>
                      <m:sup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767</m:t>
                        </m:r>
                      </m:sup>
                      <m:e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de-DE" sz="1400" dirty="0">
                    <a:solidFill>
                      <a:schemeClr val="tx1"/>
                    </a:solidFill>
                  </a:rPr>
                  <a:t> +</a:t>
                </a:r>
              </a:p>
              <a:p>
                <a:pPr lvl="0"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de-D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768</m:t>
                        </m:r>
                      </m:sub>
                      <m:sup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1023</m:t>
                        </m:r>
                      </m:sup>
                      <m:e>
                        <m:r>
                          <a:rPr lang="de-D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de-D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de-DE" sz="1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0" name="Rechteck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117" y="1595704"/>
                <a:ext cx="1332406" cy="1224136"/>
              </a:xfrm>
              <a:prstGeom prst="rect">
                <a:avLst/>
              </a:prstGeom>
              <a:blipFill>
                <a:blip r:embed="rId7"/>
                <a:stretch>
                  <a:fillRect l="-10360" b="-1176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Line 7"/>
          <p:cNvSpPr>
            <a:spLocks noChangeShapeType="1"/>
          </p:cNvSpPr>
          <p:nvPr/>
        </p:nvSpPr>
        <p:spPr bwMode="auto">
          <a:xfrm flipH="1">
            <a:off x="3923928" y="2276872"/>
            <a:ext cx="963312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hteck 67"/>
              <p:cNvSpPr/>
              <p:nvPr/>
            </p:nvSpPr>
            <p:spPr>
              <a:xfrm>
                <a:off x="2581367" y="1606604"/>
                <a:ext cx="1316712" cy="12241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1023</m:t>
                          </m:r>
                        </m:sup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hteck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367" y="1606604"/>
                <a:ext cx="1316712" cy="12241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hteck 81"/>
          <p:cNvSpPr/>
          <p:nvPr/>
        </p:nvSpPr>
        <p:spPr>
          <a:xfrm>
            <a:off x="4877117" y="1597333"/>
            <a:ext cx="1349632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3" name="Rectangle 3"/>
          <p:cNvSpPr txBox="1">
            <a:spLocks noChangeArrowheads="1"/>
          </p:cNvSpPr>
          <p:nvPr/>
        </p:nvSpPr>
        <p:spPr>
          <a:xfrm>
            <a:off x="233772" y="5517232"/>
            <a:ext cx="8640960" cy="118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T(4,1024) = </a:t>
            </a:r>
            <a:r>
              <a:rPr lang="en-US" sz="1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3</a:t>
            </a:r>
            <a:r>
              <a:rPr lang="en-US" sz="1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Symbol" pitchFamily="18" charset="2"/>
              </a:rPr>
              <a:t>2</a:t>
            </a:r>
            <a:r>
              <a:rPr lang="en-US" sz="1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+ 255 + 3</a:t>
            </a:r>
            <a:r>
              <a:rPr lang="en-US" sz="1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Symbol" pitchFamily="18" charset="2"/>
              </a:rPr>
              <a:t>2</a:t>
            </a:r>
            <a:r>
              <a:rPr lang="en-US" sz="1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+ 2 </a:t>
            </a:r>
            <a:r>
              <a:rPr lang="en-US" sz="18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= </a:t>
            </a:r>
            <a:r>
              <a:rPr lang="en-US" sz="1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269 </a:t>
            </a:r>
            <a:r>
              <a:rPr lang="mn-MN" sz="1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сек</a:t>
            </a:r>
            <a:r>
              <a:rPr lang="en-US" sz="1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</a:p>
          <a:p>
            <a:r>
              <a:rPr lang="en-US" sz="1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Speedup: </a:t>
            </a:r>
            <a:r>
              <a:rPr lang="en-US" sz="18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T(</a:t>
            </a:r>
            <a:r>
              <a:rPr lang="en-US" sz="1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1,1024</a:t>
            </a:r>
            <a:r>
              <a:rPr lang="en-US" sz="18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)/T(</a:t>
            </a:r>
            <a:r>
              <a:rPr lang="en-US" sz="1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4,1024</a:t>
            </a:r>
            <a:r>
              <a:rPr lang="en-US" sz="18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) = </a:t>
            </a:r>
            <a:r>
              <a:rPr lang="en-US" sz="1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1023/269 </a:t>
            </a:r>
            <a:r>
              <a:rPr lang="en-US" sz="18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= </a:t>
            </a:r>
            <a:r>
              <a:rPr lang="en-US" sz="1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3.803</a:t>
            </a:r>
          </a:p>
          <a:p>
            <a:r>
              <a:rPr lang="en-US" sz="1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Efficiency:</a:t>
            </a:r>
            <a:r>
              <a:rPr lang="en-US" sz="2000" b="1" dirty="0"/>
              <a:t> </a:t>
            </a:r>
            <a:r>
              <a:rPr lang="en-US" sz="1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3.803/4 = 95.07%</a:t>
            </a:r>
          </a:p>
        </p:txBody>
      </p:sp>
    </p:spTree>
    <p:extLst>
      <p:ext uri="{BB962C8B-B14F-4D97-AF65-F5344CB8AC3E}">
        <p14:creationId xmlns:p14="http://schemas.microsoft.com/office/powerpoint/2010/main" val="356029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2" grpId="1" animBg="1"/>
      <p:bldP spid="65" grpId="0" animBg="1"/>
      <p:bldP spid="65" grpId="1" animBg="1"/>
      <p:bldP spid="69" grpId="0" animBg="1"/>
      <p:bldP spid="69" grpId="1" animBg="1"/>
      <p:bldP spid="70" grpId="0" animBg="1"/>
      <p:bldP spid="71" grpId="0" animBg="1"/>
      <p:bldP spid="72" grpId="0" animBg="1"/>
      <p:bldP spid="73" grpId="0" animBg="1"/>
      <p:bldP spid="63" grpId="0" animBg="1"/>
      <p:bldP spid="74" grpId="0" animBg="1"/>
      <p:bldP spid="75" grpId="0" animBg="1"/>
      <p:bldP spid="76" grpId="0" animBg="1"/>
      <p:bldP spid="77" grpId="0" animBg="1"/>
      <p:bldP spid="77" grpId="1" animBg="1"/>
      <p:bldP spid="78" grpId="0" animBg="1"/>
      <p:bldP spid="78" grpId="1" animBg="1"/>
      <p:bldP spid="67" grpId="0" animBg="1"/>
      <p:bldP spid="79" grpId="0" animBg="1"/>
      <p:bldP spid="66" grpId="0" animBg="1"/>
      <p:bldP spid="80" grpId="0" animBg="1"/>
      <p:bldP spid="81" grpId="0" animBg="1"/>
      <p:bldP spid="68" grpId="0" animBg="1"/>
      <p:bldP spid="82" grpId="0" animBg="1"/>
      <p:bldP spid="83" grpId="0" uiExpand="1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283"/>
            <a:ext cx="9108504" cy="997787"/>
          </a:xfrm>
        </p:spPr>
        <p:txBody>
          <a:bodyPr>
            <a:noAutofit/>
          </a:bodyPr>
          <a:lstStyle/>
          <a:p>
            <a:r>
              <a:rPr lang="mn-MN" dirty="0"/>
              <a:t>Тоог нэмэх параллел алгоритм</a:t>
            </a:r>
            <a:endParaRPr lang="en-US" dirty="0"/>
          </a:p>
        </p:txBody>
      </p:sp>
      <p:sp>
        <p:nvSpPr>
          <p:cNvPr id="38" name="Abgerundetes Rechteck 37"/>
          <p:cNvSpPr/>
          <p:nvPr/>
        </p:nvSpPr>
        <p:spPr>
          <a:xfrm>
            <a:off x="395536" y="1340768"/>
            <a:ext cx="1368152" cy="1728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PE #0</a:t>
            </a:r>
          </a:p>
          <a:p>
            <a:pPr algn="ctr"/>
            <a:endParaRPr lang="de-DE" sz="1400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467544" y="1700808"/>
            <a:ext cx="1224136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>
                <a:solidFill>
                  <a:schemeClr val="tx1"/>
                </a:solidFill>
              </a:rPr>
              <a:t>A</a:t>
            </a:r>
            <a:r>
              <a:rPr lang="de-DE" sz="1600" dirty="0">
                <a:solidFill>
                  <a:schemeClr val="tx1"/>
                </a:solidFill>
              </a:rPr>
              <a:t>[0..1023]</a:t>
            </a:r>
          </a:p>
        </p:txBody>
      </p:sp>
      <p:sp>
        <p:nvSpPr>
          <p:cNvPr id="40" name="Abgerundetes Rechteck 39"/>
          <p:cNvSpPr/>
          <p:nvPr/>
        </p:nvSpPr>
        <p:spPr>
          <a:xfrm>
            <a:off x="2699792" y="1340768"/>
            <a:ext cx="1368152" cy="1728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PE #1</a:t>
            </a:r>
          </a:p>
          <a:p>
            <a:pPr algn="ctr"/>
            <a:endParaRPr lang="de-DE" sz="1400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2771800" y="1700808"/>
            <a:ext cx="1224136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395536" y="3590367"/>
            <a:ext cx="1368152" cy="1728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PE #2</a:t>
            </a:r>
          </a:p>
          <a:p>
            <a:pPr algn="ctr"/>
            <a:endParaRPr lang="de-DE" sz="1400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467544" y="3950407"/>
            <a:ext cx="1224136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2699792" y="3590367"/>
            <a:ext cx="1368152" cy="1728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PE #3</a:t>
            </a:r>
          </a:p>
          <a:p>
            <a:pPr algn="ctr"/>
            <a:endParaRPr lang="de-DE" sz="1400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2771800" y="3950407"/>
            <a:ext cx="1224136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467544" y="1700808"/>
            <a:ext cx="1224136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>
                <a:solidFill>
                  <a:schemeClr val="tx1"/>
                </a:solidFill>
              </a:rPr>
              <a:t>A</a:t>
            </a:r>
            <a:r>
              <a:rPr lang="de-DE" sz="1600" dirty="0">
                <a:solidFill>
                  <a:schemeClr val="tx1"/>
                </a:solidFill>
              </a:rPr>
              <a:t>[0..511]</a:t>
            </a:r>
          </a:p>
        </p:txBody>
      </p:sp>
      <p:sp>
        <p:nvSpPr>
          <p:cNvPr id="61" name="Rechteck 60"/>
          <p:cNvSpPr/>
          <p:nvPr/>
        </p:nvSpPr>
        <p:spPr>
          <a:xfrm>
            <a:off x="2746209" y="1688108"/>
            <a:ext cx="1296144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>
                <a:solidFill>
                  <a:schemeClr val="tx1"/>
                </a:solidFill>
              </a:rPr>
              <a:t>A</a:t>
            </a:r>
            <a:r>
              <a:rPr lang="de-DE" sz="1600" dirty="0">
                <a:solidFill>
                  <a:schemeClr val="tx1"/>
                </a:solidFill>
              </a:rPr>
              <a:t>[512..1023]</a:t>
            </a:r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>
            <a:off x="1763688" y="2232473"/>
            <a:ext cx="936104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 flipH="1">
            <a:off x="1115616" y="3086311"/>
            <a:ext cx="0" cy="504056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Line 7"/>
          <p:cNvSpPr>
            <a:spLocks noChangeShapeType="1"/>
          </p:cNvSpPr>
          <p:nvPr/>
        </p:nvSpPr>
        <p:spPr bwMode="auto">
          <a:xfrm flipH="1">
            <a:off x="3347864" y="3068960"/>
            <a:ext cx="0" cy="504056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" name="Rechteck 69"/>
          <p:cNvSpPr/>
          <p:nvPr/>
        </p:nvSpPr>
        <p:spPr>
          <a:xfrm>
            <a:off x="2733815" y="1695963"/>
            <a:ext cx="1308538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>
                <a:solidFill>
                  <a:schemeClr val="tx1"/>
                </a:solidFill>
              </a:rPr>
              <a:t>A</a:t>
            </a:r>
            <a:r>
              <a:rPr lang="de-DE" sz="1600" dirty="0">
                <a:solidFill>
                  <a:schemeClr val="tx1"/>
                </a:solidFill>
              </a:rPr>
              <a:t>[512..767]</a:t>
            </a:r>
          </a:p>
        </p:txBody>
      </p:sp>
      <p:sp>
        <p:nvSpPr>
          <p:cNvPr id="71" name="Rechteck 70"/>
          <p:cNvSpPr/>
          <p:nvPr/>
        </p:nvSpPr>
        <p:spPr>
          <a:xfrm>
            <a:off x="441953" y="1695963"/>
            <a:ext cx="1296144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>
                <a:solidFill>
                  <a:schemeClr val="tx1"/>
                </a:solidFill>
              </a:rPr>
              <a:t>A</a:t>
            </a:r>
            <a:r>
              <a:rPr lang="de-DE" sz="1600" dirty="0">
                <a:solidFill>
                  <a:schemeClr val="tx1"/>
                </a:solidFill>
              </a:rPr>
              <a:t>[0..255]</a:t>
            </a:r>
          </a:p>
        </p:txBody>
      </p:sp>
      <p:sp>
        <p:nvSpPr>
          <p:cNvPr id="72" name="Rechteck 71"/>
          <p:cNvSpPr/>
          <p:nvPr/>
        </p:nvSpPr>
        <p:spPr>
          <a:xfrm>
            <a:off x="431540" y="3950407"/>
            <a:ext cx="1296144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>
                <a:solidFill>
                  <a:schemeClr val="tx1"/>
                </a:solidFill>
              </a:rPr>
              <a:t>A</a:t>
            </a:r>
            <a:r>
              <a:rPr lang="de-DE" sz="1600" dirty="0">
                <a:solidFill>
                  <a:schemeClr val="tx1"/>
                </a:solidFill>
              </a:rPr>
              <a:t>[256..511]</a:t>
            </a:r>
          </a:p>
        </p:txBody>
      </p:sp>
      <p:sp>
        <p:nvSpPr>
          <p:cNvPr id="73" name="Rechteck 72"/>
          <p:cNvSpPr/>
          <p:nvPr/>
        </p:nvSpPr>
        <p:spPr>
          <a:xfrm>
            <a:off x="2735796" y="3950407"/>
            <a:ext cx="1296144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>
                <a:solidFill>
                  <a:schemeClr val="tx1"/>
                </a:solidFill>
              </a:rPr>
              <a:t>A</a:t>
            </a:r>
            <a:r>
              <a:rPr lang="de-DE" sz="1600" dirty="0">
                <a:solidFill>
                  <a:schemeClr val="tx1"/>
                </a:solidFill>
              </a:rPr>
              <a:t>[768..1023]</a:t>
            </a:r>
          </a:p>
        </p:txBody>
      </p:sp>
      <p:sp>
        <p:nvSpPr>
          <p:cNvPr id="77" name="Line 7"/>
          <p:cNvSpPr>
            <a:spLocks noChangeShapeType="1"/>
          </p:cNvSpPr>
          <p:nvPr/>
        </p:nvSpPr>
        <p:spPr bwMode="auto">
          <a:xfrm flipV="1">
            <a:off x="3445023" y="3051608"/>
            <a:ext cx="0" cy="52140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Line 7"/>
          <p:cNvSpPr>
            <a:spLocks noChangeShapeType="1"/>
          </p:cNvSpPr>
          <p:nvPr/>
        </p:nvSpPr>
        <p:spPr bwMode="auto">
          <a:xfrm flipV="1">
            <a:off x="1043608" y="3051609"/>
            <a:ext cx="0" cy="52140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" name="Line 7"/>
          <p:cNvSpPr>
            <a:spLocks noChangeShapeType="1"/>
          </p:cNvSpPr>
          <p:nvPr/>
        </p:nvSpPr>
        <p:spPr bwMode="auto">
          <a:xfrm flipH="1">
            <a:off x="1750084" y="2132856"/>
            <a:ext cx="963312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Abgerundetes Rechteck 33"/>
          <p:cNvSpPr/>
          <p:nvPr/>
        </p:nvSpPr>
        <p:spPr>
          <a:xfrm>
            <a:off x="5054351" y="1332688"/>
            <a:ext cx="1368152" cy="1728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PE #4</a:t>
            </a:r>
          </a:p>
          <a:p>
            <a:pPr algn="ctr"/>
            <a:endParaRPr lang="de-DE" sz="1400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5126359" y="1692728"/>
            <a:ext cx="1224136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6" name="Abgerundetes Rechteck 35"/>
          <p:cNvSpPr/>
          <p:nvPr/>
        </p:nvSpPr>
        <p:spPr>
          <a:xfrm>
            <a:off x="7358607" y="1332688"/>
            <a:ext cx="1368152" cy="1728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PE #5</a:t>
            </a:r>
          </a:p>
          <a:p>
            <a:pPr algn="ctr"/>
            <a:endParaRPr lang="de-DE" sz="1400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7430615" y="1692728"/>
            <a:ext cx="1224136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5054351" y="3582287"/>
            <a:ext cx="1368152" cy="1728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PE #6</a:t>
            </a:r>
          </a:p>
          <a:p>
            <a:pPr algn="ctr"/>
            <a:endParaRPr lang="de-DE" sz="1400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5126359" y="3942327"/>
            <a:ext cx="1224136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7358607" y="3582287"/>
            <a:ext cx="1368152" cy="1728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PE #7</a:t>
            </a:r>
          </a:p>
          <a:p>
            <a:pPr algn="ctr"/>
            <a:endParaRPr lang="de-DE" sz="1400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7430615" y="3942327"/>
            <a:ext cx="1224136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5" name="Freeform 34"/>
          <p:cNvSpPr>
            <a:spLocks/>
          </p:cNvSpPr>
          <p:nvPr/>
        </p:nvSpPr>
        <p:spPr bwMode="auto">
          <a:xfrm>
            <a:off x="1763688" y="1037278"/>
            <a:ext cx="3362671" cy="512631"/>
          </a:xfrm>
          <a:custGeom>
            <a:avLst/>
            <a:gdLst/>
            <a:ahLst/>
            <a:cxnLst>
              <a:cxn ang="0">
                <a:pos x="0" y="581"/>
              </a:cxn>
              <a:cxn ang="0">
                <a:pos x="932" y="24"/>
              </a:cxn>
              <a:cxn ang="0">
                <a:pos x="2322" y="435"/>
              </a:cxn>
            </a:cxnLst>
            <a:rect l="0" t="0" r="r" b="b"/>
            <a:pathLst>
              <a:path w="2322" h="581">
                <a:moveTo>
                  <a:pt x="0" y="581"/>
                </a:moveTo>
                <a:cubicBezTo>
                  <a:pt x="272" y="314"/>
                  <a:pt x="545" y="48"/>
                  <a:pt x="932" y="24"/>
                </a:cubicBezTo>
                <a:cubicBezTo>
                  <a:pt x="1319" y="0"/>
                  <a:pt x="1820" y="217"/>
                  <a:pt x="2322" y="435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" name="Freeform 34"/>
          <p:cNvSpPr>
            <a:spLocks/>
          </p:cNvSpPr>
          <p:nvPr/>
        </p:nvSpPr>
        <p:spPr bwMode="auto">
          <a:xfrm>
            <a:off x="4044960" y="993234"/>
            <a:ext cx="3479368" cy="494364"/>
          </a:xfrm>
          <a:custGeom>
            <a:avLst/>
            <a:gdLst/>
            <a:ahLst/>
            <a:cxnLst>
              <a:cxn ang="0">
                <a:pos x="0" y="581"/>
              </a:cxn>
              <a:cxn ang="0">
                <a:pos x="932" y="24"/>
              </a:cxn>
              <a:cxn ang="0">
                <a:pos x="2322" y="435"/>
              </a:cxn>
            </a:cxnLst>
            <a:rect l="0" t="0" r="r" b="b"/>
            <a:pathLst>
              <a:path w="2322" h="581">
                <a:moveTo>
                  <a:pt x="0" y="581"/>
                </a:moveTo>
                <a:cubicBezTo>
                  <a:pt x="272" y="314"/>
                  <a:pt x="545" y="48"/>
                  <a:pt x="932" y="24"/>
                </a:cubicBezTo>
                <a:cubicBezTo>
                  <a:pt x="1319" y="0"/>
                  <a:pt x="1820" y="217"/>
                  <a:pt x="2322" y="435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" name="Freeform 34"/>
          <p:cNvSpPr>
            <a:spLocks/>
          </p:cNvSpPr>
          <p:nvPr/>
        </p:nvSpPr>
        <p:spPr bwMode="auto">
          <a:xfrm>
            <a:off x="1736109" y="3239598"/>
            <a:ext cx="3390250" cy="507362"/>
          </a:xfrm>
          <a:custGeom>
            <a:avLst/>
            <a:gdLst/>
            <a:ahLst/>
            <a:cxnLst>
              <a:cxn ang="0">
                <a:pos x="0" y="581"/>
              </a:cxn>
              <a:cxn ang="0">
                <a:pos x="932" y="24"/>
              </a:cxn>
              <a:cxn ang="0">
                <a:pos x="2322" y="435"/>
              </a:cxn>
            </a:cxnLst>
            <a:rect l="0" t="0" r="r" b="b"/>
            <a:pathLst>
              <a:path w="2322" h="581">
                <a:moveTo>
                  <a:pt x="0" y="581"/>
                </a:moveTo>
                <a:cubicBezTo>
                  <a:pt x="272" y="314"/>
                  <a:pt x="545" y="48"/>
                  <a:pt x="932" y="24"/>
                </a:cubicBezTo>
                <a:cubicBezTo>
                  <a:pt x="1319" y="0"/>
                  <a:pt x="1820" y="217"/>
                  <a:pt x="2322" y="435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" name="Freeform 34"/>
          <p:cNvSpPr>
            <a:spLocks/>
          </p:cNvSpPr>
          <p:nvPr/>
        </p:nvSpPr>
        <p:spPr bwMode="auto">
          <a:xfrm>
            <a:off x="4048353" y="3254933"/>
            <a:ext cx="3475975" cy="471819"/>
          </a:xfrm>
          <a:custGeom>
            <a:avLst/>
            <a:gdLst/>
            <a:ahLst/>
            <a:cxnLst>
              <a:cxn ang="0">
                <a:pos x="0" y="581"/>
              </a:cxn>
              <a:cxn ang="0">
                <a:pos x="932" y="24"/>
              </a:cxn>
              <a:cxn ang="0">
                <a:pos x="2322" y="435"/>
              </a:cxn>
            </a:cxnLst>
            <a:rect l="0" t="0" r="r" b="b"/>
            <a:pathLst>
              <a:path w="2322" h="581">
                <a:moveTo>
                  <a:pt x="0" y="581"/>
                </a:moveTo>
                <a:cubicBezTo>
                  <a:pt x="272" y="314"/>
                  <a:pt x="545" y="48"/>
                  <a:pt x="932" y="24"/>
                </a:cubicBezTo>
                <a:cubicBezTo>
                  <a:pt x="1319" y="0"/>
                  <a:pt x="1820" y="217"/>
                  <a:pt x="2322" y="435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" name="Rechteck 98"/>
          <p:cNvSpPr/>
          <p:nvPr/>
        </p:nvSpPr>
        <p:spPr>
          <a:xfrm>
            <a:off x="431540" y="1695963"/>
            <a:ext cx="1296144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>
                <a:solidFill>
                  <a:schemeClr val="tx1"/>
                </a:solidFill>
              </a:rPr>
              <a:t>A</a:t>
            </a:r>
            <a:r>
              <a:rPr lang="de-DE" sz="1600" dirty="0">
                <a:solidFill>
                  <a:schemeClr val="tx1"/>
                </a:solidFill>
              </a:rPr>
              <a:t>[0..127]</a:t>
            </a:r>
          </a:p>
        </p:txBody>
      </p:sp>
      <p:sp>
        <p:nvSpPr>
          <p:cNvPr id="100" name="Rechteck 99"/>
          <p:cNvSpPr/>
          <p:nvPr/>
        </p:nvSpPr>
        <p:spPr>
          <a:xfrm>
            <a:off x="5077335" y="1691650"/>
            <a:ext cx="1296144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>
                <a:solidFill>
                  <a:schemeClr val="tx1"/>
                </a:solidFill>
              </a:rPr>
              <a:t>A</a:t>
            </a:r>
            <a:r>
              <a:rPr lang="de-DE" sz="1600" dirty="0">
                <a:solidFill>
                  <a:schemeClr val="tx1"/>
                </a:solidFill>
              </a:rPr>
              <a:t>[128..255]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2733815" y="1687885"/>
            <a:ext cx="1296144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>
                <a:solidFill>
                  <a:schemeClr val="tx1"/>
                </a:solidFill>
              </a:rPr>
              <a:t>A</a:t>
            </a:r>
            <a:r>
              <a:rPr lang="de-DE" sz="1600" dirty="0">
                <a:solidFill>
                  <a:schemeClr val="tx1"/>
                </a:solidFill>
              </a:rPr>
              <a:t>[512..639]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7419762" y="1688108"/>
            <a:ext cx="1245841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>
                <a:solidFill>
                  <a:schemeClr val="tx1"/>
                </a:solidFill>
              </a:rPr>
              <a:t>A</a:t>
            </a:r>
            <a:r>
              <a:rPr lang="de-DE" sz="1600" dirty="0">
                <a:solidFill>
                  <a:schemeClr val="tx1"/>
                </a:solidFill>
              </a:rPr>
              <a:t>[640..767]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441953" y="3945807"/>
            <a:ext cx="1296144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>
                <a:solidFill>
                  <a:schemeClr val="tx1"/>
                </a:solidFill>
              </a:rPr>
              <a:t>A</a:t>
            </a:r>
            <a:r>
              <a:rPr lang="de-DE" sz="1600" dirty="0">
                <a:solidFill>
                  <a:schemeClr val="tx1"/>
                </a:solidFill>
              </a:rPr>
              <a:t>[256..383]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5090355" y="3942327"/>
            <a:ext cx="1296144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>
                <a:solidFill>
                  <a:schemeClr val="tx1"/>
                </a:solidFill>
              </a:rPr>
              <a:t>A</a:t>
            </a:r>
            <a:r>
              <a:rPr lang="de-DE" sz="1600" dirty="0">
                <a:solidFill>
                  <a:schemeClr val="tx1"/>
                </a:solidFill>
              </a:rPr>
              <a:t>[384..511]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2738906" y="3951047"/>
            <a:ext cx="1296144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>
                <a:solidFill>
                  <a:schemeClr val="tx1"/>
                </a:solidFill>
              </a:rPr>
              <a:t>A</a:t>
            </a:r>
            <a:r>
              <a:rPr lang="de-DE" sz="1600" dirty="0">
                <a:solidFill>
                  <a:schemeClr val="tx1"/>
                </a:solidFill>
              </a:rPr>
              <a:t>[768..895]</a:t>
            </a:r>
          </a:p>
        </p:txBody>
      </p:sp>
      <p:sp>
        <p:nvSpPr>
          <p:cNvPr id="106" name="Rechteck 105"/>
          <p:cNvSpPr/>
          <p:nvPr/>
        </p:nvSpPr>
        <p:spPr>
          <a:xfrm>
            <a:off x="7394610" y="3940694"/>
            <a:ext cx="1296144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>
                <a:solidFill>
                  <a:schemeClr val="tx1"/>
                </a:solidFill>
              </a:rPr>
              <a:t>A</a:t>
            </a:r>
            <a:r>
              <a:rPr lang="de-DE" sz="1600" dirty="0">
                <a:solidFill>
                  <a:schemeClr val="tx1"/>
                </a:solidFill>
              </a:rPr>
              <a:t>[896..1023]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 62"/>
              <p:cNvSpPr/>
              <p:nvPr/>
            </p:nvSpPr>
            <p:spPr>
              <a:xfrm>
                <a:off x="422464" y="1691650"/>
                <a:ext cx="1306557" cy="12241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127</m:t>
                          </m:r>
                        </m:sup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64" y="1691650"/>
                <a:ext cx="1306557" cy="12241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 74"/>
              <p:cNvSpPr/>
              <p:nvPr/>
            </p:nvSpPr>
            <p:spPr>
              <a:xfrm>
                <a:off x="427111" y="3952928"/>
                <a:ext cx="1306557" cy="12241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=256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383</m:t>
                          </m:r>
                        </m:sup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Rechteck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1" y="3952928"/>
                <a:ext cx="1306557" cy="12241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hteck 73"/>
              <p:cNvSpPr/>
              <p:nvPr/>
            </p:nvSpPr>
            <p:spPr>
              <a:xfrm>
                <a:off x="2723402" y="1695740"/>
                <a:ext cx="1306557" cy="12241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=512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639</m:t>
                          </m:r>
                        </m:sup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echteck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402" y="1695740"/>
                <a:ext cx="1306557" cy="12241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hteck 75"/>
              <p:cNvSpPr/>
              <p:nvPr/>
            </p:nvSpPr>
            <p:spPr>
              <a:xfrm>
                <a:off x="2723402" y="3957052"/>
                <a:ext cx="1306557" cy="12241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=768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895</m:t>
                          </m:r>
                        </m:sup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Rechteck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402" y="3957052"/>
                <a:ext cx="1306557" cy="1224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hteck 107"/>
              <p:cNvSpPr/>
              <p:nvPr/>
            </p:nvSpPr>
            <p:spPr>
              <a:xfrm>
                <a:off x="5073942" y="1686101"/>
                <a:ext cx="1306557" cy="12241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=128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255</m:t>
                          </m:r>
                        </m:sup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chteck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942" y="1686101"/>
                <a:ext cx="1306557" cy="12241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hteck 108"/>
              <p:cNvSpPr/>
              <p:nvPr/>
            </p:nvSpPr>
            <p:spPr>
              <a:xfrm>
                <a:off x="5078589" y="3947379"/>
                <a:ext cx="1306557" cy="12241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=384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511</m:t>
                          </m:r>
                        </m:sup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Rechteck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589" y="3947379"/>
                <a:ext cx="1306557" cy="12241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hteck 109"/>
              <p:cNvSpPr/>
              <p:nvPr/>
            </p:nvSpPr>
            <p:spPr>
              <a:xfrm>
                <a:off x="7397176" y="1686101"/>
                <a:ext cx="1306557" cy="12241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=640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767</m:t>
                          </m:r>
                        </m:sup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chteck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176" y="1686101"/>
                <a:ext cx="1306557" cy="12241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hteck 110"/>
              <p:cNvSpPr/>
              <p:nvPr/>
            </p:nvSpPr>
            <p:spPr>
              <a:xfrm>
                <a:off x="7397176" y="3940694"/>
                <a:ext cx="1306557" cy="12241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=896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1023</m:t>
                          </m:r>
                        </m:sup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Rechteck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176" y="3940694"/>
                <a:ext cx="1306557" cy="12241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Freeform 54"/>
          <p:cNvSpPr>
            <a:spLocks/>
          </p:cNvSpPr>
          <p:nvPr/>
        </p:nvSpPr>
        <p:spPr bwMode="auto">
          <a:xfrm>
            <a:off x="3995936" y="900458"/>
            <a:ext cx="3686175" cy="539344"/>
          </a:xfrm>
          <a:custGeom>
            <a:avLst/>
            <a:gdLst/>
            <a:ahLst/>
            <a:cxnLst>
              <a:cxn ang="0">
                <a:pos x="0" y="581"/>
              </a:cxn>
              <a:cxn ang="0">
                <a:pos x="932" y="24"/>
              </a:cxn>
              <a:cxn ang="0">
                <a:pos x="2322" y="435"/>
              </a:cxn>
            </a:cxnLst>
            <a:rect l="0" t="0" r="r" b="b"/>
            <a:pathLst>
              <a:path w="2322" h="581">
                <a:moveTo>
                  <a:pt x="0" y="581"/>
                </a:moveTo>
                <a:cubicBezTo>
                  <a:pt x="272" y="314"/>
                  <a:pt x="545" y="48"/>
                  <a:pt x="932" y="24"/>
                </a:cubicBezTo>
                <a:cubicBezTo>
                  <a:pt x="1319" y="0"/>
                  <a:pt x="1820" y="217"/>
                  <a:pt x="2322" y="435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" name="Freeform 54"/>
          <p:cNvSpPr>
            <a:spLocks/>
          </p:cNvSpPr>
          <p:nvPr/>
        </p:nvSpPr>
        <p:spPr bwMode="auto">
          <a:xfrm>
            <a:off x="1727684" y="917922"/>
            <a:ext cx="3686175" cy="539344"/>
          </a:xfrm>
          <a:custGeom>
            <a:avLst/>
            <a:gdLst/>
            <a:ahLst/>
            <a:cxnLst>
              <a:cxn ang="0">
                <a:pos x="0" y="581"/>
              </a:cxn>
              <a:cxn ang="0">
                <a:pos x="932" y="24"/>
              </a:cxn>
              <a:cxn ang="0">
                <a:pos x="2322" y="435"/>
              </a:cxn>
            </a:cxnLst>
            <a:rect l="0" t="0" r="r" b="b"/>
            <a:pathLst>
              <a:path w="2322" h="581">
                <a:moveTo>
                  <a:pt x="0" y="581"/>
                </a:moveTo>
                <a:cubicBezTo>
                  <a:pt x="272" y="314"/>
                  <a:pt x="545" y="48"/>
                  <a:pt x="932" y="24"/>
                </a:cubicBezTo>
                <a:cubicBezTo>
                  <a:pt x="1319" y="0"/>
                  <a:pt x="1820" y="217"/>
                  <a:pt x="2322" y="435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" name="Freeform 54"/>
          <p:cNvSpPr>
            <a:spLocks/>
          </p:cNvSpPr>
          <p:nvPr/>
        </p:nvSpPr>
        <p:spPr bwMode="auto">
          <a:xfrm>
            <a:off x="1714619" y="3170111"/>
            <a:ext cx="3699240" cy="523002"/>
          </a:xfrm>
          <a:custGeom>
            <a:avLst/>
            <a:gdLst/>
            <a:ahLst/>
            <a:cxnLst>
              <a:cxn ang="0">
                <a:pos x="0" y="581"/>
              </a:cxn>
              <a:cxn ang="0">
                <a:pos x="932" y="24"/>
              </a:cxn>
              <a:cxn ang="0">
                <a:pos x="2322" y="435"/>
              </a:cxn>
            </a:cxnLst>
            <a:rect l="0" t="0" r="r" b="b"/>
            <a:pathLst>
              <a:path w="2322" h="581">
                <a:moveTo>
                  <a:pt x="0" y="581"/>
                </a:moveTo>
                <a:cubicBezTo>
                  <a:pt x="272" y="314"/>
                  <a:pt x="545" y="48"/>
                  <a:pt x="932" y="24"/>
                </a:cubicBezTo>
                <a:cubicBezTo>
                  <a:pt x="1319" y="0"/>
                  <a:pt x="1820" y="217"/>
                  <a:pt x="2322" y="435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" name="Freeform 54"/>
          <p:cNvSpPr>
            <a:spLocks/>
          </p:cNvSpPr>
          <p:nvPr/>
        </p:nvSpPr>
        <p:spPr bwMode="auto">
          <a:xfrm>
            <a:off x="4031777" y="3178191"/>
            <a:ext cx="3699240" cy="523002"/>
          </a:xfrm>
          <a:custGeom>
            <a:avLst/>
            <a:gdLst/>
            <a:ahLst/>
            <a:cxnLst>
              <a:cxn ang="0">
                <a:pos x="0" y="581"/>
              </a:cxn>
              <a:cxn ang="0">
                <a:pos x="932" y="24"/>
              </a:cxn>
              <a:cxn ang="0">
                <a:pos x="2322" y="435"/>
              </a:cxn>
            </a:cxnLst>
            <a:rect l="0" t="0" r="r" b="b"/>
            <a:pathLst>
              <a:path w="2322" h="581">
                <a:moveTo>
                  <a:pt x="0" y="581"/>
                </a:moveTo>
                <a:cubicBezTo>
                  <a:pt x="272" y="314"/>
                  <a:pt x="545" y="48"/>
                  <a:pt x="932" y="24"/>
                </a:cubicBezTo>
                <a:cubicBezTo>
                  <a:pt x="1319" y="0"/>
                  <a:pt x="1820" y="217"/>
                  <a:pt x="2322" y="435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hteck 67"/>
              <p:cNvSpPr/>
              <p:nvPr/>
            </p:nvSpPr>
            <p:spPr>
              <a:xfrm>
                <a:off x="415799" y="1685223"/>
                <a:ext cx="1316712" cy="12241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255</m:t>
                          </m:r>
                        </m:sup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hteck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99" y="1685223"/>
                <a:ext cx="1316712" cy="12241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hteck 115"/>
              <p:cNvSpPr/>
              <p:nvPr/>
            </p:nvSpPr>
            <p:spPr>
              <a:xfrm>
                <a:off x="2722378" y="1692728"/>
                <a:ext cx="1316712" cy="12241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=512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767</m:t>
                          </m:r>
                        </m:sup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6" name="Rechteck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378" y="1692728"/>
                <a:ext cx="1316712" cy="12241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hteck 116"/>
              <p:cNvSpPr/>
              <p:nvPr/>
            </p:nvSpPr>
            <p:spPr>
              <a:xfrm>
                <a:off x="422464" y="3947068"/>
                <a:ext cx="1316712" cy="12241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=256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511</m:t>
                          </m:r>
                        </m:sup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Rechteck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64" y="3947068"/>
                <a:ext cx="1316712" cy="122413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hteck 117"/>
              <p:cNvSpPr/>
              <p:nvPr/>
            </p:nvSpPr>
            <p:spPr>
              <a:xfrm>
                <a:off x="2723625" y="3948934"/>
                <a:ext cx="1316712" cy="12241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=768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1023</m:t>
                          </m:r>
                        </m:sup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Rechteck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625" y="3948934"/>
                <a:ext cx="1316712" cy="122413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hteck 81"/>
          <p:cNvSpPr/>
          <p:nvPr/>
        </p:nvSpPr>
        <p:spPr>
          <a:xfrm>
            <a:off x="5060276" y="1685223"/>
            <a:ext cx="1348561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7367417" y="1680771"/>
            <a:ext cx="1348561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5069936" y="3952379"/>
            <a:ext cx="1348561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7376173" y="3939061"/>
            <a:ext cx="1348561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hteck 121"/>
              <p:cNvSpPr/>
              <p:nvPr/>
            </p:nvSpPr>
            <p:spPr>
              <a:xfrm>
                <a:off x="412536" y="1694702"/>
                <a:ext cx="1316712" cy="12241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511</m:t>
                          </m:r>
                        </m:sup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Rechteck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36" y="1694702"/>
                <a:ext cx="1316712" cy="12241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hteck 122"/>
              <p:cNvSpPr/>
              <p:nvPr/>
            </p:nvSpPr>
            <p:spPr>
              <a:xfrm>
                <a:off x="2725373" y="1689095"/>
                <a:ext cx="1316712" cy="12241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=512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1023</m:t>
                          </m:r>
                        </m:sup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Rechteck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373" y="1689095"/>
                <a:ext cx="1316712" cy="122413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echteck 123"/>
          <p:cNvSpPr/>
          <p:nvPr/>
        </p:nvSpPr>
        <p:spPr>
          <a:xfrm>
            <a:off x="400429" y="3949053"/>
            <a:ext cx="1348561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2699792" y="3950407"/>
            <a:ext cx="1348561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hteck 125"/>
              <p:cNvSpPr/>
              <p:nvPr/>
            </p:nvSpPr>
            <p:spPr>
              <a:xfrm>
                <a:off x="414005" y="1679329"/>
                <a:ext cx="1316712" cy="12241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1023</m:t>
                          </m:r>
                        </m:sup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Rechteck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05" y="1679329"/>
                <a:ext cx="1316712" cy="12241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echteck 126"/>
          <p:cNvSpPr/>
          <p:nvPr/>
        </p:nvSpPr>
        <p:spPr>
          <a:xfrm>
            <a:off x="2715428" y="1688455"/>
            <a:ext cx="1348561" cy="122413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8" name="Rectangle 3"/>
          <p:cNvSpPr txBox="1">
            <a:spLocks noChangeArrowheads="1"/>
          </p:cNvSpPr>
          <p:nvPr/>
        </p:nvSpPr>
        <p:spPr>
          <a:xfrm>
            <a:off x="233772" y="5517232"/>
            <a:ext cx="8640960" cy="118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T(</a:t>
            </a:r>
            <a:r>
              <a:rPr lang="en-US" sz="1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8,1024</a:t>
            </a:r>
            <a:r>
              <a:rPr lang="en-US" sz="18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) </a:t>
            </a:r>
            <a:r>
              <a:rPr lang="en-US" sz="1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= 3</a:t>
            </a:r>
            <a:r>
              <a:rPr lang="en-US" sz="1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Symbol" pitchFamily="18" charset="2"/>
              </a:rPr>
              <a:t>3</a:t>
            </a:r>
            <a:r>
              <a:rPr lang="en-US" sz="1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+ 127 + 3</a:t>
            </a:r>
            <a:r>
              <a:rPr lang="en-US" sz="1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sym typeface="Symbol" pitchFamily="18" charset="2"/>
              </a:rPr>
              <a:t>3</a:t>
            </a:r>
            <a:r>
              <a:rPr lang="en-US" sz="1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+ 3 = </a:t>
            </a:r>
            <a:r>
              <a:rPr lang="en-US" sz="1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148 </a:t>
            </a:r>
            <a:r>
              <a:rPr lang="mn-MN" sz="1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сек</a:t>
            </a:r>
            <a:r>
              <a:rPr lang="en-US" sz="1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</a:p>
          <a:p>
            <a:r>
              <a:rPr lang="en-US" sz="1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Speedup: </a:t>
            </a:r>
            <a:r>
              <a:rPr lang="en-US" sz="18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T(</a:t>
            </a:r>
            <a:r>
              <a:rPr lang="en-US" sz="1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1,1024</a:t>
            </a:r>
            <a:r>
              <a:rPr lang="en-US" sz="18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)</a:t>
            </a:r>
            <a:r>
              <a:rPr lang="en-US" sz="1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/</a:t>
            </a:r>
            <a:r>
              <a:rPr lang="en-US" sz="18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T(</a:t>
            </a:r>
            <a:r>
              <a:rPr lang="en-US" sz="1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8,1024</a:t>
            </a:r>
            <a:r>
              <a:rPr lang="en-US" sz="18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)</a:t>
            </a:r>
            <a:r>
              <a:rPr lang="en-US" sz="1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= 1023/148 = 6.91</a:t>
            </a:r>
          </a:p>
          <a:p>
            <a:r>
              <a:rPr lang="en-US" sz="1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Efficiency: </a:t>
            </a:r>
            <a:r>
              <a:rPr lang="en-US" sz="1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6.91/8</a:t>
            </a:r>
            <a:r>
              <a:rPr lang="en-US" sz="1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= 86%</a:t>
            </a:r>
          </a:p>
        </p:txBody>
      </p:sp>
    </p:spTree>
    <p:extLst>
      <p:ext uri="{BB962C8B-B14F-4D97-AF65-F5344CB8AC3E}">
        <p14:creationId xmlns:p14="http://schemas.microsoft.com/office/powerpoint/2010/main" val="377425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2" grpId="1" animBg="1"/>
      <p:bldP spid="65" grpId="0" animBg="1"/>
      <p:bldP spid="65" grpId="1" animBg="1"/>
      <p:bldP spid="69" grpId="0" animBg="1"/>
      <p:bldP spid="69" grpId="1" animBg="1"/>
      <p:bldP spid="70" grpId="0" animBg="1"/>
      <p:bldP spid="71" grpId="0" animBg="1"/>
      <p:bldP spid="72" grpId="0" animBg="1"/>
      <p:bldP spid="73" grpId="0" animBg="1"/>
      <p:bldP spid="77" grpId="0" animBg="1"/>
      <p:bldP spid="77" grpId="1" animBg="1"/>
      <p:bldP spid="78" grpId="0" animBg="1"/>
      <p:bldP spid="78" grpId="1" animBg="1"/>
      <p:bldP spid="81" grpId="0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63" grpId="0" animBg="1"/>
      <p:bldP spid="75" grpId="0" animBg="1"/>
      <p:bldP spid="74" grpId="0" animBg="1"/>
      <p:bldP spid="76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68" grpId="0" animBg="1"/>
      <p:bldP spid="116" grpId="0" animBg="1"/>
      <p:bldP spid="117" grpId="0" animBg="1"/>
      <p:bldP spid="118" grpId="0" animBg="1"/>
      <p:bldP spid="82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CB28-560D-4D34-BA1D-4ACB1DD6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Шинжилгээ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6F7F4-72C8-461F-B27D-C416E1AF5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</a:t>
            </a:r>
            <a:r>
              <a:rPr lang="en-US" dirty="0"/>
              <a:t> = 2</a:t>
            </a:r>
            <a:r>
              <a:rPr lang="en-US" i="1" baseline="30000" dirty="0"/>
              <a:t>q</a:t>
            </a:r>
            <a:r>
              <a:rPr lang="en-US" dirty="0"/>
              <a:t> PE </a:t>
            </a:r>
            <a:r>
              <a:rPr lang="mn-MN" dirty="0"/>
              <a:t>болон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= 2</a:t>
            </a:r>
            <a:r>
              <a:rPr lang="en-US" i="1" baseline="30000" dirty="0"/>
              <a:t>k</a:t>
            </a:r>
            <a:r>
              <a:rPr lang="en-US" dirty="0"/>
              <a:t> </a:t>
            </a:r>
            <a:r>
              <a:rPr lang="mn-MN" dirty="0"/>
              <a:t>ширхэг оролтын тонуудыг хэрэглэгсэн хугацааны шинжилгээ</a:t>
            </a:r>
            <a:r>
              <a:rPr lang="en-US" dirty="0"/>
              <a:t>: </a:t>
            </a:r>
            <a:endParaRPr lang="mn-MN" dirty="0"/>
          </a:p>
          <a:p>
            <a:pPr lvl="1"/>
            <a:r>
              <a:rPr lang="mn-MN" dirty="0"/>
              <a:t>Өгөгдлийн тархалт</a:t>
            </a:r>
            <a:r>
              <a:rPr lang="en-US" dirty="0"/>
              <a:t>:</a:t>
            </a:r>
            <a:r>
              <a:rPr lang="mn-MN" dirty="0"/>
              <a:t> 			</a:t>
            </a:r>
            <a:r>
              <a:rPr lang="en-US" b="1" dirty="0"/>
              <a:t>3</a:t>
            </a:r>
            <a:r>
              <a:rPr lang="en-US" b="1" dirty="0">
                <a:sym typeface="Symbol" panose="05050102010706020507" pitchFamily="18" charset="2"/>
              </a:rPr>
              <a:t></a:t>
            </a:r>
            <a:r>
              <a:rPr lang="en-US" b="1" i="1" dirty="0">
                <a:sym typeface="Symbol" panose="05050102010706020507" pitchFamily="18" charset="2"/>
              </a:rPr>
              <a:t>q</a:t>
            </a:r>
          </a:p>
          <a:p>
            <a:pPr lvl="1"/>
            <a:r>
              <a:rPr lang="mn-MN" dirty="0">
                <a:sym typeface="Symbol" panose="05050102010706020507" pitchFamily="18" charset="2"/>
              </a:rPr>
              <a:t>Дотоод нийлбэрийг тооцоолох</a:t>
            </a:r>
            <a:r>
              <a:rPr lang="en-US" dirty="0">
                <a:sym typeface="Symbol" panose="05050102010706020507" pitchFamily="18" charset="2"/>
              </a:rPr>
              <a:t>:	</a:t>
            </a:r>
            <a:r>
              <a:rPr lang="en-US" b="1" i="1" dirty="0">
                <a:sym typeface="Symbol" panose="05050102010706020507" pitchFamily="18" charset="2"/>
              </a:rPr>
              <a:t>n</a:t>
            </a:r>
            <a:r>
              <a:rPr lang="en-US" b="1" dirty="0">
                <a:sym typeface="Symbol" panose="05050102010706020507" pitchFamily="18" charset="2"/>
              </a:rPr>
              <a:t>/</a:t>
            </a:r>
            <a:r>
              <a:rPr lang="en-US" b="1" i="1" dirty="0">
                <a:sym typeface="Symbol" panose="05050102010706020507" pitchFamily="18" charset="2"/>
              </a:rPr>
              <a:t>p</a:t>
            </a:r>
            <a:r>
              <a:rPr lang="en-US" b="1" dirty="0">
                <a:sym typeface="Symbol" panose="05050102010706020507" pitchFamily="18" charset="2"/>
              </a:rPr>
              <a:t>  1 = 2</a:t>
            </a:r>
            <a:r>
              <a:rPr lang="en-US" b="1" i="1" baseline="30000" dirty="0">
                <a:sym typeface="Symbol" panose="05050102010706020507" pitchFamily="18" charset="2"/>
              </a:rPr>
              <a:t>k</a:t>
            </a:r>
            <a:r>
              <a:rPr lang="en-US" b="1" baseline="30000" dirty="0">
                <a:sym typeface="Symbol" panose="05050102010706020507" pitchFamily="18" charset="2"/>
              </a:rPr>
              <a:t></a:t>
            </a:r>
            <a:r>
              <a:rPr lang="en-US" b="1" i="1" baseline="30000" dirty="0">
                <a:sym typeface="Symbol" panose="05050102010706020507" pitchFamily="18" charset="2"/>
              </a:rPr>
              <a:t>q</a:t>
            </a:r>
            <a:r>
              <a:rPr lang="en-US" b="1" baseline="30000" dirty="0">
                <a:sym typeface="Symbol" panose="05050102010706020507" pitchFamily="18" charset="2"/>
              </a:rPr>
              <a:t> </a:t>
            </a:r>
            <a:r>
              <a:rPr lang="en-US" b="1" dirty="0">
                <a:sym typeface="Symbol" panose="05050102010706020507" pitchFamily="18" charset="2"/>
              </a:rPr>
              <a:t> 1</a:t>
            </a:r>
          </a:p>
          <a:p>
            <a:pPr lvl="1"/>
            <a:r>
              <a:rPr lang="mn-MN" dirty="0">
                <a:sym typeface="Symbol" panose="05050102010706020507" pitchFamily="18" charset="2"/>
              </a:rPr>
              <a:t>Хэсэгчилсэн дүнг цуглуулах : </a:t>
            </a:r>
            <a:r>
              <a:rPr lang="en-US" dirty="0">
                <a:sym typeface="Symbol" panose="05050102010706020507" pitchFamily="18" charset="2"/>
              </a:rPr>
              <a:t>	</a:t>
            </a:r>
            <a:r>
              <a:rPr lang="en-US" b="1" dirty="0"/>
              <a:t>3</a:t>
            </a:r>
            <a:r>
              <a:rPr lang="en-US" b="1" dirty="0">
                <a:sym typeface="Symbol" panose="05050102010706020507" pitchFamily="18" charset="2"/>
              </a:rPr>
              <a:t></a:t>
            </a:r>
            <a:r>
              <a:rPr lang="en-US" b="1" i="1" dirty="0">
                <a:sym typeface="Symbol" panose="05050102010706020507" pitchFamily="18" charset="2"/>
              </a:rPr>
              <a:t>q</a:t>
            </a:r>
            <a:endParaRPr lang="en-US" b="1" dirty="0">
              <a:sym typeface="Symbol" panose="05050102010706020507" pitchFamily="18" charset="2"/>
            </a:endParaRPr>
          </a:p>
          <a:p>
            <a:pPr lvl="1"/>
            <a:r>
              <a:rPr lang="mn-MN" dirty="0">
                <a:sym typeface="Symbol" panose="05050102010706020507" pitchFamily="18" charset="2"/>
              </a:rPr>
              <a:t>Хэсэгчилсэн дүнг нэмэх </a:t>
            </a:r>
            <a:r>
              <a:rPr lang="en-US" dirty="0">
                <a:sym typeface="Symbol" panose="05050102010706020507" pitchFamily="18" charset="2"/>
              </a:rPr>
              <a:t>:  </a:t>
            </a:r>
            <a:r>
              <a:rPr lang="mn-MN" dirty="0">
                <a:sym typeface="Symbol" panose="05050102010706020507" pitchFamily="18" charset="2"/>
              </a:rPr>
              <a:t>		</a:t>
            </a:r>
            <a:r>
              <a:rPr lang="en-US" b="1" i="1" dirty="0">
                <a:sym typeface="Symbol" panose="05050102010706020507" pitchFamily="18" charset="2"/>
              </a:rPr>
              <a:t>q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421471A-8324-4FB4-B8D1-482304ACA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48" y="4889398"/>
            <a:ext cx="8136904" cy="46166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</a:rPr>
              <a:t>T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i="1" dirty="0" err="1">
                <a:solidFill>
                  <a:schemeClr val="bg1"/>
                </a:solidFill>
              </a:rPr>
              <a:t>p</a:t>
            </a:r>
            <a:r>
              <a:rPr lang="en-US" sz="2400" dirty="0" err="1">
                <a:solidFill>
                  <a:schemeClr val="bg1"/>
                </a:solidFill>
              </a:rPr>
              <a:t>,</a:t>
            </a:r>
            <a:r>
              <a:rPr lang="en-US" sz="2400" i="1" dirty="0" err="1">
                <a:solidFill>
                  <a:schemeClr val="bg1"/>
                </a:solidFill>
              </a:rPr>
              <a:t>n</a:t>
            </a:r>
            <a:r>
              <a:rPr lang="en-US" sz="2400" dirty="0">
                <a:solidFill>
                  <a:schemeClr val="bg1"/>
                </a:solidFill>
              </a:rPr>
              <a:t>) = </a:t>
            </a:r>
            <a:r>
              <a:rPr lang="en-US" sz="2400" i="1" dirty="0">
                <a:solidFill>
                  <a:schemeClr val="bg1"/>
                </a:solidFill>
              </a:rPr>
              <a:t>T</a:t>
            </a:r>
            <a:r>
              <a:rPr lang="en-US" sz="2400" dirty="0">
                <a:solidFill>
                  <a:schemeClr val="bg1"/>
                </a:solidFill>
              </a:rPr>
              <a:t>(2</a:t>
            </a:r>
            <a:r>
              <a:rPr lang="en-US" sz="2400" i="1" baseline="30000" dirty="0">
                <a:solidFill>
                  <a:schemeClr val="bg1"/>
                </a:solidFill>
              </a:rPr>
              <a:t>q</a:t>
            </a:r>
            <a:r>
              <a:rPr lang="en-US" sz="2400" dirty="0">
                <a:solidFill>
                  <a:schemeClr val="bg1"/>
                </a:solidFill>
              </a:rPr>
              <a:t>,2</a:t>
            </a:r>
            <a:r>
              <a:rPr lang="en-US" sz="2400" i="1" baseline="30000" dirty="0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) = 3</a:t>
            </a:r>
            <a:r>
              <a:rPr lang="en-US" sz="2400" i="1" dirty="0">
                <a:solidFill>
                  <a:schemeClr val="bg1"/>
                </a:solidFill>
                <a:sym typeface="Symbol" pitchFamily="18" charset="2"/>
              </a:rPr>
              <a:t>q</a:t>
            </a:r>
            <a:r>
              <a:rPr lang="en-US" sz="2400" dirty="0">
                <a:solidFill>
                  <a:schemeClr val="bg1"/>
                </a:solidFill>
              </a:rPr>
              <a:t> + 2</a:t>
            </a:r>
            <a:r>
              <a:rPr lang="en-US" sz="2400" i="1" baseline="30000" dirty="0">
                <a:solidFill>
                  <a:schemeClr val="bg1"/>
                </a:solidFill>
              </a:rPr>
              <a:t>k</a:t>
            </a:r>
            <a:r>
              <a:rPr lang="en-US" sz="2400" baseline="30000" dirty="0">
                <a:solidFill>
                  <a:schemeClr val="bg1"/>
                </a:solidFill>
              </a:rPr>
              <a:t>-</a:t>
            </a:r>
            <a:r>
              <a:rPr lang="en-US" sz="2400" i="1" baseline="30000" dirty="0">
                <a:solidFill>
                  <a:schemeClr val="bg1"/>
                </a:solidFill>
              </a:rPr>
              <a:t>q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sym typeface="Symbol" pitchFamily="18" charset="2"/>
              </a:rPr>
              <a:t> 1</a:t>
            </a:r>
            <a:r>
              <a:rPr lang="en-US" sz="2400" dirty="0">
                <a:solidFill>
                  <a:schemeClr val="bg1"/>
                </a:solidFill>
              </a:rPr>
              <a:t> + 3</a:t>
            </a:r>
            <a:r>
              <a:rPr lang="en-US" sz="2400" i="1" dirty="0">
                <a:solidFill>
                  <a:schemeClr val="bg1"/>
                </a:solidFill>
                <a:sym typeface="Symbol" pitchFamily="18" charset="2"/>
              </a:rPr>
              <a:t>q</a:t>
            </a:r>
            <a:r>
              <a:rPr lang="en-US" sz="2400" dirty="0">
                <a:solidFill>
                  <a:schemeClr val="bg1"/>
                </a:solidFill>
              </a:rPr>
              <a:t> + </a:t>
            </a:r>
            <a:r>
              <a:rPr lang="en-US" sz="2400" i="1" dirty="0">
                <a:solidFill>
                  <a:schemeClr val="bg1"/>
                </a:solidFill>
              </a:rPr>
              <a:t>q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en-US" sz="2400" b="1" dirty="0">
                <a:solidFill>
                  <a:schemeClr val="bg1"/>
                </a:solidFill>
              </a:rPr>
              <a:t>2</a:t>
            </a:r>
            <a:r>
              <a:rPr lang="en-US" sz="2400" b="1" i="1" baseline="30000" dirty="0">
                <a:solidFill>
                  <a:schemeClr val="bg1"/>
                </a:solidFill>
              </a:rPr>
              <a:t>k</a:t>
            </a:r>
            <a:r>
              <a:rPr lang="en-US" sz="2400" b="1" baseline="30000" dirty="0">
                <a:solidFill>
                  <a:schemeClr val="bg1"/>
                </a:solidFill>
              </a:rPr>
              <a:t>-</a:t>
            </a:r>
            <a:r>
              <a:rPr lang="en-US" sz="2400" b="1" i="1" baseline="30000" dirty="0">
                <a:solidFill>
                  <a:schemeClr val="bg1"/>
                </a:solidFill>
              </a:rPr>
              <a:t>q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sym typeface="Symbol" pitchFamily="18" charset="2"/>
              </a:rPr>
              <a:t> 1</a:t>
            </a:r>
            <a:r>
              <a:rPr lang="en-US" sz="2400" b="1" dirty="0">
                <a:solidFill>
                  <a:schemeClr val="bg1"/>
                </a:solidFill>
              </a:rPr>
              <a:t> + 7</a:t>
            </a:r>
            <a:r>
              <a:rPr lang="en-US" sz="2400" b="1" i="1" dirty="0">
                <a:solidFill>
                  <a:schemeClr val="bg1"/>
                </a:solidFill>
                <a:sym typeface="Symbol" pitchFamily="18" charset="2"/>
              </a:rPr>
              <a:t>q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29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321500145"/>
              </p:ext>
            </p:extLst>
          </p:nvPr>
        </p:nvGraphicFramePr>
        <p:xfrm>
          <a:off x="-240205" y="836712"/>
          <a:ext cx="4714876" cy="2828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226175939"/>
              </p:ext>
            </p:extLst>
          </p:nvPr>
        </p:nvGraphicFramePr>
        <p:xfrm>
          <a:off x="-397365" y="3840482"/>
          <a:ext cx="5029196" cy="3017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432638052"/>
              </p:ext>
            </p:extLst>
          </p:nvPr>
        </p:nvGraphicFramePr>
        <p:xfrm>
          <a:off x="4680520" y="87957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4099125704"/>
              </p:ext>
            </p:extLst>
          </p:nvPr>
        </p:nvGraphicFramePr>
        <p:xfrm>
          <a:off x="4631831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0"/>
            <a:ext cx="8829799" cy="720080"/>
          </a:xfrm>
        </p:spPr>
        <p:txBody>
          <a:bodyPr>
            <a:normAutofit fontScale="90000"/>
          </a:bodyPr>
          <a:lstStyle/>
          <a:p>
            <a:r>
              <a:rPr lang="en-US" dirty="0"/>
              <a:t>Strong Scalability </a:t>
            </a:r>
            <a:r>
              <a:rPr lang="mn-MN" dirty="0"/>
              <a:t>шинжилгээ. </a:t>
            </a:r>
            <a:r>
              <a:rPr lang="en-US" i="1" u="sng" dirty="0"/>
              <a:t>n</a:t>
            </a:r>
            <a:r>
              <a:rPr lang="en-US" u="sng" dirty="0"/>
              <a:t> = 1024</a:t>
            </a:r>
          </a:p>
        </p:txBody>
      </p:sp>
    </p:spTree>
    <p:extLst>
      <p:ext uri="{BB962C8B-B14F-4D97-AF65-F5344CB8AC3E}">
        <p14:creationId xmlns:p14="http://schemas.microsoft.com/office/powerpoint/2010/main" val="169891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6" grpId="0">
        <p:bldAsOne/>
      </p:bldGraphic>
      <p:bldGraphic spid="7" grpId="0">
        <p:bldAsOne/>
      </p:bldGraphic>
      <p:bldGraphic spid="9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0"/>
            <a:ext cx="8829799" cy="1268760"/>
          </a:xfrm>
        </p:spPr>
        <p:txBody>
          <a:bodyPr>
            <a:normAutofit fontScale="90000"/>
          </a:bodyPr>
          <a:lstStyle/>
          <a:p>
            <a:r>
              <a:rPr lang="en-US" dirty="0"/>
              <a:t>Weak Scalability </a:t>
            </a:r>
            <a:r>
              <a:rPr lang="mn-MN" dirty="0"/>
              <a:t>шинжилгээ. </a:t>
            </a:r>
            <a:r>
              <a:rPr lang="en-US" i="1" u="sng" dirty="0"/>
              <a:t>n</a:t>
            </a:r>
            <a:r>
              <a:rPr lang="en-US" u="sng" dirty="0"/>
              <a:t> = 1024</a:t>
            </a:r>
            <a:r>
              <a:rPr lang="en-US" u="sng" dirty="0">
                <a:sym typeface="Symbol" panose="05050102010706020507" pitchFamily="18" charset="2"/>
              </a:rPr>
              <a:t></a:t>
            </a:r>
            <a:r>
              <a:rPr lang="en-US" i="1" u="sng" dirty="0">
                <a:sym typeface="Symbol" panose="05050102010706020507" pitchFamily="18" charset="2"/>
              </a:rPr>
              <a:t>p</a:t>
            </a:r>
            <a:endParaRPr lang="en-US" i="1" u="sng" dirty="0"/>
          </a:p>
        </p:txBody>
      </p:sp>
      <p:graphicFrame>
        <p:nvGraphicFramePr>
          <p:cNvPr id="10" name="Diagramm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0074576"/>
              </p:ext>
            </p:extLst>
          </p:nvPr>
        </p:nvGraphicFramePr>
        <p:xfrm>
          <a:off x="1877432" y="4005064"/>
          <a:ext cx="4998824" cy="2791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Diagramm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4936522"/>
              </p:ext>
            </p:extLst>
          </p:nvPr>
        </p:nvGraphicFramePr>
        <p:xfrm>
          <a:off x="1907704" y="1052736"/>
          <a:ext cx="4896544" cy="2719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03651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504" y="21819"/>
            <a:ext cx="8856984" cy="1143000"/>
          </a:xfrm>
        </p:spPr>
        <p:txBody>
          <a:bodyPr>
            <a:normAutofit/>
          </a:bodyPr>
          <a:lstStyle/>
          <a:p>
            <a:r>
              <a:rPr lang="de-DE" dirty="0"/>
              <a:t>Compute-to-Communication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6279486" y="2639048"/>
                <a:ext cx="986296" cy="81035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de-DE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486" y="2639048"/>
                <a:ext cx="986296" cy="810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bgerundetes Rechteck 5"/>
          <p:cNvSpPr/>
          <p:nvPr/>
        </p:nvSpPr>
        <p:spPr>
          <a:xfrm>
            <a:off x="5796136" y="1606360"/>
            <a:ext cx="2592288" cy="62862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n-MN" dirty="0">
                <a:solidFill>
                  <a:schemeClr val="bg1"/>
                </a:solidFill>
              </a:rPr>
              <a:t>Нэг нэмэх үйлдлийн хугацаа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7" name="Gerade Verbindung mit Pfeil 6"/>
          <p:cNvCxnSpPr>
            <a:stCxn id="6" idx="2"/>
          </p:cNvCxnSpPr>
          <p:nvPr/>
        </p:nvCxnSpPr>
        <p:spPr>
          <a:xfrm>
            <a:off x="7092280" y="2234982"/>
            <a:ext cx="0" cy="44972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bgerundetes Rechteck 7"/>
          <p:cNvSpPr/>
          <p:nvPr/>
        </p:nvSpPr>
        <p:spPr>
          <a:xfrm>
            <a:off x="5832140" y="3817978"/>
            <a:ext cx="2556284" cy="97917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n-MN" sz="2000" dirty="0">
                <a:solidFill>
                  <a:schemeClr val="bg1"/>
                </a:solidFill>
              </a:rPr>
              <a:t>Тоонуудын стакд хандах хугацаа</a:t>
            </a:r>
            <a:endParaRPr lang="de-DE" sz="2000" dirty="0">
              <a:solidFill>
                <a:schemeClr val="bg1"/>
              </a:solidFill>
            </a:endParaRPr>
          </a:p>
        </p:txBody>
      </p:sp>
      <p:cxnSp>
        <p:nvCxnSpPr>
          <p:cNvPr id="9" name="Gerade Verbindung mit Pfeil 8"/>
          <p:cNvCxnSpPr>
            <a:cxnSpLocks/>
            <a:stCxn id="8" idx="0"/>
          </p:cNvCxnSpPr>
          <p:nvPr/>
        </p:nvCxnSpPr>
        <p:spPr>
          <a:xfrm flipV="1">
            <a:off x="7110282" y="3391084"/>
            <a:ext cx="0" cy="4268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4"/>
              <p:cNvSpPr txBox="1">
                <a:spLocks noChangeArrowheads="1"/>
              </p:cNvSpPr>
              <p:nvPr/>
            </p:nvSpPr>
            <p:spPr bwMode="auto">
              <a:xfrm>
                <a:off x="467544" y="5099203"/>
                <a:ext cx="8496944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 baseline="-250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,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2000" i="1" baseline="300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,2</m:t>
                      </m:r>
                      <m:r>
                        <a:rPr lang="en-US" sz="2000" i="1" baseline="300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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𝑞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(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baseline="300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baseline="300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 baseline="300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 1)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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𝑞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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𝑞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</m:t>
                      </m:r>
                      <m:r>
                        <a:rPr lang="en-US" sz="20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𝒒</m:t>
                      </m:r>
                      <m:r>
                        <a:rPr lang="en-US" sz="20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+ (</m:t>
                      </m:r>
                      <m:r>
                        <a:rPr lang="en-US" sz="20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 baseline="300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000" b="1" i="1" baseline="300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baseline="300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20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 </m:t>
                      </m:r>
                      <m:r>
                        <a:rPr lang="en-US" sz="20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𝟏</m:t>
                      </m:r>
                      <m:r>
                        <a:rPr lang="en-US" sz="20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𝒒</m:t>
                      </m:r>
                      <m:r>
                        <a:rPr lang="en-US" sz="20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5099203"/>
                <a:ext cx="8496944" cy="400110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467544" y="5949280"/>
                <a:ext cx="3563220" cy="61991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</m:t>
                          </m:r>
                        </m:sub>
                      </m:sSub>
                      <m:r>
                        <a:rPr lang="de-DE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de-DE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de-DE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p>
                      </m:sSup>
                      <m:r>
                        <a:rPr lang="de-DE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de-DE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de-DE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de-DE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  <m:r>
                            <a:rPr lang="de-DE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de-DE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de-DE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r>
                            <a:rPr lang="de-DE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de-DE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  <m:r>
                            <a:rPr lang="de-DE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de-DE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de-DE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p>
                          </m:sSup>
                          <m:r>
                            <a:rPr lang="de-DE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de-DE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949280"/>
                <a:ext cx="3563220" cy="619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Grafik 34"/>
          <p:cNvPicPr>
            <a:picLocks noChangeAspect="1"/>
          </p:cNvPicPr>
          <p:nvPr/>
        </p:nvPicPr>
        <p:blipFill rotWithShape="1">
          <a:blip r:embed="rId5"/>
          <a:srcRect r="-1001"/>
          <a:stretch/>
        </p:blipFill>
        <p:spPr>
          <a:xfrm>
            <a:off x="449625" y="1339079"/>
            <a:ext cx="4680520" cy="3585864"/>
          </a:xfrm>
          <a:prstGeom prst="rect">
            <a:avLst/>
          </a:prstGeom>
        </p:spPr>
      </p:pic>
      <p:sp>
        <p:nvSpPr>
          <p:cNvPr id="46" name="Textfeld 45"/>
          <p:cNvSpPr txBox="1"/>
          <p:nvPr/>
        </p:nvSpPr>
        <p:spPr>
          <a:xfrm>
            <a:off x="5585606" y="6059181"/>
            <a:ext cx="3360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2000" dirty="0"/>
              <a:t>Диаграм</a:t>
            </a:r>
            <a:r>
              <a:rPr lang="de-DE" sz="2000" dirty="0"/>
              <a:t>: </a:t>
            </a:r>
            <a:r>
              <a:rPr lang="de-DE" sz="2000" b="1" i="1" dirty="0"/>
              <a:t>F</a:t>
            </a:r>
            <a:r>
              <a:rPr lang="de-DE" sz="2000" b="1" dirty="0"/>
              <a:t>(</a:t>
            </a:r>
            <a:r>
              <a:rPr lang="de-DE" sz="2000" b="1" dirty="0">
                <a:sym typeface="Symbol" panose="05050102010706020507" pitchFamily="18" charset="2"/>
              </a:rPr>
              <a:t>,</a:t>
            </a:r>
            <a:r>
              <a:rPr lang="de-DE" sz="2000" b="1" i="1" dirty="0">
                <a:sym typeface="Symbol" panose="05050102010706020507" pitchFamily="18" charset="2"/>
              </a:rPr>
              <a:t>q</a:t>
            </a:r>
            <a:r>
              <a:rPr lang="de-DE" sz="2000" b="1" dirty="0"/>
              <a:t>) := S</a:t>
            </a:r>
            <a:r>
              <a:rPr lang="de-DE" sz="2000" b="1" baseline="-25000" dirty="0">
                <a:sym typeface="Symbol" panose="05050102010706020507" pitchFamily="18" charset="2"/>
              </a:rPr>
              <a:t></a:t>
            </a:r>
            <a:r>
              <a:rPr lang="de-DE" sz="2000" b="1" dirty="0"/>
              <a:t>(2</a:t>
            </a:r>
            <a:r>
              <a:rPr lang="de-DE" sz="2000" b="1" i="1" baseline="30000" dirty="0"/>
              <a:t>q</a:t>
            </a:r>
            <a:r>
              <a:rPr lang="de-DE" sz="2000" b="1" dirty="0"/>
              <a:t>,2</a:t>
            </a:r>
            <a:r>
              <a:rPr lang="de-DE" sz="2000" b="1" baseline="30000" dirty="0"/>
              <a:t>10</a:t>
            </a:r>
            <a:r>
              <a:rPr lang="de-DE" sz="2000" b="1" dirty="0"/>
              <a:t>)</a:t>
            </a:r>
            <a:r>
              <a:rPr lang="de-DE" sz="2000" dirty="0"/>
              <a:t>  </a:t>
            </a:r>
          </a:p>
        </p:txBody>
      </p:sp>
      <p:sp>
        <p:nvSpPr>
          <p:cNvPr id="12" name="Textfeld 45">
            <a:extLst>
              <a:ext uri="{FF2B5EF4-FFF2-40B4-BE49-F238E27FC236}">
                <a16:creationId xmlns:a16="http://schemas.microsoft.com/office/drawing/2014/main" id="{49E38CC9-B9C0-46F0-8513-7CB78685F028}"/>
              </a:ext>
            </a:extLst>
          </p:cNvPr>
          <p:cNvSpPr txBox="1"/>
          <p:nvPr/>
        </p:nvSpPr>
        <p:spPr>
          <a:xfrm>
            <a:off x="449625" y="5534016"/>
            <a:ext cx="4576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Speedup:</a:t>
            </a:r>
          </a:p>
        </p:txBody>
      </p:sp>
    </p:spTree>
    <p:extLst>
      <p:ext uri="{BB962C8B-B14F-4D97-AF65-F5344CB8AC3E}">
        <p14:creationId xmlns:p14="http://schemas.microsoft.com/office/powerpoint/2010/main" val="621541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27BA-013F-4637-B00A-8801B713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n-MN" dirty="0"/>
              <a:t>Шинжилгээнээс гарах дүгнэлт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18F4DD-42B6-4608-A500-66B262875A5C}"/>
              </a:ext>
            </a:extLst>
          </p:cNvPr>
          <p:cNvSpPr txBox="1">
            <a:spLocks/>
          </p:cNvSpPr>
          <p:nvPr/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94100" indent="-457200">
              <a:buFont typeface="+mj-lt"/>
              <a:buAutoNum type="arabicPeriod"/>
            </a:pPr>
            <a:r>
              <a:rPr lang="mn-MN" b="1" dirty="0"/>
              <a:t>Хурдсалт</a:t>
            </a:r>
            <a:r>
              <a:rPr lang="mn-MN" dirty="0"/>
              <a:t> нь асуудлын хэмжээ тогтмол үед тооцооллын нэгжүүдийн тоо болон </a:t>
            </a:r>
            <a:r>
              <a:rPr lang="en-US" dirty="0"/>
              <a:t>computation-to</a:t>
            </a:r>
            <a:r>
              <a:rPr lang="mn-MN" dirty="0"/>
              <a:t>-</a:t>
            </a:r>
            <a:r>
              <a:rPr lang="en-US" dirty="0"/>
              <a:t>communication ratio</a:t>
            </a:r>
            <a:r>
              <a:rPr lang="mn-MN" dirty="0"/>
              <a:t> хоёроос хамаарна</a:t>
            </a:r>
            <a:r>
              <a:rPr lang="en-US" dirty="0"/>
              <a:t>. </a:t>
            </a:r>
            <a:endParaRPr lang="mn-MN" dirty="0"/>
          </a:p>
          <a:p>
            <a:pPr marL="871200" lvl="1" indent="-457200"/>
            <a:r>
              <a:rPr lang="mn-MN" dirty="0"/>
              <a:t>Хурдсалт нь  ерөнхийдөө тооцоолох нэгжийг нэмэгдүүлнэ. Хэтэрхий их болвол бас буурна. </a:t>
            </a:r>
          </a:p>
          <a:p>
            <a:pPr marL="871200" lvl="1" indent="-457200"/>
            <a:r>
              <a:rPr lang="mn-MN" dirty="0"/>
              <a:t>Хурдсалтын оновчлол </a:t>
            </a:r>
            <a:r>
              <a:rPr lang="en-US" dirty="0"/>
              <a:t>computation-to-communication </a:t>
            </a:r>
            <a:r>
              <a:rPr lang="mn-MN" dirty="0"/>
              <a:t>харьцаанаас хамаарч байна.</a:t>
            </a:r>
            <a:r>
              <a:rPr lang="en-US" dirty="0"/>
              <a:t> </a:t>
            </a:r>
            <a:r>
              <a:rPr lang="mn-MN" dirty="0"/>
              <a:t>Харилцаа удаан байх тусам цөөхөн нэгж хэрэгэлэнэ.</a:t>
            </a:r>
          </a:p>
          <a:p>
            <a:pPr marL="494100" indent="-457200">
              <a:buFont typeface="+mj-lt"/>
              <a:buAutoNum type="arabicPeriod"/>
            </a:pPr>
            <a:r>
              <a:rPr lang="mn-MN" b="1" dirty="0"/>
              <a:t>Параллелчлалын үр ашиг </a:t>
            </a:r>
            <a:r>
              <a:rPr lang="mn-MN" dirty="0"/>
              <a:t>нь асуудлын хэмжээ тогтмол үед тооцооллын нэгжүүдийн тоо болон  </a:t>
            </a:r>
            <a:r>
              <a:rPr lang="en-US" dirty="0"/>
              <a:t>computation-to-communication </a:t>
            </a:r>
            <a:r>
              <a:rPr lang="mn-MN" dirty="0"/>
              <a:t>харьцаанаас хамаарна.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9959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3639" y="49189"/>
            <a:ext cx="8756722" cy="784792"/>
          </a:xfrm>
        </p:spPr>
        <p:txBody>
          <a:bodyPr/>
          <a:lstStyle/>
          <a:p>
            <a:r>
              <a:rPr lang="mn-MN" dirty="0"/>
              <a:t>Хуваарилагдсан санах ойн системүүд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055" y="4415628"/>
            <a:ext cx="9108945" cy="2442372"/>
          </a:xfrm>
        </p:spPr>
        <p:txBody>
          <a:bodyPr>
            <a:normAutofit/>
          </a:bodyPr>
          <a:lstStyle/>
          <a:p>
            <a:r>
              <a:rPr lang="mn-MN" dirty="0"/>
              <a:t>Зангилаа бүр өөрийн гэсэн хувийн санах ойтой байдаг. Процессорууд сүлжээгээр мэдээлэлийг дамжуулж харилцдаг</a:t>
            </a:r>
            <a:endParaRPr lang="en-US" dirty="0"/>
          </a:p>
          <a:p>
            <a:pPr lvl="1"/>
            <a:r>
              <a:rPr lang="mn-MN" dirty="0"/>
              <a:t>Түгээмэл хэлнүүд</a:t>
            </a:r>
            <a:r>
              <a:rPr lang="de-DE" dirty="0"/>
              <a:t>: </a:t>
            </a:r>
            <a:r>
              <a:rPr lang="de-DE" b="1" dirty="0"/>
              <a:t>MPI</a:t>
            </a:r>
            <a:r>
              <a:rPr lang="de-DE" dirty="0"/>
              <a:t> (</a:t>
            </a:r>
            <a:r>
              <a:rPr lang="mn-MN" dirty="0"/>
              <a:t>Жнь</a:t>
            </a:r>
            <a:r>
              <a:rPr lang="de-DE" dirty="0"/>
              <a:t>. </a:t>
            </a:r>
            <a:r>
              <a:rPr lang="de-DE" dirty="0">
                <a:latin typeface="Consolas" panose="020B0609020204030204" pitchFamily="49" charset="0"/>
                <a:cs typeface="Courier New" panose="02070309020205020404" pitchFamily="49" charset="0"/>
              </a:rPr>
              <a:t>MPI_Send</a:t>
            </a:r>
            <a:r>
              <a:rPr lang="de-DE" dirty="0"/>
              <a:t>, </a:t>
            </a:r>
            <a:r>
              <a:rPr lang="de-DE" dirty="0">
                <a:latin typeface="Consolas" panose="020B0609020204030204" pitchFamily="49" charset="0"/>
                <a:cs typeface="Courier New" panose="02070309020205020404" pitchFamily="49" charset="0"/>
              </a:rPr>
              <a:t>MPI_Recv</a:t>
            </a:r>
            <a:r>
              <a:rPr lang="de-DE" dirty="0"/>
              <a:t>, </a:t>
            </a:r>
            <a:r>
              <a:rPr lang="de-DE" dirty="0">
                <a:latin typeface="Consolas" panose="020B0609020204030204" pitchFamily="49" charset="0"/>
                <a:cs typeface="Courier New" panose="02070309020205020404" pitchFamily="49" charset="0"/>
              </a:rPr>
              <a:t>MPI_Bcast</a:t>
            </a:r>
            <a:r>
              <a:rPr lang="de-DE" dirty="0"/>
              <a:t>, </a:t>
            </a:r>
            <a:r>
              <a:rPr lang="de-DE" dirty="0">
                <a:latin typeface="Consolas" panose="020B0609020204030204" pitchFamily="49" charset="0"/>
                <a:cs typeface="Courier New" panose="02070309020205020404" pitchFamily="49" charset="0"/>
              </a:rPr>
              <a:t>MPI_Reduce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PGAS </a:t>
            </a:r>
            <a:r>
              <a:rPr lang="mn-MN" dirty="0"/>
              <a:t>хэл</a:t>
            </a:r>
            <a:r>
              <a:rPr lang="de-DE" dirty="0"/>
              <a:t>(</a:t>
            </a:r>
            <a:r>
              <a:rPr lang="mn-MN" dirty="0"/>
              <a:t>Жнь</a:t>
            </a:r>
            <a:r>
              <a:rPr lang="de-DE" dirty="0"/>
              <a:t>. UPC++)</a:t>
            </a:r>
            <a:endParaRPr lang="en-US" dirty="0"/>
          </a:p>
        </p:txBody>
      </p:sp>
      <p:pic>
        <p:nvPicPr>
          <p:cNvPr id="62" name="Grafik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981241"/>
            <a:ext cx="2664296" cy="3270878"/>
          </a:xfrm>
          <a:prstGeom prst="rect">
            <a:avLst/>
          </a:prstGeom>
        </p:spPr>
      </p:pic>
      <p:pic>
        <p:nvPicPr>
          <p:cNvPr id="79" name="Grafik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884505"/>
            <a:ext cx="3385171" cy="348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22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EF2E-6566-4447-B16B-088252F8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Interconnection network</a:t>
            </a:r>
            <a:r>
              <a:rPr lang="mn-MN" dirty="0"/>
              <a:t> – Мэдээлэл солилцооны сүлжээ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73350-B649-4EC3-802D-7514501C1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/>
              <a:t>Хуваарилагдсан </a:t>
            </a:r>
            <a:r>
              <a:rPr lang="ru-RU" dirty="0"/>
              <a:t>санах ойн системийн архитектурын </a:t>
            </a:r>
            <a:r>
              <a:rPr lang="mn-MN" dirty="0"/>
              <a:t>маш </a:t>
            </a:r>
            <a:r>
              <a:rPr lang="ru-RU" dirty="0"/>
              <a:t>чухал </a:t>
            </a:r>
            <a:r>
              <a:rPr lang="mn-MN" dirty="0"/>
              <a:t>бүрэлдэхүүн хэсэг. Загвар нь :</a:t>
            </a:r>
            <a:endParaRPr lang="en-US" dirty="0"/>
          </a:p>
          <a:p>
            <a:pPr lvl="1"/>
            <a:r>
              <a:rPr lang="en-US" dirty="0"/>
              <a:t>point-to-point links</a:t>
            </a:r>
          </a:p>
          <a:p>
            <a:pPr lvl="1"/>
            <a:r>
              <a:rPr lang="en-US" dirty="0"/>
              <a:t>switching network</a:t>
            </a:r>
            <a:endParaRPr lang="mn-MN" dirty="0"/>
          </a:p>
          <a:p>
            <a:r>
              <a:rPr lang="en-US" b="1" i="1" dirty="0"/>
              <a:t>Network topology</a:t>
            </a:r>
            <a:r>
              <a:rPr lang="mn-MN" b="1" i="1" dirty="0"/>
              <a:t>:</a:t>
            </a:r>
            <a:r>
              <a:rPr lang="mn-MN" i="1" dirty="0"/>
              <a:t> </a:t>
            </a:r>
            <a:r>
              <a:rPr lang="mn-MN" dirty="0"/>
              <a:t>Олон программтай архитетурын чадамжийг тодорхойлно</a:t>
            </a:r>
          </a:p>
          <a:p>
            <a:r>
              <a:rPr lang="mn-MN" dirty="0"/>
              <a:t>Хуваарилагдсан санах ойн системийн оцлох жишээ </a:t>
            </a:r>
          </a:p>
          <a:p>
            <a:pPr lvl="1"/>
            <a:r>
              <a:rPr lang="mn-MN" dirty="0"/>
              <a:t>Тооцооллын кластер</a:t>
            </a:r>
          </a:p>
          <a:p>
            <a:pPr lvl="1"/>
            <a:r>
              <a:rPr lang="en-US" dirty="0"/>
              <a:t>Network-on-chip</a:t>
            </a:r>
            <a:r>
              <a:rPr lang="mn-MN" dirty="0"/>
              <a:t> (</a:t>
            </a:r>
            <a:r>
              <a:rPr lang="en-US" dirty="0"/>
              <a:t>NOC) </a:t>
            </a:r>
            <a:r>
              <a:rPr lang="mn-MN" dirty="0"/>
              <a:t>архитектур.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8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4D2B-281D-419D-81FF-C0063753C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Хичээлийн агуулга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24FED-CCC6-431B-90E3-2D821EE1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Speedup</a:t>
            </a:r>
            <a:r>
              <a:rPr lang="en-US" dirty="0"/>
              <a:t>, </a:t>
            </a:r>
            <a:r>
              <a:rPr lang="en-US" b="1" dirty="0"/>
              <a:t>Efficiency</a:t>
            </a:r>
            <a:r>
              <a:rPr lang="en-US" dirty="0"/>
              <a:t>, </a:t>
            </a:r>
            <a:r>
              <a:rPr lang="en-US" b="1" dirty="0"/>
              <a:t>Scalability</a:t>
            </a:r>
            <a:r>
              <a:rPr lang="en-US" dirty="0"/>
              <a:t>,</a:t>
            </a:r>
            <a:r>
              <a:rPr lang="mn-MN" dirty="0"/>
              <a:t> болон </a:t>
            </a:r>
            <a:r>
              <a:rPr lang="en-US" b="1" dirty="0"/>
              <a:t>Compute-to-Computation Ratio</a:t>
            </a:r>
          </a:p>
          <a:p>
            <a:r>
              <a:rPr lang="mn-MN" dirty="0"/>
              <a:t>Тоог нэмэх параллел алгоритм, түүний дүн шинжилгээ</a:t>
            </a:r>
          </a:p>
          <a:p>
            <a:r>
              <a:rPr lang="en-US" i="1" dirty="0"/>
              <a:t>shared-memory</a:t>
            </a:r>
            <a:r>
              <a:rPr lang="en-US" dirty="0"/>
              <a:t> </a:t>
            </a:r>
            <a:r>
              <a:rPr lang="mn-MN" dirty="0"/>
              <a:t>болон</a:t>
            </a:r>
            <a:r>
              <a:rPr lang="en-US" dirty="0"/>
              <a:t> </a:t>
            </a:r>
            <a:r>
              <a:rPr lang="en-US" i="1" dirty="0"/>
              <a:t>distributed-memory</a:t>
            </a:r>
            <a:r>
              <a:rPr lang="en-US" dirty="0"/>
              <a:t> </a:t>
            </a:r>
            <a:r>
              <a:rPr lang="mn-MN" dirty="0"/>
              <a:t>архитектур</a:t>
            </a:r>
            <a:endParaRPr lang="en-US" dirty="0"/>
          </a:p>
          <a:p>
            <a:r>
              <a:rPr lang="mn-MN" dirty="0"/>
              <a:t>Параллел програм зохиоход анхаарах чухал зүйлс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Partitioning, Communication, Synchronization, Load Balancing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35A63-C5BA-42A1-9322-EF3A5B42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26812-674E-48CE-8D82-677ED3D451C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59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96752"/>
          </a:xfrm>
        </p:spPr>
        <p:txBody>
          <a:bodyPr>
            <a:normAutofit/>
          </a:bodyPr>
          <a:lstStyle/>
          <a:p>
            <a:r>
              <a:rPr lang="mn-MN" dirty="0"/>
              <a:t>Дундын санах ойн системүүд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1338" y="3861048"/>
            <a:ext cx="9000492" cy="2996952"/>
          </a:xfrm>
        </p:spPr>
        <p:txBody>
          <a:bodyPr>
            <a:normAutofit lnSpcReduction="10000"/>
          </a:bodyPr>
          <a:lstStyle/>
          <a:p>
            <a:r>
              <a:rPr lang="mn-MN" dirty="0"/>
              <a:t>Бүх цөм нь дундын шугамаар дамжуулан үндсэн санах ойд хандана</a:t>
            </a:r>
            <a:endParaRPr lang="en-US" dirty="0"/>
          </a:p>
          <a:p>
            <a:pPr lvl="1"/>
            <a:r>
              <a:rPr lang="mn-MN" dirty="0"/>
              <a:t>Жнь</a:t>
            </a:r>
            <a:r>
              <a:rPr lang="en-US" dirty="0"/>
              <a:t>. </a:t>
            </a:r>
            <a:r>
              <a:rPr lang="mn-MN" dirty="0"/>
              <a:t>Зэрэгцээ цөмт </a:t>
            </a:r>
            <a:r>
              <a:rPr lang="en-US" dirty="0"/>
              <a:t>CPU-</a:t>
            </a:r>
            <a:r>
              <a:rPr lang="mn-MN" dirty="0"/>
              <a:t>суурилсан</a:t>
            </a:r>
            <a:r>
              <a:rPr lang="en-US" dirty="0"/>
              <a:t> </a:t>
            </a:r>
            <a:r>
              <a:rPr lang="mn-MN" dirty="0"/>
              <a:t>компьютерүүдийн бүх цөм нь үндсэн санах ойг дундаа ашигладаг</a:t>
            </a:r>
            <a:endParaRPr lang="en-US" dirty="0"/>
          </a:p>
          <a:p>
            <a:r>
              <a:rPr lang="mn-MN" dirty="0"/>
              <a:t>Үндсэн санах ойгоос гадна цөм тус бүр нь жижиг санах ойг агуулж болно (жнь: </a:t>
            </a:r>
            <a:r>
              <a:rPr lang="en-US" dirty="0"/>
              <a:t>L1-cache), </a:t>
            </a:r>
            <a:r>
              <a:rPr lang="mn-MN" dirty="0"/>
              <a:t>үндсэн санах ойд хандахаас бага үнэлгээтэй</a:t>
            </a:r>
            <a:endParaRPr lang="en-US" dirty="0"/>
          </a:p>
          <a:p>
            <a:pPr lvl="1"/>
            <a:r>
              <a:rPr lang="mn-MN" dirty="0"/>
              <a:t>Орчин үеийн зэрэгцээ цөмт </a:t>
            </a:r>
            <a:r>
              <a:rPr lang="en-US" dirty="0"/>
              <a:t>CPU</a:t>
            </a:r>
            <a:r>
              <a:rPr lang="mn-MN" dirty="0"/>
              <a:t>-үүд нь кэш дэмждэг</a:t>
            </a:r>
            <a:endParaRPr lang="en-US" dirty="0"/>
          </a:p>
          <a:p>
            <a:pPr lvl="1"/>
            <a:r>
              <a:rPr lang="en-US" i="1" dirty="0" err="1"/>
              <a:t>ccNUMA</a:t>
            </a:r>
            <a:r>
              <a:rPr lang="en-US" dirty="0"/>
              <a:t>: cache coherent non-uniform access architectures </a:t>
            </a:r>
          </a:p>
          <a:p>
            <a:r>
              <a:rPr lang="mn-MN" dirty="0"/>
              <a:t>Түгээмэл хэлнүүд</a:t>
            </a:r>
            <a:r>
              <a:rPr lang="en-US" dirty="0"/>
              <a:t>: C++11 multithreading, OpenMP, CUDA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268760"/>
            <a:ext cx="4485474" cy="244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54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96752"/>
          </a:xfrm>
        </p:spPr>
        <p:txBody>
          <a:bodyPr/>
          <a:lstStyle/>
          <a:p>
            <a:r>
              <a:rPr lang="mn-MN" dirty="0"/>
              <a:t>Дундын санах ойн системүүд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1338" y="3501008"/>
            <a:ext cx="9000492" cy="3356992"/>
          </a:xfrm>
        </p:spPr>
        <p:txBody>
          <a:bodyPr>
            <a:normAutofit lnSpcReduction="10000"/>
          </a:bodyPr>
          <a:lstStyle/>
          <a:p>
            <a:r>
              <a:rPr lang="mn-MN" i="1" dirty="0"/>
              <a:t>Системд зэрэгцээ ажиллаж байгаа </a:t>
            </a:r>
            <a:r>
              <a:rPr lang="en-US" i="1" dirty="0"/>
              <a:t>threa</a:t>
            </a:r>
            <a:r>
              <a:rPr lang="en-US" dirty="0"/>
              <a:t>d-</a:t>
            </a:r>
            <a:r>
              <a:rPr lang="mn-MN" dirty="0"/>
              <a:t>үүдээр параллелизм үүсгэгдэнэ</a:t>
            </a:r>
            <a:endParaRPr lang="en-US" dirty="0"/>
          </a:p>
          <a:p>
            <a:r>
              <a:rPr lang="en-US" dirty="0"/>
              <a:t>Thread-</a:t>
            </a:r>
            <a:r>
              <a:rPr lang="mn-MN" dirty="0"/>
              <a:t>н унших, бичих үйлдлээр дундын санах ойн руу өгөгдөл солилцоно</a:t>
            </a:r>
          </a:p>
          <a:p>
            <a:r>
              <a:rPr lang="en-US" b="1" dirty="0"/>
              <a:t>Race condition: </a:t>
            </a:r>
            <a:r>
              <a:rPr lang="mn-MN" dirty="0"/>
              <a:t>Хоёр </a:t>
            </a:r>
            <a:r>
              <a:rPr lang="en-US" dirty="0"/>
              <a:t>thread</a:t>
            </a:r>
            <a:r>
              <a:rPr lang="mn-MN" dirty="0"/>
              <a:t> дундын хувьсагч руу нэгэн зэрэг хандах үед үүсдэг</a:t>
            </a:r>
            <a:endParaRPr lang="en-US" dirty="0"/>
          </a:p>
          <a:p>
            <a:pPr lvl="1"/>
            <a:r>
              <a:rPr lang="mn-MN" dirty="0"/>
              <a:t>Сэргийлэх програмчлалын техник </a:t>
            </a:r>
            <a:r>
              <a:rPr lang="en-US" dirty="0"/>
              <a:t>: </a:t>
            </a:r>
            <a:r>
              <a:rPr lang="en-US" i="1" dirty="0"/>
              <a:t>mutexes</a:t>
            </a:r>
            <a:r>
              <a:rPr lang="en-US" dirty="0"/>
              <a:t>, </a:t>
            </a:r>
            <a:r>
              <a:rPr lang="en-US" i="1" dirty="0"/>
              <a:t>condition variables</a:t>
            </a:r>
            <a:r>
              <a:rPr lang="en-US" dirty="0"/>
              <a:t>, </a:t>
            </a:r>
            <a:r>
              <a:rPr lang="en-US" i="1" dirty="0"/>
              <a:t>atomics</a:t>
            </a:r>
          </a:p>
          <a:p>
            <a:r>
              <a:rPr lang="en-US" dirty="0"/>
              <a:t>Thread-</a:t>
            </a:r>
            <a:r>
              <a:rPr lang="mn-MN" dirty="0"/>
              <a:t> үүсгэх нь процесс үүсгэхээс илүү хөнгөн, хурдан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CreateProcess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:	12.76 </a:t>
            </a:r>
            <a:r>
              <a:rPr lang="en-US" dirty="0" err="1"/>
              <a:t>ms</a:t>
            </a:r>
            <a:r>
              <a:rPr lang="en-US" dirty="0"/>
              <a:t>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CreateThread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:	0.038 </a:t>
            </a:r>
            <a:r>
              <a:rPr lang="en-US" dirty="0" err="1"/>
              <a:t>ms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6055"/>
              </p:ext>
            </p:extLst>
          </p:nvPr>
        </p:nvGraphicFramePr>
        <p:xfrm>
          <a:off x="1234286" y="1447459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952454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638839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981314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509636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763776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16569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658242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995165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481791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85537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[]: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bg1"/>
                          </a:solidFill>
                        </a:rPr>
                        <a:t>2.1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bg1"/>
                          </a:solidFill>
                        </a:rPr>
                        <a:t>3.4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bg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bg1"/>
                          </a:solidFill>
                        </a:rPr>
                        <a:t>2.2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bg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bg1"/>
                          </a:solidFill>
                        </a:rPr>
                        <a:t>-1.4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bg1"/>
                          </a:solidFill>
                        </a:rPr>
                        <a:t>-1.9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chemeClr val="bg1"/>
                          </a:solidFill>
                        </a:rPr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864837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115651"/>
              </p:ext>
            </p:extLst>
          </p:nvPr>
        </p:nvGraphicFramePr>
        <p:xfrm>
          <a:off x="2743493" y="2276872"/>
          <a:ext cx="36570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507">
                  <a:extLst>
                    <a:ext uri="{9D8B030D-6E8A-4147-A177-3AD203B41FA5}">
                      <a16:colId xmlns:a16="http://schemas.microsoft.com/office/drawing/2014/main" val="1086807854"/>
                    </a:ext>
                  </a:extLst>
                </a:gridCol>
                <a:gridCol w="1828507">
                  <a:extLst>
                    <a:ext uri="{9D8B030D-6E8A-4147-A177-3AD203B41FA5}">
                      <a16:colId xmlns:a16="http://schemas.microsoft.com/office/drawing/2014/main" val="3882756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Thread 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Thread 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631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[4] = 3.1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[4] = 2.9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907448"/>
                  </a:ext>
                </a:extLst>
              </a:tr>
            </a:tbl>
          </a:graphicData>
        </a:graphic>
      </p:graphicFrame>
      <p:cxnSp>
        <p:nvCxnSpPr>
          <p:cNvPr id="8" name="Gerade Verbindung mit Pfeil 7"/>
          <p:cNvCxnSpPr/>
          <p:nvPr/>
        </p:nvCxnSpPr>
        <p:spPr>
          <a:xfrm flipV="1">
            <a:off x="4110952" y="1730896"/>
            <a:ext cx="461048" cy="1008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 flipV="1">
            <a:off x="4621959" y="1730896"/>
            <a:ext cx="425097" cy="1008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485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mn-MN" dirty="0"/>
              <a:t>Параллел програмын зохиомж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5112568"/>
          </a:xfrm>
        </p:spPr>
        <p:txBody>
          <a:bodyPr>
            <a:normAutofit/>
          </a:bodyPr>
          <a:lstStyle/>
          <a:p>
            <a:r>
              <a:rPr lang="de-DE" b="1" dirty="0"/>
              <a:t>Partitioning:</a:t>
            </a:r>
          </a:p>
          <a:p>
            <a:pPr lvl="1"/>
            <a:r>
              <a:rPr lang="mn-MN" dirty="0"/>
              <a:t>Өгөгдсөн асуудлыг</a:t>
            </a:r>
            <a:r>
              <a:rPr lang="en-US" dirty="0"/>
              <a:t> </a:t>
            </a:r>
            <a:r>
              <a:rPr lang="mn-MN" dirty="0"/>
              <a:t>дэд хэсгүүдэд задрах шаардлагатай; жишээ нь. өгөгдлийн, даалгаврын болон загварын параллелизм гэсэн схемүүдээс сонгох хуваалт хийнэ</a:t>
            </a:r>
            <a:endParaRPr lang="de-DE" dirty="0"/>
          </a:p>
          <a:p>
            <a:r>
              <a:rPr lang="de-DE" b="1" dirty="0"/>
              <a:t>Communication:</a:t>
            </a:r>
          </a:p>
          <a:p>
            <a:pPr lvl="1"/>
            <a:r>
              <a:rPr lang="mn-MN" dirty="0"/>
              <a:t>Сонгосон хуваалтын схем нь шаардлагатай мэдээлэл солилцооны хэмжээ, төрлийг тодорхойлно</a:t>
            </a:r>
          </a:p>
          <a:p>
            <a:r>
              <a:rPr lang="de-DE" b="1" dirty="0"/>
              <a:t>Synchronization:</a:t>
            </a:r>
          </a:p>
          <a:p>
            <a:pPr lvl="1"/>
            <a:r>
              <a:rPr lang="mn-MN" dirty="0"/>
              <a:t>Тохиромжтой байдлаар хамтран ажиллахын тулд </a:t>
            </a:r>
            <a:r>
              <a:rPr lang="en-US" dirty="0"/>
              <a:t>thread</a:t>
            </a:r>
            <a:r>
              <a:rPr lang="mn-MN" dirty="0"/>
              <a:t> эсвэл процессыг синхрончлох шаардлагатай байж болно</a:t>
            </a:r>
            <a:endParaRPr lang="de-DE" dirty="0"/>
          </a:p>
          <a:p>
            <a:r>
              <a:rPr lang="de-DE" b="1" dirty="0"/>
              <a:t>Load </a:t>
            </a:r>
            <a:r>
              <a:rPr lang="de-DE" b="1" dirty="0" err="1"/>
              <a:t>Balancing</a:t>
            </a:r>
            <a:r>
              <a:rPr lang="de-DE" b="1" dirty="0"/>
              <a:t>: </a:t>
            </a:r>
          </a:p>
          <a:p>
            <a:pPr lvl="1"/>
            <a:r>
              <a:rPr lang="mn-MN" dirty="0"/>
              <a:t>Ачааллыг тэнцвэржүүлэх, сул зогсолтыг багасгахын тулд ажлыг </a:t>
            </a:r>
            <a:r>
              <a:rPr lang="en-US" dirty="0"/>
              <a:t>thread</a:t>
            </a:r>
            <a:r>
              <a:rPr lang="mn-MN" dirty="0"/>
              <a:t> болон процесст тэнцүү хуваах шаардлагатай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8410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338" y="0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mn-MN" dirty="0"/>
              <a:t>Параллелчлалын шинжилгээ</a:t>
            </a:r>
            <a:r>
              <a:rPr lang="de-DE" dirty="0"/>
              <a:t> </a:t>
            </a:r>
            <a:br>
              <a:rPr lang="mn-MN" dirty="0"/>
            </a:br>
            <a:r>
              <a:rPr lang="de-DE" dirty="0"/>
              <a:t>(Prefix Sum)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11338" y="5157192"/>
            <a:ext cx="9000492" cy="1700808"/>
          </a:xfrm>
        </p:spPr>
        <p:txBody>
          <a:bodyPr>
            <a:normAutofit fontScale="92500" lnSpcReduction="10000"/>
          </a:bodyPr>
          <a:lstStyle/>
          <a:p>
            <a:r>
              <a:rPr lang="mn-MN" b="1" dirty="0"/>
              <a:t>Алхам</a:t>
            </a:r>
            <a:r>
              <a:rPr lang="en-US" b="1" dirty="0"/>
              <a:t> 1: </a:t>
            </a:r>
            <a:r>
              <a:rPr lang="ru-RU" dirty="0"/>
              <a:t>процессор бүрийн </a:t>
            </a:r>
            <a:r>
              <a:rPr lang="mn-MN" dirty="0"/>
              <a:t>дотоод нийлбэр</a:t>
            </a:r>
            <a:endParaRPr lang="en-US" dirty="0"/>
          </a:p>
          <a:p>
            <a:r>
              <a:rPr lang="mn-MN" b="1" dirty="0"/>
              <a:t>Алхам</a:t>
            </a:r>
            <a:r>
              <a:rPr lang="en-US" b="1" dirty="0"/>
              <a:t> 2: </a:t>
            </a:r>
            <a:r>
              <a:rPr lang="mn-MN" dirty="0"/>
              <a:t>Дотоод массив бүрийн зөвхөн баруун талын утгыг ашиглан </a:t>
            </a:r>
            <a:r>
              <a:rPr lang="en-US" dirty="0"/>
              <a:t>Prefix sum</a:t>
            </a:r>
            <a:r>
              <a:rPr lang="mn-MN" dirty="0"/>
              <a:t>-г</a:t>
            </a:r>
            <a:r>
              <a:rPr lang="en-US" dirty="0"/>
              <a:t> </a:t>
            </a:r>
            <a:r>
              <a:rPr lang="mn-MN" dirty="0"/>
              <a:t>тооцоолно</a:t>
            </a:r>
            <a:endParaRPr lang="en-US" dirty="0"/>
          </a:p>
          <a:p>
            <a:r>
              <a:rPr lang="mn-MN" b="1" dirty="0"/>
              <a:t>Алхам</a:t>
            </a:r>
            <a:r>
              <a:rPr lang="en-US" b="1" dirty="0"/>
              <a:t> 3: </a:t>
            </a:r>
            <a:r>
              <a:rPr lang="mn-MN" dirty="0"/>
              <a:t>Алхам2-д тооцоолсон утгыг зүүн хөршөөс авч дотоод массивийн элемент бүр дээр нэмэх</a:t>
            </a:r>
            <a:endParaRPr lang="en-US" dirty="0"/>
          </a:p>
        </p:txBody>
      </p:sp>
      <p:sp>
        <p:nvSpPr>
          <p:cNvPr id="5" name="Abgerundetes Rechteck 4"/>
          <p:cNvSpPr/>
          <p:nvPr/>
        </p:nvSpPr>
        <p:spPr>
          <a:xfrm>
            <a:off x="1475656" y="1167958"/>
            <a:ext cx="5976664" cy="3888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(i=1; i&lt;n; i++) A[i]=A[i]+A[i-1];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7071416" cy="33074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192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450" y="18247"/>
            <a:ext cx="8229600" cy="1143000"/>
          </a:xfrm>
        </p:spPr>
        <p:txBody>
          <a:bodyPr>
            <a:normAutofit/>
          </a:bodyPr>
          <a:lstStyle/>
          <a:p>
            <a:r>
              <a:rPr lang="de-DE" dirty="0"/>
              <a:t>Partition</a:t>
            </a:r>
            <a:r>
              <a:rPr lang="mn-MN" dirty="0"/>
              <a:t>-д хуваах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844" y="4005064"/>
            <a:ext cx="8856984" cy="2852936"/>
          </a:xfrm>
        </p:spPr>
        <p:txBody>
          <a:bodyPr>
            <a:normAutofit fontScale="85000" lnSpcReduction="20000"/>
          </a:bodyPr>
          <a:lstStyle/>
          <a:p>
            <a:r>
              <a:rPr lang="mn-MN" b="1" dirty="0"/>
              <a:t>Даалгаврын параллелизм</a:t>
            </a:r>
            <a:endParaRPr lang="de-DE" b="1" dirty="0"/>
          </a:p>
          <a:p>
            <a:pPr lvl="1"/>
            <a:r>
              <a:rPr lang="mn-MN" dirty="0"/>
              <a:t>Процесс бүрт өөр </a:t>
            </a:r>
            <a:r>
              <a:rPr lang="mn-MN"/>
              <a:t>хоёртын ангилагч хуваарилагдсан</a:t>
            </a:r>
            <a:r>
              <a:rPr lang="en-US"/>
              <a:t> </a:t>
            </a:r>
            <a:r>
              <a:rPr lang="en-US" dirty="0"/>
              <a:t>(P0, P1, P2)</a:t>
            </a:r>
          </a:p>
          <a:p>
            <a:pPr lvl="1"/>
            <a:r>
              <a:rPr lang="mn-MN" dirty="0"/>
              <a:t>Бүх процесс нь өгөгдсөн ангилагчийг ашиглан зураг бүрийг ангилна</a:t>
            </a:r>
            <a:r>
              <a:rPr lang="en-US" dirty="0"/>
              <a:t>. </a:t>
            </a:r>
          </a:p>
          <a:p>
            <a:pPr lvl="1"/>
            <a:r>
              <a:rPr lang="mn-MN" dirty="0"/>
              <a:t>Зураг бүрийн хоёртын ангиллын үр дүнг аль нэг процесс </a:t>
            </a:r>
            <a:r>
              <a:rPr lang="en-US" dirty="0"/>
              <a:t>(</a:t>
            </a:r>
            <a:r>
              <a:rPr lang="mn-MN" dirty="0"/>
              <a:t>Жнь. </a:t>
            </a:r>
            <a:r>
              <a:rPr lang="en-US" dirty="0"/>
              <a:t>P0) </a:t>
            </a:r>
            <a:r>
              <a:rPr lang="mn-MN" dirty="0"/>
              <a:t>руу илгээж нэгтгэнэ</a:t>
            </a:r>
            <a:r>
              <a:rPr lang="en-US" dirty="0"/>
              <a:t> </a:t>
            </a:r>
          </a:p>
          <a:p>
            <a:pPr lvl="1"/>
            <a:r>
              <a:rPr lang="mn-MN" dirty="0"/>
              <a:t>Хязгаарлагдмал параллелизм ба ачааллын тэнцвэргүй байдал</a:t>
            </a:r>
            <a:endParaRPr lang="en-US" dirty="0"/>
          </a:p>
          <a:p>
            <a:r>
              <a:rPr lang="mn-MN" b="1" dirty="0"/>
              <a:t>Өгөгөдлийн параллелизм</a:t>
            </a:r>
            <a:endParaRPr lang="en-US" b="1" dirty="0"/>
          </a:p>
          <a:p>
            <a:pPr lvl="1"/>
            <a:r>
              <a:rPr lang="mn-MN" dirty="0"/>
              <a:t>Оруулах зургийг хэд хэдэн багцад хувааж болно</a:t>
            </a:r>
            <a:r>
              <a:rPr lang="en-US" dirty="0"/>
              <a:t>. </a:t>
            </a:r>
          </a:p>
          <a:p>
            <a:pPr lvl="1"/>
            <a:r>
              <a:rPr lang="mn-MN" dirty="0"/>
              <a:t>Процесс нь хуваарилагдсан багцынхаа ангиллыг хийж дууссахад хуваарилагч шинэ багцыг динамикаар өгнө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67" y="1027753"/>
            <a:ext cx="7744538" cy="296874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67421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mn-MN" dirty="0"/>
              <a:t>Гүн сургалтын</a:t>
            </a:r>
            <a:r>
              <a:rPr lang="de-DE" dirty="0"/>
              <a:t> </a:t>
            </a:r>
            <a:r>
              <a:rPr lang="mn-MN" dirty="0"/>
              <a:t>Параллелизмын загвар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1403648" y="1916832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403648" y="2420888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403648" y="2924944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1403648" y="3429000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1403648" y="3936286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1403648" y="4440342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1403648" y="4944398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403648" y="5448454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2771800" y="1916832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2771800" y="2420888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2771800" y="2924944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2771800" y="3429000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771800" y="3936286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2771800" y="4440342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2771800" y="4944398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2771800" y="5448454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mit Pfeil 19"/>
          <p:cNvCxnSpPr>
            <a:stCxn id="4" idx="6"/>
            <a:endCxn id="12" idx="2"/>
          </p:cNvCxnSpPr>
          <p:nvPr/>
        </p:nvCxnSpPr>
        <p:spPr>
          <a:xfrm>
            <a:off x="1691680" y="2060848"/>
            <a:ext cx="1080120" cy="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5" idx="6"/>
            <a:endCxn id="13" idx="2"/>
          </p:cNvCxnSpPr>
          <p:nvPr/>
        </p:nvCxnSpPr>
        <p:spPr>
          <a:xfrm>
            <a:off x="1691680" y="2564904"/>
            <a:ext cx="1080120" cy="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6" idx="6"/>
            <a:endCxn id="14" idx="2"/>
          </p:cNvCxnSpPr>
          <p:nvPr/>
        </p:nvCxnSpPr>
        <p:spPr>
          <a:xfrm>
            <a:off x="1691680" y="3068960"/>
            <a:ext cx="1080120" cy="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7" idx="6"/>
            <a:endCxn id="15" idx="2"/>
          </p:cNvCxnSpPr>
          <p:nvPr/>
        </p:nvCxnSpPr>
        <p:spPr>
          <a:xfrm>
            <a:off x="1691680" y="3573016"/>
            <a:ext cx="1080120" cy="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8" idx="6"/>
            <a:endCxn id="16" idx="2"/>
          </p:cNvCxnSpPr>
          <p:nvPr/>
        </p:nvCxnSpPr>
        <p:spPr>
          <a:xfrm>
            <a:off x="1691680" y="4080302"/>
            <a:ext cx="1080120" cy="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9" idx="6"/>
            <a:endCxn id="17" idx="2"/>
          </p:cNvCxnSpPr>
          <p:nvPr/>
        </p:nvCxnSpPr>
        <p:spPr>
          <a:xfrm>
            <a:off x="1691680" y="4584358"/>
            <a:ext cx="1080120" cy="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6"/>
            <a:endCxn id="18" idx="2"/>
          </p:cNvCxnSpPr>
          <p:nvPr/>
        </p:nvCxnSpPr>
        <p:spPr>
          <a:xfrm>
            <a:off x="1691680" y="5088414"/>
            <a:ext cx="1080120" cy="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1" idx="6"/>
            <a:endCxn id="19" idx="2"/>
          </p:cNvCxnSpPr>
          <p:nvPr/>
        </p:nvCxnSpPr>
        <p:spPr>
          <a:xfrm>
            <a:off x="1691680" y="5592470"/>
            <a:ext cx="1080120" cy="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4" idx="6"/>
            <a:endCxn id="13" idx="1"/>
          </p:cNvCxnSpPr>
          <p:nvPr/>
        </p:nvCxnSpPr>
        <p:spPr>
          <a:xfrm>
            <a:off x="1691680" y="2060848"/>
            <a:ext cx="1122301" cy="40222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endCxn id="14" idx="1"/>
          </p:cNvCxnSpPr>
          <p:nvPr/>
        </p:nvCxnSpPr>
        <p:spPr>
          <a:xfrm>
            <a:off x="1691680" y="2060848"/>
            <a:ext cx="1122301" cy="90627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4" idx="6"/>
            <a:endCxn id="15" idx="1"/>
          </p:cNvCxnSpPr>
          <p:nvPr/>
        </p:nvCxnSpPr>
        <p:spPr>
          <a:xfrm>
            <a:off x="1691680" y="2060848"/>
            <a:ext cx="1122301" cy="1410333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endCxn id="16" idx="1"/>
          </p:cNvCxnSpPr>
          <p:nvPr/>
        </p:nvCxnSpPr>
        <p:spPr>
          <a:xfrm>
            <a:off x="1691680" y="2060848"/>
            <a:ext cx="1122301" cy="1917619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endCxn id="17" idx="1"/>
          </p:cNvCxnSpPr>
          <p:nvPr/>
        </p:nvCxnSpPr>
        <p:spPr>
          <a:xfrm>
            <a:off x="1691680" y="2060848"/>
            <a:ext cx="1122301" cy="2421675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endCxn id="18" idx="1"/>
          </p:cNvCxnSpPr>
          <p:nvPr/>
        </p:nvCxnSpPr>
        <p:spPr>
          <a:xfrm>
            <a:off x="1691680" y="2060848"/>
            <a:ext cx="1122301" cy="292573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endCxn id="19" idx="1"/>
          </p:cNvCxnSpPr>
          <p:nvPr/>
        </p:nvCxnSpPr>
        <p:spPr>
          <a:xfrm>
            <a:off x="1691680" y="2060848"/>
            <a:ext cx="1122301" cy="342978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5" idx="6"/>
            <a:endCxn id="14" idx="1"/>
          </p:cNvCxnSpPr>
          <p:nvPr/>
        </p:nvCxnSpPr>
        <p:spPr>
          <a:xfrm>
            <a:off x="1691680" y="2564904"/>
            <a:ext cx="1122301" cy="40222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6"/>
            <a:endCxn id="15" idx="1"/>
          </p:cNvCxnSpPr>
          <p:nvPr/>
        </p:nvCxnSpPr>
        <p:spPr>
          <a:xfrm>
            <a:off x="1691680" y="2564904"/>
            <a:ext cx="1122301" cy="90627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5" idx="6"/>
            <a:endCxn id="16" idx="1"/>
          </p:cNvCxnSpPr>
          <p:nvPr/>
        </p:nvCxnSpPr>
        <p:spPr>
          <a:xfrm>
            <a:off x="1691680" y="2564904"/>
            <a:ext cx="1122301" cy="1413563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5" idx="6"/>
            <a:endCxn id="17" idx="1"/>
          </p:cNvCxnSpPr>
          <p:nvPr/>
        </p:nvCxnSpPr>
        <p:spPr>
          <a:xfrm>
            <a:off x="1691680" y="2564904"/>
            <a:ext cx="1122301" cy="1917619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5" idx="6"/>
            <a:endCxn id="18" idx="1"/>
          </p:cNvCxnSpPr>
          <p:nvPr/>
        </p:nvCxnSpPr>
        <p:spPr>
          <a:xfrm>
            <a:off x="1691680" y="2564904"/>
            <a:ext cx="1122301" cy="2421675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5" idx="6"/>
            <a:endCxn id="19" idx="1"/>
          </p:cNvCxnSpPr>
          <p:nvPr/>
        </p:nvCxnSpPr>
        <p:spPr>
          <a:xfrm>
            <a:off x="1691680" y="2564904"/>
            <a:ext cx="1122301" cy="292573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5" idx="6"/>
            <a:endCxn id="12" idx="3"/>
          </p:cNvCxnSpPr>
          <p:nvPr/>
        </p:nvCxnSpPr>
        <p:spPr>
          <a:xfrm flipV="1">
            <a:off x="1691680" y="2162683"/>
            <a:ext cx="1122301" cy="40222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6" idx="6"/>
            <a:endCxn id="12" idx="3"/>
          </p:cNvCxnSpPr>
          <p:nvPr/>
        </p:nvCxnSpPr>
        <p:spPr>
          <a:xfrm flipV="1">
            <a:off x="1691680" y="2162683"/>
            <a:ext cx="1122301" cy="90627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6" idx="6"/>
            <a:endCxn id="13" idx="3"/>
          </p:cNvCxnSpPr>
          <p:nvPr/>
        </p:nvCxnSpPr>
        <p:spPr>
          <a:xfrm flipV="1">
            <a:off x="1691680" y="2666739"/>
            <a:ext cx="1122301" cy="40222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6" idx="6"/>
            <a:endCxn id="15" idx="1"/>
          </p:cNvCxnSpPr>
          <p:nvPr/>
        </p:nvCxnSpPr>
        <p:spPr>
          <a:xfrm>
            <a:off x="1691680" y="3068960"/>
            <a:ext cx="1122301" cy="40222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6" idx="6"/>
            <a:endCxn id="16" idx="1"/>
          </p:cNvCxnSpPr>
          <p:nvPr/>
        </p:nvCxnSpPr>
        <p:spPr>
          <a:xfrm>
            <a:off x="1691680" y="3068960"/>
            <a:ext cx="1122301" cy="90950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6" idx="6"/>
            <a:endCxn id="17" idx="1"/>
          </p:cNvCxnSpPr>
          <p:nvPr/>
        </p:nvCxnSpPr>
        <p:spPr>
          <a:xfrm>
            <a:off x="1691680" y="3068960"/>
            <a:ext cx="1122301" cy="1413563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6" idx="6"/>
            <a:endCxn id="18" idx="1"/>
          </p:cNvCxnSpPr>
          <p:nvPr/>
        </p:nvCxnSpPr>
        <p:spPr>
          <a:xfrm>
            <a:off x="1691680" y="3068960"/>
            <a:ext cx="1122301" cy="1917619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6" idx="6"/>
            <a:endCxn id="19" idx="1"/>
          </p:cNvCxnSpPr>
          <p:nvPr/>
        </p:nvCxnSpPr>
        <p:spPr>
          <a:xfrm>
            <a:off x="1691680" y="3068960"/>
            <a:ext cx="1122301" cy="2421675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7" idx="6"/>
            <a:endCxn id="12" idx="3"/>
          </p:cNvCxnSpPr>
          <p:nvPr/>
        </p:nvCxnSpPr>
        <p:spPr>
          <a:xfrm flipV="1">
            <a:off x="1691680" y="2162683"/>
            <a:ext cx="1122301" cy="1410333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7" idx="6"/>
            <a:endCxn id="13" idx="3"/>
          </p:cNvCxnSpPr>
          <p:nvPr/>
        </p:nvCxnSpPr>
        <p:spPr>
          <a:xfrm flipV="1">
            <a:off x="1691680" y="2666739"/>
            <a:ext cx="1122301" cy="90627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7" idx="6"/>
            <a:endCxn id="14" idx="3"/>
          </p:cNvCxnSpPr>
          <p:nvPr/>
        </p:nvCxnSpPr>
        <p:spPr>
          <a:xfrm flipV="1">
            <a:off x="1691680" y="3170795"/>
            <a:ext cx="1122301" cy="40222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7" idx="6"/>
            <a:endCxn id="16" idx="1"/>
          </p:cNvCxnSpPr>
          <p:nvPr/>
        </p:nvCxnSpPr>
        <p:spPr>
          <a:xfrm>
            <a:off x="1691680" y="3573016"/>
            <a:ext cx="1122301" cy="40545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7" idx="6"/>
            <a:endCxn id="17" idx="1"/>
          </p:cNvCxnSpPr>
          <p:nvPr/>
        </p:nvCxnSpPr>
        <p:spPr>
          <a:xfrm>
            <a:off x="1691680" y="3573016"/>
            <a:ext cx="1122301" cy="90950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7" idx="6"/>
            <a:endCxn id="18" idx="1"/>
          </p:cNvCxnSpPr>
          <p:nvPr/>
        </p:nvCxnSpPr>
        <p:spPr>
          <a:xfrm>
            <a:off x="1691680" y="3573016"/>
            <a:ext cx="1122301" cy="1413563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7" idx="6"/>
            <a:endCxn id="19" idx="1"/>
          </p:cNvCxnSpPr>
          <p:nvPr/>
        </p:nvCxnSpPr>
        <p:spPr>
          <a:xfrm>
            <a:off x="1691680" y="3573016"/>
            <a:ext cx="1122301" cy="1917619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8" idx="6"/>
            <a:endCxn id="12" idx="3"/>
          </p:cNvCxnSpPr>
          <p:nvPr/>
        </p:nvCxnSpPr>
        <p:spPr>
          <a:xfrm flipV="1">
            <a:off x="1691680" y="2162683"/>
            <a:ext cx="1122301" cy="1917619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8" idx="6"/>
            <a:endCxn id="13" idx="3"/>
          </p:cNvCxnSpPr>
          <p:nvPr/>
        </p:nvCxnSpPr>
        <p:spPr>
          <a:xfrm flipV="1">
            <a:off x="1691680" y="2666739"/>
            <a:ext cx="1122301" cy="1413563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8" idx="6"/>
            <a:endCxn id="14" idx="3"/>
          </p:cNvCxnSpPr>
          <p:nvPr/>
        </p:nvCxnSpPr>
        <p:spPr>
          <a:xfrm flipV="1">
            <a:off x="1691680" y="3170795"/>
            <a:ext cx="1122301" cy="90950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8" idx="6"/>
            <a:endCxn id="15" idx="3"/>
          </p:cNvCxnSpPr>
          <p:nvPr/>
        </p:nvCxnSpPr>
        <p:spPr>
          <a:xfrm flipV="1">
            <a:off x="1691680" y="3674851"/>
            <a:ext cx="1122301" cy="40545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8" idx="6"/>
            <a:endCxn id="17" idx="1"/>
          </p:cNvCxnSpPr>
          <p:nvPr/>
        </p:nvCxnSpPr>
        <p:spPr>
          <a:xfrm>
            <a:off x="1691680" y="4080302"/>
            <a:ext cx="1122301" cy="40222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8" idx="6"/>
            <a:endCxn id="18" idx="1"/>
          </p:cNvCxnSpPr>
          <p:nvPr/>
        </p:nvCxnSpPr>
        <p:spPr>
          <a:xfrm>
            <a:off x="1691680" y="4080302"/>
            <a:ext cx="1122301" cy="90627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8" idx="6"/>
            <a:endCxn id="19" idx="1"/>
          </p:cNvCxnSpPr>
          <p:nvPr/>
        </p:nvCxnSpPr>
        <p:spPr>
          <a:xfrm>
            <a:off x="1691680" y="4080302"/>
            <a:ext cx="1122301" cy="1410333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9" idx="6"/>
            <a:endCxn id="12" idx="3"/>
          </p:cNvCxnSpPr>
          <p:nvPr/>
        </p:nvCxnSpPr>
        <p:spPr>
          <a:xfrm flipV="1">
            <a:off x="1691680" y="2162683"/>
            <a:ext cx="1122301" cy="2421675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9" idx="6"/>
            <a:endCxn id="13" idx="3"/>
          </p:cNvCxnSpPr>
          <p:nvPr/>
        </p:nvCxnSpPr>
        <p:spPr>
          <a:xfrm flipV="1">
            <a:off x="1691680" y="2666739"/>
            <a:ext cx="1122301" cy="1917619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9" idx="6"/>
            <a:endCxn id="14" idx="3"/>
          </p:cNvCxnSpPr>
          <p:nvPr/>
        </p:nvCxnSpPr>
        <p:spPr>
          <a:xfrm flipV="1">
            <a:off x="1691680" y="3170795"/>
            <a:ext cx="1122301" cy="1413563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9" idx="6"/>
            <a:endCxn id="15" idx="3"/>
          </p:cNvCxnSpPr>
          <p:nvPr/>
        </p:nvCxnSpPr>
        <p:spPr>
          <a:xfrm flipV="1">
            <a:off x="1691680" y="3674851"/>
            <a:ext cx="1122301" cy="90950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9" idx="6"/>
            <a:endCxn id="16" idx="3"/>
          </p:cNvCxnSpPr>
          <p:nvPr/>
        </p:nvCxnSpPr>
        <p:spPr>
          <a:xfrm flipV="1">
            <a:off x="1691680" y="4182137"/>
            <a:ext cx="1122301" cy="40222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9" idx="6"/>
            <a:endCxn id="18" idx="1"/>
          </p:cNvCxnSpPr>
          <p:nvPr/>
        </p:nvCxnSpPr>
        <p:spPr>
          <a:xfrm>
            <a:off x="1691680" y="4584358"/>
            <a:ext cx="1122301" cy="40222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9" idx="6"/>
            <a:endCxn id="19" idx="1"/>
          </p:cNvCxnSpPr>
          <p:nvPr/>
        </p:nvCxnSpPr>
        <p:spPr>
          <a:xfrm>
            <a:off x="1691680" y="4584358"/>
            <a:ext cx="1122301" cy="90627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10" idx="6"/>
            <a:endCxn id="12" idx="3"/>
          </p:cNvCxnSpPr>
          <p:nvPr/>
        </p:nvCxnSpPr>
        <p:spPr>
          <a:xfrm flipV="1">
            <a:off x="1691680" y="2162683"/>
            <a:ext cx="1122301" cy="292573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10" idx="6"/>
            <a:endCxn id="13" idx="3"/>
          </p:cNvCxnSpPr>
          <p:nvPr/>
        </p:nvCxnSpPr>
        <p:spPr>
          <a:xfrm flipV="1">
            <a:off x="1691680" y="2666739"/>
            <a:ext cx="1122301" cy="2421675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10" idx="6"/>
            <a:endCxn id="14" idx="3"/>
          </p:cNvCxnSpPr>
          <p:nvPr/>
        </p:nvCxnSpPr>
        <p:spPr>
          <a:xfrm flipV="1">
            <a:off x="1691680" y="3170795"/>
            <a:ext cx="1122301" cy="1917619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stCxn id="10" idx="6"/>
            <a:endCxn id="15" idx="3"/>
          </p:cNvCxnSpPr>
          <p:nvPr/>
        </p:nvCxnSpPr>
        <p:spPr>
          <a:xfrm flipV="1">
            <a:off x="1691680" y="3674851"/>
            <a:ext cx="1122301" cy="1413563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10" idx="6"/>
            <a:endCxn id="16" idx="3"/>
          </p:cNvCxnSpPr>
          <p:nvPr/>
        </p:nvCxnSpPr>
        <p:spPr>
          <a:xfrm flipV="1">
            <a:off x="1691680" y="4182137"/>
            <a:ext cx="1122301" cy="90627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stCxn id="10" idx="6"/>
            <a:endCxn id="17" idx="3"/>
          </p:cNvCxnSpPr>
          <p:nvPr/>
        </p:nvCxnSpPr>
        <p:spPr>
          <a:xfrm flipV="1">
            <a:off x="1691680" y="4686193"/>
            <a:ext cx="1122301" cy="40222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10" idx="6"/>
            <a:endCxn id="19" idx="1"/>
          </p:cNvCxnSpPr>
          <p:nvPr/>
        </p:nvCxnSpPr>
        <p:spPr>
          <a:xfrm>
            <a:off x="1691680" y="5088414"/>
            <a:ext cx="1122301" cy="40222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11" idx="6"/>
            <a:endCxn id="12" idx="3"/>
          </p:cNvCxnSpPr>
          <p:nvPr/>
        </p:nvCxnSpPr>
        <p:spPr>
          <a:xfrm flipV="1">
            <a:off x="1691680" y="2162683"/>
            <a:ext cx="1122301" cy="342978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stCxn id="11" idx="6"/>
            <a:endCxn id="13" idx="3"/>
          </p:cNvCxnSpPr>
          <p:nvPr/>
        </p:nvCxnSpPr>
        <p:spPr>
          <a:xfrm flipV="1">
            <a:off x="1691680" y="2666739"/>
            <a:ext cx="1122301" cy="292573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11" idx="6"/>
            <a:endCxn id="14" idx="3"/>
          </p:cNvCxnSpPr>
          <p:nvPr/>
        </p:nvCxnSpPr>
        <p:spPr>
          <a:xfrm flipV="1">
            <a:off x="1691680" y="3170795"/>
            <a:ext cx="1122301" cy="2421675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stCxn id="11" idx="6"/>
            <a:endCxn id="15" idx="3"/>
          </p:cNvCxnSpPr>
          <p:nvPr/>
        </p:nvCxnSpPr>
        <p:spPr>
          <a:xfrm flipV="1">
            <a:off x="1691680" y="3674851"/>
            <a:ext cx="1122301" cy="1917619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11" idx="6"/>
            <a:endCxn id="16" idx="3"/>
          </p:cNvCxnSpPr>
          <p:nvPr/>
        </p:nvCxnSpPr>
        <p:spPr>
          <a:xfrm flipV="1">
            <a:off x="1691680" y="4182137"/>
            <a:ext cx="1122301" cy="1410333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11" idx="6"/>
            <a:endCxn id="17" idx="3"/>
          </p:cNvCxnSpPr>
          <p:nvPr/>
        </p:nvCxnSpPr>
        <p:spPr>
          <a:xfrm flipV="1">
            <a:off x="1691680" y="4686193"/>
            <a:ext cx="1122301" cy="90627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>
            <a:stCxn id="11" idx="6"/>
            <a:endCxn id="18" idx="3"/>
          </p:cNvCxnSpPr>
          <p:nvPr/>
        </p:nvCxnSpPr>
        <p:spPr>
          <a:xfrm flipV="1">
            <a:off x="1691680" y="5190249"/>
            <a:ext cx="1122301" cy="40222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lipse 83"/>
          <p:cNvSpPr/>
          <p:nvPr/>
        </p:nvSpPr>
        <p:spPr>
          <a:xfrm>
            <a:off x="4139952" y="1916832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/>
        </p:nvSpPr>
        <p:spPr>
          <a:xfrm>
            <a:off x="4139952" y="2420888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/>
        </p:nvSpPr>
        <p:spPr>
          <a:xfrm>
            <a:off x="4139952" y="2924944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/>
        </p:nvSpPr>
        <p:spPr>
          <a:xfrm>
            <a:off x="4139952" y="3429000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/>
        </p:nvSpPr>
        <p:spPr>
          <a:xfrm>
            <a:off x="4139952" y="3936286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/>
        </p:nvSpPr>
        <p:spPr>
          <a:xfrm>
            <a:off x="4139952" y="4440342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/>
        </p:nvSpPr>
        <p:spPr>
          <a:xfrm>
            <a:off x="4139952" y="4944398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/>
        </p:nvSpPr>
        <p:spPr>
          <a:xfrm>
            <a:off x="4139952" y="5448454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/>
        </p:nvSpPr>
        <p:spPr>
          <a:xfrm>
            <a:off x="5508104" y="1916832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/>
        </p:nvSpPr>
        <p:spPr>
          <a:xfrm>
            <a:off x="5508104" y="2420888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/>
        </p:nvSpPr>
        <p:spPr>
          <a:xfrm>
            <a:off x="5508104" y="2924944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/>
        </p:nvSpPr>
        <p:spPr>
          <a:xfrm>
            <a:off x="5508104" y="3429000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/>
        </p:nvSpPr>
        <p:spPr>
          <a:xfrm>
            <a:off x="5508104" y="3936286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/>
        </p:nvSpPr>
        <p:spPr>
          <a:xfrm>
            <a:off x="5508104" y="4440342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/>
        </p:nvSpPr>
        <p:spPr>
          <a:xfrm>
            <a:off x="5508104" y="4944398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/>
        </p:nvSpPr>
        <p:spPr>
          <a:xfrm>
            <a:off x="5508104" y="5448454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0" name="Gerade Verbindung mit Pfeil 99"/>
          <p:cNvCxnSpPr>
            <a:stCxn id="84" idx="6"/>
            <a:endCxn id="92" idx="2"/>
          </p:cNvCxnSpPr>
          <p:nvPr/>
        </p:nvCxnSpPr>
        <p:spPr>
          <a:xfrm>
            <a:off x="4427984" y="2060848"/>
            <a:ext cx="1080120" cy="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>
            <a:stCxn id="85" idx="6"/>
            <a:endCxn id="93" idx="2"/>
          </p:cNvCxnSpPr>
          <p:nvPr/>
        </p:nvCxnSpPr>
        <p:spPr>
          <a:xfrm>
            <a:off x="4427984" y="2564904"/>
            <a:ext cx="1080120" cy="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stCxn id="86" idx="6"/>
            <a:endCxn id="94" idx="2"/>
          </p:cNvCxnSpPr>
          <p:nvPr/>
        </p:nvCxnSpPr>
        <p:spPr>
          <a:xfrm>
            <a:off x="4427984" y="3068960"/>
            <a:ext cx="1080120" cy="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>
            <a:stCxn id="87" idx="6"/>
            <a:endCxn id="95" idx="2"/>
          </p:cNvCxnSpPr>
          <p:nvPr/>
        </p:nvCxnSpPr>
        <p:spPr>
          <a:xfrm>
            <a:off x="4427984" y="3573016"/>
            <a:ext cx="1080120" cy="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88" idx="6"/>
            <a:endCxn id="96" idx="2"/>
          </p:cNvCxnSpPr>
          <p:nvPr/>
        </p:nvCxnSpPr>
        <p:spPr>
          <a:xfrm>
            <a:off x="4427984" y="4080302"/>
            <a:ext cx="1080120" cy="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>
            <a:stCxn id="89" idx="6"/>
            <a:endCxn id="97" idx="2"/>
          </p:cNvCxnSpPr>
          <p:nvPr/>
        </p:nvCxnSpPr>
        <p:spPr>
          <a:xfrm>
            <a:off x="4427984" y="4584358"/>
            <a:ext cx="1080120" cy="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>
            <a:stCxn id="90" idx="6"/>
            <a:endCxn id="98" idx="2"/>
          </p:cNvCxnSpPr>
          <p:nvPr/>
        </p:nvCxnSpPr>
        <p:spPr>
          <a:xfrm>
            <a:off x="4427984" y="5088414"/>
            <a:ext cx="1080120" cy="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91" idx="6"/>
            <a:endCxn id="99" idx="2"/>
          </p:cNvCxnSpPr>
          <p:nvPr/>
        </p:nvCxnSpPr>
        <p:spPr>
          <a:xfrm>
            <a:off x="4427984" y="5592470"/>
            <a:ext cx="1080120" cy="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>
            <a:stCxn id="84" idx="6"/>
            <a:endCxn id="93" idx="1"/>
          </p:cNvCxnSpPr>
          <p:nvPr/>
        </p:nvCxnSpPr>
        <p:spPr>
          <a:xfrm>
            <a:off x="4427984" y="2060848"/>
            <a:ext cx="1122301" cy="40222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>
            <a:endCxn id="94" idx="1"/>
          </p:cNvCxnSpPr>
          <p:nvPr/>
        </p:nvCxnSpPr>
        <p:spPr>
          <a:xfrm>
            <a:off x="4427984" y="2060848"/>
            <a:ext cx="1122301" cy="90627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>
            <a:stCxn id="84" idx="6"/>
            <a:endCxn id="95" idx="1"/>
          </p:cNvCxnSpPr>
          <p:nvPr/>
        </p:nvCxnSpPr>
        <p:spPr>
          <a:xfrm>
            <a:off x="4427984" y="2060848"/>
            <a:ext cx="1122301" cy="1410333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endCxn id="96" idx="1"/>
          </p:cNvCxnSpPr>
          <p:nvPr/>
        </p:nvCxnSpPr>
        <p:spPr>
          <a:xfrm>
            <a:off x="4427984" y="2060848"/>
            <a:ext cx="1122301" cy="1917619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endCxn id="97" idx="1"/>
          </p:cNvCxnSpPr>
          <p:nvPr/>
        </p:nvCxnSpPr>
        <p:spPr>
          <a:xfrm>
            <a:off x="4427984" y="2060848"/>
            <a:ext cx="1122301" cy="2421675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endCxn id="98" idx="1"/>
          </p:cNvCxnSpPr>
          <p:nvPr/>
        </p:nvCxnSpPr>
        <p:spPr>
          <a:xfrm>
            <a:off x="4427984" y="2060848"/>
            <a:ext cx="1122301" cy="292573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>
            <a:endCxn id="99" idx="1"/>
          </p:cNvCxnSpPr>
          <p:nvPr/>
        </p:nvCxnSpPr>
        <p:spPr>
          <a:xfrm>
            <a:off x="4427984" y="2060848"/>
            <a:ext cx="1122301" cy="342978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stCxn id="85" idx="6"/>
            <a:endCxn id="94" idx="1"/>
          </p:cNvCxnSpPr>
          <p:nvPr/>
        </p:nvCxnSpPr>
        <p:spPr>
          <a:xfrm>
            <a:off x="4427984" y="2564904"/>
            <a:ext cx="1122301" cy="40222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>
            <a:stCxn id="85" idx="6"/>
            <a:endCxn id="95" idx="1"/>
          </p:cNvCxnSpPr>
          <p:nvPr/>
        </p:nvCxnSpPr>
        <p:spPr>
          <a:xfrm>
            <a:off x="4427984" y="2564904"/>
            <a:ext cx="1122301" cy="90627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/>
          <p:cNvCxnSpPr>
            <a:stCxn id="85" idx="6"/>
            <a:endCxn id="96" idx="1"/>
          </p:cNvCxnSpPr>
          <p:nvPr/>
        </p:nvCxnSpPr>
        <p:spPr>
          <a:xfrm>
            <a:off x="4427984" y="2564904"/>
            <a:ext cx="1122301" cy="1413563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>
            <a:stCxn id="85" idx="6"/>
            <a:endCxn id="97" idx="1"/>
          </p:cNvCxnSpPr>
          <p:nvPr/>
        </p:nvCxnSpPr>
        <p:spPr>
          <a:xfrm>
            <a:off x="4427984" y="2564904"/>
            <a:ext cx="1122301" cy="1917619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/>
          <p:cNvCxnSpPr>
            <a:stCxn id="85" idx="6"/>
            <a:endCxn id="98" idx="1"/>
          </p:cNvCxnSpPr>
          <p:nvPr/>
        </p:nvCxnSpPr>
        <p:spPr>
          <a:xfrm>
            <a:off x="4427984" y="2564904"/>
            <a:ext cx="1122301" cy="2421675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/>
          <p:cNvCxnSpPr>
            <a:stCxn id="85" idx="6"/>
            <a:endCxn id="99" idx="1"/>
          </p:cNvCxnSpPr>
          <p:nvPr/>
        </p:nvCxnSpPr>
        <p:spPr>
          <a:xfrm>
            <a:off x="4427984" y="2564904"/>
            <a:ext cx="1122301" cy="292573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/>
          <p:cNvCxnSpPr>
            <a:stCxn id="85" idx="6"/>
            <a:endCxn id="92" idx="3"/>
          </p:cNvCxnSpPr>
          <p:nvPr/>
        </p:nvCxnSpPr>
        <p:spPr>
          <a:xfrm flipV="1">
            <a:off x="4427984" y="2162683"/>
            <a:ext cx="1122301" cy="40222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/>
          <p:cNvCxnSpPr>
            <a:stCxn id="86" idx="6"/>
            <a:endCxn id="92" idx="3"/>
          </p:cNvCxnSpPr>
          <p:nvPr/>
        </p:nvCxnSpPr>
        <p:spPr>
          <a:xfrm flipV="1">
            <a:off x="4427984" y="2162683"/>
            <a:ext cx="1122301" cy="90627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>
            <a:stCxn id="86" idx="6"/>
            <a:endCxn id="93" idx="3"/>
          </p:cNvCxnSpPr>
          <p:nvPr/>
        </p:nvCxnSpPr>
        <p:spPr>
          <a:xfrm flipV="1">
            <a:off x="4427984" y="2666739"/>
            <a:ext cx="1122301" cy="40222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>
            <a:stCxn id="86" idx="6"/>
            <a:endCxn id="95" idx="1"/>
          </p:cNvCxnSpPr>
          <p:nvPr/>
        </p:nvCxnSpPr>
        <p:spPr>
          <a:xfrm>
            <a:off x="4427984" y="3068960"/>
            <a:ext cx="1122301" cy="40222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/>
          <p:cNvCxnSpPr>
            <a:stCxn id="86" idx="6"/>
            <a:endCxn id="96" idx="1"/>
          </p:cNvCxnSpPr>
          <p:nvPr/>
        </p:nvCxnSpPr>
        <p:spPr>
          <a:xfrm>
            <a:off x="4427984" y="3068960"/>
            <a:ext cx="1122301" cy="90950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/>
          <p:cNvCxnSpPr>
            <a:stCxn id="86" idx="6"/>
            <a:endCxn id="97" idx="1"/>
          </p:cNvCxnSpPr>
          <p:nvPr/>
        </p:nvCxnSpPr>
        <p:spPr>
          <a:xfrm>
            <a:off x="4427984" y="3068960"/>
            <a:ext cx="1122301" cy="1413563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mit Pfeil 126"/>
          <p:cNvCxnSpPr>
            <a:stCxn id="86" idx="6"/>
            <a:endCxn id="98" idx="1"/>
          </p:cNvCxnSpPr>
          <p:nvPr/>
        </p:nvCxnSpPr>
        <p:spPr>
          <a:xfrm>
            <a:off x="4427984" y="3068960"/>
            <a:ext cx="1122301" cy="1917619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/>
          <p:cNvCxnSpPr>
            <a:stCxn id="86" idx="6"/>
            <a:endCxn id="99" idx="1"/>
          </p:cNvCxnSpPr>
          <p:nvPr/>
        </p:nvCxnSpPr>
        <p:spPr>
          <a:xfrm>
            <a:off x="4427984" y="3068960"/>
            <a:ext cx="1122301" cy="2421675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/>
          <p:cNvCxnSpPr>
            <a:stCxn id="87" idx="6"/>
            <a:endCxn id="92" idx="3"/>
          </p:cNvCxnSpPr>
          <p:nvPr/>
        </p:nvCxnSpPr>
        <p:spPr>
          <a:xfrm flipV="1">
            <a:off x="4427984" y="2162683"/>
            <a:ext cx="1122301" cy="1410333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/>
          <p:cNvCxnSpPr>
            <a:stCxn id="87" idx="6"/>
            <a:endCxn id="93" idx="3"/>
          </p:cNvCxnSpPr>
          <p:nvPr/>
        </p:nvCxnSpPr>
        <p:spPr>
          <a:xfrm flipV="1">
            <a:off x="4427984" y="2666739"/>
            <a:ext cx="1122301" cy="90627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/>
          <p:cNvCxnSpPr>
            <a:stCxn id="87" idx="6"/>
            <a:endCxn id="94" idx="3"/>
          </p:cNvCxnSpPr>
          <p:nvPr/>
        </p:nvCxnSpPr>
        <p:spPr>
          <a:xfrm flipV="1">
            <a:off x="4427984" y="3170795"/>
            <a:ext cx="1122301" cy="40222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/>
          <p:cNvCxnSpPr>
            <a:stCxn id="87" idx="6"/>
            <a:endCxn id="96" idx="1"/>
          </p:cNvCxnSpPr>
          <p:nvPr/>
        </p:nvCxnSpPr>
        <p:spPr>
          <a:xfrm>
            <a:off x="4427984" y="3573016"/>
            <a:ext cx="1122301" cy="40545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/>
          <p:cNvCxnSpPr>
            <a:stCxn id="87" idx="6"/>
            <a:endCxn id="97" idx="1"/>
          </p:cNvCxnSpPr>
          <p:nvPr/>
        </p:nvCxnSpPr>
        <p:spPr>
          <a:xfrm>
            <a:off x="4427984" y="3573016"/>
            <a:ext cx="1122301" cy="90950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/>
          <p:cNvCxnSpPr>
            <a:stCxn id="87" idx="6"/>
            <a:endCxn id="98" idx="1"/>
          </p:cNvCxnSpPr>
          <p:nvPr/>
        </p:nvCxnSpPr>
        <p:spPr>
          <a:xfrm>
            <a:off x="4427984" y="3573016"/>
            <a:ext cx="1122301" cy="1413563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/>
          <p:cNvCxnSpPr>
            <a:stCxn id="87" idx="6"/>
            <a:endCxn id="99" idx="1"/>
          </p:cNvCxnSpPr>
          <p:nvPr/>
        </p:nvCxnSpPr>
        <p:spPr>
          <a:xfrm>
            <a:off x="4427984" y="3573016"/>
            <a:ext cx="1122301" cy="1917619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/>
          <p:cNvCxnSpPr>
            <a:stCxn id="88" idx="6"/>
            <a:endCxn id="92" idx="3"/>
          </p:cNvCxnSpPr>
          <p:nvPr/>
        </p:nvCxnSpPr>
        <p:spPr>
          <a:xfrm flipV="1">
            <a:off x="4427984" y="2162683"/>
            <a:ext cx="1122301" cy="1917619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/>
          <p:cNvCxnSpPr>
            <a:stCxn id="88" idx="6"/>
            <a:endCxn id="93" idx="3"/>
          </p:cNvCxnSpPr>
          <p:nvPr/>
        </p:nvCxnSpPr>
        <p:spPr>
          <a:xfrm flipV="1">
            <a:off x="4427984" y="2666739"/>
            <a:ext cx="1122301" cy="1413563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/>
          <p:cNvCxnSpPr>
            <a:stCxn id="88" idx="6"/>
            <a:endCxn id="94" idx="3"/>
          </p:cNvCxnSpPr>
          <p:nvPr/>
        </p:nvCxnSpPr>
        <p:spPr>
          <a:xfrm flipV="1">
            <a:off x="4427984" y="3170795"/>
            <a:ext cx="1122301" cy="90950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/>
          <p:cNvCxnSpPr>
            <a:stCxn id="88" idx="6"/>
            <a:endCxn id="95" idx="3"/>
          </p:cNvCxnSpPr>
          <p:nvPr/>
        </p:nvCxnSpPr>
        <p:spPr>
          <a:xfrm flipV="1">
            <a:off x="4427984" y="3674851"/>
            <a:ext cx="1122301" cy="40545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/>
          <p:cNvCxnSpPr>
            <a:stCxn id="88" idx="6"/>
            <a:endCxn id="97" idx="1"/>
          </p:cNvCxnSpPr>
          <p:nvPr/>
        </p:nvCxnSpPr>
        <p:spPr>
          <a:xfrm>
            <a:off x="4427984" y="4080302"/>
            <a:ext cx="1122301" cy="40222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>
            <a:stCxn id="88" idx="6"/>
            <a:endCxn id="98" idx="1"/>
          </p:cNvCxnSpPr>
          <p:nvPr/>
        </p:nvCxnSpPr>
        <p:spPr>
          <a:xfrm>
            <a:off x="4427984" y="4080302"/>
            <a:ext cx="1122301" cy="90627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>
            <a:stCxn id="88" idx="6"/>
            <a:endCxn id="99" idx="1"/>
          </p:cNvCxnSpPr>
          <p:nvPr/>
        </p:nvCxnSpPr>
        <p:spPr>
          <a:xfrm>
            <a:off x="4427984" y="4080302"/>
            <a:ext cx="1122301" cy="1410333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/>
          <p:cNvCxnSpPr>
            <a:stCxn id="89" idx="6"/>
            <a:endCxn id="92" idx="3"/>
          </p:cNvCxnSpPr>
          <p:nvPr/>
        </p:nvCxnSpPr>
        <p:spPr>
          <a:xfrm flipV="1">
            <a:off x="4427984" y="2162683"/>
            <a:ext cx="1122301" cy="2421675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/>
          <p:cNvCxnSpPr>
            <a:stCxn id="89" idx="6"/>
            <a:endCxn id="93" idx="3"/>
          </p:cNvCxnSpPr>
          <p:nvPr/>
        </p:nvCxnSpPr>
        <p:spPr>
          <a:xfrm flipV="1">
            <a:off x="4427984" y="2666739"/>
            <a:ext cx="1122301" cy="1917619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mit Pfeil 144"/>
          <p:cNvCxnSpPr>
            <a:stCxn id="89" idx="6"/>
            <a:endCxn id="94" idx="3"/>
          </p:cNvCxnSpPr>
          <p:nvPr/>
        </p:nvCxnSpPr>
        <p:spPr>
          <a:xfrm flipV="1">
            <a:off x="4427984" y="3170795"/>
            <a:ext cx="1122301" cy="1413563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/>
          <p:cNvCxnSpPr>
            <a:stCxn id="89" idx="6"/>
            <a:endCxn id="95" idx="3"/>
          </p:cNvCxnSpPr>
          <p:nvPr/>
        </p:nvCxnSpPr>
        <p:spPr>
          <a:xfrm flipV="1">
            <a:off x="4427984" y="3674851"/>
            <a:ext cx="1122301" cy="90950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/>
          <p:cNvCxnSpPr>
            <a:stCxn id="89" idx="6"/>
            <a:endCxn id="96" idx="3"/>
          </p:cNvCxnSpPr>
          <p:nvPr/>
        </p:nvCxnSpPr>
        <p:spPr>
          <a:xfrm flipV="1">
            <a:off x="4427984" y="4182137"/>
            <a:ext cx="1122301" cy="40222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/>
          <p:cNvCxnSpPr>
            <a:stCxn id="89" idx="6"/>
            <a:endCxn id="98" idx="1"/>
          </p:cNvCxnSpPr>
          <p:nvPr/>
        </p:nvCxnSpPr>
        <p:spPr>
          <a:xfrm>
            <a:off x="4427984" y="4584358"/>
            <a:ext cx="1122301" cy="40222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>
            <a:stCxn id="89" idx="6"/>
            <a:endCxn id="99" idx="1"/>
          </p:cNvCxnSpPr>
          <p:nvPr/>
        </p:nvCxnSpPr>
        <p:spPr>
          <a:xfrm>
            <a:off x="4427984" y="4584358"/>
            <a:ext cx="1122301" cy="90627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/>
          <p:cNvCxnSpPr>
            <a:stCxn id="90" idx="6"/>
            <a:endCxn id="92" idx="3"/>
          </p:cNvCxnSpPr>
          <p:nvPr/>
        </p:nvCxnSpPr>
        <p:spPr>
          <a:xfrm flipV="1">
            <a:off x="4427984" y="2162683"/>
            <a:ext cx="1122301" cy="292573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/>
          <p:cNvCxnSpPr>
            <a:stCxn id="90" idx="6"/>
            <a:endCxn id="93" idx="3"/>
          </p:cNvCxnSpPr>
          <p:nvPr/>
        </p:nvCxnSpPr>
        <p:spPr>
          <a:xfrm flipV="1">
            <a:off x="4427984" y="2666739"/>
            <a:ext cx="1122301" cy="2421675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/>
          <p:cNvCxnSpPr>
            <a:stCxn id="90" idx="6"/>
            <a:endCxn id="94" idx="3"/>
          </p:cNvCxnSpPr>
          <p:nvPr/>
        </p:nvCxnSpPr>
        <p:spPr>
          <a:xfrm flipV="1">
            <a:off x="4427984" y="3170795"/>
            <a:ext cx="1122301" cy="1917619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mit Pfeil 152"/>
          <p:cNvCxnSpPr>
            <a:stCxn id="90" idx="6"/>
            <a:endCxn id="95" idx="3"/>
          </p:cNvCxnSpPr>
          <p:nvPr/>
        </p:nvCxnSpPr>
        <p:spPr>
          <a:xfrm flipV="1">
            <a:off x="4427984" y="3674851"/>
            <a:ext cx="1122301" cy="1413563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/>
          <p:cNvCxnSpPr>
            <a:stCxn id="90" idx="6"/>
            <a:endCxn id="96" idx="3"/>
          </p:cNvCxnSpPr>
          <p:nvPr/>
        </p:nvCxnSpPr>
        <p:spPr>
          <a:xfrm flipV="1">
            <a:off x="4427984" y="4182137"/>
            <a:ext cx="1122301" cy="90627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mit Pfeil 154"/>
          <p:cNvCxnSpPr>
            <a:stCxn id="90" idx="6"/>
            <a:endCxn id="97" idx="3"/>
          </p:cNvCxnSpPr>
          <p:nvPr/>
        </p:nvCxnSpPr>
        <p:spPr>
          <a:xfrm flipV="1">
            <a:off x="4427984" y="4686193"/>
            <a:ext cx="1122301" cy="40222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/>
          <p:cNvCxnSpPr>
            <a:stCxn id="90" idx="6"/>
            <a:endCxn id="99" idx="1"/>
          </p:cNvCxnSpPr>
          <p:nvPr/>
        </p:nvCxnSpPr>
        <p:spPr>
          <a:xfrm>
            <a:off x="4427984" y="5088414"/>
            <a:ext cx="1122301" cy="40222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/>
          <p:cNvCxnSpPr>
            <a:stCxn id="91" idx="6"/>
            <a:endCxn id="92" idx="3"/>
          </p:cNvCxnSpPr>
          <p:nvPr/>
        </p:nvCxnSpPr>
        <p:spPr>
          <a:xfrm flipV="1">
            <a:off x="4427984" y="2162683"/>
            <a:ext cx="1122301" cy="342978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/>
          <p:cNvCxnSpPr>
            <a:stCxn id="91" idx="6"/>
            <a:endCxn id="93" idx="3"/>
          </p:cNvCxnSpPr>
          <p:nvPr/>
        </p:nvCxnSpPr>
        <p:spPr>
          <a:xfrm flipV="1">
            <a:off x="4427984" y="2666739"/>
            <a:ext cx="1122301" cy="292573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/>
          <p:cNvCxnSpPr>
            <a:stCxn id="91" idx="6"/>
            <a:endCxn id="94" idx="3"/>
          </p:cNvCxnSpPr>
          <p:nvPr/>
        </p:nvCxnSpPr>
        <p:spPr>
          <a:xfrm flipV="1">
            <a:off x="4427984" y="3170795"/>
            <a:ext cx="1122301" cy="2421675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/>
          <p:cNvCxnSpPr>
            <a:stCxn id="91" idx="6"/>
            <a:endCxn id="95" idx="3"/>
          </p:cNvCxnSpPr>
          <p:nvPr/>
        </p:nvCxnSpPr>
        <p:spPr>
          <a:xfrm flipV="1">
            <a:off x="4427984" y="3674851"/>
            <a:ext cx="1122301" cy="1917619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/>
          <p:cNvCxnSpPr>
            <a:stCxn id="91" idx="6"/>
            <a:endCxn id="96" idx="3"/>
          </p:cNvCxnSpPr>
          <p:nvPr/>
        </p:nvCxnSpPr>
        <p:spPr>
          <a:xfrm flipV="1">
            <a:off x="4427984" y="4182137"/>
            <a:ext cx="1122301" cy="1410333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/>
          <p:cNvCxnSpPr>
            <a:stCxn id="91" idx="6"/>
            <a:endCxn id="97" idx="3"/>
          </p:cNvCxnSpPr>
          <p:nvPr/>
        </p:nvCxnSpPr>
        <p:spPr>
          <a:xfrm flipV="1">
            <a:off x="4427984" y="4686193"/>
            <a:ext cx="1122301" cy="90627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/>
          <p:cNvCxnSpPr>
            <a:stCxn id="91" idx="6"/>
            <a:endCxn id="98" idx="3"/>
          </p:cNvCxnSpPr>
          <p:nvPr/>
        </p:nvCxnSpPr>
        <p:spPr>
          <a:xfrm flipV="1">
            <a:off x="4427984" y="5190249"/>
            <a:ext cx="1122301" cy="40222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/>
          <p:cNvCxnSpPr/>
          <p:nvPr/>
        </p:nvCxnSpPr>
        <p:spPr>
          <a:xfrm>
            <a:off x="3059832" y="2060848"/>
            <a:ext cx="1080120" cy="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/>
          <p:cNvCxnSpPr/>
          <p:nvPr/>
        </p:nvCxnSpPr>
        <p:spPr>
          <a:xfrm>
            <a:off x="3059832" y="2564904"/>
            <a:ext cx="1080120" cy="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/>
          <p:cNvCxnSpPr/>
          <p:nvPr/>
        </p:nvCxnSpPr>
        <p:spPr>
          <a:xfrm>
            <a:off x="3059832" y="3068960"/>
            <a:ext cx="1080120" cy="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/>
          <p:cNvCxnSpPr/>
          <p:nvPr/>
        </p:nvCxnSpPr>
        <p:spPr>
          <a:xfrm>
            <a:off x="3059832" y="3573016"/>
            <a:ext cx="1080120" cy="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/>
          <p:cNvCxnSpPr/>
          <p:nvPr/>
        </p:nvCxnSpPr>
        <p:spPr>
          <a:xfrm>
            <a:off x="3059832" y="4080302"/>
            <a:ext cx="1080120" cy="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/>
          <p:cNvCxnSpPr/>
          <p:nvPr/>
        </p:nvCxnSpPr>
        <p:spPr>
          <a:xfrm>
            <a:off x="3059832" y="4584358"/>
            <a:ext cx="1080120" cy="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/>
          <p:cNvCxnSpPr/>
          <p:nvPr/>
        </p:nvCxnSpPr>
        <p:spPr>
          <a:xfrm>
            <a:off x="3059832" y="5088414"/>
            <a:ext cx="1080120" cy="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/>
          <p:cNvCxnSpPr/>
          <p:nvPr/>
        </p:nvCxnSpPr>
        <p:spPr>
          <a:xfrm>
            <a:off x="3059832" y="5592470"/>
            <a:ext cx="1080120" cy="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mit Pfeil 171"/>
          <p:cNvCxnSpPr/>
          <p:nvPr/>
        </p:nvCxnSpPr>
        <p:spPr>
          <a:xfrm>
            <a:off x="3059832" y="2060848"/>
            <a:ext cx="1122301" cy="40222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mit Pfeil 172"/>
          <p:cNvCxnSpPr/>
          <p:nvPr/>
        </p:nvCxnSpPr>
        <p:spPr>
          <a:xfrm>
            <a:off x="3059832" y="2060848"/>
            <a:ext cx="1122301" cy="90627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mit Pfeil 173"/>
          <p:cNvCxnSpPr/>
          <p:nvPr/>
        </p:nvCxnSpPr>
        <p:spPr>
          <a:xfrm>
            <a:off x="3059832" y="2060848"/>
            <a:ext cx="1122301" cy="1410333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/>
          <p:cNvCxnSpPr/>
          <p:nvPr/>
        </p:nvCxnSpPr>
        <p:spPr>
          <a:xfrm>
            <a:off x="3059832" y="2060848"/>
            <a:ext cx="1122301" cy="1917619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mit Pfeil 175"/>
          <p:cNvCxnSpPr/>
          <p:nvPr/>
        </p:nvCxnSpPr>
        <p:spPr>
          <a:xfrm>
            <a:off x="3059832" y="2060848"/>
            <a:ext cx="1122301" cy="2421675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/>
          <p:cNvCxnSpPr/>
          <p:nvPr/>
        </p:nvCxnSpPr>
        <p:spPr>
          <a:xfrm>
            <a:off x="3059832" y="2060848"/>
            <a:ext cx="1122301" cy="292573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/>
          <p:cNvCxnSpPr/>
          <p:nvPr/>
        </p:nvCxnSpPr>
        <p:spPr>
          <a:xfrm>
            <a:off x="3059832" y="2060848"/>
            <a:ext cx="1122301" cy="342978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/>
          <p:cNvCxnSpPr/>
          <p:nvPr/>
        </p:nvCxnSpPr>
        <p:spPr>
          <a:xfrm>
            <a:off x="3059832" y="2564904"/>
            <a:ext cx="1122301" cy="40222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mit Pfeil 179"/>
          <p:cNvCxnSpPr/>
          <p:nvPr/>
        </p:nvCxnSpPr>
        <p:spPr>
          <a:xfrm>
            <a:off x="3059832" y="2564904"/>
            <a:ext cx="1122301" cy="90627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/>
          <p:cNvCxnSpPr/>
          <p:nvPr/>
        </p:nvCxnSpPr>
        <p:spPr>
          <a:xfrm>
            <a:off x="3059832" y="2564904"/>
            <a:ext cx="1122301" cy="1413563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/>
          <p:cNvCxnSpPr/>
          <p:nvPr/>
        </p:nvCxnSpPr>
        <p:spPr>
          <a:xfrm>
            <a:off x="3059832" y="2564904"/>
            <a:ext cx="1122301" cy="1917619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 Verbindung mit Pfeil 182"/>
          <p:cNvCxnSpPr/>
          <p:nvPr/>
        </p:nvCxnSpPr>
        <p:spPr>
          <a:xfrm>
            <a:off x="3059832" y="2564904"/>
            <a:ext cx="1122301" cy="2421675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mit Pfeil 183"/>
          <p:cNvCxnSpPr/>
          <p:nvPr/>
        </p:nvCxnSpPr>
        <p:spPr>
          <a:xfrm>
            <a:off x="3059832" y="2564904"/>
            <a:ext cx="1122301" cy="292573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/>
          <p:cNvCxnSpPr/>
          <p:nvPr/>
        </p:nvCxnSpPr>
        <p:spPr>
          <a:xfrm flipV="1">
            <a:off x="3059832" y="2162683"/>
            <a:ext cx="1122301" cy="40222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mit Pfeil 185"/>
          <p:cNvCxnSpPr/>
          <p:nvPr/>
        </p:nvCxnSpPr>
        <p:spPr>
          <a:xfrm flipV="1">
            <a:off x="3059832" y="2162683"/>
            <a:ext cx="1122301" cy="90627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mit Pfeil 186"/>
          <p:cNvCxnSpPr/>
          <p:nvPr/>
        </p:nvCxnSpPr>
        <p:spPr>
          <a:xfrm flipV="1">
            <a:off x="3059832" y="2666739"/>
            <a:ext cx="1122301" cy="40222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mit Pfeil 187"/>
          <p:cNvCxnSpPr/>
          <p:nvPr/>
        </p:nvCxnSpPr>
        <p:spPr>
          <a:xfrm>
            <a:off x="3059832" y="3068960"/>
            <a:ext cx="1122301" cy="40222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mit Pfeil 188"/>
          <p:cNvCxnSpPr/>
          <p:nvPr/>
        </p:nvCxnSpPr>
        <p:spPr>
          <a:xfrm>
            <a:off x="3059832" y="3068960"/>
            <a:ext cx="1122301" cy="90950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mit Pfeil 189"/>
          <p:cNvCxnSpPr/>
          <p:nvPr/>
        </p:nvCxnSpPr>
        <p:spPr>
          <a:xfrm>
            <a:off x="3059832" y="3068960"/>
            <a:ext cx="1122301" cy="1413563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/>
          <p:cNvCxnSpPr/>
          <p:nvPr/>
        </p:nvCxnSpPr>
        <p:spPr>
          <a:xfrm>
            <a:off x="3059832" y="3068960"/>
            <a:ext cx="1122301" cy="1917619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/>
          <p:cNvCxnSpPr/>
          <p:nvPr/>
        </p:nvCxnSpPr>
        <p:spPr>
          <a:xfrm>
            <a:off x="3059832" y="3068960"/>
            <a:ext cx="1122301" cy="2421675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 flipV="1">
            <a:off x="3059832" y="2162683"/>
            <a:ext cx="1122301" cy="1410333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/>
          <p:cNvCxnSpPr/>
          <p:nvPr/>
        </p:nvCxnSpPr>
        <p:spPr>
          <a:xfrm flipV="1">
            <a:off x="3059832" y="2666739"/>
            <a:ext cx="1122301" cy="90627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/>
          <p:cNvCxnSpPr/>
          <p:nvPr/>
        </p:nvCxnSpPr>
        <p:spPr>
          <a:xfrm flipV="1">
            <a:off x="3059832" y="3170795"/>
            <a:ext cx="1122301" cy="40222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/>
          <p:cNvCxnSpPr/>
          <p:nvPr/>
        </p:nvCxnSpPr>
        <p:spPr>
          <a:xfrm>
            <a:off x="3059832" y="3573016"/>
            <a:ext cx="1122301" cy="40545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 Verbindung mit Pfeil 196"/>
          <p:cNvCxnSpPr/>
          <p:nvPr/>
        </p:nvCxnSpPr>
        <p:spPr>
          <a:xfrm>
            <a:off x="3059832" y="3573016"/>
            <a:ext cx="1122301" cy="90950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/>
          <p:cNvCxnSpPr/>
          <p:nvPr/>
        </p:nvCxnSpPr>
        <p:spPr>
          <a:xfrm>
            <a:off x="3059832" y="3573016"/>
            <a:ext cx="1122301" cy="1413563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mit Pfeil 198"/>
          <p:cNvCxnSpPr/>
          <p:nvPr/>
        </p:nvCxnSpPr>
        <p:spPr>
          <a:xfrm>
            <a:off x="3059832" y="3573016"/>
            <a:ext cx="1122301" cy="1917619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mit Pfeil 199"/>
          <p:cNvCxnSpPr/>
          <p:nvPr/>
        </p:nvCxnSpPr>
        <p:spPr>
          <a:xfrm flipV="1">
            <a:off x="3059832" y="2162683"/>
            <a:ext cx="1122301" cy="1917619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/>
          <p:cNvCxnSpPr/>
          <p:nvPr/>
        </p:nvCxnSpPr>
        <p:spPr>
          <a:xfrm flipV="1">
            <a:off x="3059832" y="2666739"/>
            <a:ext cx="1122301" cy="1413563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mit Pfeil 201"/>
          <p:cNvCxnSpPr/>
          <p:nvPr/>
        </p:nvCxnSpPr>
        <p:spPr>
          <a:xfrm flipV="1">
            <a:off x="3059832" y="3170795"/>
            <a:ext cx="1122301" cy="90950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mit Pfeil 202"/>
          <p:cNvCxnSpPr/>
          <p:nvPr/>
        </p:nvCxnSpPr>
        <p:spPr>
          <a:xfrm flipV="1">
            <a:off x="3059832" y="3674851"/>
            <a:ext cx="1122301" cy="40545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/>
          <p:cNvCxnSpPr/>
          <p:nvPr/>
        </p:nvCxnSpPr>
        <p:spPr>
          <a:xfrm>
            <a:off x="3059832" y="4080302"/>
            <a:ext cx="1122301" cy="40222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mit Pfeil 204"/>
          <p:cNvCxnSpPr/>
          <p:nvPr/>
        </p:nvCxnSpPr>
        <p:spPr>
          <a:xfrm>
            <a:off x="3059832" y="4080302"/>
            <a:ext cx="1122301" cy="90627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mit Pfeil 205"/>
          <p:cNvCxnSpPr/>
          <p:nvPr/>
        </p:nvCxnSpPr>
        <p:spPr>
          <a:xfrm>
            <a:off x="3059832" y="4080302"/>
            <a:ext cx="1122301" cy="1410333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mit Pfeil 206"/>
          <p:cNvCxnSpPr/>
          <p:nvPr/>
        </p:nvCxnSpPr>
        <p:spPr>
          <a:xfrm flipV="1">
            <a:off x="3059832" y="2162683"/>
            <a:ext cx="1122301" cy="2421675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 Verbindung mit Pfeil 207"/>
          <p:cNvCxnSpPr/>
          <p:nvPr/>
        </p:nvCxnSpPr>
        <p:spPr>
          <a:xfrm flipV="1">
            <a:off x="3059832" y="2666739"/>
            <a:ext cx="1122301" cy="1917619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 Verbindung mit Pfeil 208"/>
          <p:cNvCxnSpPr/>
          <p:nvPr/>
        </p:nvCxnSpPr>
        <p:spPr>
          <a:xfrm flipV="1">
            <a:off x="3059832" y="3170795"/>
            <a:ext cx="1122301" cy="1413563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mit Pfeil 209"/>
          <p:cNvCxnSpPr/>
          <p:nvPr/>
        </p:nvCxnSpPr>
        <p:spPr>
          <a:xfrm flipV="1">
            <a:off x="3059832" y="3674851"/>
            <a:ext cx="1122301" cy="90950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mit Pfeil 210"/>
          <p:cNvCxnSpPr/>
          <p:nvPr/>
        </p:nvCxnSpPr>
        <p:spPr>
          <a:xfrm flipV="1">
            <a:off x="3059832" y="4182137"/>
            <a:ext cx="1122301" cy="40222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 Verbindung mit Pfeil 211"/>
          <p:cNvCxnSpPr/>
          <p:nvPr/>
        </p:nvCxnSpPr>
        <p:spPr>
          <a:xfrm>
            <a:off x="3059832" y="4584358"/>
            <a:ext cx="1122301" cy="40222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 Verbindung mit Pfeil 212"/>
          <p:cNvCxnSpPr/>
          <p:nvPr/>
        </p:nvCxnSpPr>
        <p:spPr>
          <a:xfrm>
            <a:off x="3059832" y="4584358"/>
            <a:ext cx="1122301" cy="90627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 Verbindung mit Pfeil 213"/>
          <p:cNvCxnSpPr/>
          <p:nvPr/>
        </p:nvCxnSpPr>
        <p:spPr>
          <a:xfrm flipV="1">
            <a:off x="3059832" y="2162683"/>
            <a:ext cx="1122301" cy="292573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 Verbindung mit Pfeil 214"/>
          <p:cNvCxnSpPr/>
          <p:nvPr/>
        </p:nvCxnSpPr>
        <p:spPr>
          <a:xfrm flipV="1">
            <a:off x="3059832" y="2666739"/>
            <a:ext cx="1122301" cy="2421675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mit Pfeil 215"/>
          <p:cNvCxnSpPr/>
          <p:nvPr/>
        </p:nvCxnSpPr>
        <p:spPr>
          <a:xfrm flipV="1">
            <a:off x="3059832" y="3170795"/>
            <a:ext cx="1122301" cy="1917619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mit Pfeil 216"/>
          <p:cNvCxnSpPr/>
          <p:nvPr/>
        </p:nvCxnSpPr>
        <p:spPr>
          <a:xfrm flipV="1">
            <a:off x="3059832" y="3674851"/>
            <a:ext cx="1122301" cy="1413563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 Verbindung mit Pfeil 217"/>
          <p:cNvCxnSpPr/>
          <p:nvPr/>
        </p:nvCxnSpPr>
        <p:spPr>
          <a:xfrm flipV="1">
            <a:off x="3059832" y="4182137"/>
            <a:ext cx="1122301" cy="90627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 Verbindung mit Pfeil 218"/>
          <p:cNvCxnSpPr/>
          <p:nvPr/>
        </p:nvCxnSpPr>
        <p:spPr>
          <a:xfrm flipV="1">
            <a:off x="3059832" y="4686193"/>
            <a:ext cx="1122301" cy="40222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 Verbindung mit Pfeil 219"/>
          <p:cNvCxnSpPr/>
          <p:nvPr/>
        </p:nvCxnSpPr>
        <p:spPr>
          <a:xfrm>
            <a:off x="3059832" y="5088414"/>
            <a:ext cx="1122301" cy="40222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Gerade Verbindung mit Pfeil 220"/>
          <p:cNvCxnSpPr/>
          <p:nvPr/>
        </p:nvCxnSpPr>
        <p:spPr>
          <a:xfrm flipV="1">
            <a:off x="3059832" y="2162683"/>
            <a:ext cx="1122301" cy="342978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 Verbindung mit Pfeil 221"/>
          <p:cNvCxnSpPr/>
          <p:nvPr/>
        </p:nvCxnSpPr>
        <p:spPr>
          <a:xfrm flipV="1">
            <a:off x="3059832" y="2666739"/>
            <a:ext cx="1122301" cy="292573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Gerade Verbindung mit Pfeil 222"/>
          <p:cNvCxnSpPr/>
          <p:nvPr/>
        </p:nvCxnSpPr>
        <p:spPr>
          <a:xfrm flipV="1">
            <a:off x="3059832" y="3170795"/>
            <a:ext cx="1122301" cy="2421675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 Verbindung mit Pfeil 223"/>
          <p:cNvCxnSpPr/>
          <p:nvPr/>
        </p:nvCxnSpPr>
        <p:spPr>
          <a:xfrm flipV="1">
            <a:off x="3059832" y="3674851"/>
            <a:ext cx="1122301" cy="1917619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Gerade Verbindung mit Pfeil 224"/>
          <p:cNvCxnSpPr/>
          <p:nvPr/>
        </p:nvCxnSpPr>
        <p:spPr>
          <a:xfrm flipV="1">
            <a:off x="3059832" y="4182137"/>
            <a:ext cx="1122301" cy="1410333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Gerade Verbindung mit Pfeil 225"/>
          <p:cNvCxnSpPr/>
          <p:nvPr/>
        </p:nvCxnSpPr>
        <p:spPr>
          <a:xfrm flipV="1">
            <a:off x="3059832" y="4686193"/>
            <a:ext cx="1122301" cy="90627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 Verbindung mit Pfeil 226"/>
          <p:cNvCxnSpPr/>
          <p:nvPr/>
        </p:nvCxnSpPr>
        <p:spPr>
          <a:xfrm flipV="1">
            <a:off x="3059832" y="5190249"/>
            <a:ext cx="1122301" cy="40222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Gerader Verbinder 227"/>
          <p:cNvCxnSpPr/>
          <p:nvPr/>
        </p:nvCxnSpPr>
        <p:spPr>
          <a:xfrm>
            <a:off x="899592" y="2780928"/>
            <a:ext cx="684076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feld 228"/>
          <p:cNvSpPr txBox="1"/>
          <p:nvPr/>
        </p:nvSpPr>
        <p:spPr>
          <a:xfrm>
            <a:off x="6372200" y="216268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GPU 0</a:t>
            </a:r>
          </a:p>
        </p:txBody>
      </p:sp>
      <p:cxnSp>
        <p:nvCxnSpPr>
          <p:cNvPr id="230" name="Gerader Verbinder 229"/>
          <p:cNvCxnSpPr/>
          <p:nvPr/>
        </p:nvCxnSpPr>
        <p:spPr>
          <a:xfrm>
            <a:off x="899592" y="3789040"/>
            <a:ext cx="684076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Gerader Verbinder 230"/>
          <p:cNvCxnSpPr/>
          <p:nvPr/>
        </p:nvCxnSpPr>
        <p:spPr>
          <a:xfrm>
            <a:off x="899592" y="4797152"/>
            <a:ext cx="684076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feld 231"/>
          <p:cNvSpPr txBox="1"/>
          <p:nvPr/>
        </p:nvSpPr>
        <p:spPr>
          <a:xfrm>
            <a:off x="6372200" y="310031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GPU 1</a:t>
            </a:r>
          </a:p>
        </p:txBody>
      </p:sp>
      <p:sp>
        <p:nvSpPr>
          <p:cNvPr id="233" name="Textfeld 232"/>
          <p:cNvSpPr txBox="1"/>
          <p:nvPr/>
        </p:nvSpPr>
        <p:spPr>
          <a:xfrm>
            <a:off x="6360277" y="416249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GPU 2</a:t>
            </a:r>
          </a:p>
        </p:txBody>
      </p:sp>
      <p:sp>
        <p:nvSpPr>
          <p:cNvPr id="234" name="Textfeld 233"/>
          <p:cNvSpPr txBox="1"/>
          <p:nvPr/>
        </p:nvSpPr>
        <p:spPr>
          <a:xfrm>
            <a:off x="6347210" y="512434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GPU 3</a:t>
            </a:r>
          </a:p>
        </p:txBody>
      </p:sp>
    </p:spTree>
    <p:extLst>
      <p:ext uri="{BB962C8B-B14F-4D97-AF65-F5344CB8AC3E}">
        <p14:creationId xmlns:p14="http://schemas.microsoft.com/office/powerpoint/2010/main" val="4102243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2C3A17-A2C4-493B-B267-853136D0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5029200"/>
          </a:xfrm>
        </p:spPr>
        <p:txBody>
          <a:bodyPr/>
          <a:lstStyle/>
          <a:p>
            <a:r>
              <a:rPr lang="mn-MN" dirty="0">
                <a:latin typeface="+mn-lt"/>
              </a:rPr>
              <a:t>Баяралалаа.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E30BE-CF4D-4906-9FD6-ECF062E6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26812-674E-48CE-8D82-677ED3D451CC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920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C0E7-7CB2-42DF-B915-4B46E0A4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dirty="0"/>
              <a:t>Параллел алгоритмын шинжилгээ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9CA1-D7B7-41B2-B89B-A07FCEF19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mn-MN" dirty="0"/>
              <a:t>Програм, алгоритмын ажиллагааг ойлгохын тулд шинжилгээ хийдэг</a:t>
            </a:r>
          </a:p>
          <a:p>
            <a:r>
              <a:rPr lang="mn-MN" dirty="0"/>
              <a:t>Процессорын тоотой уялдуулан дараах шинжилгээний багцуудыг хэрэгжүүлдэг</a:t>
            </a:r>
          </a:p>
          <a:p>
            <a:pPr lvl="1"/>
            <a:r>
              <a:rPr lang="en-US" dirty="0"/>
              <a:t>Speedup</a:t>
            </a:r>
            <a:endParaRPr lang="mn-MN" dirty="0"/>
          </a:p>
          <a:p>
            <a:pPr lvl="1"/>
            <a:r>
              <a:rPr lang="en-US" dirty="0"/>
              <a:t>Efficiency and cost</a:t>
            </a:r>
            <a:endParaRPr lang="mn-MN" dirty="0"/>
          </a:p>
          <a:p>
            <a:pPr lvl="1"/>
            <a:r>
              <a:rPr lang="en-US" dirty="0"/>
              <a:t>Scalability</a:t>
            </a:r>
            <a:endParaRPr lang="mn-MN" dirty="0"/>
          </a:p>
          <a:p>
            <a:pPr lvl="1"/>
            <a:r>
              <a:rPr lang="en-US" dirty="0"/>
              <a:t>Computation-to-communication ratio</a:t>
            </a:r>
          </a:p>
        </p:txBody>
      </p:sp>
    </p:spTree>
    <p:extLst>
      <p:ext uri="{BB962C8B-B14F-4D97-AF65-F5344CB8AC3E}">
        <p14:creationId xmlns:p14="http://schemas.microsoft.com/office/powerpoint/2010/main" val="3533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A250-C233-4079-8E05-6C7E794E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Хурдсалт </a:t>
            </a:r>
            <a:r>
              <a:rPr lang="en-US" dirty="0"/>
              <a:t>(Speedup)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F276A5-AEE1-44F9-B718-FAF0EFC5CD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346" y="1732451"/>
                <a:ext cx="7765322" cy="2704661"/>
              </a:xfrm>
            </p:spPr>
            <p:txBody>
              <a:bodyPr>
                <a:normAutofit/>
              </a:bodyPr>
              <a:lstStyle/>
              <a:p>
                <a:r>
                  <a:rPr lang="mn-MN" dirty="0"/>
                  <a:t>Дараалсан программчлалаас хир хурдан ажиллаж байгааг шалгадаг</a:t>
                </a:r>
              </a:p>
              <a:p>
                <a:r>
                  <a:rPr lang="mn-MN" dirty="0"/>
                  <a:t>Хурдсалтыг параллел код бүрийн эсвэл алгоритмын хувьд ерөнхийд нь тооцоолно.</a:t>
                </a:r>
              </a:p>
              <a:p>
                <a:r>
                  <a:rPr lang="mn-MN" dirty="0"/>
                  <a:t>Хурдсалт </a:t>
                </a:r>
                <a14:m>
                  <m:oMath xmlns:m="http://schemas.openxmlformats.org/officeDocument/2006/math">
                    <m:r>
                      <a:rPr lang="mn-M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mn-MN" dirty="0"/>
                  <a:t>нь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mn-MN" dirty="0"/>
                  <a:t> ширхэг процессор дээр ажиллах хугацаа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  <a:r>
                  <a:rPr lang="mn-MN" dirty="0"/>
                  <a:t> болон</a:t>
                </a:r>
                <a:r>
                  <a:rPr lang="en-US" dirty="0"/>
                  <a:t> </a:t>
                </a:r>
                <a:r>
                  <a:rPr lang="mn-MN" dirty="0"/>
                  <a:t>нэг процессор дээр ажиллах хугацаа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(1)</m:t>
                    </m:r>
                  </m:oMath>
                </a14:m>
                <a:r>
                  <a:rPr lang="en-US" dirty="0"/>
                  <a:t>)</a:t>
                </a:r>
                <a:r>
                  <a:rPr lang="mn-MN" dirty="0"/>
                  <a:t> –уудын харьцаа юм.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F276A5-AEE1-44F9-B718-FAF0EFC5CD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346" y="1732451"/>
                <a:ext cx="7765322" cy="270466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4">
                <a:extLst>
                  <a:ext uri="{FF2B5EF4-FFF2-40B4-BE49-F238E27FC236}">
                    <a16:creationId xmlns:a16="http://schemas.microsoft.com/office/drawing/2014/main" id="{7F93C3BD-248D-4036-B0D9-BB41FC12CD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548" y="4889398"/>
                <a:ext cx="8136904" cy="733149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fr-FR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  <m:r>
                            <a:rPr lang="fr-FR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fr-FR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Box 4">
                <a:extLst>
                  <a:ext uri="{FF2B5EF4-FFF2-40B4-BE49-F238E27FC236}">
                    <a16:creationId xmlns:a16="http://schemas.microsoft.com/office/drawing/2014/main" id="{7F93C3BD-248D-4036-B0D9-BB41FC12C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548" y="4889398"/>
                <a:ext cx="8136904" cy="7331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10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4548F-EA90-4547-A6D6-1F647EBE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dirty="0"/>
              <a:t>Үр ашиг ба өртөг </a:t>
            </a:r>
            <a:br>
              <a:rPr lang="en-US" dirty="0"/>
            </a:br>
            <a:r>
              <a:rPr lang="en-US" dirty="0"/>
              <a:t>(Efficiency and cost)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017173-7470-447E-A6AE-87FB05515B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mn-MN" dirty="0"/>
                  <a:t>Боломжит хамгийн өндөр хурдсалт - </a:t>
                </a:r>
                <a:r>
                  <a:rPr lang="mn-MN" i="1" dirty="0"/>
                  <a:t>шугаман хурдсалт</a:t>
                </a:r>
                <a:r>
                  <a:rPr lang="mn-MN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mn-MN" dirty="0"/>
                  <a:t>ширхэг процессор эсвэл цөмийн тусламжтайгаар хүрч болох хамгийн дээд хурдсалт нь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mn-MN" dirty="0"/>
                  <a:t>.</a:t>
                </a:r>
              </a:p>
              <a:p>
                <a:r>
                  <a:rPr lang="mn-MN" dirty="0"/>
                  <a:t>Хурдсалтыг процессорууд болон цөмүүдийн тоотой уялдуулах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-</a:t>
                </a:r>
                <a:r>
                  <a:rPr lang="mn-MN" dirty="0"/>
                  <a:t>ийг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</a:t>
                </a:r>
                <a:r>
                  <a:rPr lang="mn-MN" dirty="0"/>
                  <a:t>д хувааж үр ашиг </a:t>
                </a:r>
                <a:r>
                  <a:rPr lang="en-US" dirty="0"/>
                  <a:t>(Efficiency)</a:t>
                </a:r>
                <a:r>
                  <a:rPr lang="mn-MN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mn-MN" dirty="0"/>
                  <a:t>-г олно.</a:t>
                </a:r>
              </a:p>
              <a:p>
                <a:pPr lvl="1"/>
                <a:r>
                  <a:rPr lang="mn-MN" dirty="0"/>
                  <a:t>шугаман хурдсалт нь 100% ойролцоо утгатай болно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mn-MN" dirty="0"/>
              </a:p>
              <a:p>
                <a:r>
                  <a:rPr lang="mn-MN" dirty="0"/>
                  <a:t>Өртөг</a:t>
                </a:r>
                <a:r>
                  <a:rPr lang="en-US" dirty="0"/>
                  <a:t> (Cost) </a:t>
                </a:r>
                <a:r>
                  <a:rPr lang="mn-MN" dirty="0"/>
                  <a:t>нь төстэй боловч ажиллах хугацаа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</a:t>
                </a:r>
                <a:r>
                  <a:rPr lang="mn-MN" dirty="0"/>
                  <a:t>хурдсалтын оронд) –г цөмийн тоо </a:t>
                </a:r>
                <a:r>
                  <a:rPr lang="en-US" dirty="0"/>
                  <a:t>p-</a:t>
                </a:r>
                <a:r>
                  <a:rPr lang="mn-MN" dirty="0"/>
                  <a:t>ээр үржүүлдэг.</a:t>
                </a:r>
              </a:p>
              <a:p>
                <a:pPr marL="36900" indent="0">
                  <a:buNone/>
                </a:pPr>
                <a:endParaRPr lang="mn-M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017173-7470-447E-A6AE-87FB05515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4">
                <a:extLst>
                  <a:ext uri="{FF2B5EF4-FFF2-40B4-BE49-F238E27FC236}">
                    <a16:creationId xmlns:a16="http://schemas.microsoft.com/office/drawing/2014/main" id="{7123D6E5-6546-4E16-937B-FD1EA95D3D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813" y="4221088"/>
                <a:ext cx="8136904" cy="582660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smtClean="0">
                        <a:solidFill>
                          <a:schemeClr val="bg1"/>
                        </a:solidFill>
                      </a:rPr>
                      <m:t>E</m:t>
                    </m:r>
                    <m:r>
                      <a:rPr lang="fr-FR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fr-F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fr-F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fr-FR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F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(1) </m:t>
                        </m:r>
                      </m:num>
                      <m:den>
                        <m:r>
                          <a:rPr lang="fr-F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F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2000">
                            <a:solidFill>
                              <a:schemeClr val="bg1"/>
                            </a:solidFill>
                          </a:rPr>
                          <m:t>×</m:t>
                        </m:r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 Box 4">
                <a:extLst>
                  <a:ext uri="{FF2B5EF4-FFF2-40B4-BE49-F238E27FC236}">
                    <a16:creationId xmlns:a16="http://schemas.microsoft.com/office/drawing/2014/main" id="{7123D6E5-6546-4E16-937B-FD1EA95D3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813" y="4221088"/>
                <a:ext cx="8136904" cy="582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>
                <a:extLst>
                  <a:ext uri="{FF2B5EF4-FFF2-40B4-BE49-F238E27FC236}">
                    <a16:creationId xmlns:a16="http://schemas.microsoft.com/office/drawing/2014/main" id="{5F1EBFE4-CEE0-495F-9580-CE3A53A884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813" y="5738271"/>
                <a:ext cx="8136904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 Box 4">
                <a:extLst>
                  <a:ext uri="{FF2B5EF4-FFF2-40B4-BE49-F238E27FC236}">
                    <a16:creationId xmlns:a16="http://schemas.microsoft.com/office/drawing/2014/main" id="{5F1EBFE4-CEE0-495F-9580-CE3A53A88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813" y="5738271"/>
                <a:ext cx="8136904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25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7EDC-FCB8-417A-8071-4ED80272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Чадамж </a:t>
            </a:r>
            <a:r>
              <a:rPr lang="en-US" dirty="0"/>
              <a:t>(Scalability)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DB956-17AB-4C66-9D63-868246AF8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/>
              <a:t>Ихэнхдээ тодорхой тооны процессор эсвэл цөмүүдийн үр ашгийг хэмжихийн оронд өөр өөр тооны хувьд шинждэг.</a:t>
            </a:r>
          </a:p>
          <a:p>
            <a:pPr lvl="1"/>
            <a:r>
              <a:rPr lang="en-US" dirty="0"/>
              <a:t>P = 1, 2, 4, 8, 16, 32, 64, 128</a:t>
            </a:r>
            <a:endParaRPr lang="mn-MN" dirty="0"/>
          </a:p>
          <a:p>
            <a:r>
              <a:rPr lang="en-US" b="1" i="1" dirty="0"/>
              <a:t>Strong scalability</a:t>
            </a:r>
            <a:r>
              <a:rPr lang="mn-MN" b="1" i="1" dirty="0"/>
              <a:t>:</a:t>
            </a:r>
            <a:r>
              <a:rPr lang="mn-MN" dirty="0"/>
              <a:t> Процессоруудын тоог нэмэгдүүлж шинжлэх</a:t>
            </a:r>
          </a:p>
          <a:p>
            <a:r>
              <a:rPr lang="en-US" b="1" i="1" dirty="0"/>
              <a:t>Weak scalability</a:t>
            </a:r>
            <a:r>
              <a:rPr lang="mn-MN" b="1" i="1" dirty="0"/>
              <a:t>:</a:t>
            </a:r>
            <a:r>
              <a:rPr lang="mn-MN" dirty="0"/>
              <a:t> Процессоруудын тоо болон</a:t>
            </a:r>
            <a:r>
              <a:rPr lang="en-US" dirty="0"/>
              <a:t> </a:t>
            </a:r>
            <a:r>
              <a:rPr lang="mn-MN" dirty="0"/>
              <a:t>оролтын өгөгдлийн хэмжээг өсгөж шинжилнэ</a:t>
            </a:r>
          </a:p>
          <a:p>
            <a:endParaRPr lang="mn-MN" dirty="0"/>
          </a:p>
          <a:p>
            <a:pPr lvl="1"/>
            <a:endParaRPr lang="mn-M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0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0A654-F921-44AA-A917-34B11AA4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Computation-to-communication </a:t>
            </a:r>
            <a:r>
              <a:rPr lang="mn-MN" dirty="0"/>
              <a:t>харьцаа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B3ED6-306A-41E8-B114-EECFF8B53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/>
              <a:t>Параллел хэрэгжүүлэлтийн боломжит чадамжид нөлөөлөх чухал хэмжигдэхүүн юм.</a:t>
            </a:r>
          </a:p>
          <a:p>
            <a:r>
              <a:rPr lang="mn-MN" dirty="0"/>
              <a:t>Тооцоололд зарцуулсан хугацааг процессоруудын хооронд мэдээлэл солилцохооны хугацаагаар хувааж тооцоолно.</a:t>
            </a:r>
          </a:p>
          <a:p>
            <a:r>
              <a:rPr lang="mn-MN" dirty="0"/>
              <a:t>Өндөр байх тусам хурдсалт, үр ашиг нэмэгдэнэ.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7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98BA-8708-4476-9992-EED848F6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n-MN" dirty="0"/>
              <a:t>Тоог нэмэх параллел алгоритм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A4A539-A1F2-46EF-861C-4F9C3B3AC7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346" y="1732450"/>
                <a:ext cx="7765322" cy="47928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mn-MN" b="1" dirty="0"/>
                  <a:t>Оролт</a:t>
                </a:r>
                <a:r>
                  <a:rPr lang="en-US" dirty="0"/>
                  <a:t>:	</a:t>
                </a:r>
                <a:r>
                  <a:rPr lang="mn-MN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mn-MN" dirty="0"/>
                  <a:t>ширхэг тоог агуулсан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mn-MN" dirty="0"/>
                  <a:t>массив</a:t>
                </a:r>
                <a:endParaRPr lang="en-US" dirty="0"/>
              </a:p>
              <a:p>
                <a:r>
                  <a:rPr lang="mn-MN" b="1" dirty="0"/>
                  <a:t>Гаралт</a:t>
                </a:r>
                <a:r>
                  <a:rPr lang="en-US" dirty="0"/>
                  <a:t>:  	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mn-MN" b="1" dirty="0"/>
                  <a:t>Даалгавар</a:t>
                </a:r>
                <a:r>
                  <a:rPr lang="en-US" dirty="0"/>
                  <a:t>: 	</a:t>
                </a:r>
                <a:r>
                  <a:rPr lang="mn-MN" dirty="0"/>
                  <a:t> </a:t>
                </a:r>
                <a:r>
                  <a:rPr lang="mn-MN" i="1" dirty="0"/>
                  <a:t>Процессийн элементүүдийн </a:t>
                </a:r>
                <a:r>
                  <a:rPr lang="en-US" dirty="0"/>
                  <a:t>(</a:t>
                </a:r>
                <a:r>
                  <a:rPr lang="en-US" i="1" dirty="0"/>
                  <a:t>processing elements</a:t>
                </a:r>
                <a:r>
                  <a:rPr lang="en-US" dirty="0"/>
                  <a:t> – PEs)</a:t>
                </a:r>
                <a:r>
                  <a:rPr lang="mn-MN" dirty="0"/>
                  <a:t> массивийг ашиглан энэ асуудлыг үр ашигтай параллелчлах</a:t>
                </a:r>
                <a:endParaRPr lang="en-US" dirty="0"/>
              </a:p>
              <a:p>
                <a:r>
                  <a:rPr lang="mn-MN" b="1" dirty="0"/>
                  <a:t>Төсөөлөл</a:t>
                </a:r>
                <a:r>
                  <a:rPr lang="en-US" dirty="0"/>
                  <a:t>:</a:t>
                </a:r>
              </a:p>
              <a:p>
                <a:pPr marL="792900" lvl="1" indent="-342900">
                  <a:buFont typeface="+mj-lt"/>
                  <a:buAutoNum type="arabicPeriod"/>
                </a:pPr>
                <a:r>
                  <a:rPr lang="mn-MN" b="1" dirty="0"/>
                  <a:t>Тооцоолол</a:t>
                </a:r>
                <a:r>
                  <a:rPr lang="en-US" dirty="0"/>
                  <a:t>: PE </a:t>
                </a:r>
                <a:r>
                  <a:rPr lang="mn-MN" dirty="0"/>
                  <a:t>бүр </a:t>
                </a:r>
                <a:r>
                  <a:rPr lang="mn-MN" u="sng" dirty="0"/>
                  <a:t>1 сек</a:t>
                </a:r>
                <a:r>
                  <a:rPr lang="en-US" dirty="0"/>
                  <a:t>-</a:t>
                </a:r>
                <a:r>
                  <a:rPr lang="mn-MN" dirty="0"/>
                  <a:t>д санах ойд байх хоёр тоог нэмнэ</a:t>
                </a:r>
                <a:endParaRPr lang="en-US" dirty="0"/>
              </a:p>
              <a:p>
                <a:pPr marL="792900" lvl="1" indent="-342900">
                  <a:buFont typeface="+mj-lt"/>
                  <a:buAutoNum type="arabicPeriod"/>
                </a:pPr>
                <a:r>
                  <a:rPr lang="mn-MN" b="1" dirty="0"/>
                  <a:t>Мэдээлэл солилцоо</a:t>
                </a:r>
                <a:r>
                  <a:rPr lang="en-US" dirty="0"/>
                  <a:t>: PE</a:t>
                </a:r>
                <a:r>
                  <a:rPr lang="mn-MN" dirty="0"/>
                  <a:t> нь санах ойгоосоо өөр </a:t>
                </a:r>
                <a:r>
                  <a:rPr lang="en-US" dirty="0"/>
                  <a:t>PE</a:t>
                </a:r>
                <a:r>
                  <a:rPr lang="mn-MN" dirty="0"/>
                  <a:t>-ийн санах ойд </a:t>
                </a:r>
                <a:r>
                  <a:rPr lang="mn-MN" u="sng" dirty="0"/>
                  <a:t>3 сек</a:t>
                </a:r>
                <a:r>
                  <a:rPr lang="en-US" dirty="0"/>
                  <a:t>-</a:t>
                </a:r>
                <a:r>
                  <a:rPr lang="mn-MN" dirty="0"/>
                  <a:t>д өгөгдөл илгээнэ </a:t>
                </a:r>
                <a:r>
                  <a:rPr lang="en-US" dirty="0"/>
                  <a:t>(</a:t>
                </a:r>
                <a:r>
                  <a:rPr lang="mn-MN" dirty="0"/>
                  <a:t>хэмжээ хамаарахгүй</a:t>
                </a:r>
                <a:r>
                  <a:rPr lang="en-US" dirty="0"/>
                  <a:t>)</a:t>
                </a:r>
              </a:p>
              <a:p>
                <a:pPr marL="792900" lvl="1" indent="-342900">
                  <a:buFont typeface="+mj-lt"/>
                  <a:buAutoNum type="arabicPeriod"/>
                </a:pPr>
                <a:r>
                  <a:rPr lang="mn-MN" b="1" dirty="0"/>
                  <a:t>Оролт ба гаралт</a:t>
                </a:r>
                <a:r>
                  <a:rPr lang="en-US" dirty="0"/>
                  <a:t>: </a:t>
                </a:r>
                <a:r>
                  <a:rPr lang="mn-MN" dirty="0"/>
                  <a:t>Програм эхлээд оролтын массивийг </a:t>
                </a:r>
                <a:r>
                  <a:rPr lang="en-US" dirty="0"/>
                  <a:t>PE #0</a:t>
                </a:r>
                <a:r>
                  <a:rPr lang="mn-MN" dirty="0"/>
                  <a:t> дээр байрлуулна. Гаралтыг мөн байрлалд цугуулна.</a:t>
                </a:r>
                <a:endParaRPr lang="en-US" dirty="0"/>
              </a:p>
              <a:p>
                <a:pPr marL="792900" lvl="1" indent="-342900">
                  <a:buFont typeface="+mj-lt"/>
                  <a:buAutoNum type="arabicPeriod"/>
                </a:pPr>
                <a:r>
                  <a:rPr lang="mn-MN" b="1" dirty="0"/>
                  <a:t>Синхрочлол</a:t>
                </a:r>
                <a:r>
                  <a:rPr lang="en-US" dirty="0"/>
                  <a:t>: </a:t>
                </a:r>
                <a:r>
                  <a:rPr lang="mn-MN" dirty="0"/>
                  <a:t>Бүх</a:t>
                </a:r>
                <a:r>
                  <a:rPr lang="en-US" dirty="0"/>
                  <a:t> PE</a:t>
                </a:r>
                <a:r>
                  <a:rPr lang="mn-MN" dirty="0"/>
                  <a:t> нь </a:t>
                </a:r>
                <a:r>
                  <a:rPr lang="en-US" dirty="0"/>
                  <a:t>lock-step </a:t>
                </a:r>
                <a:r>
                  <a:rPr lang="mn-MN" dirty="0"/>
                  <a:t>зарчмаар ажилладаг</a:t>
                </a:r>
                <a:r>
                  <a:rPr lang="en-US" dirty="0"/>
                  <a:t>; </a:t>
                </a:r>
                <a:r>
                  <a:rPr lang="mn-MN" dirty="0"/>
                  <a:t>жнь:</a:t>
                </a:r>
                <a:r>
                  <a:rPr lang="en-US" dirty="0"/>
                  <a:t> </a:t>
                </a:r>
                <a:r>
                  <a:rPr lang="mn-MN" dirty="0"/>
                  <a:t> Тэд </a:t>
                </a:r>
                <a:r>
                  <a:rPr lang="en-US" dirty="0"/>
                  <a:t>compute, communicate </a:t>
                </a:r>
                <a:r>
                  <a:rPr lang="mn-MN" dirty="0"/>
                  <a:t>эсвэл</a:t>
                </a:r>
                <a:r>
                  <a:rPr lang="en-US" dirty="0"/>
                  <a:t> idle</a:t>
                </a:r>
                <a:r>
                  <a:rPr lang="mn-MN" dirty="0"/>
                  <a:t> төлвийн нэгэнд байх ёстой</a:t>
                </a:r>
                <a:r>
                  <a:rPr lang="en-US" dirty="0"/>
                  <a:t>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A4A539-A1F2-46EF-861C-4F9C3B3AC7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346" y="1732450"/>
                <a:ext cx="7765322" cy="479289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20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B6F0-F43B-4A48-AF6C-6DEF9F63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Тоог нэмэх параллел алгоритм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FB25A-7CC2-4A54-B176-875110DBC3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346" y="3563146"/>
                <a:ext cx="7765322" cy="3034206"/>
              </a:xfrm>
            </p:spPr>
            <p:txBody>
              <a:bodyPr>
                <a:normAutofit/>
              </a:bodyPr>
              <a:lstStyle/>
              <a:p>
                <a:r>
                  <a:rPr lang="mn-MN" dirty="0"/>
                  <a:t>Эхлээд дараалж ажиллахаар авна. </a:t>
                </a:r>
                <a:r>
                  <a:rPr lang="en-US" dirty="0"/>
                  <a:t>(</a:t>
                </a:r>
                <a:r>
                  <a:rPr lang="en-US" i="1" dirty="0"/>
                  <a:t>p</a:t>
                </a:r>
                <a:r>
                  <a:rPr lang="en-US" dirty="0"/>
                  <a:t> = 1):</a:t>
                </a:r>
              </a:p>
              <a:p>
                <a:pPr lvl="1"/>
                <a:r>
                  <a:rPr lang="mn-MN" dirty="0"/>
                  <a:t>Манай жишээний хувьд</a:t>
                </a:r>
                <a:r>
                  <a:rPr lang="en-US" dirty="0"/>
                  <a:t>: </a:t>
                </a:r>
                <a:r>
                  <a:rPr lang="en-US" b="1" i="1" dirty="0"/>
                  <a:t>T</a:t>
                </a:r>
                <a:r>
                  <a:rPr lang="en-US" b="1" dirty="0"/>
                  <a:t>(1,</a:t>
                </a:r>
                <a:r>
                  <a:rPr lang="en-US" b="1" i="1" dirty="0"/>
                  <a:t>n</a:t>
                </a:r>
                <a:r>
                  <a:rPr lang="en-US" b="1" dirty="0"/>
                  <a:t>) </a:t>
                </a:r>
                <a:r>
                  <a:rPr lang="en-US" b="1" i="1" dirty="0"/>
                  <a:t>= n</a:t>
                </a:r>
                <a:r>
                  <a:rPr lang="en-US" b="1" dirty="0">
                    <a:sym typeface="Symbol" panose="05050102010706020507" pitchFamily="18" charset="2"/>
                  </a:rPr>
                  <a:t>1 </a:t>
                </a:r>
                <a:r>
                  <a:rPr lang="mn-MN" b="1" dirty="0">
                    <a:sym typeface="Symbol" panose="05050102010706020507" pitchFamily="18" charset="2"/>
                  </a:rPr>
                  <a:t>сек</a:t>
                </a:r>
                <a:endParaRPr lang="en-US" b="1" dirty="0">
                  <a:sym typeface="Symbol" panose="05050102010706020507" pitchFamily="18" charset="2"/>
                </a:endParaRPr>
              </a:p>
              <a:p>
                <a:r>
                  <a:rPr lang="ru-RU" dirty="0">
                    <a:sym typeface="Symbol" panose="05050102010706020507" pitchFamily="18" charset="2"/>
                  </a:rPr>
                  <a:t>Бид юу сонирхож байна вэ?</a:t>
                </a:r>
                <a:endParaRPr lang="en-US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b="1" dirty="0">
                    <a:sym typeface="Symbol" panose="05050102010706020507" pitchFamily="18" charset="2"/>
                  </a:rPr>
                  <a:t>Speedup: </a:t>
                </a:r>
                <a:r>
                  <a:rPr lang="mn-MN" dirty="0">
                    <a:sym typeface="Symbol" panose="05050102010706020507" pitchFamily="18" charset="2"/>
                  </a:rPr>
                  <a:t>Бид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lang="ru-RU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&gt;1 </m:t>
                    </m:r>
                  </m:oMath>
                </a14:m>
                <a:r>
                  <a:rPr lang="ru-RU" dirty="0">
                    <a:sym typeface="Symbol" panose="05050102010706020507" pitchFamily="18" charset="2"/>
                  </a:rPr>
                  <a:t>процессороор хэр хурдан вэ?</a:t>
                </a:r>
                <a:endParaRPr lang="en-US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b="1" dirty="0">
                    <a:sym typeface="Symbol" panose="05050102010706020507" pitchFamily="18" charset="2"/>
                  </a:rPr>
                  <a:t>Efficiency: </a:t>
                </a:r>
                <a:r>
                  <a:rPr lang="mn-MN" dirty="0">
                    <a:sym typeface="Symbol" panose="05050102010706020507" pitchFamily="18" charset="2"/>
                  </a:rPr>
                  <a:t>Бидний параллел программ үр ашигтай байна уу?</a:t>
                </a:r>
                <a:endParaRPr lang="en-US" dirty="0">
                  <a:sym typeface="Symbol" panose="05050102010706020507" pitchFamily="18" charset="2"/>
                </a:endParaRPr>
              </a:p>
              <a:p>
                <a:pPr lvl="1">
                  <a:tabLst>
                    <a:tab pos="808038" algn="l"/>
                  </a:tabLst>
                </a:pPr>
                <a:r>
                  <a:rPr lang="en-US" b="1" dirty="0">
                    <a:sym typeface="Symbol" panose="05050102010706020507" pitchFamily="18" charset="2"/>
                  </a:rPr>
                  <a:t>Scalability: </a:t>
                </a:r>
                <a:r>
                  <a:rPr lang="mn-MN" dirty="0">
                    <a:sym typeface="Symbol" panose="05050102010706020507" pitchFamily="18" charset="2"/>
                  </a:rPr>
                  <a:t>Бидний параллел програм нь янз бүрийн тооны процессоруудад хэрхэн ажиллах вэ</a:t>
                </a:r>
                <a:r>
                  <a:rPr lang="en-US" dirty="0">
                    <a:sym typeface="Symbol" panose="05050102010706020507" pitchFamily="18" charset="2"/>
                  </a:rPr>
                  <a:t> (</a:t>
                </a:r>
                <a:r>
                  <a:rPr lang="mn-MN" dirty="0">
                    <a:sym typeface="Symbol" panose="05050102010706020507" pitchFamily="18" charset="2"/>
                  </a:rPr>
                  <a:t>тогтмол / янз бүрийн хэмжээтэй асуудлын хувьд</a:t>
                </a:r>
                <a:r>
                  <a:rPr lang="en-US" dirty="0">
                    <a:sym typeface="Symbol" panose="05050102010706020507" pitchFamily="18" charset="2"/>
                  </a:rPr>
                  <a:t>)?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FB25A-7CC2-4A54-B176-875110DBC3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346" y="3563146"/>
                <a:ext cx="7765322" cy="303420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F08D7C6-E50F-4329-B91F-7CB46C3A41EE}"/>
              </a:ext>
            </a:extLst>
          </p:cNvPr>
          <p:cNvGrpSpPr/>
          <p:nvPr/>
        </p:nvGrpSpPr>
        <p:grpSpPr>
          <a:xfrm>
            <a:off x="1763689" y="1525893"/>
            <a:ext cx="5616623" cy="2037253"/>
            <a:chOff x="1763689" y="1525893"/>
            <a:chExt cx="5616623" cy="20372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feld 1">
                  <a:extLst>
                    <a:ext uri="{FF2B5EF4-FFF2-40B4-BE49-F238E27FC236}">
                      <a16:creationId xmlns:a16="http://schemas.microsoft.com/office/drawing/2014/main" id="{ABFB8FD8-3943-4397-956F-8A598FD8E9FE}"/>
                    </a:ext>
                  </a:extLst>
                </p:cNvPr>
                <p:cNvSpPr txBox="1"/>
                <p:nvPr/>
              </p:nvSpPr>
              <p:spPr>
                <a:xfrm>
                  <a:off x="3707904" y="1525893"/>
                  <a:ext cx="1948322" cy="55399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feld 1">
                  <a:extLst>
                    <a:ext uri="{FF2B5EF4-FFF2-40B4-BE49-F238E27FC236}">
                      <a16:creationId xmlns:a16="http://schemas.microsoft.com/office/drawing/2014/main" id="{ABFB8FD8-3943-4397-956F-8A598FD8E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904" y="1525893"/>
                  <a:ext cx="1948322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bgerundetes Rechteck 2">
              <a:extLst>
                <a:ext uri="{FF2B5EF4-FFF2-40B4-BE49-F238E27FC236}">
                  <a16:creationId xmlns:a16="http://schemas.microsoft.com/office/drawing/2014/main" id="{A62EC487-CC83-4C30-96B0-95E50F827A5B}"/>
                </a:ext>
              </a:extLst>
            </p:cNvPr>
            <p:cNvSpPr/>
            <p:nvPr/>
          </p:nvSpPr>
          <p:spPr>
            <a:xfrm>
              <a:off x="1763689" y="3034864"/>
              <a:ext cx="2791694" cy="528282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n-MN" sz="2000" dirty="0">
                  <a:solidFill>
                    <a:schemeClr val="bg1"/>
                  </a:solidFill>
                </a:rPr>
                <a:t>Асуудлын хэмжээ</a:t>
              </a:r>
              <a:endParaRPr lang="de-DE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Gerade Verbindung mit Pfeil 4">
              <a:extLst>
                <a:ext uri="{FF2B5EF4-FFF2-40B4-BE49-F238E27FC236}">
                  <a16:creationId xmlns:a16="http://schemas.microsoft.com/office/drawing/2014/main" id="{C006BEA3-BF1E-4294-A7AA-BDA10C6FB62E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3159536" y="1916832"/>
              <a:ext cx="1429083" cy="11180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bgerundetes Rechteck 20">
              <a:extLst>
                <a:ext uri="{FF2B5EF4-FFF2-40B4-BE49-F238E27FC236}">
                  <a16:creationId xmlns:a16="http://schemas.microsoft.com/office/drawing/2014/main" id="{D61C19A3-D2FD-49F4-94C5-51A6CE66D471}"/>
                </a:ext>
              </a:extLst>
            </p:cNvPr>
            <p:cNvSpPr/>
            <p:nvPr/>
          </p:nvSpPr>
          <p:spPr>
            <a:xfrm>
              <a:off x="5188693" y="3034864"/>
              <a:ext cx="2191619" cy="528282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bg1"/>
                  </a:solidFill>
                </a:rPr>
                <a:t>#</a:t>
              </a:r>
              <a:r>
                <a:rPr lang="mn-MN" sz="2000" dirty="0">
                  <a:solidFill>
                    <a:schemeClr val="bg1"/>
                  </a:solidFill>
                </a:rPr>
                <a:t>Процессорууд</a:t>
              </a:r>
              <a:endParaRPr lang="de-DE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Gerade Verbindung mit Pfeil 24">
              <a:extLst>
                <a:ext uri="{FF2B5EF4-FFF2-40B4-BE49-F238E27FC236}">
                  <a16:creationId xmlns:a16="http://schemas.microsoft.com/office/drawing/2014/main" id="{205A5F61-8BEA-4F75-9E9B-638D4FF4AD34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 flipV="1">
              <a:off x="5004048" y="1916832"/>
              <a:ext cx="1280455" cy="11180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2025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1002</TotalTime>
  <Words>1533</Words>
  <Application>Microsoft Office PowerPoint</Application>
  <PresentationFormat>On-screen Show (4:3)</PresentationFormat>
  <Paragraphs>285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Calisto MT</vt:lpstr>
      <vt:lpstr>Cambria Math</vt:lpstr>
      <vt:lpstr>Consolas</vt:lpstr>
      <vt:lpstr>Courier New</vt:lpstr>
      <vt:lpstr>Symbol</vt:lpstr>
      <vt:lpstr>Trebuchet MS</vt:lpstr>
      <vt:lpstr>Wingdings 2</vt:lpstr>
      <vt:lpstr>Slate</vt:lpstr>
      <vt:lpstr>Параллелчлалын үндэс</vt:lpstr>
      <vt:lpstr>Хичээлийн агуулга</vt:lpstr>
      <vt:lpstr>Параллел алгоритмын шинжилгээ</vt:lpstr>
      <vt:lpstr>Хурдсалт (Speedup)</vt:lpstr>
      <vt:lpstr>Үр ашиг ба өртөг  (Efficiency and cost)</vt:lpstr>
      <vt:lpstr>Чадамж (Scalability)</vt:lpstr>
      <vt:lpstr>Computation-to-communication харьцаа</vt:lpstr>
      <vt:lpstr>Тоог нэмэх параллел алгоритм</vt:lpstr>
      <vt:lpstr>Тоог нэмэх параллел алгоритм</vt:lpstr>
      <vt:lpstr>Тоог нэмэх параллел алгоритм</vt:lpstr>
      <vt:lpstr>Тоог нэмэх параллел алгоритм</vt:lpstr>
      <vt:lpstr>Тоог нэмэх параллел алгоритм</vt:lpstr>
      <vt:lpstr>Шинжилгээ</vt:lpstr>
      <vt:lpstr>Strong Scalability шинжилгээ. n = 1024</vt:lpstr>
      <vt:lpstr>Weak Scalability шинжилгээ. n = 1024p</vt:lpstr>
      <vt:lpstr>Compute-to-Communication Ratio</vt:lpstr>
      <vt:lpstr>Шинжилгээнээс гарах дүгнэлт</vt:lpstr>
      <vt:lpstr>Хуваарилагдсан санах ойн системүүд</vt:lpstr>
      <vt:lpstr>Interconnection network – Мэдээлэл солилцооны сүлжээ</vt:lpstr>
      <vt:lpstr>Дундын санах ойн системүүд</vt:lpstr>
      <vt:lpstr>Дундын санах ойн системүүд</vt:lpstr>
      <vt:lpstr>Параллел програмын зохиомж</vt:lpstr>
      <vt:lpstr>Параллелчлалын шинжилгээ  (Prefix Sum)</vt:lpstr>
      <vt:lpstr>Partition-д хуваах</vt:lpstr>
      <vt:lpstr>Гүн сургалтын Параллелизмын загвар</vt:lpstr>
      <vt:lpstr>Баяралалаа.</vt:lpstr>
    </vt:vector>
  </TitlesOfParts>
  <Company>Johannes Gutenberg-Universität Mainz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x</dc:creator>
  <cp:lastModifiedBy>Ganbat Ganbaatar</cp:lastModifiedBy>
  <cp:revision>465</cp:revision>
  <dcterms:created xsi:type="dcterms:W3CDTF">2011-08-11T13:49:43Z</dcterms:created>
  <dcterms:modified xsi:type="dcterms:W3CDTF">2020-03-04T12:31:32Z</dcterms:modified>
</cp:coreProperties>
</file>