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363" r:id="rId2"/>
    <p:sldId id="418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397" r:id="rId13"/>
    <p:sldId id="398" r:id="rId14"/>
    <p:sldId id="417" r:id="rId15"/>
    <p:sldId id="399" r:id="rId16"/>
    <p:sldId id="400" r:id="rId17"/>
    <p:sldId id="401" r:id="rId18"/>
    <p:sldId id="402" r:id="rId19"/>
    <p:sldId id="3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729" autoAdjust="0"/>
  </p:normalViewPr>
  <p:slideViewPr>
    <p:cSldViewPr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0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75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39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7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8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23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78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12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C6E8FB-FCA8-4981-9E0E-D9F5946805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2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6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96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2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01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28.02.2020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22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Random Access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257704"/>
            <a:ext cx="8811410" cy="1443104"/>
          </a:xfrm>
        </p:spPr>
        <p:txBody>
          <a:bodyPr>
            <a:normAutofit fontScale="90000"/>
          </a:bodyPr>
          <a:lstStyle/>
          <a:p>
            <a:r>
              <a:rPr lang="en-US" i="1" kern="0" dirty="0"/>
              <a:t>p</a:t>
            </a:r>
            <a:r>
              <a:rPr lang="en-US" kern="0" dirty="0"/>
              <a:t> = </a:t>
            </a:r>
            <a:r>
              <a:rPr lang="en-US" i="1" kern="0" dirty="0"/>
              <a:t>n</a:t>
            </a:r>
            <a:r>
              <a:rPr lang="en-US" kern="0" dirty="0"/>
              <a:t>/log(</a:t>
            </a:r>
            <a:r>
              <a:rPr lang="en-US" i="1" kern="0" dirty="0"/>
              <a:t>n</a:t>
            </a:r>
            <a:r>
              <a:rPr lang="en-US" kern="0" dirty="0"/>
              <a:t>) </a:t>
            </a:r>
            <a:r>
              <a:rPr lang="mn-MN" kern="0" dirty="0"/>
              <a:t>процессортой </a:t>
            </a:r>
            <a:r>
              <a:rPr lang="de-DE" dirty="0"/>
              <a:t>EREW PRAM </a:t>
            </a:r>
            <a:r>
              <a:rPr lang="mn-MN" dirty="0"/>
              <a:t>дээрх </a:t>
            </a:r>
            <a:r>
              <a:rPr lang="de-DE" dirty="0"/>
              <a:t>Cost-optimal </a:t>
            </a:r>
            <a:r>
              <a:rPr lang="mn-MN" dirty="0"/>
              <a:t>параллел</a:t>
            </a:r>
            <a:r>
              <a:rPr lang="de-DE" dirty="0"/>
              <a:t> Prefix</a:t>
            </a:r>
          </a:p>
        </p:txBody>
      </p:sp>
      <p:sp>
        <p:nvSpPr>
          <p:cNvPr id="3" name="Rechteck 2"/>
          <p:cNvSpPr/>
          <p:nvPr/>
        </p:nvSpPr>
        <p:spPr>
          <a:xfrm>
            <a:off x="467544" y="2060848"/>
            <a:ext cx="7920880" cy="3754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шат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процессор бүр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n/p = log(n) = k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хэмжээтэй дэд массивийн локал </a:t>
            </a:r>
          </a:p>
          <a:p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нийлбэрийг тооцоолно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i&lt;n / k; i++) 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do_in_parallel</a:t>
            </a: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j&lt;k; j++)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A[i*k+j] += A[i*k+j-1];</a:t>
            </a: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шат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дэд массив бүрийн баруун талын эхний утгыг хэрэглэн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нийлбэрийн олно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(O(log(n/k)))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i&lt;log(n / k); i++) 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pow(2,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j&lt;n / k;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33C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do_in_parallel</a:t>
            </a:r>
            <a:endParaRPr lang="en-US" sz="1400" dirty="0">
              <a:solidFill>
                <a:srgbClr val="0033CC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A[j*k-1] += A[(j-pow(2, i))*k-1];</a:t>
            </a:r>
          </a:p>
          <a:p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шат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процессор бүр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шат дээр тооцоолсон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i-1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дугаартай утгыг дэд </a:t>
            </a:r>
          </a:p>
          <a:p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массивийн сүүлийнхээс бусад элемент дээр нэмнэ. </a:t>
            </a: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i&lt;n / k; i++) 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do_in_parallel</a:t>
            </a: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j&lt;k - 1; j++) </a:t>
            </a:r>
            <a:r>
              <a:rPr lang="pl-PL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A[i*k+j] += A[i*k+j-1];</a:t>
            </a:r>
          </a:p>
        </p:txBody>
      </p:sp>
    </p:spTree>
    <p:extLst>
      <p:ext uri="{BB962C8B-B14F-4D97-AF65-F5344CB8AC3E}">
        <p14:creationId xmlns:p14="http://schemas.microsoft.com/office/powerpoint/2010/main" val="138430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PRAM </a:t>
            </a:r>
            <a:r>
              <a:rPr lang="mn-MN" dirty="0"/>
              <a:t>Сийрэг массив шахалт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>
            <a:normAutofit/>
          </a:bodyPr>
          <a:lstStyle/>
          <a:p>
            <a:r>
              <a:rPr lang="pt-BR" i="1" dirty="0"/>
              <a:t>p</a:t>
            </a:r>
            <a:r>
              <a:rPr lang="pt-BR" dirty="0"/>
              <a:t> = </a:t>
            </a:r>
            <a:r>
              <a:rPr lang="pt-BR" i="1" dirty="0"/>
              <a:t>n</a:t>
            </a:r>
            <a:r>
              <a:rPr lang="pt-BR" dirty="0"/>
              <a:t>/log(</a:t>
            </a:r>
            <a:r>
              <a:rPr lang="pt-BR" i="1" dirty="0"/>
              <a:t>n</a:t>
            </a:r>
            <a:r>
              <a:rPr lang="pt-BR" dirty="0"/>
              <a:t>)</a:t>
            </a:r>
            <a:r>
              <a:rPr lang="mn-MN" dirty="0"/>
              <a:t> ширхэг процессор</a:t>
            </a:r>
            <a:endParaRPr lang="pt-BR" dirty="0"/>
          </a:p>
          <a:p>
            <a:r>
              <a:rPr lang="pt-BR" i="1" dirty="0"/>
              <a:t>C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en-US" i="1" kern="0" dirty="0"/>
              <a:t>T</a:t>
            </a:r>
            <a:r>
              <a:rPr lang="en-US" kern="0" dirty="0"/>
              <a:t>(</a:t>
            </a:r>
            <a:r>
              <a:rPr lang="en-US" i="1" kern="0" dirty="0" err="1"/>
              <a:t>n,p</a:t>
            </a:r>
            <a:r>
              <a:rPr lang="en-US" kern="0" dirty="0"/>
              <a:t>) </a:t>
            </a:r>
            <a:r>
              <a:rPr lang="en-US" kern="0" dirty="0">
                <a:sym typeface="Symbol"/>
              </a:rPr>
              <a:t> </a:t>
            </a:r>
            <a:r>
              <a:rPr lang="en-US" i="1" kern="0" dirty="0">
                <a:sym typeface="Symbol"/>
              </a:rPr>
              <a:t>p</a:t>
            </a:r>
            <a:r>
              <a:rPr lang="en-US" kern="0" dirty="0">
                <a:sym typeface="Symbol"/>
              </a:rPr>
              <a:t> = </a:t>
            </a:r>
            <a:r>
              <a:rPr lang="en-US" i="1" kern="0" dirty="0">
                <a:sym typeface="Symbol"/>
              </a:rPr>
              <a:t>O</a:t>
            </a:r>
            <a:r>
              <a:rPr lang="en-US" kern="0" dirty="0">
                <a:sym typeface="Symbol"/>
              </a:rPr>
              <a:t>(log </a:t>
            </a:r>
            <a:r>
              <a:rPr lang="en-US" i="1" kern="0" dirty="0">
                <a:sym typeface="Symbol"/>
              </a:rPr>
              <a:t>n</a:t>
            </a:r>
            <a:r>
              <a:rPr lang="en-US" kern="0" dirty="0">
                <a:sym typeface="Symbol"/>
              </a:rPr>
              <a:t>)  </a:t>
            </a:r>
            <a:r>
              <a:rPr lang="en-US" i="1" kern="0" dirty="0">
                <a:sym typeface="Symbol"/>
              </a:rPr>
              <a:t>n/</a:t>
            </a:r>
            <a:r>
              <a:rPr lang="en-US" kern="0" dirty="0">
                <a:sym typeface="Symbol"/>
              </a:rPr>
              <a:t>log</a:t>
            </a:r>
            <a:r>
              <a:rPr lang="en-US" i="1" kern="0" dirty="0">
                <a:sym typeface="Symbol"/>
              </a:rPr>
              <a:t>(n)</a:t>
            </a:r>
            <a:r>
              <a:rPr lang="en-US" kern="0" dirty="0">
                <a:sym typeface="Symbol"/>
              </a:rPr>
              <a:t> = </a:t>
            </a:r>
            <a:r>
              <a:rPr lang="en-US" i="1" kern="0" dirty="0">
                <a:sym typeface="Symbol"/>
              </a:rPr>
              <a:t>O</a:t>
            </a:r>
            <a:r>
              <a:rPr lang="en-US" kern="0" dirty="0">
                <a:sym typeface="Symbol"/>
              </a:rPr>
              <a:t>(</a:t>
            </a:r>
            <a:r>
              <a:rPr lang="en-US" i="1" kern="0" dirty="0">
                <a:sym typeface="Symbol"/>
              </a:rPr>
              <a:t>n</a:t>
            </a:r>
            <a:r>
              <a:rPr lang="en-US" kern="0" dirty="0">
                <a:sym typeface="Symbol"/>
              </a:rPr>
              <a:t>)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27623"/>
              </p:ext>
            </p:extLst>
          </p:nvPr>
        </p:nvGraphicFramePr>
        <p:xfrm>
          <a:off x="323528" y="1700808"/>
          <a:ext cx="7488820" cy="296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80">
                  <a:extLst>
                    <a:ext uri="{9D8B030D-6E8A-4147-A177-3AD203B41FA5}">
                      <a16:colId xmlns:a16="http://schemas.microsoft.com/office/drawing/2014/main" val="430185158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2320140720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1211568169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4043998452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1646954586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1576069231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2103990302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3860823593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3783886520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1398860045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3879350607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1538842589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3287702507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559480237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908647894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320869908"/>
                    </a:ext>
                  </a:extLst>
                </a:gridCol>
                <a:gridCol w="419340">
                  <a:extLst>
                    <a:ext uri="{9D8B030D-6E8A-4147-A177-3AD203B41FA5}">
                      <a16:colId xmlns:a16="http://schemas.microsoft.com/office/drawing/2014/main" val="59202918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de-DE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804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82221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>
                          <a:solidFill>
                            <a:schemeClr val="tx1"/>
                          </a:solidFill>
                        </a:rPr>
                        <a:t>tmp</a:t>
                      </a:r>
                      <a:endParaRPr lang="de-DE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56097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de-DE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mn-MN" b="0" dirty="0">
                          <a:solidFill>
                            <a:schemeClr val="tx1"/>
                          </a:solidFill>
                        </a:rPr>
                        <a:t>Параллел 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mn-MN" b="0" dirty="0">
                          <a:solidFill>
                            <a:schemeClr val="tx1"/>
                          </a:solidFill>
                        </a:rPr>
                        <a:t>нийлбэр олох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5328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>
                          <a:solidFill>
                            <a:schemeClr val="tx1"/>
                          </a:solidFill>
                        </a:rPr>
                        <a:t>tmp</a:t>
                      </a:r>
                      <a:endParaRPr lang="de-DE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653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829318"/>
                  </a:ext>
                </a:extLst>
              </a:tr>
              <a:tr h="409168">
                <a:tc>
                  <a:txBody>
                    <a:bodyPr/>
                    <a:lstStyle/>
                    <a:p>
                      <a:pPr algn="ctr"/>
                      <a:endParaRPr lang="de-DE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356233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95582"/>
                  </a:ext>
                </a:extLst>
              </a:tr>
            </a:tbl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1331640" y="3898373"/>
            <a:ext cx="0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91880" y="3898373"/>
            <a:ext cx="3672408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059832" y="3898373"/>
            <a:ext cx="2448272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55776" y="3898373"/>
            <a:ext cx="1692188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763688" y="3898373"/>
            <a:ext cx="360040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195736" y="3898373"/>
            <a:ext cx="360039" cy="394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743234" cy="1196752"/>
          </a:xfrm>
        </p:spPr>
        <p:txBody>
          <a:bodyPr/>
          <a:lstStyle/>
          <a:p>
            <a:r>
              <a:rPr lang="en-US" dirty="0"/>
              <a:t>Linear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564904"/>
            <a:ext cx="8715436" cy="4104456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mn-MN" dirty="0"/>
              <a:t>процессортой шугаман массивийг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i="1" baseline="-25000" dirty="0"/>
              <a:t>n</a:t>
            </a:r>
            <a:r>
              <a:rPr lang="en-US" dirty="0"/>
              <a:t> </a:t>
            </a:r>
            <a:r>
              <a:rPr lang="mn-MN" dirty="0"/>
              <a:t>гэе.</a:t>
            </a:r>
            <a:endParaRPr lang="en-US" i="1" baseline="-25000" dirty="0"/>
          </a:p>
          <a:p>
            <a:r>
              <a:rPr lang="mn-MN" dirty="0"/>
              <a:t>Сүлжээний </a:t>
            </a:r>
            <a:r>
              <a:rPr lang="en-US" b="1" dirty="0"/>
              <a:t>degree</a:t>
            </a:r>
            <a:r>
              <a:rPr lang="en-US" dirty="0"/>
              <a:t> </a:t>
            </a:r>
            <a:r>
              <a:rPr lang="mn-MN" dirty="0"/>
              <a:t>нь процессоруудын хамгийн их хөршүүдийн тоо</a:t>
            </a:r>
          </a:p>
          <a:p>
            <a:pPr lvl="1"/>
            <a:r>
              <a:rPr lang="en-US" i="1" dirty="0"/>
              <a:t>degree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i="1" baseline="-25000" dirty="0"/>
              <a:t>n</a:t>
            </a:r>
            <a:r>
              <a:rPr lang="en-US" dirty="0"/>
              <a:t>) = 2</a:t>
            </a:r>
          </a:p>
          <a:p>
            <a:r>
              <a:rPr lang="mn-MN" dirty="0"/>
              <a:t>Сүлжээний </a:t>
            </a:r>
            <a:r>
              <a:rPr lang="en-US" b="1" dirty="0"/>
              <a:t>diameter</a:t>
            </a:r>
            <a:r>
              <a:rPr lang="mn-MN" b="1" dirty="0"/>
              <a:t> </a:t>
            </a:r>
            <a:r>
              <a:rPr lang="mn-MN" dirty="0"/>
              <a:t>нь</a:t>
            </a:r>
            <a:r>
              <a:rPr lang="mn-MN" b="1" dirty="0"/>
              <a:t> </a:t>
            </a:r>
            <a:r>
              <a:rPr lang="mn-MN" dirty="0"/>
              <a:t>холбоотой хоёр процессорын хоорондох хамгийн их</a:t>
            </a:r>
            <a:r>
              <a:rPr lang="mn-MN" b="1" dirty="0"/>
              <a:t> </a:t>
            </a:r>
            <a:r>
              <a:rPr lang="mn-MN" dirty="0"/>
              <a:t>зай</a:t>
            </a:r>
            <a:endParaRPr lang="en-US" dirty="0"/>
          </a:p>
          <a:p>
            <a:pPr lvl="1"/>
            <a:r>
              <a:rPr lang="en-US" i="1" dirty="0"/>
              <a:t>diameter</a:t>
            </a:r>
            <a:r>
              <a:rPr lang="en-US" dirty="0"/>
              <a:t>(</a:t>
            </a:r>
            <a:r>
              <a:rPr lang="en-US" i="1" dirty="0" err="1"/>
              <a:t>L</a:t>
            </a:r>
            <a:r>
              <a:rPr lang="en-US" i="1" baseline="-25000" dirty="0" err="1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>
                <a:sym typeface="Symbol"/>
              </a:rPr>
              <a:t>1</a:t>
            </a:r>
          </a:p>
          <a:p>
            <a:r>
              <a:rPr lang="mn-MN" dirty="0"/>
              <a:t>Сүлжээний </a:t>
            </a:r>
            <a:r>
              <a:rPr lang="en-US" b="1" dirty="0">
                <a:sym typeface="Symbol"/>
              </a:rPr>
              <a:t>bisection-width</a:t>
            </a:r>
            <a:r>
              <a:rPr lang="mn-MN" b="1" dirty="0"/>
              <a:t> </a:t>
            </a:r>
            <a:r>
              <a:rPr lang="mn-MN" dirty="0"/>
              <a:t>нь сүлжээг хоёр тэнцүү хуваахад устгах  холбоосуудын хамгийн бага байх тоо.</a:t>
            </a:r>
            <a:endParaRPr lang="en-US" dirty="0">
              <a:sym typeface="Symbol"/>
            </a:endParaRPr>
          </a:p>
          <a:p>
            <a:pPr lvl="1"/>
            <a:r>
              <a:rPr lang="en-US" i="1" dirty="0" err="1"/>
              <a:t>bw</a:t>
            </a:r>
            <a:r>
              <a:rPr lang="en-US" dirty="0"/>
              <a:t>(</a:t>
            </a:r>
            <a:r>
              <a:rPr lang="en-US" i="1" dirty="0" err="1"/>
              <a:t>L</a:t>
            </a:r>
            <a:r>
              <a:rPr lang="en-US" i="1" baseline="-25000" dirty="0" err="1"/>
              <a:t>n</a:t>
            </a:r>
            <a:r>
              <a:rPr lang="en-US" dirty="0"/>
              <a:t>) 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008" y="1467630"/>
            <a:ext cx="571504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7454" y="146763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1900" y="146763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6346" y="146763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1964512" y="175338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178958" y="175338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4393404" y="175338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5607850" y="175338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50792" y="146763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6822296" y="175338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65238" y="1467630"/>
            <a:ext cx="571504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286559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47290" cy="1268760"/>
          </a:xfrm>
        </p:spPr>
        <p:txBody>
          <a:bodyPr/>
          <a:lstStyle/>
          <a:p>
            <a:r>
              <a:rPr lang="en-US" dirty="0"/>
              <a:t>2D Mesh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0093" y="2413264"/>
                <a:ext cx="3929090" cy="2714644"/>
              </a:xfrm>
            </p:spPr>
            <p:txBody>
              <a:bodyPr>
                <a:noAutofit/>
              </a:bodyPr>
              <a:lstStyle/>
              <a:p>
                <a:r>
                  <a:rPr lang="en-US" i="1" dirty="0"/>
                  <a:t>M</a:t>
                </a:r>
                <a:r>
                  <a:rPr lang="en-US" dirty="0"/>
                  <a:t>(</a:t>
                </a:r>
                <a:r>
                  <a:rPr lang="en-US" i="1" dirty="0" err="1"/>
                  <a:t>d</a:t>
                </a:r>
                <a:r>
                  <a:rPr lang="en-US" dirty="0" err="1"/>
                  <a:t>,</a:t>
                </a:r>
                <a:r>
                  <a:rPr lang="en-US" i="1" dirty="0" err="1"/>
                  <a:t>d</a:t>
                </a:r>
                <a:r>
                  <a:rPr lang="en-US" dirty="0"/>
                  <a:t>) has </a:t>
                </a:r>
                <a:r>
                  <a:rPr lang="en-US" i="1" dirty="0"/>
                  <a:t>n</a:t>
                </a:r>
                <a:r>
                  <a:rPr lang="en-US" dirty="0"/>
                  <a:t> = </a:t>
                </a:r>
                <a:r>
                  <a:rPr lang="en-US" i="1" dirty="0"/>
                  <a:t>d</a:t>
                </a:r>
                <a:r>
                  <a:rPr lang="en-US" baseline="30000" dirty="0"/>
                  <a:t>2</a:t>
                </a:r>
                <a:r>
                  <a:rPr lang="en-US" dirty="0"/>
                  <a:t> processors</a:t>
                </a:r>
              </a:p>
              <a:p>
                <a:r>
                  <a:rPr lang="en-US" dirty="0"/>
                  <a:t>degree(</a:t>
                </a:r>
                <a:r>
                  <a:rPr lang="en-US" i="1" dirty="0"/>
                  <a:t>M</a:t>
                </a:r>
                <a:r>
                  <a:rPr lang="en-US" dirty="0"/>
                  <a:t>(</a:t>
                </a:r>
                <a:r>
                  <a:rPr lang="en-US" i="1" dirty="0" err="1"/>
                  <a:t>d</a:t>
                </a:r>
                <a:r>
                  <a:rPr lang="en-US" dirty="0" err="1"/>
                  <a:t>,</a:t>
                </a:r>
                <a:r>
                  <a:rPr lang="en-US" i="1" dirty="0" err="1"/>
                  <a:t>d</a:t>
                </a:r>
                <a:r>
                  <a:rPr lang="en-US" dirty="0"/>
                  <a:t>)) = 4</a:t>
                </a:r>
              </a:p>
              <a:p>
                <a:pPr lvl="1"/>
                <a:r>
                  <a:rPr lang="en-US" sz="2000" b="1" i="1" dirty="0"/>
                  <a:t>O</a:t>
                </a:r>
                <a:r>
                  <a:rPr lang="en-US" sz="2000" b="1" dirty="0"/>
                  <a:t>(1)</a:t>
                </a:r>
              </a:p>
              <a:p>
                <a:r>
                  <a:rPr lang="en-US" dirty="0"/>
                  <a:t>diameter(</a:t>
                </a:r>
                <a:r>
                  <a:rPr lang="en-US" i="1" dirty="0"/>
                  <a:t>M</a:t>
                </a:r>
                <a:r>
                  <a:rPr lang="en-US" dirty="0"/>
                  <a:t>(</a:t>
                </a:r>
                <a:r>
                  <a:rPr lang="en-US" i="1" dirty="0" err="1"/>
                  <a:t>d</a:t>
                </a:r>
                <a:r>
                  <a:rPr lang="en-US" dirty="0" err="1"/>
                  <a:t>,</a:t>
                </a:r>
                <a:r>
                  <a:rPr lang="en-US" i="1" dirty="0" err="1"/>
                  <a:t>d</a:t>
                </a:r>
                <a:r>
                  <a:rPr lang="en-US" dirty="0"/>
                  <a:t>)) = 2(</a:t>
                </a:r>
                <a:r>
                  <a:rPr lang="en-US" i="1" dirty="0"/>
                  <a:t>d</a:t>
                </a:r>
                <a:r>
                  <a:rPr lang="en-US" dirty="0">
                    <a:sym typeface="Symbol"/>
                  </a:rPr>
                  <a:t>1</a:t>
                </a:r>
                <a:r>
                  <a:rPr lang="en-US" dirty="0"/>
                  <a:t>) = </a:t>
                </a:r>
              </a:p>
              <a:p>
                <a:pPr lvl="1"/>
                <a:r>
                  <a:rPr lang="en-US" sz="2000" b="1" i="1" dirty="0"/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dirty="0"/>
                  <a:t>)</a:t>
                </a:r>
                <a:endParaRPr lang="en-US" sz="2000" b="1" dirty="0">
                  <a:sym typeface="Symbol"/>
                </a:endParaRPr>
              </a:p>
              <a:p>
                <a:r>
                  <a:rPr lang="en-US" dirty="0" err="1"/>
                  <a:t>bw</a:t>
                </a:r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(</a:t>
                </a:r>
                <a:r>
                  <a:rPr lang="en-US" i="1" dirty="0" err="1"/>
                  <a:t>d</a:t>
                </a:r>
                <a:r>
                  <a:rPr lang="en-US" dirty="0" err="1"/>
                  <a:t>,</a:t>
                </a:r>
                <a:r>
                  <a:rPr lang="en-US" i="1" dirty="0" err="1"/>
                  <a:t>d</a:t>
                </a:r>
                <a:r>
                  <a:rPr lang="en-US" dirty="0"/>
                  <a:t>)) = </a:t>
                </a:r>
                <a:r>
                  <a:rPr lang="en-US" i="1" dirty="0"/>
                  <a:t>d</a:t>
                </a:r>
              </a:p>
              <a:p>
                <a:pPr lvl="1"/>
                <a:r>
                  <a:rPr lang="en-US" sz="2000" b="1" i="1" dirty="0"/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dirty="0"/>
                  <a:t>)</a:t>
                </a: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0093" y="2413264"/>
                <a:ext cx="3929090" cy="27146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3413" y="2087068"/>
            <a:ext cx="571504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7859" y="2087068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2305" y="2087068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6751" y="2087068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0,3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954917" y="2372820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169363" y="2372820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3383809" y="2372820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3413" y="308720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7859" y="308720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12305" y="308720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6751" y="308720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1,3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10800000">
            <a:off x="954917" y="337295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2169363" y="337295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3383809" y="3372952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0"/>
          </p:cNvCxnSpPr>
          <p:nvPr/>
        </p:nvCxnSpPr>
        <p:spPr>
          <a:xfrm rot="5400000" flipH="1" flipV="1">
            <a:off x="4067232" y="2832405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852786" y="2832405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638340" y="2832405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423894" y="2832405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3413" y="408733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97859" y="408733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12305" y="408733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26751" y="408733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2,3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954917" y="4373084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2169363" y="4373084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383809" y="4373084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</p:cNvCxnSpPr>
          <p:nvPr/>
        </p:nvCxnSpPr>
        <p:spPr>
          <a:xfrm rot="5400000" flipH="1" flipV="1">
            <a:off x="4067232" y="3832537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2852786" y="3832537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1638340" y="3832537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23894" y="3832537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3413" y="5087464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97859" y="5087464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12305" y="5087464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26751" y="5087464"/>
            <a:ext cx="571504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3,3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0800000">
            <a:off x="954917" y="537321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2169363" y="537321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3383809" y="537321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0"/>
          </p:cNvCxnSpPr>
          <p:nvPr/>
        </p:nvCxnSpPr>
        <p:spPr>
          <a:xfrm rot="5400000" flipH="1" flipV="1">
            <a:off x="4067232" y="4832669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852786" y="4832669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1638340" y="4832669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423894" y="4832669"/>
            <a:ext cx="500066" cy="95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2483768" y="1988840"/>
            <a:ext cx="0" cy="37444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47290" cy="1268760"/>
          </a:xfrm>
        </p:spPr>
        <p:txBody>
          <a:bodyPr/>
          <a:lstStyle/>
          <a:p>
            <a:r>
              <a:rPr lang="en-US" dirty="0"/>
              <a:t>2D Torus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192" y="1844824"/>
            <a:ext cx="4503781" cy="3456954"/>
          </a:xfrm>
        </p:spPr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 has </a:t>
            </a:r>
            <a:r>
              <a:rPr lang="en-US" b="1" i="1" dirty="0"/>
              <a:t>n</a:t>
            </a:r>
            <a:r>
              <a:rPr lang="en-US" b="1" dirty="0"/>
              <a:t> = </a:t>
            </a:r>
            <a:r>
              <a:rPr lang="en-US" b="1" i="1" dirty="0" err="1"/>
              <a:t>c</a:t>
            </a:r>
            <a:r>
              <a:rPr lang="en-US" b="1" dirty="0" err="1">
                <a:sym typeface="Symbol" panose="05050102010706020507" pitchFamily="18" charset="2"/>
              </a:rPr>
              <a:t></a:t>
            </a:r>
            <a:r>
              <a:rPr lang="en-US" b="1" i="1" dirty="0" err="1"/>
              <a:t>d</a:t>
            </a:r>
            <a:r>
              <a:rPr lang="en-US" dirty="0"/>
              <a:t> processors</a:t>
            </a:r>
          </a:p>
          <a:p>
            <a:r>
              <a:rPr lang="en-US" dirty="0"/>
              <a:t>degree(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)) = 4</a:t>
            </a:r>
          </a:p>
          <a:p>
            <a:r>
              <a:rPr lang="en-US" dirty="0"/>
              <a:t>diameter(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)) = </a:t>
            </a:r>
            <a:r>
              <a:rPr lang="en-US" i="1" dirty="0"/>
              <a:t>d/2</a:t>
            </a:r>
            <a:r>
              <a:rPr lang="en-US" dirty="0">
                <a:sym typeface="Symbol"/>
              </a:rPr>
              <a:t> +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/2</a:t>
            </a:r>
            <a:r>
              <a:rPr lang="en-US" dirty="0"/>
              <a:t>  </a:t>
            </a:r>
          </a:p>
          <a:p>
            <a:r>
              <a:rPr lang="en-US" dirty="0" err="1"/>
              <a:t>bw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)) = min{2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i="1" dirty="0"/>
              <a:t>c</a:t>
            </a:r>
            <a:r>
              <a:rPr lang="en-US" dirty="0"/>
              <a:t>,2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i="1" dirty="0"/>
              <a:t>d</a:t>
            </a:r>
            <a:r>
              <a:rPr lang="en-US" dirty="0"/>
              <a:t>}</a:t>
            </a:r>
          </a:p>
        </p:txBody>
      </p:sp>
      <p:grpSp>
        <p:nvGrpSpPr>
          <p:cNvPr id="56" name="Group 123"/>
          <p:cNvGrpSpPr/>
          <p:nvPr/>
        </p:nvGrpSpPr>
        <p:grpSpPr>
          <a:xfrm>
            <a:off x="611560" y="1916831"/>
            <a:ext cx="3744416" cy="3271353"/>
            <a:chOff x="5419732" y="4267200"/>
            <a:chExt cx="2965450" cy="2590800"/>
          </a:xfrm>
        </p:grpSpPr>
        <p:sp>
          <p:nvSpPr>
            <p:cNvPr id="57" name="Line 4"/>
            <p:cNvSpPr>
              <a:spLocks noChangeShapeType="1"/>
            </p:cNvSpPr>
            <p:nvPr/>
          </p:nvSpPr>
          <p:spPr bwMode="auto">
            <a:xfrm>
              <a:off x="5648332" y="44958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>
              <a:off x="5648332" y="5029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5648332" y="5562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6181732" y="4495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6715132" y="4495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7248532" y="4495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10"/>
            <p:cNvGrpSpPr>
              <a:grpSpLocks/>
            </p:cNvGrpSpPr>
            <p:nvPr/>
          </p:nvGrpSpPr>
          <p:grpSpPr bwMode="auto">
            <a:xfrm>
              <a:off x="5419732" y="4267200"/>
              <a:ext cx="2057400" cy="228600"/>
              <a:chOff x="2160" y="864"/>
              <a:chExt cx="1296" cy="144"/>
            </a:xfrm>
          </p:grpSpPr>
          <p:sp>
            <p:nvSpPr>
              <p:cNvPr id="121" name="AutoShape 11"/>
              <p:cNvSpPr>
                <a:spLocks/>
              </p:cNvSpPr>
              <p:nvPr/>
            </p:nvSpPr>
            <p:spPr bwMode="auto">
              <a:xfrm>
                <a:off x="2160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2"/>
              <p:cNvSpPr>
                <a:spLocks/>
              </p:cNvSpPr>
              <p:nvPr/>
            </p:nvSpPr>
            <p:spPr bwMode="auto">
              <a:xfrm flipH="1">
                <a:off x="3312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13"/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14"/>
            <p:cNvGrpSpPr>
              <a:grpSpLocks/>
            </p:cNvGrpSpPr>
            <p:nvPr/>
          </p:nvGrpSpPr>
          <p:grpSpPr bwMode="auto">
            <a:xfrm>
              <a:off x="5419732" y="4800600"/>
              <a:ext cx="2057400" cy="228600"/>
              <a:chOff x="2160" y="864"/>
              <a:chExt cx="1296" cy="144"/>
            </a:xfrm>
          </p:grpSpPr>
          <p:sp>
            <p:nvSpPr>
              <p:cNvPr id="118" name="AutoShape 15"/>
              <p:cNvSpPr>
                <a:spLocks/>
              </p:cNvSpPr>
              <p:nvPr/>
            </p:nvSpPr>
            <p:spPr bwMode="auto">
              <a:xfrm>
                <a:off x="2160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16"/>
              <p:cNvSpPr>
                <a:spLocks/>
              </p:cNvSpPr>
              <p:nvPr/>
            </p:nvSpPr>
            <p:spPr bwMode="auto">
              <a:xfrm flipH="1">
                <a:off x="3312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7"/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18"/>
            <p:cNvGrpSpPr>
              <a:grpSpLocks/>
            </p:cNvGrpSpPr>
            <p:nvPr/>
          </p:nvGrpSpPr>
          <p:grpSpPr bwMode="auto">
            <a:xfrm>
              <a:off x="5419732" y="5334000"/>
              <a:ext cx="2057400" cy="228600"/>
              <a:chOff x="2160" y="864"/>
              <a:chExt cx="1296" cy="144"/>
            </a:xfrm>
          </p:grpSpPr>
          <p:sp>
            <p:nvSpPr>
              <p:cNvPr id="115" name="AutoShape 19"/>
              <p:cNvSpPr>
                <a:spLocks/>
              </p:cNvSpPr>
              <p:nvPr/>
            </p:nvSpPr>
            <p:spPr bwMode="auto">
              <a:xfrm>
                <a:off x="2160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"/>
              <p:cNvSpPr>
                <a:spLocks/>
              </p:cNvSpPr>
              <p:nvPr/>
            </p:nvSpPr>
            <p:spPr bwMode="auto">
              <a:xfrm flipH="1">
                <a:off x="3312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21"/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" name="Group 22"/>
            <p:cNvGrpSpPr>
              <a:grpSpLocks/>
            </p:cNvGrpSpPr>
            <p:nvPr/>
          </p:nvGrpSpPr>
          <p:grpSpPr bwMode="auto">
            <a:xfrm>
              <a:off x="5648332" y="4343400"/>
              <a:ext cx="228600" cy="1905000"/>
              <a:chOff x="2304" y="912"/>
              <a:chExt cx="144" cy="1200"/>
            </a:xfrm>
          </p:grpSpPr>
          <p:sp>
            <p:nvSpPr>
              <p:cNvPr id="110" name="Line 23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1" name="Group 24"/>
              <p:cNvGrpSpPr>
                <a:grpSpLocks/>
              </p:cNvGrpSpPr>
              <p:nvPr/>
            </p:nvGrpSpPr>
            <p:grpSpPr bwMode="auto">
              <a:xfrm>
                <a:off x="2304" y="912"/>
                <a:ext cx="144" cy="1200"/>
                <a:chOff x="2304" y="912"/>
                <a:chExt cx="144" cy="1200"/>
              </a:xfrm>
            </p:grpSpPr>
            <p:sp>
              <p:nvSpPr>
                <p:cNvPr id="112" name="AutoShape 25"/>
                <p:cNvSpPr>
                  <a:spLocks/>
                </p:cNvSpPr>
                <p:nvPr/>
              </p:nvSpPr>
              <p:spPr bwMode="auto">
                <a:xfrm rot="5400000" flipV="1">
                  <a:off x="2328" y="888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utoShape 26"/>
                <p:cNvSpPr>
                  <a:spLocks/>
                </p:cNvSpPr>
                <p:nvPr/>
              </p:nvSpPr>
              <p:spPr bwMode="auto">
                <a:xfrm rot="-5400000">
                  <a:off x="2328" y="1992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27"/>
                <p:cNvSpPr>
                  <a:spLocks noChangeShapeType="1"/>
                </p:cNvSpPr>
                <p:nvPr/>
              </p:nvSpPr>
              <p:spPr bwMode="auto">
                <a:xfrm>
                  <a:off x="2448" y="100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" name="Oval 28"/>
            <p:cNvSpPr>
              <a:spLocks noChangeArrowheads="1"/>
            </p:cNvSpPr>
            <p:nvPr/>
          </p:nvSpPr>
          <p:spPr bwMode="auto">
            <a:xfrm>
              <a:off x="5572132" y="4419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9"/>
            <p:cNvSpPr>
              <a:spLocks noChangeArrowheads="1"/>
            </p:cNvSpPr>
            <p:nvPr/>
          </p:nvSpPr>
          <p:spPr bwMode="auto">
            <a:xfrm>
              <a:off x="5572132" y="5486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5648332" y="6096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31"/>
            <p:cNvGrpSpPr>
              <a:grpSpLocks/>
            </p:cNvGrpSpPr>
            <p:nvPr/>
          </p:nvGrpSpPr>
          <p:grpSpPr bwMode="auto">
            <a:xfrm>
              <a:off x="5419732" y="5867400"/>
              <a:ext cx="2057400" cy="228600"/>
              <a:chOff x="2160" y="864"/>
              <a:chExt cx="1296" cy="144"/>
            </a:xfrm>
          </p:grpSpPr>
          <p:sp>
            <p:nvSpPr>
              <p:cNvPr id="107" name="AutoShape 32"/>
              <p:cNvSpPr>
                <a:spLocks/>
              </p:cNvSpPr>
              <p:nvPr/>
            </p:nvSpPr>
            <p:spPr bwMode="auto">
              <a:xfrm>
                <a:off x="2160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3"/>
              <p:cNvSpPr>
                <a:spLocks/>
              </p:cNvSpPr>
              <p:nvPr/>
            </p:nvSpPr>
            <p:spPr bwMode="auto">
              <a:xfrm flipH="1">
                <a:off x="3312" y="864"/>
                <a:ext cx="144" cy="144"/>
              </a:xfrm>
              <a:prstGeom prst="leftBracke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5572132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36"/>
            <p:cNvGrpSpPr>
              <a:grpSpLocks/>
            </p:cNvGrpSpPr>
            <p:nvPr/>
          </p:nvGrpSpPr>
          <p:grpSpPr bwMode="auto">
            <a:xfrm>
              <a:off x="6181732" y="4343400"/>
              <a:ext cx="228600" cy="1905000"/>
              <a:chOff x="2304" y="912"/>
              <a:chExt cx="144" cy="1200"/>
            </a:xfrm>
          </p:grpSpPr>
          <p:sp>
            <p:nvSpPr>
              <p:cNvPr id="102" name="Line 37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8"/>
              <p:cNvGrpSpPr>
                <a:grpSpLocks/>
              </p:cNvGrpSpPr>
              <p:nvPr/>
            </p:nvGrpSpPr>
            <p:grpSpPr bwMode="auto">
              <a:xfrm>
                <a:off x="2304" y="912"/>
                <a:ext cx="144" cy="1200"/>
                <a:chOff x="2304" y="912"/>
                <a:chExt cx="144" cy="1200"/>
              </a:xfrm>
            </p:grpSpPr>
            <p:sp>
              <p:nvSpPr>
                <p:cNvPr id="104" name="AutoShape 39"/>
                <p:cNvSpPr>
                  <a:spLocks/>
                </p:cNvSpPr>
                <p:nvPr/>
              </p:nvSpPr>
              <p:spPr bwMode="auto">
                <a:xfrm rot="5400000" flipV="1">
                  <a:off x="2328" y="888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AutoShape 40"/>
                <p:cNvSpPr>
                  <a:spLocks/>
                </p:cNvSpPr>
                <p:nvPr/>
              </p:nvSpPr>
              <p:spPr bwMode="auto">
                <a:xfrm rot="-5400000">
                  <a:off x="2328" y="1992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100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3" name="Group 42"/>
            <p:cNvGrpSpPr>
              <a:grpSpLocks/>
            </p:cNvGrpSpPr>
            <p:nvPr/>
          </p:nvGrpSpPr>
          <p:grpSpPr bwMode="auto">
            <a:xfrm>
              <a:off x="6715132" y="4343400"/>
              <a:ext cx="228600" cy="1905000"/>
              <a:chOff x="2304" y="912"/>
              <a:chExt cx="144" cy="1200"/>
            </a:xfrm>
          </p:grpSpPr>
          <p:sp>
            <p:nvSpPr>
              <p:cNvPr id="97" name="Line 43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" name="Group 44"/>
              <p:cNvGrpSpPr>
                <a:grpSpLocks/>
              </p:cNvGrpSpPr>
              <p:nvPr/>
            </p:nvGrpSpPr>
            <p:grpSpPr bwMode="auto">
              <a:xfrm>
                <a:off x="2304" y="912"/>
                <a:ext cx="144" cy="1200"/>
                <a:chOff x="2304" y="912"/>
                <a:chExt cx="144" cy="1200"/>
              </a:xfrm>
            </p:grpSpPr>
            <p:sp>
              <p:nvSpPr>
                <p:cNvPr id="99" name="AutoShape 45"/>
                <p:cNvSpPr>
                  <a:spLocks/>
                </p:cNvSpPr>
                <p:nvPr/>
              </p:nvSpPr>
              <p:spPr bwMode="auto">
                <a:xfrm rot="5400000" flipV="1">
                  <a:off x="2328" y="888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AutoShape 46"/>
                <p:cNvSpPr>
                  <a:spLocks/>
                </p:cNvSpPr>
                <p:nvPr/>
              </p:nvSpPr>
              <p:spPr bwMode="auto">
                <a:xfrm rot="-5400000">
                  <a:off x="2328" y="1992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47"/>
                <p:cNvSpPr>
                  <a:spLocks noChangeShapeType="1"/>
                </p:cNvSpPr>
                <p:nvPr/>
              </p:nvSpPr>
              <p:spPr bwMode="auto">
                <a:xfrm>
                  <a:off x="2448" y="100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48"/>
            <p:cNvGrpSpPr>
              <a:grpSpLocks/>
            </p:cNvGrpSpPr>
            <p:nvPr/>
          </p:nvGrpSpPr>
          <p:grpSpPr bwMode="auto">
            <a:xfrm>
              <a:off x="7248532" y="4343400"/>
              <a:ext cx="228600" cy="1905000"/>
              <a:chOff x="2304" y="912"/>
              <a:chExt cx="144" cy="1200"/>
            </a:xfrm>
          </p:grpSpPr>
          <p:sp>
            <p:nvSpPr>
              <p:cNvPr id="92" name="Line 49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" name="Group 50"/>
              <p:cNvGrpSpPr>
                <a:grpSpLocks/>
              </p:cNvGrpSpPr>
              <p:nvPr/>
            </p:nvGrpSpPr>
            <p:grpSpPr bwMode="auto">
              <a:xfrm>
                <a:off x="2304" y="912"/>
                <a:ext cx="144" cy="1200"/>
                <a:chOff x="2304" y="912"/>
                <a:chExt cx="144" cy="1200"/>
              </a:xfrm>
            </p:grpSpPr>
            <p:sp>
              <p:nvSpPr>
                <p:cNvPr id="94" name="AutoShape 51"/>
                <p:cNvSpPr>
                  <a:spLocks/>
                </p:cNvSpPr>
                <p:nvPr/>
              </p:nvSpPr>
              <p:spPr bwMode="auto">
                <a:xfrm rot="5400000" flipV="1">
                  <a:off x="2328" y="888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AutoShape 52"/>
                <p:cNvSpPr>
                  <a:spLocks/>
                </p:cNvSpPr>
                <p:nvPr/>
              </p:nvSpPr>
              <p:spPr bwMode="auto">
                <a:xfrm rot="-5400000">
                  <a:off x="2328" y="1992"/>
                  <a:ext cx="96" cy="144"/>
                </a:xfrm>
                <a:prstGeom prst="leftBracket">
                  <a:avLst>
                    <a:gd name="adj" fmla="val 7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53"/>
                <p:cNvSpPr>
                  <a:spLocks noChangeShapeType="1"/>
                </p:cNvSpPr>
                <p:nvPr/>
              </p:nvSpPr>
              <p:spPr bwMode="auto">
                <a:xfrm>
                  <a:off x="2448" y="100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" name="Oval 54"/>
            <p:cNvSpPr>
              <a:spLocks noChangeArrowheads="1"/>
            </p:cNvSpPr>
            <p:nvPr/>
          </p:nvSpPr>
          <p:spPr bwMode="auto">
            <a:xfrm>
              <a:off x="6105532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5"/>
            <p:cNvSpPr>
              <a:spLocks noChangeArrowheads="1"/>
            </p:cNvSpPr>
            <p:nvPr/>
          </p:nvSpPr>
          <p:spPr bwMode="auto">
            <a:xfrm>
              <a:off x="6638932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6"/>
            <p:cNvSpPr>
              <a:spLocks noChangeArrowheads="1"/>
            </p:cNvSpPr>
            <p:nvPr/>
          </p:nvSpPr>
          <p:spPr bwMode="auto">
            <a:xfrm>
              <a:off x="7172332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7"/>
            <p:cNvSpPr>
              <a:spLocks noChangeArrowheads="1"/>
            </p:cNvSpPr>
            <p:nvPr/>
          </p:nvSpPr>
          <p:spPr bwMode="auto">
            <a:xfrm>
              <a:off x="6105532" y="4419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58"/>
            <p:cNvSpPr>
              <a:spLocks noChangeArrowheads="1"/>
            </p:cNvSpPr>
            <p:nvPr/>
          </p:nvSpPr>
          <p:spPr bwMode="auto">
            <a:xfrm>
              <a:off x="6105532" y="5486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59"/>
            <p:cNvSpPr>
              <a:spLocks noChangeArrowheads="1"/>
            </p:cNvSpPr>
            <p:nvPr/>
          </p:nvSpPr>
          <p:spPr bwMode="auto">
            <a:xfrm>
              <a:off x="6638932" y="4419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60"/>
            <p:cNvSpPr>
              <a:spLocks noChangeArrowheads="1"/>
            </p:cNvSpPr>
            <p:nvPr/>
          </p:nvSpPr>
          <p:spPr bwMode="auto">
            <a:xfrm>
              <a:off x="6638932" y="5486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1"/>
            <p:cNvSpPr>
              <a:spLocks noChangeArrowheads="1"/>
            </p:cNvSpPr>
            <p:nvPr/>
          </p:nvSpPr>
          <p:spPr bwMode="auto">
            <a:xfrm>
              <a:off x="7172332" y="4419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auto">
            <a:xfrm>
              <a:off x="7172332" y="5486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3"/>
            <p:cNvSpPr>
              <a:spLocks noChangeArrowheads="1"/>
            </p:cNvSpPr>
            <p:nvPr/>
          </p:nvSpPr>
          <p:spPr bwMode="auto">
            <a:xfrm>
              <a:off x="6105532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6638932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auto">
            <a:xfrm>
              <a:off x="7172332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5572132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68"/>
            <p:cNvSpPr>
              <a:spLocks/>
            </p:cNvSpPr>
            <p:nvPr/>
          </p:nvSpPr>
          <p:spPr bwMode="auto">
            <a:xfrm>
              <a:off x="7705732" y="4343400"/>
              <a:ext cx="152400" cy="18288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69"/>
            <p:cNvSpPr txBox="1">
              <a:spLocks noChangeArrowheads="1"/>
            </p:cNvSpPr>
            <p:nvPr/>
          </p:nvSpPr>
          <p:spPr bwMode="auto">
            <a:xfrm>
              <a:off x="7781932" y="5029200"/>
              <a:ext cx="6032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i="1"/>
                <a:t>n</a:t>
              </a:r>
              <a:endParaRPr lang="en-US" sz="2400">
                <a:sym typeface="Symbol" pitchFamily="18" charset="2"/>
              </a:endParaRPr>
            </a:p>
          </p:txBody>
        </p:sp>
        <p:sp>
          <p:nvSpPr>
            <p:cNvPr id="90" name="AutoShape 70"/>
            <p:cNvSpPr>
              <a:spLocks/>
            </p:cNvSpPr>
            <p:nvPr/>
          </p:nvSpPr>
          <p:spPr bwMode="auto">
            <a:xfrm rot="5400000" flipV="1">
              <a:off x="6410332" y="5486400"/>
              <a:ext cx="152400" cy="18288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1"/>
            <p:cNvSpPr txBox="1">
              <a:spLocks noChangeArrowheads="1"/>
            </p:cNvSpPr>
            <p:nvPr/>
          </p:nvSpPr>
          <p:spPr bwMode="auto">
            <a:xfrm>
              <a:off x="6105532" y="6400800"/>
              <a:ext cx="6032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i="1"/>
                <a:t>m</a:t>
              </a:r>
              <a:endParaRPr lang="en-US" sz="2400"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4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6500826" cy="928670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14818"/>
            <a:ext cx="7429552" cy="264318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BT(d) has 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 = 2</a:t>
            </a:r>
            <a:r>
              <a:rPr lang="en-US" i="1" baseline="30000" dirty="0">
                <a:sym typeface="Symbol"/>
              </a:rPr>
              <a:t>d</a:t>
            </a:r>
            <a:r>
              <a:rPr lang="en-US" dirty="0">
                <a:sym typeface="Symbol"/>
              </a:rPr>
              <a:t>1 processors</a:t>
            </a:r>
            <a:endParaRPr lang="en-US" dirty="0"/>
          </a:p>
          <a:p>
            <a:r>
              <a:rPr lang="en-US" dirty="0"/>
              <a:t>degree(</a:t>
            </a:r>
            <a:r>
              <a:rPr lang="en-US" i="1" dirty="0"/>
              <a:t>BT(d)</a:t>
            </a:r>
            <a:r>
              <a:rPr lang="en-US" dirty="0"/>
              <a:t>) = 3 </a:t>
            </a:r>
          </a:p>
          <a:p>
            <a:pPr lvl="1"/>
            <a:r>
              <a:rPr lang="en-US" b="1" dirty="0"/>
              <a:t>O(1)</a:t>
            </a:r>
          </a:p>
          <a:p>
            <a:r>
              <a:rPr lang="en-US" dirty="0"/>
              <a:t>diameter(BT(</a:t>
            </a:r>
            <a:r>
              <a:rPr lang="en-US" i="1" dirty="0"/>
              <a:t>d</a:t>
            </a:r>
            <a:r>
              <a:rPr lang="en-US" dirty="0"/>
              <a:t>)) = 2(</a:t>
            </a:r>
            <a:r>
              <a:rPr lang="en-US" i="1" dirty="0"/>
              <a:t>d</a:t>
            </a:r>
            <a:r>
              <a:rPr lang="en-US" dirty="0">
                <a:sym typeface="Symbol"/>
              </a:rPr>
              <a:t>1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ym typeface="Symbol"/>
              </a:rPr>
              <a:t>O(log(</a:t>
            </a:r>
            <a:r>
              <a:rPr lang="en-US" b="1" i="1" dirty="0">
                <a:sym typeface="Symbol"/>
              </a:rPr>
              <a:t>n</a:t>
            </a:r>
            <a:r>
              <a:rPr lang="en-US" b="1" dirty="0">
                <a:sym typeface="Symbol"/>
              </a:rPr>
              <a:t>))</a:t>
            </a:r>
          </a:p>
          <a:p>
            <a:r>
              <a:rPr lang="en-US" dirty="0" err="1"/>
              <a:t>bw</a:t>
            </a:r>
            <a:r>
              <a:rPr lang="en-US" dirty="0"/>
              <a:t>(</a:t>
            </a:r>
            <a:r>
              <a:rPr lang="en-US" i="1" dirty="0"/>
              <a:t>BT(d)</a:t>
            </a:r>
            <a:r>
              <a:rPr lang="en-US" dirty="0"/>
              <a:t>) = 1</a:t>
            </a:r>
          </a:p>
          <a:p>
            <a:pPr lvl="1"/>
            <a:r>
              <a:rPr lang="en-US" b="1" dirty="0"/>
              <a:t>O(1)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786182" y="928670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43108" y="2143116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72132" y="2143116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8662" y="3357562"/>
            <a:ext cx="571504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57554" y="335756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10800000" flipV="1">
            <a:off x="2714612" y="1428736"/>
            <a:ext cx="1071570" cy="7143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1464447" y="2678901"/>
            <a:ext cx="714380" cy="642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57686" y="1428736"/>
            <a:ext cx="1214446" cy="7143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2678893" y="2678901"/>
            <a:ext cx="714380" cy="642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57686" y="335756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86578" y="3357562"/>
            <a:ext cx="57150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4893471" y="2678901"/>
            <a:ext cx="714380" cy="642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6107917" y="2678901"/>
            <a:ext cx="714380" cy="642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Brace 68"/>
          <p:cNvSpPr/>
          <p:nvPr/>
        </p:nvSpPr>
        <p:spPr>
          <a:xfrm>
            <a:off x="7643834" y="785794"/>
            <a:ext cx="571504" cy="3071834"/>
          </a:xfrm>
          <a:prstGeom prst="rightBrace">
            <a:avLst>
              <a:gd name="adj1" fmla="val 12054"/>
              <a:gd name="adj2" fmla="val 50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215338" y="214311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dirty="0"/>
              <a:t> = 3</a:t>
            </a:r>
          </a:p>
        </p:txBody>
      </p:sp>
      <p:cxnSp>
        <p:nvCxnSpPr>
          <p:cNvPr id="19" name="Gerader Verbinder 18"/>
          <p:cNvCxnSpPr/>
          <p:nvPr/>
        </p:nvCxnSpPr>
        <p:spPr>
          <a:xfrm>
            <a:off x="3031507" y="1457615"/>
            <a:ext cx="466644" cy="5760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433388"/>
            <a:ext cx="7772400" cy="798512"/>
          </a:xfrm>
        </p:spPr>
        <p:txBody>
          <a:bodyPr/>
          <a:lstStyle/>
          <a:p>
            <a:r>
              <a:rPr lang="en-US" dirty="0"/>
              <a:t>Hypercube</a:t>
            </a: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209550" y="1662113"/>
            <a:ext cx="8435975" cy="92333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i="1" dirty="0">
                <a:solidFill>
                  <a:schemeClr val="bg1"/>
                </a:solidFill>
              </a:rPr>
              <a:t>Hypercube</a:t>
            </a:r>
            <a:r>
              <a:rPr lang="en-GB" dirty="0">
                <a:solidFill>
                  <a:schemeClr val="bg1"/>
                </a:solidFill>
              </a:rPr>
              <a:t>, denoted by </a:t>
            </a:r>
            <a:r>
              <a:rPr lang="en-GB" b="1" i="1" dirty="0" err="1">
                <a:solidFill>
                  <a:schemeClr val="bg1"/>
                </a:solidFill>
              </a:rPr>
              <a:t>Q</a:t>
            </a:r>
            <a:r>
              <a:rPr lang="en-GB" b="1" i="1" baseline="-25000" dirty="0" err="1">
                <a:solidFill>
                  <a:schemeClr val="bg1"/>
                </a:solidFill>
              </a:rPr>
              <a:t>d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>
                <a:solidFill>
                  <a:schemeClr val="bg1"/>
                </a:solidFill>
              </a:rPr>
              <a:t>d</a:t>
            </a:r>
            <a:r>
              <a:rPr lang="en-GB" dirty="0">
                <a:solidFill>
                  <a:schemeClr val="bg1"/>
                </a:solidFill>
                <a:sym typeface="Symbol" pitchFamily="18" charset="2"/>
              </a:rPr>
              <a:t>1</a:t>
            </a:r>
            <a:r>
              <a:rPr lang="en-GB" dirty="0">
                <a:solidFill>
                  <a:schemeClr val="bg1"/>
                </a:solidFill>
              </a:rPr>
              <a:t>), is the graph that has vertices representing the 2</a:t>
            </a:r>
            <a:r>
              <a:rPr lang="en-GB" i="1" baseline="30000" dirty="0">
                <a:solidFill>
                  <a:schemeClr val="bg1"/>
                </a:solidFill>
              </a:rPr>
              <a:t>d</a:t>
            </a:r>
            <a:r>
              <a:rPr lang="en-GB" dirty="0">
                <a:solidFill>
                  <a:schemeClr val="bg1"/>
                </a:solidFill>
              </a:rPr>
              <a:t> bit strings of length </a:t>
            </a:r>
            <a:r>
              <a:rPr lang="en-GB" i="1" dirty="0">
                <a:solidFill>
                  <a:schemeClr val="bg1"/>
                </a:solidFill>
              </a:rPr>
              <a:t>d</a:t>
            </a:r>
            <a:r>
              <a:rPr lang="en-GB" dirty="0">
                <a:solidFill>
                  <a:schemeClr val="bg1"/>
                </a:solidFill>
              </a:rPr>
              <a:t>. Two vertices are adjacent if and only if the bit strings that they represent differ in </a:t>
            </a:r>
            <a:r>
              <a:rPr lang="en-GB" u="sng" dirty="0">
                <a:solidFill>
                  <a:schemeClr val="bg1"/>
                </a:solidFill>
              </a:rPr>
              <a:t>exactly</a:t>
            </a:r>
            <a:r>
              <a:rPr lang="en-GB" dirty="0">
                <a:solidFill>
                  <a:schemeClr val="bg1"/>
                </a:solidFill>
              </a:rPr>
              <a:t> one bit position.</a:t>
            </a:r>
          </a:p>
        </p:txBody>
      </p:sp>
      <p:sp>
        <p:nvSpPr>
          <p:cNvPr id="185421" name="Line 77"/>
          <p:cNvSpPr>
            <a:spLocks noChangeShapeType="1"/>
          </p:cNvSpPr>
          <p:nvPr/>
        </p:nvSpPr>
        <p:spPr bwMode="auto">
          <a:xfrm>
            <a:off x="2984500" y="61531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22" name="Line 78"/>
          <p:cNvSpPr>
            <a:spLocks noChangeShapeType="1"/>
          </p:cNvSpPr>
          <p:nvPr/>
        </p:nvSpPr>
        <p:spPr bwMode="auto">
          <a:xfrm flipV="1">
            <a:off x="4584700" y="46291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2984500" y="46291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24" name="Line 80"/>
          <p:cNvSpPr>
            <a:spLocks noChangeShapeType="1"/>
          </p:cNvSpPr>
          <p:nvPr/>
        </p:nvSpPr>
        <p:spPr bwMode="auto">
          <a:xfrm flipV="1">
            <a:off x="2984500" y="46291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908300" y="4552950"/>
            <a:ext cx="1752600" cy="1676400"/>
            <a:chOff x="3552" y="1056"/>
            <a:chExt cx="1104" cy="1056"/>
          </a:xfrm>
        </p:grpSpPr>
        <p:sp>
          <p:nvSpPr>
            <p:cNvPr id="185426" name="Oval 82"/>
            <p:cNvSpPr>
              <a:spLocks noChangeArrowheads="1"/>
            </p:cNvSpPr>
            <p:nvPr/>
          </p:nvSpPr>
          <p:spPr bwMode="auto">
            <a:xfrm>
              <a:off x="3552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7" name="Oval 83"/>
            <p:cNvSpPr>
              <a:spLocks noChangeArrowheads="1"/>
            </p:cNvSpPr>
            <p:nvPr/>
          </p:nvSpPr>
          <p:spPr bwMode="auto">
            <a:xfrm>
              <a:off x="3552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8" name="Oval 84"/>
            <p:cNvSpPr>
              <a:spLocks noChangeArrowheads="1"/>
            </p:cNvSpPr>
            <p:nvPr/>
          </p:nvSpPr>
          <p:spPr bwMode="auto">
            <a:xfrm>
              <a:off x="4560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9" name="Oval 85"/>
            <p:cNvSpPr>
              <a:spLocks noChangeArrowheads="1"/>
            </p:cNvSpPr>
            <p:nvPr/>
          </p:nvSpPr>
          <p:spPr bwMode="auto">
            <a:xfrm>
              <a:off x="4560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430" name="Line 86"/>
          <p:cNvSpPr>
            <a:spLocks noChangeShapeType="1"/>
          </p:cNvSpPr>
          <p:nvPr/>
        </p:nvSpPr>
        <p:spPr bwMode="auto">
          <a:xfrm flipV="1">
            <a:off x="6019800" y="408305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1" name="Line 87"/>
          <p:cNvSpPr>
            <a:spLocks noChangeShapeType="1"/>
          </p:cNvSpPr>
          <p:nvPr/>
        </p:nvSpPr>
        <p:spPr bwMode="auto">
          <a:xfrm flipV="1">
            <a:off x="7620000" y="408305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2" name="Line 88"/>
          <p:cNvSpPr>
            <a:spLocks noChangeShapeType="1"/>
          </p:cNvSpPr>
          <p:nvPr/>
        </p:nvSpPr>
        <p:spPr bwMode="auto">
          <a:xfrm flipV="1">
            <a:off x="7620000" y="560705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3" name="Line 89"/>
          <p:cNvSpPr>
            <a:spLocks noChangeShapeType="1"/>
          </p:cNvSpPr>
          <p:nvPr/>
        </p:nvSpPr>
        <p:spPr bwMode="auto">
          <a:xfrm flipV="1">
            <a:off x="6019800" y="560705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4" name="Line 90"/>
          <p:cNvSpPr>
            <a:spLocks noChangeShapeType="1"/>
          </p:cNvSpPr>
          <p:nvPr/>
        </p:nvSpPr>
        <p:spPr bwMode="auto">
          <a:xfrm>
            <a:off x="6019800" y="61404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5" name="Line 91"/>
          <p:cNvSpPr>
            <a:spLocks noChangeShapeType="1"/>
          </p:cNvSpPr>
          <p:nvPr/>
        </p:nvSpPr>
        <p:spPr bwMode="auto">
          <a:xfrm flipV="1">
            <a:off x="7620000" y="46164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6" name="Line 92"/>
          <p:cNvSpPr>
            <a:spLocks noChangeShapeType="1"/>
          </p:cNvSpPr>
          <p:nvPr/>
        </p:nvSpPr>
        <p:spPr bwMode="auto">
          <a:xfrm>
            <a:off x="6019800" y="46164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37" name="Line 93"/>
          <p:cNvSpPr>
            <a:spLocks noChangeShapeType="1"/>
          </p:cNvSpPr>
          <p:nvPr/>
        </p:nvSpPr>
        <p:spPr bwMode="auto">
          <a:xfrm flipV="1">
            <a:off x="6019800" y="46164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943600" y="4540250"/>
            <a:ext cx="1752600" cy="1676400"/>
            <a:chOff x="3552" y="1056"/>
            <a:chExt cx="1104" cy="1056"/>
          </a:xfrm>
        </p:grpSpPr>
        <p:sp>
          <p:nvSpPr>
            <p:cNvPr id="185439" name="Oval 95"/>
            <p:cNvSpPr>
              <a:spLocks noChangeArrowheads="1"/>
            </p:cNvSpPr>
            <p:nvPr/>
          </p:nvSpPr>
          <p:spPr bwMode="auto">
            <a:xfrm>
              <a:off x="3552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0" name="Oval 96"/>
            <p:cNvSpPr>
              <a:spLocks noChangeArrowheads="1"/>
            </p:cNvSpPr>
            <p:nvPr/>
          </p:nvSpPr>
          <p:spPr bwMode="auto">
            <a:xfrm>
              <a:off x="3552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1" name="Oval 97"/>
            <p:cNvSpPr>
              <a:spLocks noChangeArrowheads="1"/>
            </p:cNvSpPr>
            <p:nvPr/>
          </p:nvSpPr>
          <p:spPr bwMode="auto">
            <a:xfrm>
              <a:off x="4560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2" name="Oval 98"/>
            <p:cNvSpPr>
              <a:spLocks noChangeArrowheads="1"/>
            </p:cNvSpPr>
            <p:nvPr/>
          </p:nvSpPr>
          <p:spPr bwMode="auto">
            <a:xfrm>
              <a:off x="4560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443" name="Line 99"/>
          <p:cNvSpPr>
            <a:spLocks noChangeShapeType="1"/>
          </p:cNvSpPr>
          <p:nvPr/>
        </p:nvSpPr>
        <p:spPr bwMode="auto">
          <a:xfrm>
            <a:off x="6781800" y="56070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4" name="Line 100"/>
          <p:cNvSpPr>
            <a:spLocks noChangeShapeType="1"/>
          </p:cNvSpPr>
          <p:nvPr/>
        </p:nvSpPr>
        <p:spPr bwMode="auto">
          <a:xfrm flipV="1">
            <a:off x="8382000" y="40830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5" name="Line 101"/>
          <p:cNvSpPr>
            <a:spLocks noChangeShapeType="1"/>
          </p:cNvSpPr>
          <p:nvPr/>
        </p:nvSpPr>
        <p:spPr bwMode="auto">
          <a:xfrm>
            <a:off x="6781800" y="408305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46" name="Line 102"/>
          <p:cNvSpPr>
            <a:spLocks noChangeShapeType="1"/>
          </p:cNvSpPr>
          <p:nvPr/>
        </p:nvSpPr>
        <p:spPr bwMode="auto">
          <a:xfrm flipV="1">
            <a:off x="6781800" y="408305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705600" y="4006850"/>
            <a:ext cx="1752600" cy="1676400"/>
            <a:chOff x="3552" y="1056"/>
            <a:chExt cx="1104" cy="1056"/>
          </a:xfrm>
        </p:grpSpPr>
        <p:sp>
          <p:nvSpPr>
            <p:cNvPr id="185448" name="Oval 104"/>
            <p:cNvSpPr>
              <a:spLocks noChangeArrowheads="1"/>
            </p:cNvSpPr>
            <p:nvPr/>
          </p:nvSpPr>
          <p:spPr bwMode="auto">
            <a:xfrm>
              <a:off x="3552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9" name="Oval 105"/>
            <p:cNvSpPr>
              <a:spLocks noChangeArrowheads="1"/>
            </p:cNvSpPr>
            <p:nvPr/>
          </p:nvSpPr>
          <p:spPr bwMode="auto">
            <a:xfrm>
              <a:off x="3552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0" name="Oval 106"/>
            <p:cNvSpPr>
              <a:spLocks noChangeArrowheads="1"/>
            </p:cNvSpPr>
            <p:nvPr/>
          </p:nvSpPr>
          <p:spPr bwMode="auto">
            <a:xfrm>
              <a:off x="4560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1" name="Oval 107"/>
            <p:cNvSpPr>
              <a:spLocks noChangeArrowheads="1"/>
            </p:cNvSpPr>
            <p:nvPr/>
          </p:nvSpPr>
          <p:spPr bwMode="auto">
            <a:xfrm>
              <a:off x="4560" y="201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452" name="Text Box 108"/>
          <p:cNvSpPr txBox="1">
            <a:spLocks noChangeArrowheads="1"/>
          </p:cNvSpPr>
          <p:nvPr/>
        </p:nvSpPr>
        <p:spPr bwMode="auto">
          <a:xfrm>
            <a:off x="3490913" y="3648075"/>
            <a:ext cx="581025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800" b="1"/>
              <a:t>Q</a:t>
            </a:r>
            <a:r>
              <a:rPr lang="en-GB" sz="2800" b="1" baseline="-25000"/>
              <a:t>2</a:t>
            </a:r>
            <a:endParaRPr lang="en-GB" sz="2800" b="1"/>
          </a:p>
        </p:txBody>
      </p:sp>
      <p:sp>
        <p:nvSpPr>
          <p:cNvPr id="185453" name="Text Box 109"/>
          <p:cNvSpPr txBox="1">
            <a:spLocks noChangeArrowheads="1"/>
          </p:cNvSpPr>
          <p:nvPr/>
        </p:nvSpPr>
        <p:spPr bwMode="auto">
          <a:xfrm>
            <a:off x="7256463" y="3386138"/>
            <a:ext cx="581025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sz="2800" b="1"/>
              <a:t>Q</a:t>
            </a:r>
            <a:r>
              <a:rPr lang="en-GB" sz="2800" b="1" baseline="-25000"/>
              <a:t>3</a:t>
            </a:r>
            <a:endParaRPr lang="en-GB" sz="2800" b="1"/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2740025" y="4019550"/>
            <a:ext cx="2165350" cy="2632075"/>
            <a:chOff x="3878" y="624"/>
            <a:chExt cx="1364" cy="1658"/>
          </a:xfrm>
        </p:grpSpPr>
        <p:sp>
          <p:nvSpPr>
            <p:cNvPr id="185455" name="Text Box 111"/>
            <p:cNvSpPr txBox="1">
              <a:spLocks noChangeArrowheads="1"/>
            </p:cNvSpPr>
            <p:nvPr/>
          </p:nvSpPr>
          <p:spPr bwMode="auto">
            <a:xfrm>
              <a:off x="3926" y="199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00</a:t>
              </a:r>
            </a:p>
          </p:txBody>
        </p:sp>
        <p:sp>
          <p:nvSpPr>
            <p:cNvPr id="185456" name="Text Box 112"/>
            <p:cNvSpPr txBox="1">
              <a:spLocks noChangeArrowheads="1"/>
            </p:cNvSpPr>
            <p:nvPr/>
          </p:nvSpPr>
          <p:spPr bwMode="auto">
            <a:xfrm>
              <a:off x="4934" y="199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01</a:t>
              </a:r>
            </a:p>
          </p:txBody>
        </p:sp>
        <p:sp>
          <p:nvSpPr>
            <p:cNvPr id="185457" name="Text Box 113"/>
            <p:cNvSpPr txBox="1">
              <a:spLocks noChangeArrowheads="1"/>
            </p:cNvSpPr>
            <p:nvPr/>
          </p:nvSpPr>
          <p:spPr bwMode="auto">
            <a:xfrm>
              <a:off x="3878" y="65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10</a:t>
              </a:r>
            </a:p>
          </p:txBody>
        </p:sp>
        <p:sp>
          <p:nvSpPr>
            <p:cNvPr id="185458" name="Text Box 114"/>
            <p:cNvSpPr txBox="1">
              <a:spLocks noChangeArrowheads="1"/>
            </p:cNvSpPr>
            <p:nvPr/>
          </p:nvSpPr>
          <p:spPr bwMode="auto">
            <a:xfrm>
              <a:off x="4934" y="6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11</a:t>
              </a:r>
            </a:p>
          </p:txBody>
        </p: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5257800" y="3590925"/>
            <a:ext cx="3886200" cy="3006725"/>
            <a:chOff x="1584" y="2138"/>
            <a:chExt cx="2448" cy="1894"/>
          </a:xfrm>
        </p:grpSpPr>
        <p:sp>
          <p:nvSpPr>
            <p:cNvPr id="185460" name="Text Box 116"/>
            <p:cNvSpPr txBox="1">
              <a:spLocks noChangeArrowheads="1"/>
            </p:cNvSpPr>
            <p:nvPr/>
          </p:nvSpPr>
          <p:spPr bwMode="auto">
            <a:xfrm>
              <a:off x="1824" y="3744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000</a:t>
              </a:r>
            </a:p>
          </p:txBody>
        </p:sp>
        <p:sp>
          <p:nvSpPr>
            <p:cNvPr id="185461" name="Text Box 117"/>
            <p:cNvSpPr txBox="1">
              <a:spLocks noChangeArrowheads="1"/>
            </p:cNvSpPr>
            <p:nvPr/>
          </p:nvSpPr>
          <p:spPr bwMode="auto">
            <a:xfrm>
              <a:off x="2928" y="3744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001</a:t>
              </a:r>
            </a:p>
          </p:txBody>
        </p:sp>
        <p:sp>
          <p:nvSpPr>
            <p:cNvPr id="185462" name="Text Box 118"/>
            <p:cNvSpPr txBox="1">
              <a:spLocks noChangeArrowheads="1"/>
            </p:cNvSpPr>
            <p:nvPr/>
          </p:nvSpPr>
          <p:spPr bwMode="auto">
            <a:xfrm>
              <a:off x="3628" y="3264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011</a:t>
              </a:r>
            </a:p>
          </p:txBody>
        </p:sp>
        <p:sp>
          <p:nvSpPr>
            <p:cNvPr id="185463" name="Text Box 119"/>
            <p:cNvSpPr txBox="1">
              <a:spLocks noChangeArrowheads="1"/>
            </p:cNvSpPr>
            <p:nvPr/>
          </p:nvSpPr>
          <p:spPr bwMode="auto">
            <a:xfrm>
              <a:off x="2140" y="3216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010</a:t>
              </a:r>
            </a:p>
          </p:txBody>
        </p:sp>
        <p:sp>
          <p:nvSpPr>
            <p:cNvPr id="185464" name="Text Box 120"/>
            <p:cNvSpPr txBox="1">
              <a:spLocks noChangeArrowheads="1"/>
            </p:cNvSpPr>
            <p:nvPr/>
          </p:nvSpPr>
          <p:spPr bwMode="auto">
            <a:xfrm>
              <a:off x="1584" y="2640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100</a:t>
              </a:r>
            </a:p>
          </p:txBody>
        </p:sp>
        <p:sp>
          <p:nvSpPr>
            <p:cNvPr id="185465" name="Text Box 121"/>
            <p:cNvSpPr txBox="1">
              <a:spLocks noChangeArrowheads="1"/>
            </p:cNvSpPr>
            <p:nvPr/>
          </p:nvSpPr>
          <p:spPr bwMode="auto">
            <a:xfrm>
              <a:off x="2294" y="213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110</a:t>
              </a:r>
            </a:p>
          </p:txBody>
        </p:sp>
        <p:sp>
          <p:nvSpPr>
            <p:cNvPr id="185466" name="Text Box 122"/>
            <p:cNvSpPr txBox="1">
              <a:spLocks noChangeArrowheads="1"/>
            </p:cNvSpPr>
            <p:nvPr/>
          </p:nvSpPr>
          <p:spPr bwMode="auto">
            <a:xfrm>
              <a:off x="3398" y="213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111</a:t>
              </a:r>
            </a:p>
          </p:txBody>
        </p:sp>
        <p:sp>
          <p:nvSpPr>
            <p:cNvPr id="185467" name="Text Box 123"/>
            <p:cNvSpPr txBox="1">
              <a:spLocks noChangeArrowheads="1"/>
            </p:cNvSpPr>
            <p:nvPr/>
          </p:nvSpPr>
          <p:spPr bwMode="auto">
            <a:xfrm>
              <a:off x="2774" y="2474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101</a:t>
              </a:r>
            </a:p>
          </p:txBody>
        </p:sp>
      </p:grpSp>
      <p:sp>
        <p:nvSpPr>
          <p:cNvPr id="185468" name="Line 124"/>
          <p:cNvSpPr>
            <a:spLocks noChangeShapeType="1"/>
          </p:cNvSpPr>
          <p:nvPr/>
        </p:nvSpPr>
        <p:spPr bwMode="auto">
          <a:xfrm>
            <a:off x="776288" y="4646613"/>
            <a:ext cx="13366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72" name="Text Box 128"/>
          <p:cNvSpPr txBox="1">
            <a:spLocks noChangeArrowheads="1"/>
          </p:cNvSpPr>
          <p:nvPr/>
        </p:nvSpPr>
        <p:spPr bwMode="auto">
          <a:xfrm>
            <a:off x="1195388" y="3676650"/>
            <a:ext cx="581025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800" b="1"/>
              <a:t>Q</a:t>
            </a:r>
            <a:r>
              <a:rPr lang="en-GB" sz="2800" b="1" baseline="-25000"/>
              <a:t>1</a:t>
            </a:r>
            <a:endParaRPr lang="en-GB" sz="2800" b="1"/>
          </a:p>
        </p:txBody>
      </p: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581025" y="4152900"/>
            <a:ext cx="1670050" cy="457200"/>
            <a:chOff x="326" y="1274"/>
            <a:chExt cx="1983" cy="288"/>
          </a:xfrm>
        </p:grpSpPr>
        <p:sp>
          <p:nvSpPr>
            <p:cNvPr id="185474" name="Text Box 130"/>
            <p:cNvSpPr txBox="1">
              <a:spLocks noChangeArrowheads="1"/>
            </p:cNvSpPr>
            <p:nvPr/>
          </p:nvSpPr>
          <p:spPr bwMode="auto">
            <a:xfrm>
              <a:off x="326" y="1274"/>
              <a:ext cx="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0</a:t>
              </a:r>
            </a:p>
          </p:txBody>
        </p:sp>
        <p:sp>
          <p:nvSpPr>
            <p:cNvPr id="185475" name="Text Box 131"/>
            <p:cNvSpPr txBox="1">
              <a:spLocks noChangeArrowheads="1"/>
            </p:cNvSpPr>
            <p:nvPr/>
          </p:nvSpPr>
          <p:spPr bwMode="auto">
            <a:xfrm>
              <a:off x="1910" y="127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2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4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54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5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5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8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8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8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0" grpId="0" animBg="1" autoUpdateAnimBg="0"/>
      <p:bldP spid="185421" grpId="0" animBg="1"/>
      <p:bldP spid="185422" grpId="0" animBg="1"/>
      <p:bldP spid="185423" grpId="0" animBg="1"/>
      <p:bldP spid="185424" grpId="0" animBg="1"/>
      <p:bldP spid="185430" grpId="0" animBg="1"/>
      <p:bldP spid="185431" grpId="0" animBg="1"/>
      <p:bldP spid="185432" grpId="0" animBg="1"/>
      <p:bldP spid="185433" grpId="0" animBg="1"/>
      <p:bldP spid="185434" grpId="0" animBg="1"/>
      <p:bldP spid="185435" grpId="0" animBg="1"/>
      <p:bldP spid="185436" grpId="0" animBg="1"/>
      <p:bldP spid="185437" grpId="0" animBg="1"/>
      <p:bldP spid="185443" grpId="0" animBg="1"/>
      <p:bldP spid="185444" grpId="0" animBg="1"/>
      <p:bldP spid="185445" grpId="0" animBg="1"/>
      <p:bldP spid="185446" grpId="0" animBg="1"/>
      <p:bldP spid="185452" grpId="0" build="p" animBg="1" autoUpdateAnimBg="0"/>
      <p:bldP spid="185453" grpId="0" build="p" animBg="1" autoUpdateAnimBg="0" advAuto="0"/>
      <p:bldP spid="185468" grpId="0" animBg="1"/>
      <p:bldP spid="185472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253442" cy="533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Hypercube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4282" y="5000636"/>
            <a:ext cx="8429684" cy="185736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HC(</a:t>
            </a:r>
            <a:r>
              <a:rPr lang="en-US" i="1" dirty="0"/>
              <a:t>d</a:t>
            </a:r>
            <a:r>
              <a:rPr lang="en-US" dirty="0"/>
              <a:t>) = Hypercube of degree </a:t>
            </a:r>
            <a:r>
              <a:rPr lang="en-US" i="1" dirty="0"/>
              <a:t>d</a:t>
            </a:r>
            <a:r>
              <a:rPr lang="en-US" dirty="0"/>
              <a:t> </a:t>
            </a:r>
            <a:endParaRPr lang="en-US" baseline="-25000" dirty="0"/>
          </a:p>
          <a:p>
            <a:pPr lvl="1"/>
            <a:r>
              <a:rPr lang="en-US" dirty="0"/>
              <a:t>Number of processors: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30000" dirty="0"/>
              <a:t>d</a:t>
            </a:r>
          </a:p>
          <a:p>
            <a:pPr lvl="1"/>
            <a:r>
              <a:rPr lang="en-US" dirty="0"/>
              <a:t>degree(</a:t>
            </a:r>
            <a:r>
              <a:rPr lang="en-US" i="1" dirty="0"/>
              <a:t>HC(d)</a:t>
            </a:r>
            <a:r>
              <a:rPr lang="en-US" dirty="0"/>
              <a:t>) = </a:t>
            </a:r>
            <a:r>
              <a:rPr lang="en-US" i="1" dirty="0"/>
              <a:t>d </a:t>
            </a:r>
            <a:r>
              <a:rPr lang="en-US" dirty="0"/>
              <a:t>= </a:t>
            </a:r>
            <a:r>
              <a:rPr lang="en-US" i="1" dirty="0"/>
              <a:t>O</a:t>
            </a:r>
            <a:r>
              <a:rPr lang="en-US" dirty="0"/>
              <a:t>(log(</a:t>
            </a:r>
            <a:r>
              <a:rPr lang="en-US" i="1" dirty="0"/>
              <a:t>n</a:t>
            </a:r>
            <a:r>
              <a:rPr lang="en-US" dirty="0"/>
              <a:t>))</a:t>
            </a:r>
            <a:endParaRPr lang="en-US" i="1" dirty="0"/>
          </a:p>
          <a:p>
            <a:pPr lvl="1"/>
            <a:r>
              <a:rPr lang="en-US" dirty="0"/>
              <a:t>diameter(HC(</a:t>
            </a:r>
            <a:r>
              <a:rPr lang="en-US" i="1" dirty="0"/>
              <a:t>d</a:t>
            </a:r>
            <a:r>
              <a:rPr lang="en-US" dirty="0"/>
              <a:t>)) =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(log(</a:t>
            </a:r>
            <a:r>
              <a:rPr lang="en-US" i="1" dirty="0"/>
              <a:t>n</a:t>
            </a:r>
            <a:r>
              <a:rPr lang="en-US" dirty="0"/>
              <a:t>))</a:t>
            </a:r>
            <a:endParaRPr lang="en-US" i="1" dirty="0">
              <a:sym typeface="Symbol"/>
            </a:endParaRPr>
          </a:p>
          <a:p>
            <a:pPr lvl="1"/>
            <a:r>
              <a:rPr lang="en-US" dirty="0" err="1"/>
              <a:t>bw</a:t>
            </a:r>
            <a:r>
              <a:rPr lang="en-US" dirty="0"/>
              <a:t>(</a:t>
            </a:r>
            <a:r>
              <a:rPr lang="en-US" i="1" dirty="0"/>
              <a:t>HC(d)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/2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2024050" y="6477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17" name="Freeform 5"/>
          <p:cNvSpPr>
            <a:spLocks/>
          </p:cNvSpPr>
          <p:nvPr/>
        </p:nvSpPr>
        <p:spPr bwMode="auto">
          <a:xfrm flipV="1">
            <a:off x="2024050" y="30861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1185850" y="14859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 flipV="1">
            <a:off x="2633650" y="15621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 flipV="1">
            <a:off x="1262050" y="30099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 flipV="1">
            <a:off x="2633650" y="31623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1414450" y="40005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1338250" y="24003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024050" y="30861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2024050" y="14859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>
            <a:off x="1262050" y="24003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7" name="Line 15"/>
          <p:cNvSpPr>
            <a:spLocks noChangeShapeType="1"/>
          </p:cNvSpPr>
          <p:nvPr/>
        </p:nvSpPr>
        <p:spPr bwMode="auto">
          <a:xfrm>
            <a:off x="2709850" y="24003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3548050" y="14859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2024050" y="15621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32" name="Oval 20"/>
          <p:cNvSpPr>
            <a:spLocks noChangeArrowheads="1"/>
          </p:cNvSpPr>
          <p:nvPr/>
        </p:nvSpPr>
        <p:spPr bwMode="auto">
          <a:xfrm>
            <a:off x="1795450" y="2857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0100</a:t>
            </a:r>
          </a:p>
        </p:txBody>
      </p:sp>
      <p:sp>
        <p:nvSpPr>
          <p:cNvPr id="294936" name="Oval 24"/>
          <p:cNvSpPr>
            <a:spLocks noChangeArrowheads="1"/>
          </p:cNvSpPr>
          <p:nvPr/>
        </p:nvSpPr>
        <p:spPr bwMode="auto">
          <a:xfrm>
            <a:off x="3243250" y="12573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0111</a:t>
            </a:r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V="1">
            <a:off x="5148250" y="14859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V="1">
            <a:off x="6596050" y="15621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 flipV="1">
            <a:off x="5224450" y="30099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1" name="Line 29"/>
          <p:cNvSpPr>
            <a:spLocks noChangeShapeType="1"/>
          </p:cNvSpPr>
          <p:nvPr/>
        </p:nvSpPr>
        <p:spPr bwMode="auto">
          <a:xfrm flipV="1">
            <a:off x="6596050" y="3162304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>
            <a:off x="5376850" y="40005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00650" y="24003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5986450" y="30861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5" name="Line 33"/>
          <p:cNvSpPr>
            <a:spLocks noChangeShapeType="1"/>
          </p:cNvSpPr>
          <p:nvPr/>
        </p:nvSpPr>
        <p:spPr bwMode="auto">
          <a:xfrm>
            <a:off x="5986450" y="1485904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6" name="Line 34"/>
          <p:cNvSpPr>
            <a:spLocks noChangeShapeType="1"/>
          </p:cNvSpPr>
          <p:nvPr/>
        </p:nvSpPr>
        <p:spPr bwMode="auto">
          <a:xfrm>
            <a:off x="5224450" y="24003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7" name="Line 35"/>
          <p:cNvSpPr>
            <a:spLocks noChangeShapeType="1"/>
          </p:cNvSpPr>
          <p:nvPr/>
        </p:nvSpPr>
        <p:spPr bwMode="auto">
          <a:xfrm>
            <a:off x="6672250" y="24003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>
            <a:off x="7510450" y="14859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49" name="Line 37"/>
          <p:cNvSpPr>
            <a:spLocks noChangeShapeType="1"/>
          </p:cNvSpPr>
          <p:nvPr/>
        </p:nvSpPr>
        <p:spPr bwMode="auto">
          <a:xfrm>
            <a:off x="5986450" y="1562104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52" name="Oval 40"/>
          <p:cNvSpPr>
            <a:spLocks noChangeArrowheads="1"/>
          </p:cNvSpPr>
          <p:nvPr/>
        </p:nvSpPr>
        <p:spPr bwMode="auto">
          <a:xfrm>
            <a:off x="5757850" y="2857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1100</a:t>
            </a:r>
          </a:p>
        </p:txBody>
      </p:sp>
      <p:sp>
        <p:nvSpPr>
          <p:cNvPr id="294954" name="Freeform 42"/>
          <p:cNvSpPr>
            <a:spLocks/>
          </p:cNvSpPr>
          <p:nvPr/>
        </p:nvSpPr>
        <p:spPr bwMode="auto">
          <a:xfrm>
            <a:off x="3700450" y="647704"/>
            <a:ext cx="3733800" cy="6858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65" name="Oval 53"/>
          <p:cNvSpPr>
            <a:spLocks noChangeArrowheads="1"/>
          </p:cNvSpPr>
          <p:nvPr/>
        </p:nvSpPr>
        <p:spPr bwMode="auto">
          <a:xfrm>
            <a:off x="7205650" y="12573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1111</a:t>
            </a:r>
          </a:p>
        </p:txBody>
      </p:sp>
      <p:sp>
        <p:nvSpPr>
          <p:cNvPr id="294975" name="Freeform 63"/>
          <p:cNvSpPr>
            <a:spLocks/>
          </p:cNvSpPr>
          <p:nvPr/>
        </p:nvSpPr>
        <p:spPr bwMode="auto">
          <a:xfrm flipV="1">
            <a:off x="3624250" y="30861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78" name="Oval 66"/>
          <p:cNvSpPr>
            <a:spLocks noChangeArrowheads="1"/>
          </p:cNvSpPr>
          <p:nvPr/>
        </p:nvSpPr>
        <p:spPr bwMode="auto">
          <a:xfrm>
            <a:off x="7205650" y="2857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1101</a:t>
            </a:r>
          </a:p>
        </p:txBody>
      </p:sp>
      <p:sp>
        <p:nvSpPr>
          <p:cNvPr id="294982" name="Oval 70"/>
          <p:cNvSpPr>
            <a:spLocks noChangeArrowheads="1"/>
          </p:cNvSpPr>
          <p:nvPr/>
        </p:nvSpPr>
        <p:spPr bwMode="auto">
          <a:xfrm>
            <a:off x="3243250" y="2857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0101</a:t>
            </a:r>
          </a:p>
        </p:txBody>
      </p:sp>
      <p:sp>
        <p:nvSpPr>
          <p:cNvPr id="294984" name="Freeform 72"/>
          <p:cNvSpPr>
            <a:spLocks/>
          </p:cNvSpPr>
          <p:nvPr/>
        </p:nvSpPr>
        <p:spPr bwMode="auto">
          <a:xfrm flipV="1">
            <a:off x="1262050" y="40005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87" name="Oval 75"/>
          <p:cNvSpPr>
            <a:spLocks noChangeArrowheads="1"/>
          </p:cNvSpPr>
          <p:nvPr/>
        </p:nvSpPr>
        <p:spPr bwMode="auto">
          <a:xfrm>
            <a:off x="1033450" y="36957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0000</a:t>
            </a:r>
          </a:p>
        </p:txBody>
      </p:sp>
      <p:sp>
        <p:nvSpPr>
          <p:cNvPr id="294991" name="Oval 79"/>
          <p:cNvSpPr>
            <a:spLocks noChangeArrowheads="1"/>
          </p:cNvSpPr>
          <p:nvPr/>
        </p:nvSpPr>
        <p:spPr bwMode="auto">
          <a:xfrm>
            <a:off x="4995850" y="36957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294993" name="Freeform 81"/>
          <p:cNvSpPr>
            <a:spLocks/>
          </p:cNvSpPr>
          <p:nvPr/>
        </p:nvSpPr>
        <p:spPr bwMode="auto">
          <a:xfrm flipV="1">
            <a:off x="2786050" y="40005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96" name="Oval 84"/>
          <p:cNvSpPr>
            <a:spLocks noChangeArrowheads="1"/>
          </p:cNvSpPr>
          <p:nvPr/>
        </p:nvSpPr>
        <p:spPr bwMode="auto">
          <a:xfrm>
            <a:off x="2481250" y="36957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0001</a:t>
            </a:r>
          </a:p>
        </p:txBody>
      </p:sp>
      <p:sp>
        <p:nvSpPr>
          <p:cNvPr id="295000" name="Oval 88"/>
          <p:cNvSpPr>
            <a:spLocks noChangeArrowheads="1"/>
          </p:cNvSpPr>
          <p:nvPr/>
        </p:nvSpPr>
        <p:spPr bwMode="auto">
          <a:xfrm>
            <a:off x="6443650" y="36957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95004" name="Oval 92"/>
          <p:cNvSpPr>
            <a:spLocks noChangeArrowheads="1"/>
          </p:cNvSpPr>
          <p:nvPr/>
        </p:nvSpPr>
        <p:spPr bwMode="auto">
          <a:xfrm>
            <a:off x="1795450" y="12573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0110</a:t>
            </a:r>
          </a:p>
        </p:txBody>
      </p:sp>
      <p:sp>
        <p:nvSpPr>
          <p:cNvPr id="295008" name="Oval 96"/>
          <p:cNvSpPr>
            <a:spLocks noChangeArrowheads="1"/>
          </p:cNvSpPr>
          <p:nvPr/>
        </p:nvSpPr>
        <p:spPr bwMode="auto">
          <a:xfrm>
            <a:off x="5757850" y="12573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1110</a:t>
            </a:r>
          </a:p>
        </p:txBody>
      </p:sp>
      <p:sp>
        <p:nvSpPr>
          <p:cNvPr id="295010" name="Freeform 98"/>
          <p:cNvSpPr>
            <a:spLocks/>
          </p:cNvSpPr>
          <p:nvPr/>
        </p:nvSpPr>
        <p:spPr bwMode="auto">
          <a:xfrm>
            <a:off x="1262050" y="14097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011" name="Freeform 99"/>
          <p:cNvSpPr>
            <a:spLocks/>
          </p:cNvSpPr>
          <p:nvPr/>
        </p:nvSpPr>
        <p:spPr bwMode="auto">
          <a:xfrm>
            <a:off x="2786050" y="1485904"/>
            <a:ext cx="3962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248" y="0"/>
              </a:cxn>
              <a:cxn ang="0">
                <a:pos x="2496" y="528"/>
              </a:cxn>
            </a:cxnLst>
            <a:rect l="0" t="0" r="r" b="b"/>
            <a:pathLst>
              <a:path w="2496" h="528">
                <a:moveTo>
                  <a:pt x="0" y="528"/>
                </a:moveTo>
                <a:cubicBezTo>
                  <a:pt x="416" y="264"/>
                  <a:pt x="832" y="0"/>
                  <a:pt x="1248" y="0"/>
                </a:cubicBezTo>
                <a:cubicBezTo>
                  <a:pt x="1664" y="0"/>
                  <a:pt x="2080" y="264"/>
                  <a:pt x="2496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57" name="Oval 45"/>
          <p:cNvSpPr>
            <a:spLocks noChangeArrowheads="1"/>
          </p:cNvSpPr>
          <p:nvPr/>
        </p:nvSpPr>
        <p:spPr bwMode="auto">
          <a:xfrm>
            <a:off x="1033450" y="2095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0010</a:t>
            </a:r>
          </a:p>
        </p:txBody>
      </p:sp>
      <p:sp>
        <p:nvSpPr>
          <p:cNvPr id="294961" name="Oval 49"/>
          <p:cNvSpPr>
            <a:spLocks noChangeArrowheads="1"/>
          </p:cNvSpPr>
          <p:nvPr/>
        </p:nvSpPr>
        <p:spPr bwMode="auto">
          <a:xfrm>
            <a:off x="2481250" y="2095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0011</a:t>
            </a:r>
          </a:p>
        </p:txBody>
      </p:sp>
      <p:sp>
        <p:nvSpPr>
          <p:cNvPr id="294969" name="Oval 57"/>
          <p:cNvSpPr>
            <a:spLocks noChangeArrowheads="1"/>
          </p:cNvSpPr>
          <p:nvPr/>
        </p:nvSpPr>
        <p:spPr bwMode="auto">
          <a:xfrm>
            <a:off x="6443650" y="2095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1011</a:t>
            </a:r>
          </a:p>
        </p:txBody>
      </p:sp>
      <p:sp>
        <p:nvSpPr>
          <p:cNvPr id="294973" name="Oval 61"/>
          <p:cNvSpPr>
            <a:spLocks noChangeArrowheads="1"/>
          </p:cNvSpPr>
          <p:nvPr/>
        </p:nvSpPr>
        <p:spPr bwMode="auto">
          <a:xfrm>
            <a:off x="4995850" y="2095504"/>
            <a:ext cx="533400" cy="533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406372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56" y="47941"/>
            <a:ext cx="8964488" cy="1000132"/>
          </a:xfrm>
        </p:spPr>
        <p:txBody>
          <a:bodyPr>
            <a:normAutofit fontScale="90000"/>
          </a:bodyPr>
          <a:lstStyle/>
          <a:p>
            <a:r>
              <a:rPr lang="mn-MN" dirty="0"/>
              <a:t>Сүлжээний топологийг үнэлэх шалгуурууд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3645024"/>
            <a:ext cx="8856984" cy="3096344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mn-MN" b="1" i="1" u="sng" dirty="0"/>
              <a:t>Бага</a:t>
            </a:r>
            <a:r>
              <a:rPr lang="en-US" b="1" dirty="0"/>
              <a:t> Diameter</a:t>
            </a:r>
          </a:p>
          <a:p>
            <a:pPr lvl="1">
              <a:lnSpc>
                <a:spcPct val="90000"/>
              </a:lnSpc>
            </a:pPr>
            <a:r>
              <a:rPr lang="mn-MN" dirty="0"/>
              <a:t>Хос процессор бүрт үр ашигтай мэдээлэл солилцоог дэмжих зорилгоор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mn-MN" b="1" i="1" u="sng" dirty="0"/>
              <a:t>Их</a:t>
            </a:r>
            <a:r>
              <a:rPr lang="en-US" b="1" dirty="0"/>
              <a:t> Bisection Width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bisection width </a:t>
            </a:r>
            <a:r>
              <a:rPr lang="mn-MN" dirty="0"/>
              <a:t>бага байх нь ачаалал ихтэй мэдээлэл солилцооны удаашруулж болох тул ингэснээр програмын чадавхийг хязгаарлаж болно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mn-MN" dirty="0"/>
              <a:t>Гэсэн ч, </a:t>
            </a:r>
            <a:r>
              <a:rPr lang="en-US" dirty="0"/>
              <a:t>bisection width </a:t>
            </a:r>
            <a:r>
              <a:rPr lang="mn-MN" dirty="0"/>
              <a:t>их байх нь </a:t>
            </a:r>
            <a:r>
              <a:rPr lang="en-US" dirty="0"/>
              <a:t>non-constant degree </a:t>
            </a:r>
            <a:r>
              <a:rPr lang="mn-MN" dirty="0"/>
              <a:t>шаардах боломжтой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mn-MN" b="1" i="1" u="sng" dirty="0"/>
              <a:t>Тогтмол</a:t>
            </a:r>
            <a:r>
              <a:rPr lang="en-US" dirty="0"/>
              <a:t> degree (i.e. independent of network size)</a:t>
            </a:r>
          </a:p>
          <a:p>
            <a:pPr lvl="1">
              <a:lnSpc>
                <a:spcPct val="90000"/>
              </a:lnSpc>
            </a:pPr>
            <a:r>
              <a:rPr lang="mn-MN" dirty="0"/>
              <a:t>Хэтэрхий олон холболт нэмэх шаардлагагүйгээр сүлжээг их хэмжээний зангилгаатай болгон өргөтгөх боломжийг олгоно.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381837"/>
                  </p:ext>
                </p:extLst>
              </p:nvPr>
            </p:nvGraphicFramePr>
            <p:xfrm>
              <a:off x="539552" y="1306036"/>
              <a:ext cx="77526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8173">
                      <a:extLst>
                        <a:ext uri="{9D8B030D-6E8A-4147-A177-3AD203B41FA5}">
                          <a16:colId xmlns:a16="http://schemas.microsoft.com/office/drawing/2014/main" val="1357578574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4057835452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3134626195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18936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Topology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Degree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Diameter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Bisection</a:t>
                          </a:r>
                          <a:r>
                            <a:rPr lang="de-DE" dirty="0"/>
                            <a:t>-Width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24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677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 </a:t>
                          </a:r>
                          <a:r>
                            <a:rPr lang="de-DE" dirty="0" err="1"/>
                            <a:t>Mesh</a:t>
                          </a:r>
                          <a:r>
                            <a:rPr lang="de-DE" dirty="0"/>
                            <a:t>/Torus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4336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 </a:t>
                          </a:r>
                          <a:r>
                            <a:rPr lang="de-DE" dirty="0" err="1"/>
                            <a:t>Mesh</a:t>
                          </a:r>
                          <a:r>
                            <a:rPr lang="de-DE" dirty="0"/>
                            <a:t>/Torus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i="1" dirty="0"/>
                            <a:t>O</a:t>
                          </a:r>
                          <a:r>
                            <a:rPr lang="de-DE" dirty="0"/>
                            <a:t>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(n</a:t>
                          </a:r>
                          <a:r>
                            <a:rPr lang="de-DE" baseline="30000" dirty="0"/>
                            <a:t>2/3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037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Binary </a:t>
                          </a:r>
                          <a:r>
                            <a:rPr lang="de-DE" dirty="0" err="1"/>
                            <a:t>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37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Hypercube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55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381837"/>
                  </p:ext>
                </p:extLst>
              </p:nvPr>
            </p:nvGraphicFramePr>
            <p:xfrm>
              <a:off x="539552" y="1306036"/>
              <a:ext cx="77526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8173">
                      <a:extLst>
                        <a:ext uri="{9D8B030D-6E8A-4147-A177-3AD203B41FA5}">
                          <a16:colId xmlns:a16="http://schemas.microsoft.com/office/drawing/2014/main" val="1357578574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4057835452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3134626195"/>
                        </a:ext>
                      </a:extLst>
                    </a:gridCol>
                    <a:gridCol w="1938173">
                      <a:extLst>
                        <a:ext uri="{9D8B030D-6E8A-4147-A177-3AD203B41FA5}">
                          <a16:colId xmlns:a16="http://schemas.microsoft.com/office/drawing/2014/main" val="18936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Topology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Degree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Diameter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Bisection</a:t>
                          </a:r>
                          <a:r>
                            <a:rPr lang="de-DE" dirty="0"/>
                            <a:t>-Width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24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677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2D </a:t>
                          </a:r>
                          <a:r>
                            <a:rPr lang="de-DE" dirty="0" err="1"/>
                            <a:t>Mesh</a:t>
                          </a:r>
                          <a:r>
                            <a:rPr lang="de-DE" dirty="0"/>
                            <a:t>/Torus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9" t="-208197" r="-10125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29" t="-208197" r="-1258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336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3D </a:t>
                          </a:r>
                          <a:r>
                            <a:rPr lang="de-DE" dirty="0" err="1"/>
                            <a:t>Mesh</a:t>
                          </a:r>
                          <a:r>
                            <a:rPr lang="de-DE" dirty="0"/>
                            <a:t>/Torus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9" t="-308197" r="-10125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(n</a:t>
                          </a:r>
                          <a:r>
                            <a:rPr lang="de-DE" baseline="30000" dirty="0"/>
                            <a:t>2/3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037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Binary </a:t>
                          </a:r>
                          <a:r>
                            <a:rPr lang="de-DE" dirty="0" err="1"/>
                            <a:t>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37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Hypercube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(log(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i="1" dirty="0"/>
                            <a:t>O</a:t>
                          </a:r>
                          <a:r>
                            <a:rPr lang="de-DE" dirty="0"/>
                            <a:t>(</a:t>
                          </a:r>
                          <a:r>
                            <a:rPr lang="de-DE" i="1" dirty="0"/>
                            <a:t>n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553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820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PRAM </a:t>
            </a:r>
            <a:r>
              <a:rPr lang="mn-MN" dirty="0"/>
              <a:t>нь Дундын санах ойн тооцооллын загвар болох нь</a:t>
            </a:r>
          </a:p>
          <a:p>
            <a:r>
              <a:rPr lang="mn-MN" dirty="0"/>
              <a:t>Түгээмэл </a:t>
            </a:r>
            <a:r>
              <a:rPr lang="en-US" dirty="0"/>
              <a:t>PRAM </a:t>
            </a:r>
            <a:r>
              <a:rPr lang="mn-MN" dirty="0"/>
              <a:t>алгоритмуудыг өртгийн хувьд шинжлэх, зарим </a:t>
            </a:r>
            <a:r>
              <a:rPr lang="en-US" dirty="0"/>
              <a:t>cost-optimal PRAM</a:t>
            </a:r>
            <a:r>
              <a:rPr lang="mn-MN" dirty="0"/>
              <a:t> алгортмуудыг зохиомжийг судлах</a:t>
            </a:r>
          </a:p>
          <a:p>
            <a:r>
              <a:rPr lang="mn-MN" dirty="0"/>
              <a:t>Хуваарилагдсан санах ойн системийн болон сүлжээний архитектурын зарим энгийн топологуудыг мэдэх</a:t>
            </a:r>
            <a:endParaRPr lang="en-US" dirty="0"/>
          </a:p>
          <a:p>
            <a:r>
              <a:rPr lang="mn-MN" dirty="0"/>
              <a:t>Эдгээр чанаруудыг графын онолын </a:t>
            </a:r>
            <a:r>
              <a:rPr lang="en-US" dirty="0"/>
              <a:t>degree, bisection width, </a:t>
            </a:r>
            <a:r>
              <a:rPr lang="mn-MN" dirty="0"/>
              <a:t>болон </a:t>
            </a:r>
            <a:r>
              <a:rPr lang="en-US" dirty="0"/>
              <a:t>diameter</a:t>
            </a:r>
            <a:r>
              <a:rPr lang="mn-MN" dirty="0"/>
              <a:t> дээр үндэслэн харьцуулах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9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51304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Parallel Random Access </a:t>
            </a:r>
            <a:r>
              <a:rPr lang="de-DE" dirty="0" err="1"/>
              <a:t>Machine</a:t>
            </a:r>
            <a:r>
              <a:rPr lang="de-DE" dirty="0"/>
              <a:t> (PRAM)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4940624"/>
            <a:ext cx="8568952" cy="176143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mn-MN" dirty="0"/>
              <a:t>ширхэг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baseline="-25000" dirty="0"/>
              <a:t>−1 </a:t>
            </a:r>
            <a:r>
              <a:rPr lang="mn-MN" dirty="0"/>
              <a:t>процессорууд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mn-MN" dirty="0"/>
              <a:t>глобал дундын санах ойд холсогдсон</a:t>
            </a:r>
            <a:endParaRPr lang="en-US" dirty="0"/>
          </a:p>
          <a:p>
            <a:r>
              <a:rPr lang="mn-MN" dirty="0"/>
              <a:t>Санах ойн байрлал бүр процесоруудаас ижилхэн тогтмол хандалттай</a:t>
            </a:r>
            <a:endParaRPr lang="en-US" dirty="0"/>
          </a:p>
          <a:p>
            <a:r>
              <a:rPr lang="mn-MN" dirty="0"/>
              <a:t>Процессорууд хоорондоо дундын санах ойд уншиж, бичих байдлаар харилцана</a:t>
            </a:r>
            <a:endParaRPr lang="de-DE" dirty="0"/>
          </a:p>
        </p:txBody>
      </p:sp>
      <p:sp>
        <p:nvSpPr>
          <p:cNvPr id="4" name="TextBox 4"/>
          <p:cNvSpPr txBox="1"/>
          <p:nvPr/>
        </p:nvSpPr>
        <p:spPr>
          <a:xfrm>
            <a:off x="1763688" y="430870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b="1" dirty="0"/>
              <a:t>Процессорууд</a:t>
            </a:r>
            <a:endParaRPr lang="en-US" b="1" dirty="0"/>
          </a:p>
        </p:txBody>
      </p:sp>
      <p:sp>
        <p:nvSpPr>
          <p:cNvPr id="5" name="Rectangle 11"/>
          <p:cNvSpPr/>
          <p:nvPr/>
        </p:nvSpPr>
        <p:spPr>
          <a:xfrm>
            <a:off x="4119391" y="2278120"/>
            <a:ext cx="1045859" cy="115642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Access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6" name="Rectangle 12"/>
          <p:cNvSpPr/>
          <p:nvPr/>
        </p:nvSpPr>
        <p:spPr>
          <a:xfrm>
            <a:off x="6329966" y="1701776"/>
            <a:ext cx="1728191" cy="225539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012160" y="39618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b="1" dirty="0"/>
              <a:t>Дундын санах ой </a:t>
            </a:r>
            <a:r>
              <a:rPr lang="en-US" b="1" i="1" dirty="0"/>
              <a:t>M</a:t>
            </a:r>
          </a:p>
        </p:txBody>
      </p:sp>
      <p:sp>
        <p:nvSpPr>
          <p:cNvPr id="8" name="Rounded Rectangle 14"/>
          <p:cNvSpPr/>
          <p:nvPr/>
        </p:nvSpPr>
        <p:spPr>
          <a:xfrm>
            <a:off x="6412646" y="1760838"/>
            <a:ext cx="357191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20"/>
          <p:cNvCxnSpPr>
            <a:stCxn id="45" idx="2"/>
            <a:endCxn id="48" idx="0"/>
          </p:cNvCxnSpPr>
          <p:nvPr/>
        </p:nvCxnSpPr>
        <p:spPr>
          <a:xfrm flipH="1">
            <a:off x="6591241" y="2403780"/>
            <a:ext cx="1" cy="11720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/>
          <p:cNvCxnSpPr>
            <a:stCxn id="47" idx="2"/>
            <a:endCxn id="49" idx="0"/>
          </p:cNvCxnSpPr>
          <p:nvPr/>
        </p:nvCxnSpPr>
        <p:spPr>
          <a:xfrm flipH="1">
            <a:off x="7831807" y="2403780"/>
            <a:ext cx="1464" cy="11720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9"/>
          <p:cNvCxnSpPr>
            <a:stCxn id="8" idx="3"/>
            <a:endCxn id="46" idx="1"/>
          </p:cNvCxnSpPr>
          <p:nvPr/>
        </p:nvCxnSpPr>
        <p:spPr>
          <a:xfrm>
            <a:off x="6769837" y="1903714"/>
            <a:ext cx="88337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/>
          <p:cNvCxnSpPr>
            <a:stCxn id="45" idx="3"/>
            <a:endCxn id="47" idx="1"/>
          </p:cNvCxnSpPr>
          <p:nvPr/>
        </p:nvCxnSpPr>
        <p:spPr>
          <a:xfrm>
            <a:off x="6769837" y="2260904"/>
            <a:ext cx="8848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3"/>
          <p:cNvCxnSpPr>
            <a:stCxn id="48" idx="3"/>
            <a:endCxn id="49" idx="1"/>
          </p:cNvCxnSpPr>
          <p:nvPr/>
        </p:nvCxnSpPr>
        <p:spPr>
          <a:xfrm>
            <a:off x="6769836" y="3718742"/>
            <a:ext cx="88337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4"/>
          <p:cNvCxnSpPr>
            <a:endCxn id="5" idx="1"/>
          </p:cNvCxnSpPr>
          <p:nvPr/>
        </p:nvCxnSpPr>
        <p:spPr>
          <a:xfrm>
            <a:off x="3057961" y="2046590"/>
            <a:ext cx="1061430" cy="809740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5"/>
          <p:cNvCxnSpPr>
            <a:stCxn id="5" idx="3"/>
            <a:endCxn id="6" idx="1"/>
          </p:cNvCxnSpPr>
          <p:nvPr/>
        </p:nvCxnSpPr>
        <p:spPr>
          <a:xfrm flipV="1">
            <a:off x="5165250" y="2829472"/>
            <a:ext cx="1164716" cy="26858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7"/>
          <p:cNvCxnSpPr>
            <a:stCxn id="5" idx="3"/>
          </p:cNvCxnSpPr>
          <p:nvPr/>
        </p:nvCxnSpPr>
        <p:spPr>
          <a:xfrm flipV="1">
            <a:off x="5165250" y="2213026"/>
            <a:ext cx="1164716" cy="643304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9"/>
          <p:cNvCxnSpPr>
            <a:stCxn id="5" idx="3"/>
          </p:cNvCxnSpPr>
          <p:nvPr/>
        </p:nvCxnSpPr>
        <p:spPr>
          <a:xfrm>
            <a:off x="5165250" y="2856330"/>
            <a:ext cx="1164716" cy="619125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5"/>
          <p:cNvCxnSpPr>
            <a:endCxn id="5" idx="1"/>
          </p:cNvCxnSpPr>
          <p:nvPr/>
        </p:nvCxnSpPr>
        <p:spPr>
          <a:xfrm>
            <a:off x="3065607" y="2660710"/>
            <a:ext cx="1053784" cy="195620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0"/>
          <p:cNvCxnSpPr>
            <a:endCxn id="5" idx="1"/>
          </p:cNvCxnSpPr>
          <p:nvPr/>
        </p:nvCxnSpPr>
        <p:spPr>
          <a:xfrm flipV="1">
            <a:off x="3057961" y="2856330"/>
            <a:ext cx="1061430" cy="1005288"/>
          </a:xfrm>
          <a:prstGeom prst="straightConnector1">
            <a:avLst/>
          </a:prstGeom>
          <a:ln w="25400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3"/>
          <p:cNvCxnSpPr>
            <a:stCxn id="33" idx="2"/>
            <a:endCxn id="25" idx="0"/>
          </p:cNvCxnSpPr>
          <p:nvPr/>
        </p:nvCxnSpPr>
        <p:spPr>
          <a:xfrm>
            <a:off x="2655812" y="2885199"/>
            <a:ext cx="0" cy="785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498633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577656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656679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419610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37"/>
          <p:cNvSpPr/>
          <p:nvPr/>
        </p:nvSpPr>
        <p:spPr>
          <a:xfrm>
            <a:off x="2351857" y="3671017"/>
            <a:ext cx="607910" cy="58167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1</a:t>
            </a:r>
            <a:endParaRPr lang="en-US" baseline="-25000" dirty="0">
              <a:solidFill>
                <a:schemeClr val="bg1"/>
              </a:solidFill>
            </a:endParaRPr>
          </a:p>
          <a:p>
            <a:pPr algn="ctr"/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732460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/>
          <p:cNvCxnSpPr/>
          <p:nvPr/>
        </p:nvCxnSpPr>
        <p:spPr>
          <a:xfrm>
            <a:off x="2351857" y="4028207"/>
            <a:ext cx="6002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812695" y="4063047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498633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577656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656679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2419610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7"/>
          <p:cNvSpPr/>
          <p:nvPr/>
        </p:nvSpPr>
        <p:spPr>
          <a:xfrm>
            <a:off x="2351857" y="2303520"/>
            <a:ext cx="607910" cy="58167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  <a:p>
            <a:pPr algn="ctr"/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732460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/>
          <p:nvPr/>
        </p:nvCxnSpPr>
        <p:spPr>
          <a:xfrm>
            <a:off x="2351857" y="2660710"/>
            <a:ext cx="6002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2812695" y="26955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490987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570010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649033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11964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37"/>
          <p:cNvSpPr/>
          <p:nvPr/>
        </p:nvSpPr>
        <p:spPr>
          <a:xfrm>
            <a:off x="2344211" y="1622720"/>
            <a:ext cx="607910" cy="58167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endParaRPr lang="en-US" baseline="-25000" dirty="0">
              <a:solidFill>
                <a:schemeClr val="bg1"/>
              </a:solidFill>
            </a:endParaRPr>
          </a:p>
          <a:p>
            <a:pPr algn="ctr"/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724814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2344211" y="1979910"/>
            <a:ext cx="6002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2805049" y="2014750"/>
            <a:ext cx="75781" cy="1451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ounded Rectangle 14"/>
          <p:cNvSpPr/>
          <p:nvPr/>
        </p:nvSpPr>
        <p:spPr>
          <a:xfrm>
            <a:off x="6412647" y="2118028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14"/>
          <p:cNvSpPr/>
          <p:nvPr/>
        </p:nvSpPr>
        <p:spPr>
          <a:xfrm>
            <a:off x="7653212" y="1760838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14"/>
          <p:cNvSpPr/>
          <p:nvPr/>
        </p:nvSpPr>
        <p:spPr>
          <a:xfrm>
            <a:off x="7654676" y="2118028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14"/>
          <p:cNvSpPr/>
          <p:nvPr/>
        </p:nvSpPr>
        <p:spPr>
          <a:xfrm>
            <a:off x="6412646" y="3575866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14"/>
          <p:cNvSpPr/>
          <p:nvPr/>
        </p:nvSpPr>
        <p:spPr>
          <a:xfrm>
            <a:off x="7653212" y="3575866"/>
            <a:ext cx="35719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11"/>
          <p:cNvSpPr/>
          <p:nvPr/>
        </p:nvSpPr>
        <p:spPr>
          <a:xfrm>
            <a:off x="521885" y="2278120"/>
            <a:ext cx="1020369" cy="11564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Program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660103" y="3002492"/>
            <a:ext cx="88215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cxnSpLocks/>
            <a:stCxn id="50" idx="3"/>
          </p:cNvCxnSpPr>
          <p:nvPr/>
        </p:nvCxnSpPr>
        <p:spPr>
          <a:xfrm flipV="1">
            <a:off x="1542254" y="1979910"/>
            <a:ext cx="722248" cy="876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50" idx="3"/>
          </p:cNvCxnSpPr>
          <p:nvPr/>
        </p:nvCxnSpPr>
        <p:spPr>
          <a:xfrm flipV="1">
            <a:off x="1542254" y="2636912"/>
            <a:ext cx="722248" cy="21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  <a:stCxn id="50" idx="3"/>
          </p:cNvCxnSpPr>
          <p:nvPr/>
        </p:nvCxnSpPr>
        <p:spPr>
          <a:xfrm>
            <a:off x="1542254" y="2856330"/>
            <a:ext cx="714544" cy="93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2"/>
          <p:cNvSpPr/>
          <p:nvPr/>
        </p:nvSpPr>
        <p:spPr>
          <a:xfrm>
            <a:off x="2267744" y="1556792"/>
            <a:ext cx="779272" cy="2728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/>
          <a:lstStyle/>
          <a:p>
            <a:r>
              <a:rPr lang="en-US" dirty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96752"/>
            <a:ext cx="8472518" cy="5400600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mn-MN" dirty="0"/>
              <a:t>ширхэг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= 0,…,</a:t>
            </a:r>
            <a:r>
              <a:rPr lang="en-US" i="1" dirty="0"/>
              <a:t>n</a:t>
            </a:r>
            <a:r>
              <a:rPr lang="en-US" dirty="0"/>
              <a:t>−1</a:t>
            </a:r>
            <a:r>
              <a:rPr lang="mn-MN" dirty="0"/>
              <a:t> ижил процессорууд </a:t>
            </a:r>
            <a:r>
              <a:rPr lang="en-US" dirty="0"/>
              <a:t>lock-step</a:t>
            </a:r>
            <a:r>
              <a:rPr lang="mn-MN" dirty="0"/>
              <a:t> горимд ажилланана</a:t>
            </a:r>
            <a:endParaRPr lang="en-US" dirty="0"/>
          </a:p>
          <a:p>
            <a:r>
              <a:rPr lang="mn-MN" dirty="0"/>
              <a:t>Процессорны алхам бүрт 3 шаттай зааврын цикл гүйцэтгэнэ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mn-MN" b="1" dirty="0"/>
              <a:t>Уншилт</a:t>
            </a:r>
            <a:r>
              <a:rPr lang="en-US" b="1" dirty="0"/>
              <a:t>: </a:t>
            </a:r>
            <a:r>
              <a:rPr lang="mn-MN" dirty="0"/>
              <a:t>Процессор бүр нэг өгөгдлийг</a:t>
            </a:r>
            <a:r>
              <a:rPr lang="en-US" dirty="0"/>
              <a:t> </a:t>
            </a:r>
            <a:r>
              <a:rPr lang="mn-MN" dirty="0"/>
              <a:t>дундын санах ойн </a:t>
            </a:r>
            <a:r>
              <a:rPr lang="en-US" dirty="0"/>
              <a:t>(</a:t>
            </a:r>
            <a:r>
              <a:rPr lang="mn-MN" dirty="0"/>
              <a:t>ялгаатай</a:t>
            </a:r>
            <a:r>
              <a:rPr lang="en-US" dirty="0"/>
              <a:t>)</a:t>
            </a:r>
            <a:r>
              <a:rPr lang="mn-MN" dirty="0"/>
              <a:t> үүрнээс зэрэг унших боломжтой бөгөөд локал регистрт хадгална.</a:t>
            </a:r>
            <a:endParaRPr lang="mn-MN" b="1" dirty="0"/>
          </a:p>
          <a:p>
            <a:pPr marL="514350" indent="-514350">
              <a:buFont typeface="+mj-lt"/>
              <a:buAutoNum type="arabicPeriod"/>
            </a:pPr>
            <a:r>
              <a:rPr lang="mn-MN" b="1" dirty="0"/>
              <a:t>Тооцоолол</a:t>
            </a:r>
            <a:r>
              <a:rPr lang="en-US" b="1" dirty="0"/>
              <a:t>:</a:t>
            </a:r>
            <a:r>
              <a:rPr lang="mn-MN" b="1" dirty="0"/>
              <a:t> </a:t>
            </a:r>
            <a:r>
              <a:rPr lang="mn-MN" dirty="0"/>
              <a:t>Процессор бүр энэ локал өгөгдөл дээр үндсэн үйлдлийг гүйцэтгэж дараа нь үр дүнг буцааж</a:t>
            </a:r>
            <a:r>
              <a:rPr lang="en-US" b="1" dirty="0"/>
              <a:t> </a:t>
            </a:r>
            <a:r>
              <a:rPr lang="mn-MN" dirty="0"/>
              <a:t>регистрт хадгална.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mn-MN" b="1" dirty="0"/>
              <a:t>Бичилт</a:t>
            </a:r>
            <a:r>
              <a:rPr lang="en-US" b="1" dirty="0"/>
              <a:t>: </a:t>
            </a:r>
            <a:r>
              <a:rPr lang="mn-MN" dirty="0"/>
              <a:t>Процессор бүр өгөгдлийг дундын санах ойн үүрэнд зэрэг бичих боломжтой. </a:t>
            </a:r>
            <a:r>
              <a:rPr lang="en-US" dirty="0"/>
              <a:t>PRAM</a:t>
            </a:r>
            <a:r>
              <a:rPr lang="mn-MN" dirty="0"/>
              <a:t> хувилбар давхардсан бичилтийг зөвшөөрдөггүй бол зөвхөн өөр үүрэнд, зөвшөөрдөг бол ижил байрлалд бичилт хийнэ. </a:t>
            </a:r>
            <a:r>
              <a:rPr lang="en-US" dirty="0"/>
              <a:t>(race conditions</a:t>
            </a:r>
            <a:r>
              <a:rPr lang="mn-MN" dirty="0"/>
              <a:t> – уралдааны нөхцөл</a:t>
            </a:r>
            <a:r>
              <a:rPr lang="en-US" dirty="0"/>
              <a:t>)</a:t>
            </a:r>
          </a:p>
          <a:p>
            <a:r>
              <a:rPr lang="mn-MN" b="1" dirty="0"/>
              <a:t>Жигд</a:t>
            </a:r>
            <a:r>
              <a:rPr lang="en-US" b="1"/>
              <a:t> </a:t>
            </a:r>
            <a:r>
              <a:rPr lang="mn-MN" b="1"/>
              <a:t>хүндрэл</a:t>
            </a:r>
            <a:r>
              <a:rPr lang="en-US" b="1" dirty="0"/>
              <a:t>: </a:t>
            </a:r>
            <a:r>
              <a:rPr lang="mn-MN" dirty="0"/>
              <a:t>Энэ </a:t>
            </a:r>
            <a:r>
              <a:rPr lang="en-US" dirty="0"/>
              <a:t>RAM </a:t>
            </a:r>
            <a:r>
              <a:rPr lang="mn-MN" dirty="0"/>
              <a:t>даар алхам бүр </a:t>
            </a:r>
            <a:r>
              <a:rPr lang="en-US" i="1" dirty="0"/>
              <a:t>O</a:t>
            </a:r>
            <a:r>
              <a:rPr lang="en-US" dirty="0"/>
              <a:t>(1) </a:t>
            </a:r>
            <a:r>
              <a:rPr lang="mn-MN" dirty="0"/>
              <a:t>хугацаа зарцуулна.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93652" cy="1052736"/>
          </a:xfrm>
        </p:spPr>
        <p:txBody>
          <a:bodyPr>
            <a:normAutofit/>
          </a:bodyPr>
          <a:lstStyle/>
          <a:p>
            <a:r>
              <a:rPr lang="en-US" dirty="0"/>
              <a:t>PRAM </a:t>
            </a:r>
            <a:r>
              <a:rPr lang="mn-MN" dirty="0"/>
              <a:t>хувилбарууд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02797" y="1368137"/>
            <a:ext cx="4392488" cy="4136474"/>
          </a:xfrm>
        </p:spPr>
        <p:txBody>
          <a:bodyPr>
            <a:normAutofit/>
          </a:bodyPr>
          <a:lstStyle/>
          <a:p>
            <a:r>
              <a:rPr lang="en-US" b="1" dirty="0"/>
              <a:t>Exclusive Read Exclusive Write (EREW): </a:t>
            </a:r>
            <a:r>
              <a:rPr lang="mn-MN" dirty="0"/>
              <a:t>Ямар ч циклийн явцад дундын санах ойн нэг үүрэнд хоёр процессор уншиж, бичихийг зөвшөөрдөггүй.</a:t>
            </a:r>
            <a:endParaRPr lang="en-US" dirty="0"/>
          </a:p>
          <a:p>
            <a:r>
              <a:rPr lang="en-US" b="1" dirty="0"/>
              <a:t>Concurrent Read Exclusive Write (CREW): </a:t>
            </a:r>
            <a:r>
              <a:rPr lang="mn-MN" dirty="0"/>
              <a:t>Зарим процессорууд дундын санах ойн нэг үүрнээс зэрэг унших боломжтой. Гэсэн ч өөр процессорууд дундын санах ойн нэг үүрэнд бичихийг зөвшөөрдөггүй.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40B0E8-13A4-4341-8DF8-A315AD100CE2}"/>
              </a:ext>
            </a:extLst>
          </p:cNvPr>
          <p:cNvGrpSpPr/>
          <p:nvPr/>
        </p:nvGrpSpPr>
        <p:grpSpPr>
          <a:xfrm>
            <a:off x="683568" y="1052736"/>
            <a:ext cx="3401104" cy="3314853"/>
            <a:chOff x="2678772" y="1036388"/>
            <a:chExt cx="3401104" cy="3314853"/>
          </a:xfrm>
        </p:grpSpPr>
        <p:sp>
          <p:nvSpPr>
            <p:cNvPr id="50" name="Rounded Rectangle 4"/>
            <p:cNvSpPr/>
            <p:nvPr/>
          </p:nvSpPr>
          <p:spPr>
            <a:xfrm>
              <a:off x="3516282" y="1421982"/>
              <a:ext cx="448464" cy="36805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2"/>
            <p:cNvSpPr/>
            <p:nvPr/>
          </p:nvSpPr>
          <p:spPr>
            <a:xfrm>
              <a:off x="2678772" y="1505643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" name="Straight Arrow Connector 21"/>
            <p:cNvCxnSpPr>
              <a:stCxn id="51" idx="3"/>
              <a:endCxn id="62" idx="1"/>
            </p:cNvCxnSpPr>
            <p:nvPr/>
          </p:nvCxnSpPr>
          <p:spPr>
            <a:xfrm>
              <a:off x="3123715" y="1731475"/>
              <a:ext cx="397944" cy="27507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4"/>
            <p:cNvCxnSpPr>
              <a:stCxn id="58" idx="3"/>
              <a:endCxn id="63" idx="1"/>
            </p:cNvCxnSpPr>
            <p:nvPr/>
          </p:nvCxnSpPr>
          <p:spPr>
            <a:xfrm flipV="1">
              <a:off x="3133594" y="2435221"/>
              <a:ext cx="384575" cy="191325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26"/>
            <p:cNvCxnSpPr>
              <a:stCxn id="59" idx="3"/>
              <a:endCxn id="64" idx="1"/>
            </p:cNvCxnSpPr>
            <p:nvPr/>
          </p:nvCxnSpPr>
          <p:spPr>
            <a:xfrm flipV="1">
              <a:off x="3134856" y="2862577"/>
              <a:ext cx="381426" cy="228316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8"/>
            <p:cNvCxnSpPr>
              <a:stCxn id="60" idx="3"/>
              <a:endCxn id="65" idx="1"/>
            </p:cNvCxnSpPr>
            <p:nvPr/>
          </p:nvCxnSpPr>
          <p:spPr>
            <a:xfrm flipV="1">
              <a:off x="3138015" y="3307396"/>
              <a:ext cx="373435" cy="22526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12"/>
            <p:cNvSpPr/>
            <p:nvPr/>
          </p:nvSpPr>
          <p:spPr>
            <a:xfrm>
              <a:off x="2681931" y="1947406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12"/>
            <p:cNvSpPr/>
            <p:nvPr/>
          </p:nvSpPr>
          <p:spPr>
            <a:xfrm>
              <a:off x="2688651" y="2400714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tangle 12"/>
            <p:cNvSpPr/>
            <p:nvPr/>
          </p:nvSpPr>
          <p:spPr>
            <a:xfrm>
              <a:off x="2689913" y="2865061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12"/>
            <p:cNvSpPr/>
            <p:nvPr/>
          </p:nvSpPr>
          <p:spPr>
            <a:xfrm>
              <a:off x="2693072" y="3306824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12"/>
            <p:cNvSpPr/>
            <p:nvPr/>
          </p:nvSpPr>
          <p:spPr>
            <a:xfrm>
              <a:off x="2699792" y="3760132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Rounded Rectangle 4"/>
            <p:cNvSpPr/>
            <p:nvPr/>
          </p:nvSpPr>
          <p:spPr>
            <a:xfrm>
              <a:off x="3521659" y="1825880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4"/>
            <p:cNvSpPr/>
            <p:nvPr/>
          </p:nvSpPr>
          <p:spPr>
            <a:xfrm>
              <a:off x="3518169" y="2254556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4"/>
            <p:cNvSpPr/>
            <p:nvPr/>
          </p:nvSpPr>
          <p:spPr>
            <a:xfrm>
              <a:off x="3516282" y="2681912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3511450" y="3126731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4"/>
            <p:cNvSpPr/>
            <p:nvPr/>
          </p:nvSpPr>
          <p:spPr>
            <a:xfrm>
              <a:off x="3507960" y="3555407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4"/>
            <p:cNvSpPr/>
            <p:nvPr/>
          </p:nvSpPr>
          <p:spPr>
            <a:xfrm>
              <a:off x="3506073" y="3982763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28"/>
            <p:cNvCxnSpPr>
              <a:stCxn id="61" idx="3"/>
              <a:endCxn id="66" idx="1"/>
            </p:cNvCxnSpPr>
            <p:nvPr/>
          </p:nvCxnSpPr>
          <p:spPr>
            <a:xfrm flipV="1">
              <a:off x="3144735" y="3736072"/>
              <a:ext cx="363225" cy="249892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4"/>
            <p:cNvSpPr/>
            <p:nvPr/>
          </p:nvSpPr>
          <p:spPr>
            <a:xfrm>
              <a:off x="5633077" y="1429131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2"/>
            <p:cNvSpPr/>
            <p:nvPr/>
          </p:nvSpPr>
          <p:spPr>
            <a:xfrm>
              <a:off x="4792046" y="1512791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1" name="Straight Arrow Connector 21"/>
            <p:cNvCxnSpPr>
              <a:stCxn id="75" idx="3"/>
              <a:endCxn id="84" idx="1"/>
            </p:cNvCxnSpPr>
            <p:nvPr/>
          </p:nvCxnSpPr>
          <p:spPr>
            <a:xfrm>
              <a:off x="5240148" y="2180386"/>
              <a:ext cx="381086" cy="1562834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4"/>
            <p:cNvCxnSpPr>
              <a:stCxn id="76" idx="3"/>
              <a:endCxn id="81" idx="1"/>
            </p:cNvCxnSpPr>
            <p:nvPr/>
          </p:nvCxnSpPr>
          <p:spPr>
            <a:xfrm flipV="1">
              <a:off x="5246868" y="2442369"/>
              <a:ext cx="384575" cy="191325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26"/>
            <p:cNvCxnSpPr>
              <a:stCxn id="77" idx="3"/>
              <a:endCxn id="81" idx="1"/>
            </p:cNvCxnSpPr>
            <p:nvPr/>
          </p:nvCxnSpPr>
          <p:spPr>
            <a:xfrm flipV="1">
              <a:off x="5248130" y="2442369"/>
              <a:ext cx="383313" cy="655672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8"/>
            <p:cNvCxnSpPr>
              <a:stCxn id="78" idx="3"/>
              <a:endCxn id="84" idx="1"/>
            </p:cNvCxnSpPr>
            <p:nvPr/>
          </p:nvCxnSpPr>
          <p:spPr>
            <a:xfrm>
              <a:off x="5251289" y="3539804"/>
              <a:ext cx="369945" cy="203416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12"/>
            <p:cNvSpPr/>
            <p:nvPr/>
          </p:nvSpPr>
          <p:spPr>
            <a:xfrm>
              <a:off x="4795205" y="1954554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12"/>
            <p:cNvSpPr/>
            <p:nvPr/>
          </p:nvSpPr>
          <p:spPr>
            <a:xfrm>
              <a:off x="4801925" y="2407862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12"/>
            <p:cNvSpPr/>
            <p:nvPr/>
          </p:nvSpPr>
          <p:spPr>
            <a:xfrm>
              <a:off x="4803187" y="2872209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12"/>
            <p:cNvSpPr/>
            <p:nvPr/>
          </p:nvSpPr>
          <p:spPr>
            <a:xfrm>
              <a:off x="4806346" y="3313972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12"/>
            <p:cNvSpPr/>
            <p:nvPr/>
          </p:nvSpPr>
          <p:spPr>
            <a:xfrm>
              <a:off x="4813066" y="3767280"/>
              <a:ext cx="444943" cy="45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ounded Rectangle 4"/>
            <p:cNvSpPr/>
            <p:nvPr/>
          </p:nvSpPr>
          <p:spPr>
            <a:xfrm>
              <a:off x="5634933" y="1833028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4"/>
            <p:cNvSpPr/>
            <p:nvPr/>
          </p:nvSpPr>
          <p:spPr>
            <a:xfrm>
              <a:off x="5631443" y="2261704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4"/>
            <p:cNvSpPr/>
            <p:nvPr/>
          </p:nvSpPr>
          <p:spPr>
            <a:xfrm>
              <a:off x="5629556" y="2689060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4"/>
            <p:cNvSpPr/>
            <p:nvPr/>
          </p:nvSpPr>
          <p:spPr>
            <a:xfrm>
              <a:off x="5624724" y="3133879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4"/>
            <p:cNvSpPr/>
            <p:nvPr/>
          </p:nvSpPr>
          <p:spPr>
            <a:xfrm>
              <a:off x="5621234" y="3562555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4"/>
            <p:cNvSpPr/>
            <p:nvPr/>
          </p:nvSpPr>
          <p:spPr>
            <a:xfrm>
              <a:off x="5619347" y="3989911"/>
              <a:ext cx="444943" cy="36133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28"/>
            <p:cNvCxnSpPr>
              <a:stCxn id="79" idx="3"/>
              <a:endCxn id="84" idx="1"/>
            </p:cNvCxnSpPr>
            <p:nvPr/>
          </p:nvCxnSpPr>
          <p:spPr>
            <a:xfrm flipV="1">
              <a:off x="5258009" y="3743220"/>
              <a:ext cx="363225" cy="249892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24"/>
            <p:cNvCxnSpPr>
              <a:stCxn id="70" idx="3"/>
              <a:endCxn id="80" idx="1"/>
            </p:cNvCxnSpPr>
            <p:nvPr/>
          </p:nvCxnSpPr>
          <p:spPr>
            <a:xfrm>
              <a:off x="5236989" y="1738623"/>
              <a:ext cx="397944" cy="275070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4"/>
            <p:cNvSpPr txBox="1"/>
            <p:nvPr/>
          </p:nvSpPr>
          <p:spPr>
            <a:xfrm>
              <a:off x="4856890" y="1036388"/>
              <a:ext cx="107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</a:t>
              </a:r>
            </a:p>
          </p:txBody>
        </p:sp>
        <p:sp>
          <p:nvSpPr>
            <p:cNvPr id="89" name="TextBox 4"/>
            <p:cNvSpPr txBox="1"/>
            <p:nvPr/>
          </p:nvSpPr>
          <p:spPr>
            <a:xfrm>
              <a:off x="2843808" y="1052736"/>
              <a:ext cx="107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2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604"/>
            <a:ext cx="8215370" cy="916480"/>
          </a:xfrm>
        </p:spPr>
        <p:txBody>
          <a:bodyPr>
            <a:normAutofit/>
          </a:bodyPr>
          <a:lstStyle/>
          <a:p>
            <a:r>
              <a:rPr lang="en-US" dirty="0"/>
              <a:t>PRAM </a:t>
            </a:r>
            <a:r>
              <a:rPr lang="mn-MN" dirty="0"/>
              <a:t>хувилбарууд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20831" y="1124744"/>
            <a:ext cx="4390210" cy="345638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Concurrent Read Concurrent Write (CRCW): </a:t>
            </a:r>
            <a:r>
              <a:rPr lang="mn-MN" dirty="0"/>
              <a:t>Нэг дундын санах ойн үүрэнд </a:t>
            </a:r>
            <a:r>
              <a:rPr lang="mn-MN" b="1" dirty="0"/>
              <a:t> </a:t>
            </a:r>
            <a:r>
              <a:rPr lang="mn-MN" dirty="0"/>
              <a:t>зэрэгцээгээр уншиж бичдэг. Зэрэг бичилт хийх тохиолдолд </a:t>
            </a:r>
            <a:r>
              <a:rPr lang="en-US" dirty="0"/>
              <a:t>(</a:t>
            </a:r>
            <a:r>
              <a:rPr lang="mn-MN" dirty="0"/>
              <a:t>уралдааны нөхцөлд хүргэх</a:t>
            </a:r>
            <a:r>
              <a:rPr lang="en-US" dirty="0"/>
              <a:t>)</a:t>
            </a:r>
            <a:r>
              <a:rPr lang="mn-MN" dirty="0"/>
              <a:t> аль утыг нь хадгалахыг тодорхой зааж өгнө: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b="1" dirty="0"/>
              <a:t>Priority CW: </a:t>
            </a:r>
            <a:r>
              <a:rPr lang="mn-MN" sz="1800" dirty="0"/>
              <a:t>Процессорууд нь ялгаатай зэрэглэлтэй тодорхойлогдсон байх ба энд өндөр зэрэглэглтэй нь бичнэ.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73601D-818C-42B8-9E72-71A4385BC1D1}"/>
              </a:ext>
            </a:extLst>
          </p:cNvPr>
          <p:cNvGrpSpPr/>
          <p:nvPr/>
        </p:nvGrpSpPr>
        <p:grpSpPr>
          <a:xfrm>
            <a:off x="658494" y="906876"/>
            <a:ext cx="3327953" cy="3293314"/>
            <a:chOff x="2843808" y="836712"/>
            <a:chExt cx="3327953" cy="3293314"/>
          </a:xfrm>
        </p:grpSpPr>
        <p:sp>
          <p:nvSpPr>
            <p:cNvPr id="50" name="Rounded Rectangle 4"/>
            <p:cNvSpPr/>
            <p:nvPr/>
          </p:nvSpPr>
          <p:spPr>
            <a:xfrm>
              <a:off x="3693502" y="1199915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2"/>
            <p:cNvSpPr/>
            <p:nvPr/>
          </p:nvSpPr>
          <p:spPr>
            <a:xfrm>
              <a:off x="2852471" y="1283577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" name="Straight Arrow Connector 21"/>
            <p:cNvCxnSpPr>
              <a:stCxn id="62" idx="1"/>
              <a:endCxn id="51" idx="3"/>
            </p:cNvCxnSpPr>
            <p:nvPr/>
          </p:nvCxnSpPr>
          <p:spPr>
            <a:xfrm flipH="1" flipV="1">
              <a:off x="3280958" y="1514409"/>
              <a:ext cx="410910" cy="702745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4"/>
            <p:cNvCxnSpPr>
              <a:stCxn id="50" idx="1"/>
              <a:endCxn id="56" idx="3"/>
            </p:cNvCxnSpPr>
            <p:nvPr/>
          </p:nvCxnSpPr>
          <p:spPr>
            <a:xfrm flipH="1">
              <a:off x="3284117" y="1384581"/>
              <a:ext cx="409385" cy="57159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26"/>
            <p:cNvCxnSpPr>
              <a:stCxn id="61" idx="1"/>
              <a:endCxn id="58" idx="3"/>
            </p:cNvCxnSpPr>
            <p:nvPr/>
          </p:nvCxnSpPr>
          <p:spPr>
            <a:xfrm flipH="1">
              <a:off x="3292099" y="1788478"/>
              <a:ext cx="403259" cy="1085349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12"/>
            <p:cNvSpPr/>
            <p:nvPr/>
          </p:nvSpPr>
          <p:spPr>
            <a:xfrm>
              <a:off x="2855630" y="1725340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12"/>
            <p:cNvSpPr/>
            <p:nvPr/>
          </p:nvSpPr>
          <p:spPr>
            <a:xfrm>
              <a:off x="2862350" y="2178648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tangle 12"/>
            <p:cNvSpPr/>
            <p:nvPr/>
          </p:nvSpPr>
          <p:spPr>
            <a:xfrm>
              <a:off x="2863612" y="2642995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9" name="Rectangle 12"/>
            <p:cNvSpPr/>
            <p:nvPr/>
          </p:nvSpPr>
          <p:spPr>
            <a:xfrm>
              <a:off x="2866771" y="3084758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0" name="Rectangle 12"/>
            <p:cNvSpPr/>
            <p:nvPr/>
          </p:nvSpPr>
          <p:spPr>
            <a:xfrm>
              <a:off x="2873491" y="3538066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ounded Rectangle 4"/>
            <p:cNvSpPr/>
            <p:nvPr/>
          </p:nvSpPr>
          <p:spPr>
            <a:xfrm>
              <a:off x="3695358" y="1603812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4"/>
            <p:cNvSpPr/>
            <p:nvPr/>
          </p:nvSpPr>
          <p:spPr>
            <a:xfrm>
              <a:off x="3691868" y="2032488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4"/>
            <p:cNvSpPr/>
            <p:nvPr/>
          </p:nvSpPr>
          <p:spPr>
            <a:xfrm>
              <a:off x="3689981" y="2459844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4"/>
            <p:cNvSpPr/>
            <p:nvPr/>
          </p:nvSpPr>
          <p:spPr>
            <a:xfrm>
              <a:off x="3685149" y="2904663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3681659" y="3333339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4"/>
            <p:cNvSpPr/>
            <p:nvPr/>
          </p:nvSpPr>
          <p:spPr>
            <a:xfrm>
              <a:off x="3679772" y="3760695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28"/>
            <p:cNvCxnSpPr>
              <a:stCxn id="66" idx="1"/>
              <a:endCxn id="60" idx="3"/>
            </p:cNvCxnSpPr>
            <p:nvPr/>
          </p:nvCxnSpPr>
          <p:spPr>
            <a:xfrm flipH="1" flipV="1">
              <a:off x="3301978" y="3768898"/>
              <a:ext cx="377794" cy="176463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4"/>
            <p:cNvSpPr/>
            <p:nvPr/>
          </p:nvSpPr>
          <p:spPr>
            <a:xfrm>
              <a:off x="5741418" y="1199915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12"/>
            <p:cNvSpPr/>
            <p:nvPr/>
          </p:nvSpPr>
          <p:spPr>
            <a:xfrm>
              <a:off x="4900387" y="1283577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0" name="Straight Arrow Connector 21"/>
            <p:cNvCxnSpPr>
              <a:stCxn id="68" idx="1"/>
              <a:endCxn id="73" idx="3"/>
            </p:cNvCxnSpPr>
            <p:nvPr/>
          </p:nvCxnSpPr>
          <p:spPr>
            <a:xfrm flipH="1">
              <a:off x="5332033" y="1384581"/>
              <a:ext cx="409385" cy="57159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4"/>
            <p:cNvCxnSpPr>
              <a:stCxn id="68" idx="1"/>
              <a:endCxn id="69" idx="3"/>
            </p:cNvCxnSpPr>
            <p:nvPr/>
          </p:nvCxnSpPr>
          <p:spPr>
            <a:xfrm flipH="1">
              <a:off x="5328874" y="1384581"/>
              <a:ext cx="412544" cy="129828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6"/>
            <p:cNvCxnSpPr>
              <a:stCxn id="79" idx="1"/>
              <a:endCxn id="75" idx="3"/>
            </p:cNvCxnSpPr>
            <p:nvPr/>
          </p:nvCxnSpPr>
          <p:spPr>
            <a:xfrm flipH="1">
              <a:off x="5340015" y="2217154"/>
              <a:ext cx="399769" cy="656673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12"/>
            <p:cNvSpPr/>
            <p:nvPr/>
          </p:nvSpPr>
          <p:spPr>
            <a:xfrm>
              <a:off x="4903546" y="1725340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12"/>
            <p:cNvSpPr/>
            <p:nvPr/>
          </p:nvSpPr>
          <p:spPr>
            <a:xfrm>
              <a:off x="4910266" y="2178648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911528" y="2642995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12"/>
            <p:cNvSpPr/>
            <p:nvPr/>
          </p:nvSpPr>
          <p:spPr>
            <a:xfrm>
              <a:off x="4914687" y="3084758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12"/>
            <p:cNvSpPr/>
            <p:nvPr/>
          </p:nvSpPr>
          <p:spPr>
            <a:xfrm>
              <a:off x="4921407" y="3538066"/>
              <a:ext cx="42848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ounded Rectangle 4"/>
            <p:cNvSpPr/>
            <p:nvPr/>
          </p:nvSpPr>
          <p:spPr>
            <a:xfrm>
              <a:off x="5743274" y="1603812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4"/>
            <p:cNvSpPr/>
            <p:nvPr/>
          </p:nvSpPr>
          <p:spPr>
            <a:xfrm>
              <a:off x="5739784" y="2032488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4"/>
            <p:cNvSpPr/>
            <p:nvPr/>
          </p:nvSpPr>
          <p:spPr>
            <a:xfrm>
              <a:off x="5737897" y="2459844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4"/>
            <p:cNvSpPr/>
            <p:nvPr/>
          </p:nvSpPr>
          <p:spPr>
            <a:xfrm>
              <a:off x="5733065" y="2904663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4"/>
            <p:cNvSpPr/>
            <p:nvPr/>
          </p:nvSpPr>
          <p:spPr>
            <a:xfrm>
              <a:off x="5729575" y="3333339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4"/>
            <p:cNvSpPr/>
            <p:nvPr/>
          </p:nvSpPr>
          <p:spPr>
            <a:xfrm>
              <a:off x="5727688" y="3760695"/>
              <a:ext cx="428487" cy="369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28"/>
            <p:cNvCxnSpPr>
              <a:stCxn id="81" idx="1"/>
              <a:endCxn id="77" idx="3"/>
            </p:cNvCxnSpPr>
            <p:nvPr/>
          </p:nvCxnSpPr>
          <p:spPr>
            <a:xfrm flipH="1">
              <a:off x="5349894" y="3089329"/>
              <a:ext cx="383171" cy="679569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28"/>
            <p:cNvCxnSpPr>
              <a:stCxn id="81" idx="1"/>
              <a:endCxn id="76" idx="3"/>
            </p:cNvCxnSpPr>
            <p:nvPr/>
          </p:nvCxnSpPr>
          <p:spPr>
            <a:xfrm flipH="1">
              <a:off x="5343174" y="3089329"/>
              <a:ext cx="389891" cy="22626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21"/>
            <p:cNvCxnSpPr>
              <a:stCxn id="79" idx="1"/>
              <a:endCxn id="74" idx="3"/>
            </p:cNvCxnSpPr>
            <p:nvPr/>
          </p:nvCxnSpPr>
          <p:spPr>
            <a:xfrm flipH="1">
              <a:off x="5338753" y="2217154"/>
              <a:ext cx="401031" cy="192326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4"/>
            <p:cNvSpPr txBox="1"/>
            <p:nvPr/>
          </p:nvSpPr>
          <p:spPr>
            <a:xfrm>
              <a:off x="2843808" y="836712"/>
              <a:ext cx="107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EW</a:t>
              </a:r>
            </a:p>
          </p:txBody>
        </p:sp>
        <p:sp>
          <p:nvSpPr>
            <p:cNvPr id="88" name="TextBox 4"/>
            <p:cNvSpPr txBox="1"/>
            <p:nvPr/>
          </p:nvSpPr>
          <p:spPr>
            <a:xfrm>
              <a:off x="4900388" y="842284"/>
              <a:ext cx="107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CW</a:t>
              </a:r>
            </a:p>
          </p:txBody>
        </p:sp>
      </p:grp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0DFFCE53-23CC-4388-A842-DF99C05B38EE}"/>
              </a:ext>
            </a:extLst>
          </p:cNvPr>
          <p:cNvSpPr txBox="1">
            <a:spLocks/>
          </p:cNvSpPr>
          <p:nvPr/>
        </p:nvSpPr>
        <p:spPr>
          <a:xfrm>
            <a:off x="658494" y="4221088"/>
            <a:ext cx="7952547" cy="24970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1800" b="1" dirty="0"/>
              <a:t>Arbitrary CW: </a:t>
            </a:r>
            <a:r>
              <a:rPr lang="mn-MN" sz="1800" dirty="0"/>
              <a:t>Бичих утгыг санамсаргүйгээр сонгоно.</a:t>
            </a:r>
            <a:endParaRPr lang="en-US" sz="1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1800" b="1" dirty="0"/>
              <a:t>Common CW: </a:t>
            </a:r>
            <a:r>
              <a:rPr lang="mn-MN" sz="1800" dirty="0"/>
              <a:t>Бүх утгууд тэнцүү бол энэ утгыг бичнэ, үгүй санах ойн байрлалд өөрчлөлт орохгүй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b="1" dirty="0"/>
              <a:t>Combining CW: </a:t>
            </a:r>
            <a:r>
              <a:rPr lang="mn-MN" sz="1800" dirty="0"/>
              <a:t>Бүх утггуудыг хоёртын үйлдүүдээр үр дүнгээр нэг утганд нэгтгээд бичнэ.</a:t>
            </a:r>
            <a:r>
              <a:rPr lang="en-US" sz="1800" dirty="0"/>
              <a:t> (</a:t>
            </a:r>
            <a:r>
              <a:rPr lang="mn-MN" sz="1800" dirty="0"/>
              <a:t>Жнь</a:t>
            </a:r>
            <a:r>
              <a:rPr lang="en-US" sz="1800" dirty="0"/>
              <a:t>. </a:t>
            </a:r>
            <a:r>
              <a:rPr lang="mn-MN" sz="1800" dirty="0"/>
              <a:t>нийлбэр</a:t>
            </a:r>
            <a:r>
              <a:rPr lang="en-US" sz="1800" dirty="0"/>
              <a:t>, </a:t>
            </a:r>
            <a:r>
              <a:rPr lang="mn-MN" sz="1800" dirty="0"/>
              <a:t>үржвэр</a:t>
            </a:r>
            <a:r>
              <a:rPr lang="en-US" sz="1800" dirty="0"/>
              <a:t>, </a:t>
            </a:r>
            <a:r>
              <a:rPr lang="mn-MN" sz="1800" dirty="0"/>
              <a:t>хамгийн бага</a:t>
            </a:r>
            <a:r>
              <a:rPr lang="en-US" sz="1800" dirty="0"/>
              <a:t>, </a:t>
            </a:r>
            <a:r>
              <a:rPr lang="mn-MN" sz="1800" dirty="0"/>
              <a:t>логик </a:t>
            </a:r>
            <a:r>
              <a:rPr lang="en-US" sz="1800" dirty="0"/>
              <a:t>AND)</a:t>
            </a:r>
          </a:p>
        </p:txBody>
      </p:sp>
    </p:spTree>
    <p:extLst>
      <p:ext uri="{BB962C8B-B14F-4D97-AF65-F5344CB8AC3E}">
        <p14:creationId xmlns:p14="http://schemas.microsoft.com/office/powerpoint/2010/main" val="24161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94" y="21382"/>
            <a:ext cx="8229600" cy="1175370"/>
          </a:xfrm>
        </p:spPr>
        <p:txBody>
          <a:bodyPr/>
          <a:lstStyle/>
          <a:p>
            <a:r>
              <a:rPr lang="mn-MN" dirty="0"/>
              <a:t>Паралел</a:t>
            </a:r>
            <a:r>
              <a:rPr lang="en-US" dirty="0"/>
              <a:t> Prefix </a:t>
            </a:r>
            <a:r>
              <a:rPr lang="mn-MN" dirty="0"/>
              <a:t>тооцоолол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5" cy="56886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mn-MN" dirty="0"/>
              <a:t>олонлог дээрх </a:t>
            </a:r>
            <a:r>
              <a:rPr lang="en-US" dirty="0">
                <a:cs typeface="Times New Roman"/>
                <a:sym typeface="Symbol"/>
              </a:rPr>
              <a:t>◦ </a:t>
            </a:r>
            <a:r>
              <a:rPr lang="mn-MN" dirty="0">
                <a:cs typeface="Times New Roman"/>
                <a:sym typeface="Symbol"/>
              </a:rPr>
              <a:t>хоёртын үйлдэл. Жнь: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◦:</a:t>
            </a:r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</a:t>
            </a:r>
            <a:r>
              <a:rPr lang="en-US" dirty="0">
                <a:cs typeface="Times New Roman"/>
                <a:sym typeface="Symbol"/>
              </a:rPr>
              <a:t></a:t>
            </a:r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 </a:t>
            </a:r>
            <a:r>
              <a:rPr lang="en-US" dirty="0">
                <a:cs typeface="Times New Roman"/>
                <a:sym typeface="Symbol"/>
              </a:rPr>
              <a:t></a:t>
            </a:r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</a:t>
            </a:r>
            <a:endParaRPr lang="en-US" dirty="0">
              <a:cs typeface="Times New Roman"/>
              <a:sym typeface="Symbol"/>
            </a:endParaRPr>
          </a:p>
          <a:p>
            <a:pPr lvl="1"/>
            <a:r>
              <a:rPr lang="en-US" i="1" dirty="0">
                <a:cs typeface="Times New Roman"/>
                <a:sym typeface="Symbol"/>
              </a:rPr>
              <a:t>x</a:t>
            </a:r>
            <a:r>
              <a:rPr lang="en-US" i="1" baseline="-25000" dirty="0">
                <a:cs typeface="Times New Roman"/>
                <a:sym typeface="Symbol"/>
              </a:rPr>
              <a:t>i</a:t>
            </a:r>
            <a:r>
              <a:rPr lang="en-US" dirty="0">
                <a:cs typeface="Times New Roman"/>
                <a:sym typeface="Symbol"/>
              </a:rPr>
              <a:t>, 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j</a:t>
            </a:r>
            <a:r>
              <a:rPr lang="en-US" dirty="0">
                <a:cs typeface="Times New Roman"/>
                <a:sym typeface="Symbol"/>
              </a:rPr>
              <a:t>, 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k</a:t>
            </a:r>
            <a:r>
              <a:rPr lang="en-US" dirty="0">
                <a:cs typeface="Times New Roman"/>
                <a:sym typeface="Symbol"/>
              </a:rPr>
              <a:t>  </a:t>
            </a:r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</a:t>
            </a:r>
            <a:r>
              <a:rPr lang="mn-MN" dirty="0">
                <a:latin typeface="Lucida Calligraphy" pitchFamily="66" charset="0"/>
                <a:cs typeface="Times New Roman"/>
                <a:sym typeface="Symbol"/>
              </a:rPr>
              <a:t> байх </a:t>
            </a:r>
            <a:r>
              <a:rPr lang="en-US" dirty="0">
                <a:cs typeface="Times New Roman"/>
                <a:sym typeface="Symbol"/>
              </a:rPr>
              <a:t>(</a:t>
            </a:r>
            <a:r>
              <a:rPr lang="en-US" i="1" dirty="0">
                <a:cs typeface="Times New Roman"/>
                <a:sym typeface="Symbol"/>
              </a:rPr>
              <a:t>x</a:t>
            </a:r>
            <a:r>
              <a:rPr lang="en-US" i="1" baseline="-25000" dirty="0">
                <a:cs typeface="Times New Roman"/>
                <a:sym typeface="Symbol"/>
              </a:rPr>
              <a:t>i</a:t>
            </a:r>
            <a:r>
              <a:rPr lang="en-US" baseline="-25000" dirty="0">
                <a:cs typeface="Times New Roman"/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</a:t>
            </a:r>
            <a:r>
              <a:rPr lang="en-US" baseline="-25000" dirty="0">
                <a:cs typeface="Times New Roman"/>
                <a:sym typeface="Symbol"/>
              </a:rPr>
              <a:t> 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j</a:t>
            </a:r>
            <a:r>
              <a:rPr lang="en-US" dirty="0">
                <a:cs typeface="Times New Roman"/>
                <a:sym typeface="Symbol"/>
              </a:rPr>
              <a:t>)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k</a:t>
            </a:r>
            <a:r>
              <a:rPr lang="en-US" dirty="0">
                <a:cs typeface="Times New Roman"/>
                <a:sym typeface="Symbol"/>
              </a:rPr>
              <a:t>= </a:t>
            </a:r>
            <a:r>
              <a:rPr lang="en-US" i="1" dirty="0">
                <a:cs typeface="Times New Roman"/>
                <a:sym typeface="Symbol"/>
              </a:rPr>
              <a:t>x</a:t>
            </a:r>
            <a:r>
              <a:rPr lang="en-US" i="1" baseline="-25000" dirty="0">
                <a:cs typeface="Times New Roman"/>
                <a:sym typeface="Symbol"/>
              </a:rPr>
              <a:t>i</a:t>
            </a:r>
            <a:r>
              <a:rPr lang="en-US" baseline="-25000" dirty="0">
                <a:cs typeface="Times New Roman"/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</a:t>
            </a:r>
            <a:r>
              <a:rPr lang="en-US" baseline="-25000" dirty="0">
                <a:cs typeface="Times New Roman"/>
                <a:sym typeface="Symbol"/>
              </a:rPr>
              <a:t> </a:t>
            </a:r>
            <a:r>
              <a:rPr lang="en-US" dirty="0">
                <a:cs typeface="Times New Roman"/>
                <a:sym typeface="Symbol"/>
              </a:rPr>
              <a:t>(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j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</a:t>
            </a:r>
            <a:r>
              <a:rPr lang="en-US" i="1" dirty="0" err="1">
                <a:cs typeface="Times New Roman"/>
                <a:sym typeface="Symbol"/>
              </a:rPr>
              <a:t>x</a:t>
            </a:r>
            <a:r>
              <a:rPr lang="en-US" i="1" baseline="-25000" dirty="0" err="1">
                <a:cs typeface="Times New Roman"/>
                <a:sym typeface="Symbol"/>
              </a:rPr>
              <a:t>k</a:t>
            </a:r>
            <a:r>
              <a:rPr lang="en-US" dirty="0">
                <a:cs typeface="Times New Roman"/>
                <a:sym typeface="Symbol"/>
              </a:rPr>
              <a:t>).</a:t>
            </a:r>
          </a:p>
          <a:p>
            <a:pPr lvl="1"/>
            <a:r>
              <a:rPr lang="mn-MN" dirty="0">
                <a:cs typeface="Times New Roman"/>
                <a:sym typeface="Symbol"/>
              </a:rPr>
              <a:t>Жнь</a:t>
            </a:r>
            <a:r>
              <a:rPr lang="en-US" dirty="0">
                <a:cs typeface="Times New Roman"/>
                <a:sym typeface="Symbol"/>
              </a:rPr>
              <a:t>:</a:t>
            </a:r>
            <a:r>
              <a:rPr lang="mn-MN" dirty="0">
                <a:cs typeface="Times New Roman"/>
                <a:sym typeface="Symbol"/>
              </a:rPr>
              <a:t> Нэмэх, Үржих, Хамгийн бага, Тэмдэгт мөр залгах, Булийн </a:t>
            </a:r>
            <a:r>
              <a:rPr lang="en-US" dirty="0"/>
              <a:t>AND/OR</a:t>
            </a:r>
            <a:endParaRPr lang="en-US" i="1" dirty="0"/>
          </a:p>
          <a:p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0,…,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1 </a:t>
            </a:r>
            <a:r>
              <a:rPr lang="mn-MN" dirty="0">
                <a:sym typeface="Symbol"/>
              </a:rPr>
              <a:t>байх </a:t>
            </a:r>
            <a:r>
              <a:rPr lang="en-US" i="1" dirty="0"/>
              <a:t>X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i="1" baseline="-25000" dirty="0"/>
              <a:t>n</a:t>
            </a:r>
            <a:r>
              <a:rPr lang="en-US" baseline="-25000" dirty="0">
                <a:sym typeface="Symbol"/>
              </a:rPr>
              <a:t>1</a:t>
            </a:r>
            <a:r>
              <a:rPr lang="en-US" dirty="0">
                <a:sym typeface="Symbol"/>
              </a:rPr>
              <a:t>} , 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>
                <a:latin typeface="Lucida Calligraphy" pitchFamily="66" charset="0"/>
                <a:cs typeface="Times New Roman"/>
                <a:sym typeface="Symbol"/>
              </a:rPr>
              <a:t>X</a:t>
            </a:r>
            <a:r>
              <a:rPr lang="en-US" dirty="0">
                <a:sym typeface="Symbol"/>
              </a:rPr>
              <a:t>. </a:t>
            </a:r>
            <a:r>
              <a:rPr lang="mn-MN" dirty="0">
                <a:sym typeface="Symbol"/>
              </a:rPr>
              <a:t>Дараах байдлаар тооцоолно</a:t>
            </a:r>
            <a:endParaRPr lang="en-US" dirty="0">
              <a:sym typeface="Symbol"/>
            </a:endParaRPr>
          </a:p>
          <a:p>
            <a:pPr lvl="1"/>
            <a:r>
              <a:rPr lang="en-US" i="1" dirty="0">
                <a:sym typeface="Symbol"/>
              </a:rPr>
              <a:t>s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</a:p>
          <a:p>
            <a:pPr lvl="1"/>
            <a:r>
              <a:rPr lang="en-US" i="1" dirty="0">
                <a:sym typeface="Symbol"/>
              </a:rPr>
              <a:t>s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</a:p>
          <a:p>
            <a:pPr lvl="1"/>
            <a:r>
              <a:rPr lang="en-US" dirty="0">
                <a:sym typeface="Symbol"/>
              </a:rPr>
              <a:t> :</a:t>
            </a:r>
          </a:p>
          <a:p>
            <a:pPr lvl="1"/>
            <a:r>
              <a:rPr lang="en-US" i="1" dirty="0" err="1">
                <a:sym typeface="Symbol"/>
              </a:rPr>
              <a:t>s</a:t>
            </a:r>
            <a:r>
              <a:rPr lang="en-US" i="1" baseline="-25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 ◦ 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/>
              <a:t>n</a:t>
            </a:r>
            <a:r>
              <a:rPr lang="en-US" baseline="-25000" dirty="0">
                <a:sym typeface="Symbol"/>
              </a:rPr>
              <a:t>1</a:t>
            </a:r>
            <a:r>
              <a:rPr lang="en-US" dirty="0">
                <a:sym typeface="Symbol"/>
              </a:rPr>
              <a:t>.</a:t>
            </a:r>
          </a:p>
          <a:p>
            <a:pPr lvl="1"/>
            <a:r>
              <a:rPr lang="mn-MN" dirty="0">
                <a:sym typeface="Symbol"/>
              </a:rPr>
              <a:t>Өөрөөр хэлбэл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s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</a:t>
            </a:r>
            <a:r>
              <a:rPr lang="mn-MN" dirty="0">
                <a:sym typeface="Symbol"/>
              </a:rPr>
              <a:t>ба </a:t>
            </a:r>
            <a:r>
              <a:rPr lang="en-US" i="1" dirty="0" err="1">
                <a:sym typeface="Symbol"/>
              </a:rPr>
              <a:t>s</a:t>
            </a:r>
            <a:r>
              <a:rPr lang="en-US" i="1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s</a:t>
            </a:r>
            <a:r>
              <a:rPr lang="en-US" i="1" baseline="-25000" dirty="0"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1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◦ </a:t>
            </a:r>
            <a:r>
              <a:rPr lang="en-US" i="1" dirty="0">
                <a:sym typeface="Symbol"/>
              </a:rPr>
              <a:t>x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mn-MN" dirty="0">
                <a:sym typeface="Symbol"/>
              </a:rPr>
              <a:t>, ба энд </a:t>
            </a:r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1,…,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1</a:t>
            </a:r>
            <a:r>
              <a:rPr lang="mn-MN" dirty="0">
                <a:sym typeface="Symbol"/>
              </a:rPr>
              <a:t> байна.</a:t>
            </a:r>
            <a:endParaRPr lang="en-US" dirty="0">
              <a:sym typeface="Symbol"/>
            </a:endParaRPr>
          </a:p>
          <a:p>
            <a:r>
              <a:rPr lang="en-US" i="1" dirty="0"/>
              <a:t>X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i="1" baseline="-25000" dirty="0"/>
              <a:t>n</a:t>
            </a:r>
            <a:r>
              <a:rPr lang="en-US" baseline="-25000" dirty="0">
                <a:sym typeface="Symbol"/>
              </a:rPr>
              <a:t>1</a:t>
            </a:r>
            <a:r>
              <a:rPr lang="en-US" dirty="0">
                <a:sym typeface="Symbol"/>
              </a:rPr>
              <a:t>} </a:t>
            </a:r>
            <a:r>
              <a:rPr lang="mn-MN" dirty="0">
                <a:sym typeface="Symbol"/>
              </a:rPr>
              <a:t>–ээс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= {</a:t>
            </a:r>
            <a:r>
              <a:rPr lang="en-US" i="1" dirty="0">
                <a:sym typeface="Symbol"/>
              </a:rPr>
              <a:t>s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, </a:t>
            </a:r>
            <a:r>
              <a:rPr lang="en-US" i="1" dirty="0">
                <a:sym typeface="Symbol"/>
              </a:rPr>
              <a:t>s</a:t>
            </a:r>
            <a:r>
              <a:rPr lang="en-US" i="1" baseline="-25000" dirty="0">
                <a:sym typeface="Symbol"/>
              </a:rPr>
              <a:t>n</a:t>
            </a:r>
            <a:r>
              <a:rPr lang="en-US" baseline="-25000" dirty="0">
                <a:sym typeface="Symbol"/>
              </a:rPr>
              <a:t>1</a:t>
            </a:r>
            <a:r>
              <a:rPr lang="en-US" dirty="0">
                <a:sym typeface="Symbol"/>
              </a:rPr>
              <a:t>} </a:t>
            </a:r>
            <a:r>
              <a:rPr lang="mn-MN" dirty="0">
                <a:sym typeface="Symbol"/>
              </a:rPr>
              <a:t>олох гэдэг нь </a:t>
            </a:r>
            <a:r>
              <a:rPr lang="en-US" b="1" u="sng" dirty="0">
                <a:sym typeface="Symbol"/>
              </a:rPr>
              <a:t>prefix </a:t>
            </a:r>
            <a:r>
              <a:rPr lang="mn-MN" b="1" u="sng" dirty="0">
                <a:sym typeface="Symbol"/>
              </a:rPr>
              <a:t>тооцоолол</a:t>
            </a:r>
            <a:endParaRPr lang="en-US" b="1" u="sng" dirty="0">
              <a:sym typeface="Symbol"/>
            </a:endParaRPr>
          </a:p>
          <a:p>
            <a:r>
              <a:rPr lang="mn-MN" dirty="0"/>
              <a:t>Жишээ нь</a:t>
            </a:r>
            <a:r>
              <a:rPr lang="en-US" dirty="0"/>
              <a:t>: “</a:t>
            </a:r>
            <a:r>
              <a:rPr lang="mn-MN" dirty="0"/>
              <a:t>Хамгийн бага</a:t>
            </a:r>
            <a:r>
              <a:rPr lang="en-US" dirty="0"/>
              <a:t>”</a:t>
            </a:r>
          </a:p>
          <a:p>
            <a:pPr lvl="1"/>
            <a:r>
              <a:rPr lang="mn-MN" dirty="0"/>
              <a:t>Оролт</a:t>
            </a:r>
            <a:r>
              <a:rPr lang="en-US" dirty="0"/>
              <a:t>: {39, 21, 20, 50, 13, 18, 2, 33, 49, 39, 47, 15, 30, 47, 24, 1}</a:t>
            </a:r>
          </a:p>
          <a:p>
            <a:pPr lvl="1"/>
            <a:r>
              <a:rPr lang="mn-MN" dirty="0"/>
              <a:t>Гаралт</a:t>
            </a:r>
            <a:r>
              <a:rPr lang="en-US" dirty="0"/>
              <a:t>: {39, 21, 20, 20, 13, 13, 2, 2, 2, 2, 2, 2, 2, 2, 2, 1}</a:t>
            </a:r>
          </a:p>
          <a:p>
            <a:r>
              <a:rPr lang="mn-MN" dirty="0">
                <a:sym typeface="Symbol"/>
              </a:rPr>
              <a:t>Тооцооллын хүндрэлийн доод хязгаар</a:t>
            </a:r>
            <a:r>
              <a:rPr lang="en-US" dirty="0">
                <a:sym typeface="Symbol"/>
              </a:rPr>
              <a:t>: (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1143000"/>
          </a:xfrm>
        </p:spPr>
        <p:txBody>
          <a:bodyPr>
            <a:normAutofit/>
          </a:bodyPr>
          <a:lstStyle/>
          <a:p>
            <a:r>
              <a:rPr lang="de-DE" dirty="0"/>
              <a:t>PRAM</a:t>
            </a:r>
            <a:r>
              <a:rPr lang="mn-MN" dirty="0"/>
              <a:t> дээрх параллел</a:t>
            </a:r>
            <a:r>
              <a:rPr lang="de-DE" dirty="0"/>
              <a:t> Prefix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0" y="1497122"/>
            <a:ext cx="4104456" cy="2350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5699925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i="1" kern="0" dirty="0">
                <a:latin typeface="+mn-lt"/>
                <a:cs typeface="+mn-cs"/>
              </a:rPr>
              <a:t>C</a:t>
            </a:r>
            <a:r>
              <a:rPr lang="en-US" sz="2000" kern="0" dirty="0">
                <a:latin typeface="+mn-lt"/>
                <a:cs typeface="+mn-cs"/>
              </a:rPr>
              <a:t>(</a:t>
            </a:r>
            <a:r>
              <a:rPr lang="en-US" sz="2000" i="1" kern="0" dirty="0">
                <a:latin typeface="+mn-lt"/>
                <a:cs typeface="+mn-cs"/>
              </a:rPr>
              <a:t>n</a:t>
            </a:r>
            <a:r>
              <a:rPr lang="en-US" sz="2000" kern="0" dirty="0">
                <a:latin typeface="+mn-lt"/>
                <a:cs typeface="+mn-cs"/>
              </a:rPr>
              <a:t>) = </a:t>
            </a:r>
            <a:r>
              <a:rPr lang="en-US" sz="2000" i="1" kern="0" dirty="0">
                <a:latin typeface="+mn-lt"/>
                <a:cs typeface="+mn-cs"/>
              </a:rPr>
              <a:t>T</a:t>
            </a:r>
            <a:r>
              <a:rPr lang="en-US" sz="2000" kern="0" dirty="0">
                <a:latin typeface="+mn-lt"/>
                <a:cs typeface="+mn-cs"/>
              </a:rPr>
              <a:t>(</a:t>
            </a:r>
            <a:r>
              <a:rPr lang="en-US" sz="2000" i="1" kern="0" dirty="0" err="1">
                <a:latin typeface="+mn-lt"/>
                <a:cs typeface="+mn-cs"/>
              </a:rPr>
              <a:t>n,p</a:t>
            </a:r>
            <a:r>
              <a:rPr lang="en-US" sz="2000" kern="0" dirty="0">
                <a:latin typeface="+mn-lt"/>
                <a:cs typeface="+mn-cs"/>
              </a:rPr>
              <a:t>) 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 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p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 = 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O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(log 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) </a:t>
            </a:r>
            <a:r>
              <a:rPr lang="en-US" sz="2000" kern="0" dirty="0">
                <a:sym typeface="Symbol"/>
              </a:rPr>
              <a:t> </a:t>
            </a:r>
            <a:r>
              <a:rPr lang="en-US" sz="2000" i="1" kern="0" dirty="0">
                <a:sym typeface="Symbol"/>
              </a:rPr>
              <a:t>n</a:t>
            </a:r>
            <a:r>
              <a:rPr lang="en-US" sz="2000" kern="0" dirty="0">
                <a:sym typeface="Symbol"/>
              </a:rPr>
              <a:t> = 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O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(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 </a:t>
            </a:r>
            <a:r>
              <a:rPr lang="en-US" sz="2000" kern="0" dirty="0">
                <a:sym typeface="Symbol"/>
              </a:rPr>
              <a:t> 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log </a:t>
            </a:r>
            <a:r>
              <a:rPr lang="en-US" sz="20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000" kern="0" dirty="0">
                <a:latin typeface="+mn-lt"/>
                <a:cs typeface="+mn-cs"/>
                <a:sym typeface="Symbo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mn-M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Symbol"/>
              </a:rPr>
              <a:t>Энэ алгорит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cost-optimal</a:t>
            </a:r>
            <a:r>
              <a:rPr kumimoji="0" lang="mn-MN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 “</a:t>
            </a:r>
            <a:r>
              <a:rPr lang="mn-MN" sz="2000" kern="0" dirty="0"/>
              <a:t>биш</a:t>
            </a:r>
            <a:r>
              <a:rPr kumimoji="0" lang="mn-MN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”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65820" y="4012735"/>
            <a:ext cx="847868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j&lt;n; j++) 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do_in_parallel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mn-M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прогцессор бүр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reg_j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A[j];                           </a:t>
            </a:r>
            <a:r>
              <a:rPr lang="mn-M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 регистрт нэг утга хуулах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i&lt;ceil(log(n)); i++)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mn-M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гадаад дараалсан давталт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pow(2,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j&lt;n;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do_in_parallel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mn-M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прогцессор бүр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reg_j += A[j - pow(2, i)];               </a:t>
            </a:r>
            <a:r>
              <a:rPr lang="mn-M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тооцоолол гүйцэтгэх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A[j]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reg_j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mn-M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үр дүнг дундын санах ойд хадгалах</a:t>
            </a: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1E3D9-6CB9-460B-A5C9-B3EECA6A823D}"/>
              </a:ext>
            </a:extLst>
          </p:cNvPr>
          <p:cNvSpPr/>
          <p:nvPr/>
        </p:nvSpPr>
        <p:spPr>
          <a:xfrm>
            <a:off x="4762872" y="2164356"/>
            <a:ext cx="3923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i="1" dirty="0"/>
              <a:t>n</a:t>
            </a:r>
            <a:r>
              <a:rPr lang="mn-MN" sz="2000" i="1" dirty="0"/>
              <a:t> ширхэг процессорт дээр давхар рекурс хэрэглэсэн </a:t>
            </a:r>
            <a:r>
              <a:rPr lang="en-US" sz="2000" dirty="0"/>
              <a:t>PRAM</a:t>
            </a:r>
            <a:r>
              <a:rPr lang="mn-MN" sz="2000" dirty="0"/>
              <a:t> дээрх параллел </a:t>
            </a:r>
            <a:r>
              <a:rPr lang="en-US" sz="2000" dirty="0"/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30076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046" y="34101"/>
            <a:ext cx="8363272" cy="938384"/>
          </a:xfrm>
        </p:spPr>
        <p:txBody>
          <a:bodyPr>
            <a:normAutofit fontScale="90000"/>
          </a:bodyPr>
          <a:lstStyle/>
          <a:p>
            <a:r>
              <a:rPr lang="de-DE" dirty="0"/>
              <a:t>PRAM</a:t>
            </a:r>
            <a:r>
              <a:rPr lang="mn-MN" dirty="0"/>
              <a:t> </a:t>
            </a:r>
            <a:r>
              <a:rPr lang="de-DE" dirty="0"/>
              <a:t>Cost-optimal </a:t>
            </a:r>
            <a:r>
              <a:rPr lang="mn-MN" dirty="0"/>
              <a:t>Параллел</a:t>
            </a:r>
            <a:r>
              <a:rPr lang="de-DE" dirty="0"/>
              <a:t> Prefix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877744" y="10840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9" name="Rectangle 4"/>
          <p:cNvSpPr/>
          <p:nvPr/>
        </p:nvSpPr>
        <p:spPr>
          <a:xfrm>
            <a:off x="1377810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5"/>
          <p:cNvSpPr/>
          <p:nvPr/>
        </p:nvSpPr>
        <p:spPr>
          <a:xfrm>
            <a:off x="1877876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6"/>
          <p:cNvSpPr/>
          <p:nvPr/>
        </p:nvSpPr>
        <p:spPr>
          <a:xfrm>
            <a:off x="2377942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7"/>
          <p:cNvSpPr/>
          <p:nvPr/>
        </p:nvSpPr>
        <p:spPr>
          <a:xfrm>
            <a:off x="2878008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877744" y="15841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4" name="Rectangle 9"/>
          <p:cNvSpPr/>
          <p:nvPr/>
        </p:nvSpPr>
        <p:spPr>
          <a:xfrm>
            <a:off x="1377810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0"/>
          <p:cNvSpPr/>
          <p:nvPr/>
        </p:nvSpPr>
        <p:spPr>
          <a:xfrm>
            <a:off x="1877876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1"/>
          <p:cNvSpPr/>
          <p:nvPr/>
        </p:nvSpPr>
        <p:spPr>
          <a:xfrm>
            <a:off x="2377942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2"/>
          <p:cNvSpPr/>
          <p:nvPr/>
        </p:nvSpPr>
        <p:spPr>
          <a:xfrm>
            <a:off x="2878008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877744" y="20842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9" name="Rectangle 14"/>
          <p:cNvSpPr/>
          <p:nvPr/>
        </p:nvSpPr>
        <p:spPr>
          <a:xfrm>
            <a:off x="1377810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5"/>
          <p:cNvSpPr/>
          <p:nvPr/>
        </p:nvSpPr>
        <p:spPr>
          <a:xfrm>
            <a:off x="1877876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16"/>
          <p:cNvSpPr/>
          <p:nvPr/>
        </p:nvSpPr>
        <p:spPr>
          <a:xfrm>
            <a:off x="2377942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17"/>
          <p:cNvSpPr/>
          <p:nvPr/>
        </p:nvSpPr>
        <p:spPr>
          <a:xfrm>
            <a:off x="2878008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877744" y="25842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4" name="Rectangle 19"/>
          <p:cNvSpPr/>
          <p:nvPr/>
        </p:nvSpPr>
        <p:spPr>
          <a:xfrm>
            <a:off x="1377810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" name="Rectangle 20"/>
          <p:cNvSpPr/>
          <p:nvPr/>
        </p:nvSpPr>
        <p:spPr>
          <a:xfrm>
            <a:off x="1877876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6" name="Rectangle 21"/>
          <p:cNvSpPr/>
          <p:nvPr/>
        </p:nvSpPr>
        <p:spPr>
          <a:xfrm>
            <a:off x="2377942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7" name="Rectangle 22"/>
          <p:cNvSpPr/>
          <p:nvPr/>
        </p:nvSpPr>
        <p:spPr>
          <a:xfrm>
            <a:off x="2878008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TextBox 23"/>
          <p:cNvSpPr txBox="1"/>
          <p:nvPr/>
        </p:nvSpPr>
        <p:spPr>
          <a:xfrm>
            <a:off x="4806834" y="10840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29" name="Rectangle 24"/>
          <p:cNvSpPr/>
          <p:nvPr/>
        </p:nvSpPr>
        <p:spPr>
          <a:xfrm>
            <a:off x="5306900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5"/>
          <p:cNvSpPr/>
          <p:nvPr/>
        </p:nvSpPr>
        <p:spPr>
          <a:xfrm>
            <a:off x="5806966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26"/>
          <p:cNvSpPr/>
          <p:nvPr/>
        </p:nvSpPr>
        <p:spPr>
          <a:xfrm>
            <a:off x="6307032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27"/>
          <p:cNvSpPr/>
          <p:nvPr/>
        </p:nvSpPr>
        <p:spPr>
          <a:xfrm>
            <a:off x="6807098" y="108408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TextBox 28"/>
          <p:cNvSpPr txBox="1"/>
          <p:nvPr/>
        </p:nvSpPr>
        <p:spPr>
          <a:xfrm>
            <a:off x="4806834" y="15841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4" name="Rectangle 29"/>
          <p:cNvSpPr/>
          <p:nvPr/>
        </p:nvSpPr>
        <p:spPr>
          <a:xfrm>
            <a:off x="5306900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0"/>
          <p:cNvSpPr/>
          <p:nvPr/>
        </p:nvSpPr>
        <p:spPr>
          <a:xfrm>
            <a:off x="5806966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1"/>
          <p:cNvSpPr/>
          <p:nvPr/>
        </p:nvSpPr>
        <p:spPr>
          <a:xfrm>
            <a:off x="6307032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7" name="Rectangle 32"/>
          <p:cNvSpPr/>
          <p:nvPr/>
        </p:nvSpPr>
        <p:spPr>
          <a:xfrm>
            <a:off x="6807098" y="158415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8" name="TextBox 33"/>
          <p:cNvSpPr txBox="1"/>
          <p:nvPr/>
        </p:nvSpPr>
        <p:spPr>
          <a:xfrm>
            <a:off x="4806834" y="20842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9" name="Rectangle 34"/>
          <p:cNvSpPr/>
          <p:nvPr/>
        </p:nvSpPr>
        <p:spPr>
          <a:xfrm>
            <a:off x="5306900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5"/>
          <p:cNvSpPr/>
          <p:nvPr/>
        </p:nvSpPr>
        <p:spPr>
          <a:xfrm>
            <a:off x="5806966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" name="Rectangle 36"/>
          <p:cNvSpPr/>
          <p:nvPr/>
        </p:nvSpPr>
        <p:spPr>
          <a:xfrm>
            <a:off x="6307032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Rectangle 37"/>
          <p:cNvSpPr/>
          <p:nvPr/>
        </p:nvSpPr>
        <p:spPr>
          <a:xfrm>
            <a:off x="6807098" y="208421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43" name="TextBox 38"/>
          <p:cNvSpPr txBox="1"/>
          <p:nvPr/>
        </p:nvSpPr>
        <p:spPr>
          <a:xfrm>
            <a:off x="4806834" y="25842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44" name="Rectangle 39"/>
          <p:cNvSpPr/>
          <p:nvPr/>
        </p:nvSpPr>
        <p:spPr>
          <a:xfrm>
            <a:off x="5306900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5" name="Rectangle 40"/>
          <p:cNvSpPr/>
          <p:nvPr/>
        </p:nvSpPr>
        <p:spPr>
          <a:xfrm>
            <a:off x="5806966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6" name="Rectangle 41"/>
          <p:cNvSpPr/>
          <p:nvPr/>
        </p:nvSpPr>
        <p:spPr>
          <a:xfrm>
            <a:off x="6307032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47" name="Rectangle 42"/>
          <p:cNvSpPr/>
          <p:nvPr/>
        </p:nvSpPr>
        <p:spPr>
          <a:xfrm>
            <a:off x="6807098" y="258428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</a:t>
            </a:r>
          </a:p>
        </p:txBody>
      </p:sp>
      <p:cxnSp>
        <p:nvCxnSpPr>
          <p:cNvPr id="48" name="Elbow Connector 45"/>
          <p:cNvCxnSpPr/>
          <p:nvPr/>
        </p:nvCxnSpPr>
        <p:spPr>
          <a:xfrm rot="5400000" flipH="1" flipV="1">
            <a:off x="5699015" y="834847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6"/>
          <p:cNvCxnSpPr/>
          <p:nvPr/>
        </p:nvCxnSpPr>
        <p:spPr>
          <a:xfrm rot="5400000" flipH="1" flipV="1">
            <a:off x="6341957" y="834847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7"/>
          <p:cNvCxnSpPr/>
          <p:nvPr/>
        </p:nvCxnSpPr>
        <p:spPr>
          <a:xfrm rot="5400000" flipH="1" flipV="1">
            <a:off x="6913461" y="834847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9"/>
          <p:cNvSpPr txBox="1"/>
          <p:nvPr/>
        </p:nvSpPr>
        <p:spPr>
          <a:xfrm>
            <a:off x="877744" y="3356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52" name="Rectangle 50"/>
          <p:cNvSpPr/>
          <p:nvPr/>
        </p:nvSpPr>
        <p:spPr>
          <a:xfrm>
            <a:off x="1377810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1"/>
          <p:cNvSpPr/>
          <p:nvPr/>
        </p:nvSpPr>
        <p:spPr>
          <a:xfrm>
            <a:off x="1877876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2"/>
          <p:cNvSpPr/>
          <p:nvPr/>
        </p:nvSpPr>
        <p:spPr>
          <a:xfrm>
            <a:off x="2377942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3"/>
          <p:cNvSpPr/>
          <p:nvPr/>
        </p:nvSpPr>
        <p:spPr>
          <a:xfrm>
            <a:off x="3306636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54"/>
          <p:cNvSpPr txBox="1"/>
          <p:nvPr/>
        </p:nvSpPr>
        <p:spPr>
          <a:xfrm>
            <a:off x="877744" y="3857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7" name="Rectangle 55"/>
          <p:cNvSpPr/>
          <p:nvPr/>
        </p:nvSpPr>
        <p:spPr>
          <a:xfrm>
            <a:off x="1377810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6"/>
          <p:cNvSpPr/>
          <p:nvPr/>
        </p:nvSpPr>
        <p:spPr>
          <a:xfrm>
            <a:off x="1877876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Rectangle 57"/>
          <p:cNvSpPr/>
          <p:nvPr/>
        </p:nvSpPr>
        <p:spPr>
          <a:xfrm>
            <a:off x="2377942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0" name="Rectangle 58"/>
          <p:cNvSpPr/>
          <p:nvPr/>
        </p:nvSpPr>
        <p:spPr>
          <a:xfrm>
            <a:off x="3306636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1" name="TextBox 59"/>
          <p:cNvSpPr txBox="1"/>
          <p:nvPr/>
        </p:nvSpPr>
        <p:spPr>
          <a:xfrm>
            <a:off x="877744" y="4357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2" name="Rectangle 60"/>
          <p:cNvSpPr/>
          <p:nvPr/>
        </p:nvSpPr>
        <p:spPr>
          <a:xfrm>
            <a:off x="1377810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3" name="Rectangle 61"/>
          <p:cNvSpPr/>
          <p:nvPr/>
        </p:nvSpPr>
        <p:spPr>
          <a:xfrm>
            <a:off x="1877876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4" name="Rectangle 62"/>
          <p:cNvSpPr/>
          <p:nvPr/>
        </p:nvSpPr>
        <p:spPr>
          <a:xfrm>
            <a:off x="2377942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65" name="Rectangle 63"/>
          <p:cNvSpPr/>
          <p:nvPr/>
        </p:nvSpPr>
        <p:spPr>
          <a:xfrm>
            <a:off x="3306636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4"/>
          <p:cNvSpPr txBox="1"/>
          <p:nvPr/>
        </p:nvSpPr>
        <p:spPr>
          <a:xfrm>
            <a:off x="877744" y="485719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67" name="Rectangle 65"/>
          <p:cNvSpPr/>
          <p:nvPr/>
        </p:nvSpPr>
        <p:spPr>
          <a:xfrm>
            <a:off x="1377810" y="4857190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Rectangle 66"/>
          <p:cNvSpPr/>
          <p:nvPr/>
        </p:nvSpPr>
        <p:spPr>
          <a:xfrm>
            <a:off x="1877876" y="4857190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9" name="Rectangle 67"/>
          <p:cNvSpPr/>
          <p:nvPr/>
        </p:nvSpPr>
        <p:spPr>
          <a:xfrm>
            <a:off x="2377942" y="4857190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0" name="Rectangle 68"/>
          <p:cNvSpPr/>
          <p:nvPr/>
        </p:nvSpPr>
        <p:spPr>
          <a:xfrm>
            <a:off x="3235198" y="4857190"/>
            <a:ext cx="57150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</a:t>
            </a:r>
          </a:p>
        </p:txBody>
      </p:sp>
      <p:cxnSp>
        <p:nvCxnSpPr>
          <p:cNvPr id="71" name="Elbow Connector 73"/>
          <p:cNvCxnSpPr/>
          <p:nvPr/>
        </p:nvCxnSpPr>
        <p:spPr>
          <a:xfrm>
            <a:off x="3806702" y="3499868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4"/>
          <p:cNvCxnSpPr/>
          <p:nvPr/>
        </p:nvCxnSpPr>
        <p:spPr>
          <a:xfrm>
            <a:off x="3806702" y="4142810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5"/>
          <p:cNvCxnSpPr/>
          <p:nvPr/>
        </p:nvCxnSpPr>
        <p:spPr>
          <a:xfrm>
            <a:off x="3806702" y="4714314"/>
            <a:ext cx="1588" cy="500066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6"/>
          <p:cNvSpPr txBox="1"/>
          <p:nvPr/>
        </p:nvSpPr>
        <p:spPr>
          <a:xfrm>
            <a:off x="4806834" y="3356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75" name="Rectangle 77"/>
          <p:cNvSpPr/>
          <p:nvPr/>
        </p:nvSpPr>
        <p:spPr>
          <a:xfrm>
            <a:off x="5306900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8"/>
          <p:cNvSpPr/>
          <p:nvPr/>
        </p:nvSpPr>
        <p:spPr>
          <a:xfrm>
            <a:off x="5806966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" name="Rectangle 79"/>
          <p:cNvSpPr/>
          <p:nvPr/>
        </p:nvSpPr>
        <p:spPr>
          <a:xfrm>
            <a:off x="6307032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Rectangle 80"/>
          <p:cNvSpPr/>
          <p:nvPr/>
        </p:nvSpPr>
        <p:spPr>
          <a:xfrm>
            <a:off x="7235726" y="3356992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TextBox 81"/>
          <p:cNvSpPr txBox="1"/>
          <p:nvPr/>
        </p:nvSpPr>
        <p:spPr>
          <a:xfrm>
            <a:off x="4806834" y="3857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0" name="Rectangle 82"/>
          <p:cNvSpPr/>
          <p:nvPr/>
        </p:nvSpPr>
        <p:spPr>
          <a:xfrm>
            <a:off x="5306900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Rectangle 83"/>
          <p:cNvSpPr/>
          <p:nvPr/>
        </p:nvSpPr>
        <p:spPr>
          <a:xfrm>
            <a:off x="5806966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2" name="Rectangle 84"/>
          <p:cNvSpPr/>
          <p:nvPr/>
        </p:nvSpPr>
        <p:spPr>
          <a:xfrm>
            <a:off x="6307032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83" name="Rectangle 85"/>
          <p:cNvSpPr/>
          <p:nvPr/>
        </p:nvSpPr>
        <p:spPr>
          <a:xfrm>
            <a:off x="7235726" y="385705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4" name="TextBox 86"/>
          <p:cNvSpPr txBox="1"/>
          <p:nvPr/>
        </p:nvSpPr>
        <p:spPr>
          <a:xfrm>
            <a:off x="4806834" y="4357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85" name="Rectangle 87"/>
          <p:cNvSpPr/>
          <p:nvPr/>
        </p:nvSpPr>
        <p:spPr>
          <a:xfrm>
            <a:off x="5306900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86" name="Rectangle 88"/>
          <p:cNvSpPr/>
          <p:nvPr/>
        </p:nvSpPr>
        <p:spPr>
          <a:xfrm>
            <a:off x="5806966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87" name="Rectangle 89"/>
          <p:cNvSpPr/>
          <p:nvPr/>
        </p:nvSpPr>
        <p:spPr>
          <a:xfrm>
            <a:off x="6307032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8" name="Rectangle 90"/>
          <p:cNvSpPr/>
          <p:nvPr/>
        </p:nvSpPr>
        <p:spPr>
          <a:xfrm>
            <a:off x="7235726" y="435712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89" name="TextBox 91"/>
          <p:cNvSpPr txBox="1"/>
          <p:nvPr/>
        </p:nvSpPr>
        <p:spPr>
          <a:xfrm>
            <a:off x="4806834" y="485719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90" name="Rectangle 92"/>
          <p:cNvSpPr/>
          <p:nvPr/>
        </p:nvSpPr>
        <p:spPr>
          <a:xfrm>
            <a:off x="5306900" y="4857190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91" name="Rectangle 93"/>
          <p:cNvSpPr/>
          <p:nvPr/>
        </p:nvSpPr>
        <p:spPr>
          <a:xfrm>
            <a:off x="5806966" y="4857190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92" name="Rectangle 94"/>
          <p:cNvSpPr/>
          <p:nvPr/>
        </p:nvSpPr>
        <p:spPr>
          <a:xfrm>
            <a:off x="6307032" y="4857190"/>
            <a:ext cx="57150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3" name="Rectangle 95"/>
          <p:cNvSpPr/>
          <p:nvPr/>
        </p:nvSpPr>
        <p:spPr>
          <a:xfrm>
            <a:off x="7164288" y="4857190"/>
            <a:ext cx="57150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</a:t>
            </a:r>
          </a:p>
        </p:txBody>
      </p:sp>
      <p:cxnSp>
        <p:nvCxnSpPr>
          <p:cNvPr id="94" name="Elbow Connector 96"/>
          <p:cNvCxnSpPr>
            <a:stCxn id="78" idx="3"/>
            <a:endCxn id="80" idx="1"/>
          </p:cNvCxnSpPr>
          <p:nvPr/>
        </p:nvCxnSpPr>
        <p:spPr>
          <a:xfrm flipH="1">
            <a:off x="5306900" y="3571306"/>
            <a:ext cx="2428892" cy="500066"/>
          </a:xfrm>
          <a:prstGeom prst="bentConnector5">
            <a:avLst>
              <a:gd name="adj1" fmla="val -9412"/>
              <a:gd name="adj2" fmla="val 50000"/>
              <a:gd name="adj3" fmla="val 1050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6"/>
          <p:cNvCxnSpPr/>
          <p:nvPr/>
        </p:nvCxnSpPr>
        <p:spPr>
          <a:xfrm flipH="1">
            <a:off x="5306900" y="3999934"/>
            <a:ext cx="2428892" cy="500066"/>
          </a:xfrm>
          <a:prstGeom prst="bentConnector5">
            <a:avLst>
              <a:gd name="adj1" fmla="val -9412"/>
              <a:gd name="adj2" fmla="val 50000"/>
              <a:gd name="adj3" fmla="val 1050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6"/>
          <p:cNvCxnSpPr/>
          <p:nvPr/>
        </p:nvCxnSpPr>
        <p:spPr>
          <a:xfrm flipH="1">
            <a:off x="5306900" y="4571438"/>
            <a:ext cx="2428892" cy="500066"/>
          </a:xfrm>
          <a:prstGeom prst="bentConnector5">
            <a:avLst>
              <a:gd name="adj1" fmla="val -9412"/>
              <a:gd name="adj2" fmla="val 50000"/>
              <a:gd name="adj3" fmla="val 1050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0" y="5495963"/>
            <a:ext cx="8229600" cy="114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i="1" kern="0" dirty="0"/>
              <a:t>p</a:t>
            </a:r>
            <a:r>
              <a:rPr lang="en-US" sz="2000" kern="0" dirty="0"/>
              <a:t> = </a:t>
            </a:r>
            <a:r>
              <a:rPr lang="en-US" sz="2000" i="1" kern="0" dirty="0"/>
              <a:t>n</a:t>
            </a:r>
            <a:r>
              <a:rPr lang="en-US" sz="2000" kern="0" dirty="0"/>
              <a:t>/log(</a:t>
            </a:r>
            <a:r>
              <a:rPr lang="en-US" sz="2000" i="1" kern="0" dirty="0"/>
              <a:t>n</a:t>
            </a:r>
            <a:r>
              <a:rPr lang="en-US" sz="2000" kern="0" dirty="0"/>
              <a:t>) </a:t>
            </a:r>
            <a:r>
              <a:rPr lang="mn-MN" sz="2000" kern="0" dirty="0"/>
              <a:t>ширхэг процессор</a:t>
            </a:r>
            <a:r>
              <a:rPr lang="en-US" sz="2000" kern="0" dirty="0"/>
              <a:t> </a:t>
            </a:r>
            <a:r>
              <a:rPr lang="mn-MN" sz="2000" kern="0" dirty="0"/>
              <a:t> хэрэглэнэ</a:t>
            </a:r>
            <a:endParaRPr lang="en-US" sz="2000" kern="0" dirty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i="1" kern="0" dirty="0"/>
              <a:t>C</a:t>
            </a:r>
            <a:r>
              <a:rPr lang="en-US" sz="2000" kern="0" dirty="0"/>
              <a:t>(</a:t>
            </a:r>
            <a:r>
              <a:rPr lang="en-US" sz="2000" i="1" kern="0" dirty="0"/>
              <a:t>n</a:t>
            </a:r>
            <a:r>
              <a:rPr lang="en-US" sz="2000" kern="0" dirty="0"/>
              <a:t>) = </a:t>
            </a:r>
            <a:r>
              <a:rPr lang="en-US" sz="2000" i="1" kern="0" dirty="0"/>
              <a:t>T</a:t>
            </a:r>
            <a:r>
              <a:rPr lang="en-US" sz="2000" kern="0" dirty="0"/>
              <a:t>(</a:t>
            </a:r>
            <a:r>
              <a:rPr lang="en-US" sz="2000" i="1" kern="0" dirty="0" err="1"/>
              <a:t>n,p</a:t>
            </a:r>
            <a:r>
              <a:rPr lang="en-US" sz="2000" kern="0" dirty="0"/>
              <a:t>) </a:t>
            </a:r>
            <a:r>
              <a:rPr lang="en-US" sz="2000" kern="0" dirty="0">
                <a:sym typeface="Symbol"/>
              </a:rPr>
              <a:t> </a:t>
            </a:r>
            <a:r>
              <a:rPr lang="en-US" sz="2000" i="1" kern="0" dirty="0">
                <a:sym typeface="Symbol"/>
              </a:rPr>
              <a:t>p</a:t>
            </a:r>
            <a:r>
              <a:rPr lang="en-US" sz="2000" kern="0" dirty="0">
                <a:sym typeface="Symbol"/>
              </a:rPr>
              <a:t> = </a:t>
            </a:r>
            <a:r>
              <a:rPr lang="en-US" sz="2000" i="1" kern="0" dirty="0">
                <a:sym typeface="Symbol"/>
              </a:rPr>
              <a:t>O</a:t>
            </a:r>
            <a:r>
              <a:rPr lang="en-US" sz="2000" kern="0" dirty="0">
                <a:sym typeface="Symbol"/>
              </a:rPr>
              <a:t>(log </a:t>
            </a:r>
            <a:r>
              <a:rPr lang="en-US" sz="2000" i="1" kern="0" dirty="0">
                <a:sym typeface="Symbol"/>
              </a:rPr>
              <a:t>n</a:t>
            </a:r>
            <a:r>
              <a:rPr lang="en-US" sz="2000" kern="0" dirty="0">
                <a:sym typeface="Symbol"/>
              </a:rPr>
              <a:t>)  </a:t>
            </a:r>
            <a:r>
              <a:rPr lang="en-US" sz="2000" i="1" kern="0" dirty="0">
                <a:sym typeface="Symbol"/>
              </a:rPr>
              <a:t>n/</a:t>
            </a:r>
            <a:r>
              <a:rPr lang="en-US" sz="2000" kern="0" dirty="0">
                <a:sym typeface="Symbol"/>
              </a:rPr>
              <a:t>log</a:t>
            </a:r>
            <a:r>
              <a:rPr lang="en-US" sz="2000" i="1" kern="0" dirty="0">
                <a:sym typeface="Symbol"/>
              </a:rPr>
              <a:t>(n)</a:t>
            </a:r>
            <a:r>
              <a:rPr lang="en-US" sz="2000" kern="0" dirty="0">
                <a:sym typeface="Symbol"/>
              </a:rPr>
              <a:t> = </a:t>
            </a:r>
            <a:r>
              <a:rPr lang="en-US" sz="2000" i="1" kern="0" dirty="0">
                <a:sym typeface="Symbol"/>
              </a:rPr>
              <a:t>O</a:t>
            </a:r>
            <a:r>
              <a:rPr lang="en-US" sz="2000" kern="0" dirty="0">
                <a:sym typeface="Symbol"/>
              </a:rPr>
              <a:t>(</a:t>
            </a:r>
            <a:r>
              <a:rPr lang="en-US" sz="2000" i="1" kern="0" dirty="0">
                <a:sym typeface="Symbol"/>
              </a:rPr>
              <a:t>n</a:t>
            </a:r>
            <a:r>
              <a:rPr lang="en-US" sz="2000" kern="0" dirty="0">
                <a:sym typeface="Symbol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mn-M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Symbol"/>
              </a:rPr>
              <a:t>Тиймээс энэ нь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cost-optimal</a:t>
            </a:r>
            <a:r>
              <a:rPr kumimoji="0" lang="mn-MN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байна.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9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 animBg="1"/>
      <p:bldP spid="92" grpId="0" animBg="1"/>
      <p:bldP spid="93" grpId="0" animBg="1"/>
      <p:bldP spid="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364</TotalTime>
  <Words>1831</Words>
  <Application>Microsoft Office PowerPoint</Application>
  <PresentationFormat>On-screen Show (4:3)</PresentationFormat>
  <Paragraphs>417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Calisto MT</vt:lpstr>
      <vt:lpstr>Cambria Math</vt:lpstr>
      <vt:lpstr>Consolas</vt:lpstr>
      <vt:lpstr>Lucida Calligraphy</vt:lpstr>
      <vt:lpstr>Symbol</vt:lpstr>
      <vt:lpstr>Times New Roman</vt:lpstr>
      <vt:lpstr>Trebuchet MS</vt:lpstr>
      <vt:lpstr>Wingdings 2</vt:lpstr>
      <vt:lpstr>Slate</vt:lpstr>
      <vt:lpstr>Parallel Random Access Machine</vt:lpstr>
      <vt:lpstr>Хичээлийн агуулга</vt:lpstr>
      <vt:lpstr>Parallel Random Access Machine (PRAM)</vt:lpstr>
      <vt:lpstr>PRAM</vt:lpstr>
      <vt:lpstr>PRAM хувилбарууд</vt:lpstr>
      <vt:lpstr>PRAM хувилбарууд</vt:lpstr>
      <vt:lpstr>Паралел Prefix тооцоолол</vt:lpstr>
      <vt:lpstr>PRAM дээрх параллел Prefix</vt:lpstr>
      <vt:lpstr>PRAM Cost-optimal Параллел Prefix</vt:lpstr>
      <vt:lpstr>p = n/log(n) процессортой EREW PRAM дээрх Cost-optimal параллел Prefix</vt:lpstr>
      <vt:lpstr>PRAM Сийрэг массив шахалт</vt:lpstr>
      <vt:lpstr>Linear Array</vt:lpstr>
      <vt:lpstr>2D Mesh</vt:lpstr>
      <vt:lpstr>2D Torus</vt:lpstr>
      <vt:lpstr>Binary Tree</vt:lpstr>
      <vt:lpstr>Hypercube</vt:lpstr>
      <vt:lpstr>Hypercube</vt:lpstr>
      <vt:lpstr>Сүлжээний топологийг үнэлэх шалгуурууд</vt:lpstr>
      <vt:lpstr>Баяралалаа.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437</cp:revision>
  <dcterms:created xsi:type="dcterms:W3CDTF">2011-08-11T13:49:43Z</dcterms:created>
  <dcterms:modified xsi:type="dcterms:W3CDTF">2020-02-28T14:17:06Z</dcterms:modified>
</cp:coreProperties>
</file>