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363" r:id="rId2"/>
    <p:sldId id="339" r:id="rId3"/>
    <p:sldId id="405" r:id="rId4"/>
    <p:sldId id="406" r:id="rId5"/>
    <p:sldId id="407" r:id="rId6"/>
    <p:sldId id="384" r:id="rId7"/>
    <p:sldId id="385" r:id="rId8"/>
    <p:sldId id="408" r:id="rId9"/>
    <p:sldId id="409" r:id="rId10"/>
    <p:sldId id="410" r:id="rId11"/>
    <p:sldId id="411" r:id="rId12"/>
    <p:sldId id="412" r:id="rId13"/>
    <p:sldId id="416" r:id="rId14"/>
    <p:sldId id="388" r:id="rId15"/>
    <p:sldId id="328" r:id="rId16"/>
    <p:sldId id="351" r:id="rId17"/>
    <p:sldId id="414" r:id="rId18"/>
    <p:sldId id="401" r:id="rId19"/>
    <p:sldId id="402" r:id="rId20"/>
    <p:sldId id="3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60"/>
  </p:normalViewPr>
  <p:slideViewPr>
    <p:cSldViewPr>
      <p:cViewPr varScale="1">
        <p:scale>
          <a:sx n="66" d="100"/>
          <a:sy n="66" d="100"/>
        </p:scale>
        <p:origin x="66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8DB7B-8C7A-4157-A0AD-4BEB9D3179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D29C-4C45-4570-8609-C2414DBE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50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1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17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25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7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84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94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0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23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8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9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4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30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8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9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06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5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batg@must.edu.m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43DE-8EBC-4C0E-BAB6-3C02A272B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Санах ойн шатлал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5E70-91DB-4833-9EEA-FEA0F50F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F.CS306 </a:t>
            </a:r>
            <a:r>
              <a:rPr lang="mn-MN" dirty="0"/>
              <a:t>ПАРАЛЛЕЛ ПРОГРАММЧЛАЛ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B1DC9-0987-498D-8DE4-3510D298BECA}"/>
              </a:ext>
            </a:extLst>
          </p:cNvPr>
          <p:cNvSpPr txBox="1"/>
          <p:nvPr/>
        </p:nvSpPr>
        <p:spPr>
          <a:xfrm>
            <a:off x="111899" y="6184616"/>
            <a:ext cx="8912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mn-M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Г.ГАНБАТ</a:t>
            </a:r>
          </a:p>
          <a:p>
            <a:pPr algn="r" eaLnBrk="1" hangingPunct="1"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ganbatg@must.edu.mn</a:t>
            </a:r>
            <a:endParaRPr lang="mn-MN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68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87766"/>
            <a:ext cx="8856984" cy="1180994"/>
          </a:xfrm>
        </p:spPr>
        <p:txBody>
          <a:bodyPr>
            <a:normAutofit fontScale="90000"/>
          </a:bodyPr>
          <a:lstStyle/>
          <a:p>
            <a:r>
              <a:rPr lang="mn-MN" dirty="0"/>
              <a:t>Кэшлэлтийн алгоритм - </a:t>
            </a:r>
            <a:r>
              <a:rPr lang="de-DE" dirty="0"/>
              <a:t>Spatial Locality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3212976"/>
                <a:ext cx="8712968" cy="331236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Cache Line:</a:t>
                </a:r>
                <a:r>
                  <a:rPr lang="mn-MN" b="1" dirty="0"/>
                  <a:t> </a:t>
                </a:r>
                <a:r>
                  <a:rPr lang="mn-MN" dirty="0"/>
                  <a:t>санах ойн нэг байршилтай хэд хэдэн мэдээлэл</a:t>
                </a:r>
                <a:endParaRPr lang="de-DE" dirty="0"/>
              </a:p>
              <a:p>
                <a:r>
                  <a:rPr lang="mn-MN" dirty="0"/>
                  <a:t>Зөвхөн нэг утга шаардахын оронд бүтэн кэш шугаманд зэргэлдээ хаягуудаас утгуудыг ачаалдаг</a:t>
                </a:r>
                <a:r>
                  <a:rPr lang="en-US" dirty="0"/>
                  <a:t>.</a:t>
                </a:r>
              </a:p>
              <a:p>
                <a:r>
                  <a:rPr lang="mn-MN" b="1" dirty="0"/>
                  <a:t>Жишээ</a:t>
                </a:r>
                <a:r>
                  <a:rPr lang="en-US" b="1" dirty="0"/>
                  <a:t>: </a:t>
                </a:r>
                <a:r>
                  <a:rPr lang="en-US" dirty="0"/>
                  <a:t>64 B</a:t>
                </a:r>
                <a:r>
                  <a:rPr lang="mn-MN" dirty="0"/>
                  <a:t> хэмжээтэй кэш шугам</a:t>
                </a:r>
                <a:r>
                  <a:rPr lang="en-US" dirty="0"/>
                  <a:t> </a:t>
                </a:r>
                <a:r>
                  <a:rPr lang="mn-MN" dirty="0"/>
                  <a:t>болон </a:t>
                </a:r>
                <a:r>
                  <a:rPr lang="en-US" dirty="0"/>
                  <a:t>double precision </a:t>
                </a:r>
                <a:r>
                  <a:rPr lang="mn-MN" dirty="0"/>
                  <a:t>утга</a:t>
                </a:r>
                <a:endParaRPr lang="en-US" dirty="0"/>
              </a:p>
              <a:p>
                <a:pPr lvl="1"/>
                <a:r>
                  <a:rPr lang="mn-MN" dirty="0"/>
                  <a:t>Давталт эхний алхам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[0]</m:t>
                    </m:r>
                  </m:oMath>
                </a14:m>
                <a:r>
                  <a:rPr lang="mn-MN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</a:t>
                </a:r>
                <a:r>
                  <a:rPr lang="mn-MN" dirty="0">
                    <a:cs typeface="Courier New" panose="02070309020205020404" pitchFamily="49" charset="0"/>
                  </a:rPr>
                  <a:t>дуудахад </a:t>
                </a:r>
                <a:r>
                  <a:rPr lang="en-US" b="1" dirty="0" err="1"/>
                  <a:t>Cach</a:t>
                </a:r>
                <a:r>
                  <a:rPr lang="en-US" b="1" dirty="0"/>
                  <a:t> miss</a:t>
                </a:r>
                <a:r>
                  <a:rPr lang="mn-MN" b="1" dirty="0"/>
                  <a:t> </a:t>
                </a:r>
                <a:r>
                  <a:rPr lang="mn-MN" dirty="0"/>
                  <a:t>болно</a:t>
                </a:r>
                <a:endParaRPr lang="en-US" dirty="0"/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a[0]</a:t>
                </a:r>
                <a:r>
                  <a:rPr lang="en-US" dirty="0"/>
                  <a:t>, 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a[1]</a:t>
                </a:r>
                <a:r>
                  <a:rPr lang="en-US" dirty="0"/>
                  <a:t>, 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a[2]</a:t>
                </a:r>
                <a:r>
                  <a:rPr lang="en-US" dirty="0"/>
                  <a:t>, 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a[3]</a:t>
                </a:r>
                <a:r>
                  <a:rPr lang="en-US" dirty="0"/>
                  <a:t>, 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a[4]</a:t>
                </a:r>
                <a:r>
                  <a:rPr lang="en-US" dirty="0"/>
                  <a:t>, 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a[5]</a:t>
                </a:r>
                <a:r>
                  <a:rPr lang="en-US" dirty="0"/>
                  <a:t>, 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a[6]</a:t>
                </a:r>
                <a:r>
                  <a:rPr lang="en-US" dirty="0"/>
                  <a:t>, </a:t>
                </a:r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a[7]</a:t>
                </a:r>
                <a:r>
                  <a:rPr lang="en-US" dirty="0"/>
                  <a:t> </a:t>
                </a:r>
                <a:r>
                  <a:rPr lang="mn-MN" dirty="0"/>
                  <a:t>гэсэн 8 дараалсан утга нэг кэш шугам дээр ачаалагдана.</a:t>
                </a:r>
                <a:endParaRPr lang="en-US" dirty="0"/>
              </a:p>
              <a:p>
                <a:pPr lvl="1"/>
                <a:r>
                  <a:rPr lang="mn-MN" dirty="0"/>
                  <a:t>Дараагийн 7 алхамд </a:t>
                </a:r>
                <a:r>
                  <a:rPr lang="en-US" b="1" dirty="0"/>
                  <a:t>Cache hit </a:t>
                </a:r>
                <a:r>
                  <a:rPr lang="mn-MN" dirty="0"/>
                  <a:t>ажиллалана</a:t>
                </a:r>
                <a:endParaRPr lang="en-US" dirty="0"/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a[8]</a:t>
                </a:r>
                <a:r>
                  <a:rPr lang="en-US" dirty="0"/>
                  <a:t> </a:t>
                </a:r>
                <a:r>
                  <a:rPr lang="mn-MN" dirty="0"/>
                  <a:t>гэсэн дараагийн хүсэлт </a:t>
                </a:r>
                <a:r>
                  <a:rPr lang="en-US" b="1" dirty="0" err="1"/>
                  <a:t>Cach</a:t>
                </a:r>
                <a:r>
                  <a:rPr lang="en-US" b="1" dirty="0"/>
                  <a:t> miss</a:t>
                </a:r>
                <a:r>
                  <a:rPr lang="mn-MN" b="1" dirty="0"/>
                  <a:t> </a:t>
                </a:r>
                <a:r>
                  <a:rPr lang="mn-MN" dirty="0"/>
                  <a:t>болно</a:t>
                </a:r>
                <a:r>
                  <a:rPr lang="en-US" dirty="0"/>
                  <a:t>, </a:t>
                </a:r>
                <a:r>
                  <a:rPr lang="mn-MN" dirty="0"/>
                  <a:t>гэх мэт</a:t>
                </a:r>
                <a:endParaRPr lang="en-US" dirty="0"/>
              </a:p>
              <a:p>
                <a:pPr lvl="1"/>
                <a:r>
                  <a:rPr lang="mn-MN" dirty="0"/>
                  <a:t>Манай жишээний хувьд </a:t>
                </a:r>
                <a:r>
                  <a:rPr lang="en-US" b="1" dirty="0"/>
                  <a:t>Hit ratio </a:t>
                </a:r>
                <a:r>
                  <a:rPr lang="en-US" dirty="0"/>
                  <a:t>87.5%</a:t>
                </a:r>
                <a:r>
                  <a:rPr lang="mn-MN" dirty="0"/>
                  <a:t>-тай</a:t>
                </a:r>
                <a:r>
                  <a:rPr lang="en-US" dirty="0"/>
                  <a:t> </a:t>
                </a:r>
                <a:r>
                  <a:rPr lang="mn-MN" dirty="0"/>
                  <a:t>өндөр байна. 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3212976"/>
                <a:ext cx="8712968" cy="3312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bgerundetes Rechteck 6"/>
          <p:cNvSpPr/>
          <p:nvPr/>
        </p:nvSpPr>
        <p:spPr>
          <a:xfrm>
            <a:off x="1619672" y="1282785"/>
            <a:ext cx="5976664" cy="3966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sz="2000" dirty="0">
                <a:solidFill>
                  <a:schemeClr val="bg1"/>
                </a:solidFill>
              </a:rPr>
              <a:t>Үндсэн санах ойгоос ямар өгөгдлийг ачаалах вэ?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71600" y="2015057"/>
            <a:ext cx="688819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//maximum of an array (elements stored contiguously)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i&lt;n; i++)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maximum =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(a[i], maximum);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85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87766"/>
            <a:ext cx="8856984" cy="1036978"/>
          </a:xfrm>
        </p:spPr>
        <p:txBody>
          <a:bodyPr>
            <a:normAutofit fontScale="90000"/>
          </a:bodyPr>
          <a:lstStyle/>
          <a:p>
            <a:r>
              <a:rPr lang="mn-MN" dirty="0"/>
              <a:t>Кэшлэлтийн алгоритм</a:t>
            </a:r>
            <a:r>
              <a:rPr lang="de-DE" dirty="0"/>
              <a:t>– Temporal Locality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4005064"/>
            <a:ext cx="9144000" cy="2736304"/>
          </a:xfrm>
        </p:spPr>
        <p:txBody>
          <a:bodyPr>
            <a:normAutofit fontScale="92500" lnSpcReduction="20000"/>
          </a:bodyPr>
          <a:lstStyle/>
          <a:p>
            <a:r>
              <a:rPr lang="mn-MN" dirty="0">
                <a:effectLst/>
              </a:rPr>
              <a:t>Кэш нь дотроо хэд хэдэн </a:t>
            </a:r>
            <a:r>
              <a:rPr lang="en-US" b="1" dirty="0">
                <a:effectLst/>
              </a:rPr>
              <a:t>Cache Line</a:t>
            </a:r>
            <a:r>
              <a:rPr lang="mn-MN" dirty="0">
                <a:effectLst/>
              </a:rPr>
              <a:t>-тэй</a:t>
            </a:r>
            <a:endParaRPr lang="en-US" dirty="0">
              <a:effectLst/>
            </a:endParaRPr>
          </a:p>
          <a:p>
            <a:r>
              <a:rPr lang="mn-MN" dirty="0">
                <a:effectLst/>
              </a:rPr>
              <a:t>Кэш харгалзааны </a:t>
            </a:r>
            <a:r>
              <a:rPr lang="en-US" dirty="0">
                <a:effectLst/>
              </a:rPr>
              <a:t>(mapping)</a:t>
            </a:r>
            <a:r>
              <a:rPr lang="mn-MN" dirty="0">
                <a:effectLst/>
              </a:rPr>
              <a:t> стратеги нь үндсэн санах ойн багц бичилтийн хуулбарыг кэшд хадгалах байрлалыг тодорхойдог</a:t>
            </a:r>
          </a:p>
          <a:p>
            <a:r>
              <a:rPr lang="de-DE" b="1" dirty="0">
                <a:effectLst/>
              </a:rPr>
              <a:t>Direct-Mapped Cache:</a:t>
            </a:r>
            <a:r>
              <a:rPr lang="de-DE" dirty="0">
                <a:effectLst/>
              </a:rPr>
              <a:t> </a:t>
            </a:r>
            <a:r>
              <a:rPr lang="mn-MN" dirty="0">
                <a:effectLst/>
              </a:rPr>
              <a:t>Үндсэн санах ойгоос блок бүрийг зөвхөн нэг кэш шугамд хадгалах боломжтой (</a:t>
            </a:r>
            <a:r>
              <a:rPr lang="en-US" b="1" dirty="0" err="1">
                <a:effectLst/>
              </a:rPr>
              <a:t>Cach</a:t>
            </a:r>
            <a:r>
              <a:rPr lang="en-US" b="1" dirty="0">
                <a:effectLst/>
              </a:rPr>
              <a:t> miss</a:t>
            </a:r>
            <a:r>
              <a:rPr lang="mn-MN" dirty="0">
                <a:effectLst/>
              </a:rPr>
              <a:t> ихтэй)</a:t>
            </a:r>
            <a:endParaRPr lang="de-DE" dirty="0">
              <a:effectLst/>
            </a:endParaRPr>
          </a:p>
          <a:p>
            <a:r>
              <a:rPr lang="en-US" b="1" i="1" dirty="0">
                <a:effectLst/>
              </a:rPr>
              <a:t>n</a:t>
            </a:r>
            <a:r>
              <a:rPr lang="en-US" b="1" dirty="0">
                <a:effectLst/>
              </a:rPr>
              <a:t>-way Set Associative Cache: </a:t>
            </a:r>
            <a:r>
              <a:rPr lang="mn-MN" dirty="0">
                <a:effectLst/>
              </a:rPr>
              <a:t>Үндсэн санах ойгоос блок бүрийг боломжит </a:t>
            </a:r>
            <a:r>
              <a:rPr lang="en-US" i="1" dirty="0">
                <a:effectLst/>
              </a:rPr>
              <a:t>n</a:t>
            </a:r>
            <a:r>
              <a:rPr lang="en-US" dirty="0">
                <a:effectLst/>
              </a:rPr>
              <a:t> </a:t>
            </a:r>
            <a:r>
              <a:rPr lang="mn-MN" dirty="0">
                <a:effectLst/>
              </a:rPr>
              <a:t>кэш шугамуудын нэгэнд хадгалах боломжтой (илүү төвөгтэй, </a:t>
            </a:r>
            <a:r>
              <a:rPr lang="en-US" b="1" dirty="0">
                <a:effectLst/>
              </a:rPr>
              <a:t>Cache hit </a:t>
            </a:r>
            <a:r>
              <a:rPr lang="mn-MN" dirty="0">
                <a:effectLst/>
              </a:rPr>
              <a:t>сайн)</a:t>
            </a:r>
          </a:p>
          <a:p>
            <a:r>
              <a:rPr lang="en-US" b="1" dirty="0">
                <a:effectLst/>
              </a:rPr>
              <a:t>Least Recently Used (LRU): </a:t>
            </a:r>
            <a:r>
              <a:rPr lang="mn-MN" dirty="0">
                <a:effectLst/>
              </a:rPr>
              <a:t>Боломжит байршлуудаас </a:t>
            </a:r>
            <a:r>
              <a:rPr lang="en-US" dirty="0">
                <a:effectLst/>
              </a:rPr>
              <a:t>T</a:t>
            </a:r>
            <a:r>
              <a:rPr lang="de-DE" dirty="0">
                <a:effectLst/>
              </a:rPr>
              <a:t>emporal Locality</a:t>
            </a:r>
            <a:r>
              <a:rPr lang="mn-MN" dirty="0">
                <a:effectLst/>
              </a:rPr>
              <a:t>-д суурилж сонгодог түгээмэл зарчим.</a:t>
            </a:r>
            <a:endParaRPr lang="en-US" dirty="0">
              <a:effectLst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1448"/>
            <a:ext cx="5328592" cy="284191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Abgerundetes Rechteck 5"/>
          <p:cNvSpPr/>
          <p:nvPr/>
        </p:nvSpPr>
        <p:spPr>
          <a:xfrm>
            <a:off x="5952803" y="2634486"/>
            <a:ext cx="2761789" cy="6468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Кэш дүүрсэн бол аль өгөгдлийг зөөх вэ?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156176" y="1555579"/>
            <a:ext cx="2304256" cy="6480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Кэшийг хаана хадгалдаг вэ?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70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26417" y="3506245"/>
            <a:ext cx="5679681" cy="3256325"/>
          </a:xfrm>
        </p:spPr>
        <p:txBody>
          <a:bodyPr>
            <a:normAutofit lnSpcReduction="10000"/>
          </a:bodyPr>
          <a:lstStyle/>
          <a:p>
            <a:r>
              <a:rPr lang="mn-MN" dirty="0"/>
              <a:t>Матрицийн үржвэр</a:t>
            </a:r>
            <a:r>
              <a:rPr lang="de-DE" dirty="0"/>
              <a:t>: </a:t>
            </a:r>
            <a:r>
              <a:rPr lang="de-DE" i="1" dirty="0"/>
              <a:t>A</a:t>
            </a:r>
            <a:r>
              <a:rPr lang="de-DE" i="1" baseline="-25000" dirty="0"/>
              <a:t>n</a:t>
            </a:r>
            <a:r>
              <a:rPr lang="de-DE" baseline="-25000" dirty="0">
                <a:sym typeface="Symbol" panose="05050102010706020507" pitchFamily="18" charset="2"/>
              </a:rPr>
              <a:t></a:t>
            </a:r>
            <a:r>
              <a:rPr lang="de-DE" i="1" baseline="-25000" dirty="0">
                <a:sym typeface="Symbol" panose="05050102010706020507" pitchFamily="18" charset="2"/>
              </a:rPr>
              <a:t>l</a:t>
            </a:r>
            <a:r>
              <a:rPr lang="de-DE" dirty="0">
                <a:sym typeface="Symbol" panose="05050102010706020507" pitchFamily="18" charset="2"/>
              </a:rPr>
              <a:t></a:t>
            </a:r>
            <a:r>
              <a:rPr lang="de-DE" i="1" dirty="0">
                <a:sym typeface="Symbol" panose="05050102010706020507" pitchFamily="18" charset="2"/>
              </a:rPr>
              <a:t>B</a:t>
            </a:r>
            <a:r>
              <a:rPr lang="de-DE" i="1" baseline="-25000" dirty="0">
                <a:sym typeface="Symbol" panose="05050102010706020507" pitchFamily="18" charset="2"/>
              </a:rPr>
              <a:t>l</a:t>
            </a:r>
            <a:r>
              <a:rPr lang="de-DE" baseline="-25000" dirty="0">
                <a:sym typeface="Symbol" panose="05050102010706020507" pitchFamily="18" charset="2"/>
              </a:rPr>
              <a:t></a:t>
            </a:r>
            <a:r>
              <a:rPr lang="de-DE" i="1" baseline="-25000" dirty="0">
                <a:sym typeface="Symbol" panose="05050102010706020507" pitchFamily="18" charset="2"/>
              </a:rPr>
              <a:t>m</a:t>
            </a:r>
            <a:r>
              <a:rPr lang="de-DE" baseline="-25000" dirty="0">
                <a:sym typeface="Symbol" panose="05050102010706020507" pitchFamily="18" charset="2"/>
              </a:rPr>
              <a:t> </a:t>
            </a:r>
            <a:r>
              <a:rPr lang="de-DE" dirty="0">
                <a:sym typeface="Symbol" panose="05050102010706020507" pitchFamily="18" charset="2"/>
              </a:rPr>
              <a:t>= </a:t>
            </a:r>
            <a:r>
              <a:rPr lang="de-DE" i="1" dirty="0">
                <a:sym typeface="Symbol" panose="05050102010706020507" pitchFamily="18" charset="2"/>
              </a:rPr>
              <a:t>C</a:t>
            </a:r>
            <a:r>
              <a:rPr lang="de-DE" i="1" baseline="-25000" dirty="0">
                <a:sym typeface="Symbol" panose="05050102010706020507" pitchFamily="18" charset="2"/>
              </a:rPr>
              <a:t>n</a:t>
            </a:r>
            <a:r>
              <a:rPr lang="de-DE" baseline="-25000" dirty="0">
                <a:sym typeface="Symbol" panose="05050102010706020507" pitchFamily="18" charset="2"/>
              </a:rPr>
              <a:t></a:t>
            </a:r>
            <a:r>
              <a:rPr lang="de-DE" i="1" baseline="-25000" dirty="0">
                <a:sym typeface="Symbol" panose="05050102010706020507" pitchFamily="18" charset="2"/>
              </a:rPr>
              <a:t>m</a:t>
            </a:r>
          </a:p>
          <a:p>
            <a:r>
              <a:rPr lang="en-US" dirty="0">
                <a:sym typeface="Symbol" panose="05050102010706020507" pitchFamily="18" charset="2"/>
              </a:rPr>
              <a:t>row-major </a:t>
            </a:r>
            <a:r>
              <a:rPr lang="mn-MN" dirty="0">
                <a:sym typeface="Symbol" panose="05050102010706020507" pitchFamily="18" charset="2"/>
              </a:rPr>
              <a:t>эрэмбэтэй шугаман массивуудаар хадгалсан</a:t>
            </a:r>
            <a:endParaRPr lang="en-US" dirty="0"/>
          </a:p>
          <a:p>
            <a:r>
              <a:rPr lang="en-US" i="1" dirty="0"/>
              <a:t>A</a:t>
            </a:r>
            <a:r>
              <a:rPr lang="mn-MN" i="1" dirty="0"/>
              <a:t>-</a:t>
            </a:r>
            <a:r>
              <a:rPr lang="mn-MN" dirty="0"/>
              <a:t>д</a:t>
            </a:r>
            <a:r>
              <a:rPr lang="en-US" i="1" dirty="0"/>
              <a:t> </a:t>
            </a:r>
            <a:r>
              <a:rPr lang="mn-MN" dirty="0"/>
              <a:t>хандах хэв </a:t>
            </a:r>
            <a:r>
              <a:rPr lang="en-US" dirty="0"/>
              <a:t>: 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k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 (</a:t>
            </a:r>
            <a:r>
              <a:rPr lang="en-US" i="1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i="1" dirty="0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+1)</a:t>
            </a:r>
            <a:endParaRPr lang="en-US" dirty="0"/>
          </a:p>
          <a:p>
            <a:r>
              <a:rPr lang="en-US" i="1" dirty="0"/>
              <a:t>B</a:t>
            </a:r>
            <a:r>
              <a:rPr lang="mn-MN" i="1" dirty="0"/>
              <a:t> </a:t>
            </a:r>
            <a:r>
              <a:rPr lang="mn-MN" dirty="0"/>
              <a:t>-ийн</a:t>
            </a:r>
            <a:r>
              <a:rPr lang="en-US" i="1" dirty="0"/>
              <a:t> </a:t>
            </a:r>
            <a:r>
              <a:rPr lang="mn-MN" dirty="0"/>
              <a:t>хандагдах  хэв </a:t>
            </a:r>
            <a:r>
              <a:rPr lang="en-US" dirty="0"/>
              <a:t>: (</a:t>
            </a:r>
            <a:r>
              <a:rPr lang="en-US" i="1" dirty="0" err="1"/>
              <a:t>k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+1,</a:t>
            </a:r>
            <a:r>
              <a:rPr lang="en-US" i="1" dirty="0"/>
              <a:t>j</a:t>
            </a:r>
            <a:r>
              <a:rPr lang="en-US" dirty="0"/>
              <a:t>)</a:t>
            </a:r>
          </a:p>
          <a:p>
            <a:pPr lvl="1"/>
            <a:r>
              <a:rPr lang="mn-MN" dirty="0"/>
              <a:t>үндсэн санах ойд эзлэх зай </a:t>
            </a:r>
            <a:r>
              <a:rPr lang="en-US" i="1" dirty="0" err="1"/>
              <a:t>l</a:t>
            </a:r>
            <a:r>
              <a:rPr lang="en-US" dirty="0" err="1"/>
              <a:t>×sizeof</a:t>
            </a:r>
            <a:r>
              <a:rPr lang="en-US" dirty="0"/>
              <a:t>(float)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mn-MN" dirty="0"/>
              <a:t>кэшийн нэг шугаманд хадгалагдаагүй</a:t>
            </a:r>
            <a:endParaRPr lang="en-US" dirty="0"/>
          </a:p>
          <a:p>
            <a:pPr lvl="1"/>
            <a:r>
              <a:rPr lang="mn-MN" dirty="0"/>
              <a:t>Кэш шугам </a:t>
            </a:r>
            <a:r>
              <a:rPr lang="en-US" dirty="0"/>
              <a:t>L1</a:t>
            </a:r>
            <a:r>
              <a:rPr lang="mn-MN" dirty="0"/>
              <a:t>-кэшээс устгагдсан байх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mn-MN" dirty="0"/>
              <a:t>том </a:t>
            </a:r>
            <a:r>
              <a:rPr lang="en-US" i="1" dirty="0"/>
              <a:t>l</a:t>
            </a:r>
            <a:r>
              <a:rPr lang="mn-MN" i="1" dirty="0"/>
              <a:t>-ийн хувьд </a:t>
            </a:r>
            <a:r>
              <a:rPr lang="en-US" dirty="0"/>
              <a:t>hit-rate</a:t>
            </a:r>
            <a:r>
              <a:rPr lang="mn-MN" dirty="0"/>
              <a:t> </a:t>
            </a:r>
            <a:r>
              <a:rPr lang="mn-MN" i="1" dirty="0"/>
              <a:t>бага</a:t>
            </a:r>
            <a:endParaRPr lang="en-US" i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99" y="3861048"/>
            <a:ext cx="3011483" cy="290152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5495" y="27614"/>
            <a:ext cx="8988147" cy="953114"/>
          </a:xfrm>
        </p:spPr>
        <p:txBody>
          <a:bodyPr>
            <a:normAutofit/>
          </a:bodyPr>
          <a:lstStyle/>
          <a:p>
            <a:r>
              <a:rPr lang="mn-MN" dirty="0"/>
              <a:t>Кэш хандалтын оновчол</a:t>
            </a:r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933159"/>
            <a:ext cx="2545382" cy="285138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hteck 1"/>
          <p:cNvSpPr/>
          <p:nvPr/>
        </p:nvSpPr>
        <p:spPr>
          <a:xfrm>
            <a:off x="395536" y="1367639"/>
            <a:ext cx="4752528" cy="2062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//Naive Matrix </a:t>
            </a:r>
            <a:r>
              <a:rPr lang="de-D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Multiplication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i&lt;n; i++)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m;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accum = 0;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= 0; k &lt; l; k++)</a:t>
            </a:r>
          </a:p>
          <a:p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accum += A[i*l+k]*B[k*n+j];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C[i*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m+j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accum;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906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496" y="27614"/>
            <a:ext cx="6336704" cy="1169138"/>
          </a:xfrm>
        </p:spPr>
        <p:txBody>
          <a:bodyPr>
            <a:normAutofit/>
          </a:bodyPr>
          <a:lstStyle/>
          <a:p>
            <a:r>
              <a:rPr lang="mn-MN" dirty="0"/>
              <a:t>Кэш хандалтын оновчол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77788" y="4200638"/>
            <a:ext cx="5652120" cy="2252698"/>
          </a:xfrm>
        </p:spPr>
        <p:txBody>
          <a:bodyPr>
            <a:noAutofit/>
          </a:bodyPr>
          <a:lstStyle/>
          <a:p>
            <a:r>
              <a:rPr lang="de-DE" dirty="0"/>
              <a:t>Transpose-and-</a:t>
            </a:r>
            <a:r>
              <a:rPr lang="de-DE" dirty="0" err="1"/>
              <a:t>Multiply</a:t>
            </a:r>
            <a:r>
              <a:rPr lang="de-DE" dirty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i="1" dirty="0" err="1"/>
              <a:t>Bt</a:t>
            </a:r>
            <a:r>
              <a:rPr lang="de-DE" i="1" baseline="-25000" dirty="0" err="1"/>
              <a:t>m</a:t>
            </a:r>
            <a:r>
              <a:rPr lang="de-DE" baseline="-25000" dirty="0" err="1">
                <a:sym typeface="Symbol" panose="05050102010706020507" pitchFamily="18" charset="2"/>
              </a:rPr>
              <a:t></a:t>
            </a:r>
            <a:r>
              <a:rPr lang="de-DE" i="1" baseline="-25000" dirty="0" err="1">
                <a:sym typeface="Symbol" panose="05050102010706020507" pitchFamily="18" charset="2"/>
              </a:rPr>
              <a:t>l</a:t>
            </a:r>
            <a:r>
              <a:rPr lang="de-DE" baseline="-25000" dirty="0"/>
              <a:t> </a:t>
            </a:r>
            <a:r>
              <a:rPr lang="de-DE" dirty="0"/>
              <a:t>= (</a:t>
            </a:r>
            <a:r>
              <a:rPr lang="de-DE" i="1" dirty="0" err="1">
                <a:sym typeface="Symbol" panose="05050102010706020507" pitchFamily="18" charset="2"/>
              </a:rPr>
              <a:t>B</a:t>
            </a:r>
            <a:r>
              <a:rPr lang="de-DE" i="1" baseline="-25000" dirty="0" err="1">
                <a:sym typeface="Symbol" panose="05050102010706020507" pitchFamily="18" charset="2"/>
              </a:rPr>
              <a:t>l</a:t>
            </a:r>
            <a:r>
              <a:rPr lang="de-DE" baseline="-25000" dirty="0" err="1">
                <a:sym typeface="Symbol" panose="05050102010706020507" pitchFamily="18" charset="2"/>
              </a:rPr>
              <a:t></a:t>
            </a:r>
            <a:r>
              <a:rPr lang="de-DE" i="1" baseline="-25000" dirty="0" err="1">
                <a:sym typeface="Symbol" panose="05050102010706020507" pitchFamily="18" charset="2"/>
              </a:rPr>
              <a:t>m</a:t>
            </a:r>
            <a:r>
              <a:rPr lang="de-DE" dirty="0">
                <a:sym typeface="Symbol" panose="05050102010706020507" pitchFamily="18" charset="2"/>
              </a:rPr>
              <a:t>)</a:t>
            </a:r>
            <a:r>
              <a:rPr lang="de-DE" i="1" baseline="30000" dirty="0">
                <a:sym typeface="Symbol" panose="05050102010706020507" pitchFamily="18" charset="2"/>
              </a:rPr>
              <a:t>T</a:t>
            </a:r>
            <a:r>
              <a:rPr lang="de-DE" dirty="0"/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i="1" dirty="0" err="1"/>
              <a:t>A</a:t>
            </a:r>
            <a:r>
              <a:rPr lang="de-DE" i="1" baseline="-25000" dirty="0" err="1"/>
              <a:t>n</a:t>
            </a:r>
            <a:r>
              <a:rPr lang="de-DE" baseline="-25000" dirty="0" err="1">
                <a:sym typeface="Symbol" panose="05050102010706020507" pitchFamily="18" charset="2"/>
              </a:rPr>
              <a:t></a:t>
            </a:r>
            <a:r>
              <a:rPr lang="de-DE" i="1" baseline="-25000" dirty="0" err="1">
                <a:sym typeface="Symbol" panose="05050102010706020507" pitchFamily="18" charset="2"/>
              </a:rPr>
              <a:t>l</a:t>
            </a:r>
            <a:r>
              <a:rPr lang="de-DE" dirty="0" err="1">
                <a:sym typeface="Symbol" panose="05050102010706020507" pitchFamily="18" charset="2"/>
              </a:rPr>
              <a:t></a:t>
            </a:r>
            <a:r>
              <a:rPr lang="de-DE" i="1" dirty="0" err="1">
                <a:sym typeface="Symbol" panose="05050102010706020507" pitchFamily="18" charset="2"/>
              </a:rPr>
              <a:t>Bt</a:t>
            </a:r>
            <a:r>
              <a:rPr lang="de-DE" i="1" baseline="-25000" dirty="0" err="1">
                <a:sym typeface="Symbol" panose="05050102010706020507" pitchFamily="18" charset="2"/>
              </a:rPr>
              <a:t>m</a:t>
            </a:r>
            <a:r>
              <a:rPr lang="de-DE" baseline="-25000" dirty="0" err="1">
                <a:sym typeface="Symbol" panose="05050102010706020507" pitchFamily="18" charset="2"/>
              </a:rPr>
              <a:t></a:t>
            </a:r>
            <a:r>
              <a:rPr lang="de-DE" i="1" baseline="-25000" dirty="0" err="1">
                <a:sym typeface="Symbol" panose="05050102010706020507" pitchFamily="18" charset="2"/>
              </a:rPr>
              <a:t>l</a:t>
            </a:r>
            <a:r>
              <a:rPr lang="de-DE" baseline="-25000" dirty="0">
                <a:sym typeface="Symbol" panose="05050102010706020507" pitchFamily="18" charset="2"/>
              </a:rPr>
              <a:t> </a:t>
            </a:r>
            <a:r>
              <a:rPr lang="de-DE" dirty="0">
                <a:sym typeface="Symbol" panose="05050102010706020507" pitchFamily="18" charset="2"/>
              </a:rPr>
              <a:t>= </a:t>
            </a:r>
            <a:r>
              <a:rPr lang="de-DE" i="1" dirty="0" err="1">
                <a:sym typeface="Symbol" panose="05050102010706020507" pitchFamily="18" charset="2"/>
              </a:rPr>
              <a:t>C</a:t>
            </a:r>
            <a:r>
              <a:rPr lang="de-DE" i="1" baseline="-25000" dirty="0" err="1">
                <a:sym typeface="Symbol" panose="05050102010706020507" pitchFamily="18" charset="2"/>
              </a:rPr>
              <a:t>n</a:t>
            </a:r>
            <a:r>
              <a:rPr lang="de-DE" baseline="-25000" dirty="0" err="1">
                <a:sym typeface="Symbol" panose="05050102010706020507" pitchFamily="18" charset="2"/>
              </a:rPr>
              <a:t></a:t>
            </a:r>
            <a:r>
              <a:rPr lang="de-DE" i="1" baseline="-25000" dirty="0" err="1">
                <a:sym typeface="Symbol" panose="05050102010706020507" pitchFamily="18" charset="2"/>
              </a:rPr>
              <a:t>m</a:t>
            </a:r>
            <a:endParaRPr lang="de-DE" i="1" baseline="-25000" dirty="0">
              <a:sym typeface="Symbol" panose="05050102010706020507" pitchFamily="18" charset="2"/>
            </a:endParaRPr>
          </a:p>
          <a:p>
            <a:r>
              <a:rPr lang="en-US" i="1" dirty="0"/>
              <a:t>A</a:t>
            </a:r>
            <a:r>
              <a:rPr lang="mn-MN" i="1" dirty="0"/>
              <a:t>-</a:t>
            </a:r>
            <a:r>
              <a:rPr lang="mn-MN" dirty="0"/>
              <a:t>д</a:t>
            </a:r>
            <a:r>
              <a:rPr lang="en-US" i="1" dirty="0"/>
              <a:t> </a:t>
            </a:r>
            <a:r>
              <a:rPr lang="mn-MN" dirty="0"/>
              <a:t>хандах хэв </a:t>
            </a:r>
            <a:r>
              <a:rPr lang="en-US" dirty="0"/>
              <a:t>: 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k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 (</a:t>
            </a:r>
            <a:r>
              <a:rPr lang="en-US" i="1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i="1" dirty="0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+1)</a:t>
            </a:r>
            <a:endParaRPr lang="en-US" dirty="0"/>
          </a:p>
          <a:p>
            <a:r>
              <a:rPr lang="en-US" i="1" dirty="0"/>
              <a:t>B</a:t>
            </a:r>
            <a:r>
              <a:rPr lang="mn-MN" i="1" dirty="0"/>
              <a:t> </a:t>
            </a:r>
            <a:r>
              <a:rPr lang="mn-MN" dirty="0"/>
              <a:t>-ийн</a:t>
            </a:r>
            <a:r>
              <a:rPr lang="en-US" i="1" dirty="0"/>
              <a:t> </a:t>
            </a:r>
            <a:r>
              <a:rPr lang="mn-MN" dirty="0"/>
              <a:t>хандагдах  хэв </a:t>
            </a:r>
            <a:r>
              <a:rPr lang="en-US" dirty="0"/>
              <a:t>: (</a:t>
            </a:r>
            <a:r>
              <a:rPr lang="en-US" i="1" dirty="0" err="1"/>
              <a:t>j</a:t>
            </a:r>
            <a:r>
              <a:rPr lang="en-US" dirty="0" err="1"/>
              <a:t>,</a:t>
            </a:r>
            <a:r>
              <a:rPr lang="en-US" i="1" dirty="0" err="1"/>
              <a:t>k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(</a:t>
            </a:r>
            <a:r>
              <a:rPr lang="en-US" i="1" dirty="0"/>
              <a:t>j</a:t>
            </a:r>
            <a:r>
              <a:rPr lang="en-US" dirty="0"/>
              <a:t>,</a:t>
            </a:r>
            <a:r>
              <a:rPr lang="en-US" i="1" dirty="0"/>
              <a:t>k</a:t>
            </a:r>
            <a:r>
              <a:rPr lang="en-US" dirty="0"/>
              <a:t>+1)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331105"/>
            <a:ext cx="2699792" cy="341026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88640"/>
            <a:ext cx="2669872" cy="299084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hteck 3"/>
          <p:cNvSpPr/>
          <p:nvPr/>
        </p:nvSpPr>
        <p:spPr>
          <a:xfrm>
            <a:off x="395536" y="1196752"/>
            <a:ext cx="5184576" cy="2800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//Transpose-and-</a:t>
            </a:r>
            <a:r>
              <a:rPr lang="de-D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Multiply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(k=0; k&lt;l; k++)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0; j&lt;m;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[i*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l+k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B[k*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n+j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(i=0; i&lt;n; i++)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(j=0; j&lt;m;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accum = 0;</a:t>
            </a:r>
            <a:endParaRPr lang="de-DE" sz="1600" i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i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for</a:t>
            </a:r>
            <a:r>
              <a:rPr lang="nn-NO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(k=0; k&lt;l; k++)</a:t>
            </a:r>
          </a:p>
          <a:p>
            <a:r>
              <a:rPr lang="de-DE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accum += A[i*</a:t>
            </a:r>
            <a:r>
              <a:rPr lang="de-DE" sz="1600" i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l+k</a:t>
            </a:r>
            <a:r>
              <a:rPr lang="de-DE" sz="1600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* B[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j*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l+k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C[i*m + j] = accum;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4103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4246392" cy="1786210"/>
          </a:xfrm>
        </p:spPr>
        <p:txBody>
          <a:bodyPr>
            <a:normAutofit/>
          </a:bodyPr>
          <a:lstStyle/>
          <a:p>
            <a:r>
              <a:rPr lang="mn-MN" dirty="0"/>
              <a:t>Кэш хандалтын оновчол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92" y="173903"/>
            <a:ext cx="4681496" cy="2585180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97106"/>
              </p:ext>
            </p:extLst>
          </p:nvPr>
        </p:nvGraphicFramePr>
        <p:xfrm>
          <a:off x="827584" y="2924944"/>
          <a:ext cx="61104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dirty="0">
                          <a:latin typeface="+mn-lt"/>
                          <a:cs typeface="Courier New" pitchFamily="49" charset="0"/>
                        </a:rPr>
                        <a:t>i7-6800K</a:t>
                      </a:r>
                      <a:r>
                        <a:rPr lang="en-US" sz="1800" b="0" dirty="0">
                          <a:latin typeface="+mn-lt"/>
                          <a:cs typeface="Courier New" pitchFamily="49" charset="0"/>
                        </a:rPr>
                        <a:t>:</a:t>
                      </a:r>
                      <a:r>
                        <a:rPr lang="en-US" sz="1800" dirty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m</a:t>
                      </a:r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n</a:t>
                      </a:r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l</a:t>
                      </a:r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 = 2</a:t>
                      </a:r>
                      <a:r>
                        <a:rPr lang="en-US" sz="1800" u="none" baseline="30000" dirty="0">
                          <a:latin typeface="+mn-lt"/>
                          <a:cs typeface="Courier New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88"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de-DE" sz="1800" b="0" dirty="0" err="1">
                          <a:latin typeface="Courier New" pitchFamily="49" charset="0"/>
                          <a:cs typeface="Courier New" pitchFamily="49" charset="0"/>
                        </a:rPr>
                        <a:t>elapsed</a:t>
                      </a:r>
                      <a:r>
                        <a:rPr lang="de-DE" sz="1800" b="0" dirty="0">
                          <a:latin typeface="Courier New" pitchFamily="49" charset="0"/>
                          <a:cs typeface="Courier New" pitchFamily="49" charset="0"/>
                        </a:rPr>
                        <a:t> time (</a:t>
                      </a:r>
                      <a:r>
                        <a:rPr lang="de-DE" sz="1800" b="0" dirty="0" err="1">
                          <a:latin typeface="Courier New" pitchFamily="49" charset="0"/>
                          <a:cs typeface="Courier New" pitchFamily="49" charset="0"/>
                        </a:rPr>
                        <a:t>naive_mult</a:t>
                      </a:r>
                      <a:r>
                        <a:rPr lang="de-DE" sz="1800" b="0" dirty="0">
                          <a:latin typeface="Courier New" pitchFamily="49" charset="0"/>
                          <a:cs typeface="Courier New" pitchFamily="49" charset="0"/>
                        </a:rPr>
                        <a:t>):    5559.5s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#elapsed time (transpose):    </a:t>
                      </a:r>
                      <a:r>
                        <a:rPr lang="en-US" sz="1800" baseline="0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0.8s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baseline="0" dirty="0">
                          <a:latin typeface="Courier New" pitchFamily="49" charset="0"/>
                          <a:cs typeface="Courier New" pitchFamily="49" charset="0"/>
                        </a:rPr>
                        <a:t>#elapsed time (</a:t>
                      </a:r>
                      <a:r>
                        <a:rPr lang="en-US" sz="1800" b="0" baseline="0" dirty="0" err="1">
                          <a:latin typeface="Courier New" pitchFamily="49" charset="0"/>
                          <a:cs typeface="Courier New" pitchFamily="49" charset="0"/>
                        </a:rPr>
                        <a:t>transpose_mult</a:t>
                      </a:r>
                      <a:r>
                        <a:rPr lang="en-US" sz="1800" b="0" baseline="0" dirty="0">
                          <a:latin typeface="Courier New" pitchFamily="49" charset="0"/>
                          <a:cs typeface="Courier New" pitchFamily="49" charset="0"/>
                        </a:rPr>
                        <a:t>): 497.9s        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90101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71200"/>
              </p:ext>
            </p:extLst>
          </p:nvPr>
        </p:nvGraphicFramePr>
        <p:xfrm>
          <a:off x="827584" y="4719706"/>
          <a:ext cx="61206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dirty="0">
                          <a:latin typeface="+mn-lt"/>
                          <a:cs typeface="Courier New" pitchFamily="49" charset="0"/>
                        </a:rPr>
                        <a:t>i7-6800K</a:t>
                      </a:r>
                      <a:r>
                        <a:rPr lang="en-US" sz="1800" b="0" dirty="0">
                          <a:latin typeface="+mn-lt"/>
                          <a:cs typeface="Courier New" pitchFamily="49" charset="0"/>
                        </a:rPr>
                        <a:t>: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m</a:t>
                      </a:r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n</a:t>
                      </a:r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 = 2</a:t>
                      </a:r>
                      <a:r>
                        <a:rPr lang="en-US" sz="1800" u="none" baseline="30000" dirty="0">
                          <a:latin typeface="+mn-lt"/>
                          <a:cs typeface="Courier New" pitchFamily="49" charset="0"/>
                        </a:rPr>
                        <a:t>13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kumimoji="0" lang="en-US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l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= 2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8</a:t>
                      </a:r>
                      <a:endParaRPr lang="en-US" sz="1800" u="none" baseline="300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88"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de-DE" sz="1800" b="0" dirty="0" err="1">
                          <a:latin typeface="Courier New" pitchFamily="49" charset="0"/>
                          <a:cs typeface="Courier New" pitchFamily="49" charset="0"/>
                        </a:rPr>
                        <a:t>elapsed</a:t>
                      </a:r>
                      <a:r>
                        <a:rPr lang="de-DE" sz="1800" b="0" dirty="0">
                          <a:latin typeface="Courier New" pitchFamily="49" charset="0"/>
                          <a:cs typeface="Courier New" pitchFamily="49" charset="0"/>
                        </a:rPr>
                        <a:t> time (</a:t>
                      </a:r>
                      <a:r>
                        <a:rPr lang="de-DE" sz="1800" b="0" dirty="0" err="1">
                          <a:latin typeface="Courier New" pitchFamily="49" charset="0"/>
                          <a:cs typeface="Courier New" pitchFamily="49" charset="0"/>
                        </a:rPr>
                        <a:t>naive_mult</a:t>
                      </a:r>
                      <a:r>
                        <a:rPr lang="de-DE" sz="1800" b="0" dirty="0">
                          <a:latin typeface="Courier New" pitchFamily="49" charset="0"/>
                          <a:cs typeface="Courier New" pitchFamily="49" charset="0"/>
                        </a:rPr>
                        <a:t>):    28.1s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#elapsed time (transpose):    </a:t>
                      </a:r>
                      <a:r>
                        <a:rPr lang="en-US" sz="1800" baseline="0" dirty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0.01s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baseline="0" dirty="0">
                          <a:latin typeface="Courier New" pitchFamily="49" charset="0"/>
                          <a:cs typeface="Courier New" pitchFamily="49" charset="0"/>
                        </a:rPr>
                        <a:t>#elapsed time (</a:t>
                      </a:r>
                      <a:r>
                        <a:rPr lang="en-US" sz="1800" b="0" baseline="0" dirty="0" err="1">
                          <a:latin typeface="Courier New" pitchFamily="49" charset="0"/>
                          <a:cs typeface="Courier New" pitchFamily="49" charset="0"/>
                        </a:rPr>
                        <a:t>transpose_mult</a:t>
                      </a:r>
                      <a:r>
                        <a:rPr lang="en-US" sz="1800" b="0" baseline="0" dirty="0">
                          <a:latin typeface="Courier New" pitchFamily="49" charset="0"/>
                          <a:cs typeface="Courier New" pitchFamily="49" charset="0"/>
                        </a:rPr>
                        <a:t>): 12.9s        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90101"/>
                  </a:ext>
                </a:extLst>
              </a:tr>
            </a:tbl>
          </a:graphicData>
        </a:graphic>
      </p:graphicFrame>
      <p:sp>
        <p:nvSpPr>
          <p:cNvPr id="7" name="Geschweifte Klammer rechts 6"/>
          <p:cNvSpPr/>
          <p:nvPr/>
        </p:nvSpPr>
        <p:spPr>
          <a:xfrm>
            <a:off x="7112839" y="3350932"/>
            <a:ext cx="216024" cy="9810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7496301" y="3560198"/>
            <a:ext cx="1224136" cy="5625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Speedup: 11.1</a:t>
            </a:r>
          </a:p>
        </p:txBody>
      </p:sp>
      <p:sp>
        <p:nvSpPr>
          <p:cNvPr id="9" name="Geschweifte Klammer rechts 8"/>
          <p:cNvSpPr/>
          <p:nvPr/>
        </p:nvSpPr>
        <p:spPr>
          <a:xfrm>
            <a:off x="7112839" y="5085184"/>
            <a:ext cx="216024" cy="9810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7496301" y="5294450"/>
            <a:ext cx="1224136" cy="5625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Speedup: 2.2</a:t>
            </a:r>
          </a:p>
        </p:txBody>
      </p:sp>
    </p:spTree>
    <p:extLst>
      <p:ext uri="{BB962C8B-B14F-4D97-AF65-F5344CB8AC3E}">
        <p14:creationId xmlns:p14="http://schemas.microsoft.com/office/powerpoint/2010/main" val="65432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8315" y="34944"/>
            <a:ext cx="8538465" cy="1143000"/>
          </a:xfrm>
        </p:spPr>
        <p:txBody>
          <a:bodyPr>
            <a:normAutofit/>
          </a:bodyPr>
          <a:lstStyle/>
          <a:p>
            <a:r>
              <a:rPr lang="mn-MN" dirty="0"/>
              <a:t>Кэш бичилтийн зарчмууд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472897"/>
            <a:ext cx="4985689" cy="5040560"/>
          </a:xfrm>
        </p:spPr>
        <p:txBody>
          <a:bodyPr>
            <a:normAutofit/>
          </a:bodyPr>
          <a:lstStyle/>
          <a:p>
            <a:r>
              <a:rPr lang="en-US" dirty="0"/>
              <a:t>CPU </a:t>
            </a:r>
            <a:r>
              <a:rPr lang="mn-MN" dirty="0"/>
              <a:t>нь өгөгдлийг кэш рүү бичих үед кэш</a:t>
            </a:r>
            <a:r>
              <a:rPr lang="en-US" dirty="0"/>
              <a:t> </a:t>
            </a:r>
            <a:r>
              <a:rPr lang="mn-MN" dirty="0"/>
              <a:t>дэх утга нь үндсэн санах ойн утгатай </a:t>
            </a:r>
            <a:r>
              <a:rPr lang="mn-MN" b="1" dirty="0"/>
              <a:t>нийцэхгүй</a:t>
            </a:r>
            <a:r>
              <a:rPr lang="en-US" b="1" dirty="0"/>
              <a:t> </a:t>
            </a:r>
            <a:r>
              <a:rPr lang="en-US" dirty="0"/>
              <a:t>(inconsistent)</a:t>
            </a:r>
            <a:r>
              <a:rPr lang="mn-MN" dirty="0"/>
              <a:t> байх боломжтой.</a:t>
            </a:r>
            <a:endParaRPr lang="en-US" dirty="0"/>
          </a:p>
          <a:p>
            <a:r>
              <a:rPr lang="en-US" b="1" dirty="0"/>
              <a:t>Write-through </a:t>
            </a:r>
          </a:p>
          <a:p>
            <a:pPr lvl="1"/>
            <a:r>
              <a:rPr lang="mn-MN" dirty="0"/>
              <a:t>Кэшүүд үүнийг кэшэд бичихдээ үндсэн санах ойн утгийг давхар шинэчлэх замаар зохицуулдаг</a:t>
            </a:r>
            <a:endParaRPr lang="en-US" dirty="0"/>
          </a:p>
          <a:p>
            <a:r>
              <a:rPr lang="en-US" b="1" dirty="0"/>
              <a:t>Write-back </a:t>
            </a:r>
          </a:p>
          <a:p>
            <a:pPr lvl="1"/>
            <a:r>
              <a:rPr lang="mn-MN" dirty="0"/>
              <a:t>Кэшүүд нь кэш дэх өгөгдлийг </a:t>
            </a:r>
            <a:r>
              <a:rPr lang="mn-MN" i="1" dirty="0"/>
              <a:t>бохир</a:t>
            </a:r>
            <a:r>
              <a:rPr lang="mn-MN" dirty="0"/>
              <a:t> гэж тэмдэглэнэ</a:t>
            </a:r>
          </a:p>
          <a:p>
            <a:pPr lvl="1"/>
            <a:r>
              <a:rPr lang="mn-MN" dirty="0"/>
              <a:t>Кэшийн шугамыг санах ойгоос шинэ кэш шугамаар солих үед бохир шугам нь санах ойд бичигдэнэ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6226956" y="2755195"/>
            <a:ext cx="1260140" cy="272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L1:  </a:t>
            </a:r>
            <a:r>
              <a:rPr lang="de-D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x,…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920904" y="3248299"/>
            <a:ext cx="2088232" cy="45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L2:           </a:t>
            </a:r>
            <a:r>
              <a:rPr lang="de-D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594285" y="3896371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L3:       	     </a:t>
            </a:r>
            <a:r>
              <a:rPr lang="de-D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216376" y="4725144"/>
            <a:ext cx="3460404" cy="97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Main </a:t>
            </a:r>
            <a:r>
              <a:rPr lang="de-DE" b="1" dirty="0" err="1">
                <a:solidFill>
                  <a:schemeClr val="tx1"/>
                </a:solidFill>
              </a:rPr>
              <a:t>memory</a:t>
            </a:r>
            <a:r>
              <a:rPr lang="de-DE" b="1" dirty="0">
                <a:solidFill>
                  <a:schemeClr val="tx1"/>
                </a:solidFill>
              </a:rPr>
              <a:t>:           </a:t>
            </a:r>
            <a:r>
              <a:rPr lang="de-D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…,x ,…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620320" y="2056985"/>
            <a:ext cx="24734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Write x=12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stCxn id="10" idx="2"/>
          </p:cNvCxnSpPr>
          <p:nvPr/>
        </p:nvCxnSpPr>
        <p:spPr>
          <a:xfrm>
            <a:off x="6857026" y="2426317"/>
            <a:ext cx="735614" cy="26941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</p:cNvCxnSpPr>
          <p:nvPr/>
        </p:nvCxnSpPr>
        <p:spPr>
          <a:xfrm flipH="1">
            <a:off x="6748545" y="2426317"/>
            <a:ext cx="108481" cy="328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8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8511" y="-327"/>
            <a:ext cx="8229600" cy="1669735"/>
          </a:xfrm>
        </p:spPr>
        <p:txBody>
          <a:bodyPr>
            <a:normAutofit/>
          </a:bodyPr>
          <a:lstStyle/>
          <a:p>
            <a:r>
              <a:rPr lang="de-DE" dirty="0"/>
              <a:t>The Cache Coherence Problem – </a:t>
            </a:r>
            <a:r>
              <a:rPr lang="mn-MN" dirty="0"/>
              <a:t>Жишээ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55" name="Abgerundetes Rechteck 54"/>
          <p:cNvSpPr/>
          <p:nvPr/>
        </p:nvSpPr>
        <p:spPr>
          <a:xfrm>
            <a:off x="3006202" y="4287259"/>
            <a:ext cx="1451661" cy="576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Core 0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006202" y="3346140"/>
            <a:ext cx="1451661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57" name="Gerade Verbindung mit Pfeil 56"/>
          <p:cNvCxnSpPr>
            <a:stCxn id="56" idx="2"/>
            <a:endCxn id="55" idx="0"/>
          </p:cNvCxnSpPr>
          <p:nvPr/>
        </p:nvCxnSpPr>
        <p:spPr>
          <a:xfrm>
            <a:off x="3732033" y="3922204"/>
            <a:ext cx="0" cy="36505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745895" y="4287259"/>
            <a:ext cx="1368152" cy="5760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4745895" y="3346140"/>
            <a:ext cx="1368152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60" name="Gerade Verbindung mit Pfeil 59"/>
          <p:cNvCxnSpPr>
            <a:stCxn id="59" idx="2"/>
            <a:endCxn id="58" idx="0"/>
          </p:cNvCxnSpPr>
          <p:nvPr/>
        </p:nvCxnSpPr>
        <p:spPr>
          <a:xfrm>
            <a:off x="5429971" y="3922204"/>
            <a:ext cx="0" cy="36505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bgerundetes Rechteck 60"/>
          <p:cNvSpPr/>
          <p:nvPr/>
        </p:nvSpPr>
        <p:spPr>
          <a:xfrm>
            <a:off x="3006201" y="2060848"/>
            <a:ext cx="3131598" cy="8029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Main Memory</a:t>
            </a:r>
          </a:p>
        </p:txBody>
      </p:sp>
      <p:cxnSp>
        <p:nvCxnSpPr>
          <p:cNvPr id="62" name="Gerade Verbindung mit Pfeil 61"/>
          <p:cNvCxnSpPr>
            <a:stCxn id="61" idx="2"/>
          </p:cNvCxnSpPr>
          <p:nvPr/>
        </p:nvCxnSpPr>
        <p:spPr>
          <a:xfrm flipH="1">
            <a:off x="3773788" y="2863788"/>
            <a:ext cx="798212" cy="45300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9" idx="0"/>
            <a:endCxn id="61" idx="2"/>
          </p:cNvCxnSpPr>
          <p:nvPr/>
        </p:nvCxnSpPr>
        <p:spPr>
          <a:xfrm flipH="1" flipV="1">
            <a:off x="4572000" y="2863788"/>
            <a:ext cx="857971" cy="48235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343825" y="2486108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307821" y="211891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y</a:t>
            </a:r>
          </a:p>
        </p:txBody>
      </p:sp>
      <p:sp>
        <p:nvSpPr>
          <p:cNvPr id="66" name="Rechteck 65"/>
          <p:cNvSpPr/>
          <p:nvPr/>
        </p:nvSpPr>
        <p:spPr>
          <a:xfrm>
            <a:off x="3199809" y="3571995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3165794" y="32508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y</a:t>
            </a:r>
          </a:p>
        </p:txBody>
      </p:sp>
      <p:sp>
        <p:nvSpPr>
          <p:cNvPr id="68" name="Rechteck 67"/>
          <p:cNvSpPr/>
          <p:nvPr/>
        </p:nvSpPr>
        <p:spPr>
          <a:xfrm>
            <a:off x="4937585" y="3571995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4901581" y="325522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y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4782717" y="4887919"/>
            <a:ext cx="129450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de-DE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+6;</a:t>
            </a:r>
          </a:p>
        </p:txBody>
      </p:sp>
      <p:sp>
        <p:nvSpPr>
          <p:cNvPr id="72" name="Rechteck 71"/>
          <p:cNvSpPr/>
          <p:nvPr/>
        </p:nvSpPr>
        <p:spPr>
          <a:xfrm>
            <a:off x="4937585" y="3571995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3126534" y="4887919"/>
            <a:ext cx="129450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de-DE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+2;</a:t>
            </a:r>
          </a:p>
        </p:txBody>
      </p:sp>
      <p:sp>
        <p:nvSpPr>
          <p:cNvPr id="74" name="Rechteck 73"/>
          <p:cNvSpPr/>
          <p:nvPr/>
        </p:nvSpPr>
        <p:spPr>
          <a:xfrm>
            <a:off x="3343825" y="2486108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5" name="Rechteck 74"/>
          <p:cNvSpPr/>
          <p:nvPr/>
        </p:nvSpPr>
        <p:spPr>
          <a:xfrm>
            <a:off x="3199809" y="3569709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" name="Rechteck 75"/>
          <p:cNvSpPr/>
          <p:nvPr/>
        </p:nvSpPr>
        <p:spPr>
          <a:xfrm>
            <a:off x="3343825" y="2490533"/>
            <a:ext cx="288032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853698" y="5517232"/>
            <a:ext cx="5436604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Cache inconsistency: </a:t>
            </a:r>
            <a:r>
              <a:rPr lang="mn-MN" sz="2000" dirty="0">
                <a:solidFill>
                  <a:schemeClr val="bg1"/>
                </a:solidFill>
              </a:rPr>
              <a:t>хоёр кэш нь ижил хувьсагчид өөр өөр утгыг хадгалж байна.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1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3" grpId="1" animBg="1"/>
      <p:bldP spid="74" grpId="0" animBg="1"/>
      <p:bldP spid="75" grpId="0" animBg="1"/>
      <p:bldP spid="76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6715" y="0"/>
            <a:ext cx="8229600" cy="1143000"/>
          </a:xfrm>
        </p:spPr>
        <p:txBody>
          <a:bodyPr/>
          <a:lstStyle/>
          <a:p>
            <a:r>
              <a:rPr lang="mn-MN" dirty="0"/>
              <a:t>Кэш</a:t>
            </a:r>
            <a:r>
              <a:rPr lang="de-DE" dirty="0"/>
              <a:t> Coherence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0200" y="4581128"/>
            <a:ext cx="2249062" cy="158417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b="1" dirty="0">
                <a:sym typeface="Symbol" panose="05050102010706020507" pitchFamily="18" charset="2"/>
              </a:rPr>
              <a:t> </a:t>
            </a:r>
            <a:r>
              <a:rPr lang="en-US" b="1" dirty="0"/>
              <a:t>Cache coherency </a:t>
            </a:r>
            <a:r>
              <a:rPr lang="mn-MN" dirty="0"/>
              <a:t>протокол шаардлагатай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49080"/>
            <a:ext cx="5671758" cy="2448272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B049031-433D-4EFE-9B40-44B04646E638}"/>
              </a:ext>
            </a:extLst>
          </p:cNvPr>
          <p:cNvSpPr txBox="1">
            <a:spLocks/>
          </p:cNvSpPr>
          <p:nvPr/>
        </p:nvSpPr>
        <p:spPr>
          <a:xfrm>
            <a:off x="340341" y="853629"/>
            <a:ext cx="8496944" cy="32954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mn-MN" dirty="0"/>
              <a:t>Одоогийн зэрэгцээ цөмт</a:t>
            </a:r>
            <a:r>
              <a:rPr lang="en-US" dirty="0"/>
              <a:t> CPU </a:t>
            </a:r>
            <a:r>
              <a:rPr lang="mn-MN" dirty="0"/>
              <a:t>нь ихэвчлэн кэшийн олон түвшинтэй</a:t>
            </a:r>
            <a:endParaRPr lang="en-US" dirty="0"/>
          </a:p>
          <a:p>
            <a:pPr lvl="1"/>
            <a:r>
              <a:rPr lang="mn-MN" dirty="0"/>
              <a:t>цөм бүр нь хувийн (жижиг, хурдан) доод түвшний кэштэй байдаг</a:t>
            </a:r>
            <a:r>
              <a:rPr lang="en-US" dirty="0"/>
              <a:t> </a:t>
            </a:r>
          </a:p>
          <a:p>
            <a:pPr lvl="1"/>
            <a:r>
              <a:rPr lang="mn-MN" dirty="0"/>
              <a:t>бүх цөм нь (том, удаан) илүү өндөр түвшний дундын кэштэй</a:t>
            </a:r>
          </a:p>
          <a:p>
            <a:r>
              <a:rPr lang="mn-MN" dirty="0"/>
              <a:t>Дундын өгөгдөл хэд хэдэн хувь байх боломжтой</a:t>
            </a:r>
            <a:endParaRPr lang="en-US" dirty="0"/>
          </a:p>
          <a:p>
            <a:pPr lvl="1"/>
            <a:r>
              <a:rPr lang="mn-MN" dirty="0"/>
              <a:t>нэг нь Цөм</a:t>
            </a:r>
            <a:r>
              <a:rPr lang="en-US" dirty="0"/>
              <a:t> 0-</a:t>
            </a:r>
            <a:r>
              <a:rPr lang="mn-MN" dirty="0"/>
              <a:t>ийн </a:t>
            </a:r>
            <a:r>
              <a:rPr lang="en-US" dirty="0"/>
              <a:t>L1-</a:t>
            </a:r>
            <a:r>
              <a:rPr lang="mn-MN" dirty="0"/>
              <a:t>кэшд, нөгөө нь </a:t>
            </a:r>
            <a:r>
              <a:rPr lang="en-US" dirty="0"/>
              <a:t>Core 1-</a:t>
            </a:r>
            <a:r>
              <a:rPr lang="mn-MN" dirty="0"/>
              <a:t>ийн </a:t>
            </a:r>
            <a:r>
              <a:rPr lang="en-US" dirty="0"/>
              <a:t>L1-</a:t>
            </a:r>
            <a:r>
              <a:rPr lang="mn-MN" dirty="0"/>
              <a:t>кэш-д хадгалагдана</a:t>
            </a:r>
          </a:p>
          <a:p>
            <a:r>
              <a:rPr lang="en-US" b="1" dirty="0"/>
              <a:t>Cache Inconsistency</a:t>
            </a:r>
          </a:p>
          <a:p>
            <a:pPr lvl="1"/>
            <a:r>
              <a:rPr lang="mn-MN" dirty="0"/>
              <a:t>Цөм</a:t>
            </a:r>
            <a:r>
              <a:rPr lang="en-US" dirty="0"/>
              <a:t> 0 </a:t>
            </a:r>
            <a:r>
              <a:rPr lang="mn-MN" dirty="0"/>
              <a:t>өөрийн кэш шугам руу бичвэл зөвхөн түүний </a:t>
            </a:r>
            <a:r>
              <a:rPr lang="en-US" dirty="0"/>
              <a:t>L1-</a:t>
            </a:r>
            <a:r>
              <a:rPr lang="mn-MN" dirty="0"/>
              <a:t>кэшийн утга шинэчлэгдэх боловч </a:t>
            </a:r>
            <a:r>
              <a:rPr lang="en-US" dirty="0"/>
              <a:t>Core 1-</a:t>
            </a:r>
            <a:r>
              <a:rPr lang="mn-MN" dirty="0"/>
              <a:t>ийн </a:t>
            </a:r>
            <a:r>
              <a:rPr lang="en-US" dirty="0"/>
              <a:t>L1-</a:t>
            </a:r>
            <a:r>
              <a:rPr lang="mn-MN" dirty="0"/>
              <a:t>кэшийн утга хуучнаараа байна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6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mn-MN" dirty="0"/>
              <a:t>Матриц-Вектор үржүүлэх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73600"/>
              </p:ext>
            </p:extLst>
          </p:nvPr>
        </p:nvGraphicFramePr>
        <p:xfrm>
          <a:off x="2459850" y="3456658"/>
          <a:ext cx="4080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u="none" baseline="0" dirty="0">
                          <a:effectLst/>
                        </a:rPr>
                        <a:t>y</a:t>
                      </a:r>
                      <a:r>
                        <a:rPr lang="mn-MN" b="1" i="0" u="none" baseline="0">
                          <a:effectLst/>
                        </a:rPr>
                        <a:t>-ын компенентууд</a:t>
                      </a:r>
                      <a:endParaRPr lang="en-US" b="1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y[0],</a:t>
                      </a:r>
                      <a:r>
                        <a:rPr lang="de-DE" baseline="0" dirty="0"/>
                        <a:t> y[1]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y[2], y[3]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y[4], y[5]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611560" y="1270556"/>
          <a:ext cx="33123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844"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16"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a</a:t>
                      </a:r>
                      <a:r>
                        <a:rPr lang="de-DE" baseline="-25000" dirty="0"/>
                        <a:t>00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/>
                        <a:t>a</a:t>
                      </a:r>
                      <a:r>
                        <a:rPr lang="de-DE" baseline="-25000" dirty="0"/>
                        <a:t>01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/>
                        <a:t>a</a:t>
                      </a:r>
                      <a:r>
                        <a:rPr lang="de-DE" baseline="-25000" dirty="0"/>
                        <a:t>0,</a:t>
                      </a:r>
                      <a:r>
                        <a:rPr lang="de-DE" i="1" baseline="-25000" dirty="0"/>
                        <a:t>n</a:t>
                      </a:r>
                      <a:r>
                        <a:rPr lang="de-DE" baseline="-25000" dirty="0"/>
                        <a:t>-1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/>
                        <a:t>a</a:t>
                      </a:r>
                      <a:r>
                        <a:rPr lang="de-DE" i="0" baseline="-25000" dirty="0"/>
                        <a:t>1</a:t>
                      </a:r>
                      <a:r>
                        <a:rPr lang="de-DE" baseline="-25000" dirty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/>
                        <a:t>a</a:t>
                      </a:r>
                      <a:r>
                        <a:rPr lang="de-DE" i="0" baseline="-25000" dirty="0"/>
                        <a:t>11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/>
                        <a:t>a</a:t>
                      </a:r>
                      <a:r>
                        <a:rPr lang="de-DE" i="0" baseline="-25000" dirty="0"/>
                        <a:t>1,</a:t>
                      </a:r>
                      <a:r>
                        <a:rPr lang="de-DE" i="1" baseline="-25000" dirty="0"/>
                        <a:t>n</a:t>
                      </a:r>
                      <a:r>
                        <a:rPr lang="de-DE" i="0" baseline="-25000" dirty="0"/>
                        <a:t>-1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ambria Math"/>
                          <a:ea typeface="Cambria Math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/>
                        <a:t>a</a:t>
                      </a:r>
                      <a:r>
                        <a:rPr lang="de-DE" i="1" baseline="-25000" dirty="0"/>
                        <a:t>m</a:t>
                      </a:r>
                      <a:r>
                        <a:rPr lang="de-DE" baseline="-25000" dirty="0"/>
                        <a:t>-1,0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/>
                        <a:t>a</a:t>
                      </a:r>
                      <a:r>
                        <a:rPr lang="de-DE" i="1" baseline="-25000" dirty="0"/>
                        <a:t>m</a:t>
                      </a:r>
                      <a:r>
                        <a:rPr lang="de-DE" baseline="-25000" dirty="0"/>
                        <a:t>-1,1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/>
                        <a:t>a</a:t>
                      </a:r>
                      <a:r>
                        <a:rPr lang="de-DE" i="1" baseline="-25000" dirty="0"/>
                        <a:t>m</a:t>
                      </a:r>
                      <a:r>
                        <a:rPr lang="de-DE" baseline="-25000" dirty="0"/>
                        <a:t>-1,</a:t>
                      </a:r>
                      <a:r>
                        <a:rPr lang="de-DE" i="1" baseline="-25000" dirty="0"/>
                        <a:t>n</a:t>
                      </a:r>
                      <a:r>
                        <a:rPr lang="de-DE" baseline="-25000" dirty="0"/>
                        <a:t>-1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50947"/>
              </p:ext>
            </p:extLst>
          </p:nvPr>
        </p:nvGraphicFramePr>
        <p:xfrm>
          <a:off x="4499992" y="1396792"/>
          <a:ext cx="5997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i="1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de-DE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de-DE" i="1" baseline="-2500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de-DE" baseline="-25000" dirty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4010450" y="2003354"/>
            <a:ext cx="432048" cy="432048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/>
              </a:rPr>
              <a:t>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162578" y="2011738"/>
            <a:ext cx="432048" cy="432048"/>
          </a:xfrm>
          <a:prstGeom prst="ellipse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Symbol"/>
              </a:rPr>
              <a:t>=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40841"/>
              </p:ext>
            </p:extLst>
          </p:nvPr>
        </p:nvGraphicFramePr>
        <p:xfrm>
          <a:off x="5724128" y="1252776"/>
          <a:ext cx="2232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i="0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i="1" baseline="-25000" dirty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de-DE" baseline="-25000" dirty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249810"/>
                  </p:ext>
                </p:extLst>
              </p:nvPr>
            </p:nvGraphicFramePr>
            <p:xfrm>
              <a:off x="189856" y="5250335"/>
              <a:ext cx="878497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880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de-DE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de-DE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de-DE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mn-MN" b="1" dirty="0">
                              <a:solidFill>
                                <a:schemeClr val="tx1"/>
                              </a:solidFill>
                            </a:rPr>
                            <a:t>-ийн хувьд ажиллах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de-DE" b="1" dirty="0">
                              <a:solidFill>
                                <a:schemeClr val="tx1"/>
                              </a:solidFill>
                            </a:rPr>
                            <a:t>hread</a:t>
                          </a:r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0568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ourier New" pitchFamily="49" charset="0"/>
                              <a:cs typeface="Courier New" pitchFamily="49" charset="0"/>
                            </a:rPr>
                            <a:t>y[i] = 0.0;</a:t>
                          </a:r>
                          <a:endParaRPr lang="en-US" sz="1600" dirty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de-DE" sz="1600" b="1" dirty="0">
                              <a:latin typeface="Courier New" pitchFamily="49" charset="0"/>
                              <a:cs typeface="Courier New" pitchFamily="49" charset="0"/>
                            </a:rPr>
                            <a:t>for </a:t>
                          </a:r>
                          <a:r>
                            <a:rPr lang="de-DE" sz="1600" dirty="0">
                              <a:latin typeface="Courier New" pitchFamily="49" charset="0"/>
                              <a:cs typeface="Courier New" pitchFamily="49" charset="0"/>
                            </a:rPr>
                            <a:t>(j=0; j&lt;</a:t>
                          </a:r>
                          <a:r>
                            <a:rPr lang="de-DE" sz="1600" baseline="0" dirty="0">
                              <a:latin typeface="Courier New" pitchFamily="49" charset="0"/>
                              <a:cs typeface="Courier New" pitchFamily="49" charset="0"/>
                            </a:rPr>
                            <a:t>n; </a:t>
                          </a:r>
                          <a:r>
                            <a:rPr lang="de-DE" sz="1600" baseline="0" dirty="0" err="1">
                              <a:latin typeface="Courier New" pitchFamily="49" charset="0"/>
                              <a:cs typeface="Courier New" pitchFamily="49" charset="0"/>
                            </a:rPr>
                            <a:t>j++</a:t>
                          </a:r>
                          <a:r>
                            <a:rPr lang="de-DE" sz="1600" dirty="0">
                              <a:latin typeface="Courier New" pitchFamily="49" charset="0"/>
                              <a:cs typeface="Courier New" pitchFamily="49" charset="0"/>
                            </a:rPr>
                            <a:t>) </a:t>
                          </a:r>
                          <a:endParaRPr lang="en-US" sz="1600" dirty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808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ourier New" pitchFamily="49" charset="0"/>
                              <a:cs typeface="Courier New" pitchFamily="49" charset="0"/>
                            </a:rPr>
                            <a:t>	y[i]</a:t>
                          </a:r>
                          <a:r>
                            <a:rPr lang="de-DE" sz="1600" baseline="0" dirty="0">
                              <a:latin typeface="Courier New" pitchFamily="49" charset="0"/>
                              <a:cs typeface="Courier New" pitchFamily="49" charset="0"/>
                            </a:rPr>
                            <a:t> += A[i][j] * x[j]</a:t>
                          </a:r>
                          <a:r>
                            <a:rPr lang="de-DE" sz="1600" dirty="0">
                              <a:latin typeface="Courier New" pitchFamily="49" charset="0"/>
                              <a:cs typeface="Courier New" pitchFamily="49" charset="0"/>
                            </a:rPr>
                            <a:t>;</a:t>
                          </a:r>
                          <a:endParaRPr lang="en-US" sz="1600" dirty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249810"/>
                  </p:ext>
                </p:extLst>
              </p:nvPr>
            </p:nvGraphicFramePr>
            <p:xfrm>
              <a:off x="189856" y="5250335"/>
              <a:ext cx="878497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4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" t="-10000" r="-277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ourier New" pitchFamily="49" charset="0"/>
                              <a:cs typeface="Courier New" pitchFamily="49" charset="0"/>
                            </a:rPr>
                            <a:t>y[i] = 0.0;</a:t>
                          </a:r>
                          <a:endParaRPr lang="en-US" sz="1600" dirty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de-DE" sz="1600" b="1" dirty="0">
                              <a:latin typeface="Courier New" pitchFamily="49" charset="0"/>
                              <a:cs typeface="Courier New" pitchFamily="49" charset="0"/>
                            </a:rPr>
                            <a:t>for </a:t>
                          </a:r>
                          <a:r>
                            <a:rPr lang="de-DE" sz="1600" dirty="0">
                              <a:latin typeface="Courier New" pitchFamily="49" charset="0"/>
                              <a:cs typeface="Courier New" pitchFamily="49" charset="0"/>
                            </a:rPr>
                            <a:t>(j=0; j&lt;</a:t>
                          </a:r>
                          <a:r>
                            <a:rPr lang="de-DE" sz="1600" baseline="0" dirty="0">
                              <a:latin typeface="Courier New" pitchFamily="49" charset="0"/>
                              <a:cs typeface="Courier New" pitchFamily="49" charset="0"/>
                            </a:rPr>
                            <a:t>n; </a:t>
                          </a:r>
                          <a:r>
                            <a:rPr lang="de-DE" sz="1600" baseline="0" dirty="0" err="1">
                              <a:latin typeface="Courier New" pitchFamily="49" charset="0"/>
                              <a:cs typeface="Courier New" pitchFamily="49" charset="0"/>
                            </a:rPr>
                            <a:t>j++</a:t>
                          </a:r>
                          <a:r>
                            <a:rPr lang="de-DE" sz="1600" dirty="0">
                              <a:latin typeface="Courier New" pitchFamily="49" charset="0"/>
                              <a:cs typeface="Courier New" pitchFamily="49" charset="0"/>
                            </a:rPr>
                            <a:t>) </a:t>
                          </a:r>
                          <a:endParaRPr lang="en-US" sz="1600" dirty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de-DE" sz="1600" dirty="0">
                              <a:latin typeface="Courier New" pitchFamily="49" charset="0"/>
                              <a:cs typeface="Courier New" pitchFamily="49" charset="0"/>
                            </a:rPr>
                            <a:t>	y[i]</a:t>
                          </a:r>
                          <a:r>
                            <a:rPr lang="de-DE" sz="1600" baseline="0" dirty="0">
                              <a:latin typeface="Courier New" pitchFamily="49" charset="0"/>
                              <a:cs typeface="Courier New" pitchFamily="49" charset="0"/>
                            </a:rPr>
                            <a:t> += A[i][j] * x[j]</a:t>
                          </a:r>
                          <a:r>
                            <a:rPr lang="de-DE" sz="1600" dirty="0">
                              <a:latin typeface="Courier New" pitchFamily="49" charset="0"/>
                              <a:cs typeface="Courier New" pitchFamily="49" charset="0"/>
                            </a:rPr>
                            <a:t>;</a:t>
                          </a:r>
                          <a:endParaRPr lang="en-US" sz="1600" dirty="0">
                            <a:latin typeface="Courier New" pitchFamily="49" charset="0"/>
                            <a:cs typeface="Courier New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876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7816"/>
          </a:xfrm>
        </p:spPr>
        <p:txBody>
          <a:bodyPr>
            <a:normAutofit/>
          </a:bodyPr>
          <a:lstStyle/>
          <a:p>
            <a:r>
              <a:rPr lang="en-US" dirty="0"/>
              <a:t>False Sharing – Cache Line Ping-Pong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62258"/>
              </p:ext>
            </p:extLst>
          </p:nvPr>
        </p:nvGraphicFramePr>
        <p:xfrm>
          <a:off x="251520" y="3608295"/>
          <a:ext cx="864096" cy="308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de-DE" sz="16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algn="ctr"/>
                      <a:r>
                        <a:rPr lang="de-DE" sz="1600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sz="16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/>
                      <a:r>
                        <a:rPr lang="de-DE" sz="1600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sz="1600" i="0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sz="1600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72">
                <a:tc>
                  <a:txBody>
                    <a:bodyPr/>
                    <a:lstStyle/>
                    <a:p>
                      <a:pPr algn="ctr"/>
                      <a:r>
                        <a:rPr lang="de-DE" sz="1600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sz="1600" i="0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600" i="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sz="1600" i="0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sz="1600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sz="1600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i="1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de-DE" sz="1600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6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Geschweifte Klammer rechts 9"/>
          <p:cNvSpPr/>
          <p:nvPr/>
        </p:nvSpPr>
        <p:spPr>
          <a:xfrm>
            <a:off x="1078320" y="3968335"/>
            <a:ext cx="227456" cy="64807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1305776" y="4107705"/>
            <a:ext cx="11059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Thread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Geschweifte Klammer rechts 11"/>
          <p:cNvSpPr/>
          <p:nvPr/>
        </p:nvSpPr>
        <p:spPr>
          <a:xfrm>
            <a:off x="1078320" y="4643995"/>
            <a:ext cx="227456" cy="64807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1305776" y="4783365"/>
            <a:ext cx="11059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Thread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Geschweifte Klammer rechts 13"/>
          <p:cNvSpPr/>
          <p:nvPr/>
        </p:nvSpPr>
        <p:spPr>
          <a:xfrm>
            <a:off x="1078320" y="5333761"/>
            <a:ext cx="227456" cy="64807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1"/>
          <p:nvPr/>
        </p:nvSpPr>
        <p:spPr>
          <a:xfrm>
            <a:off x="1305776" y="5473131"/>
            <a:ext cx="11059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Thread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Geschweifte Klammer rechts 15"/>
          <p:cNvSpPr/>
          <p:nvPr/>
        </p:nvSpPr>
        <p:spPr>
          <a:xfrm>
            <a:off x="1078320" y="5994863"/>
            <a:ext cx="227456" cy="64807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1305776" y="6134233"/>
            <a:ext cx="11059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Thread 3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653216" y="3703645"/>
                <a:ext cx="6218552" cy="2939290"/>
              </a:xfrm>
            </p:spPr>
            <p:txBody>
              <a:bodyPr>
                <a:normAutofit/>
              </a:bodyPr>
              <a:lstStyle/>
              <a:p>
                <a:r>
                  <a:rPr lang="mn-MN" dirty="0"/>
                  <a:t>Кэш</a:t>
                </a:r>
                <a:r>
                  <a:rPr lang="en-US" dirty="0"/>
                  <a:t> coherence</a:t>
                </a:r>
                <a:r>
                  <a:rPr lang="mn-MN" dirty="0"/>
                  <a:t> нь </a:t>
                </a:r>
                <a:r>
                  <a:rPr lang="en-US" dirty="0"/>
                  <a:t>“</a:t>
                </a:r>
                <a:r>
                  <a:rPr lang="en-US" i="1" dirty="0"/>
                  <a:t>Cache-line level</a:t>
                </a:r>
                <a:r>
                  <a:rPr lang="en-US" dirty="0"/>
                  <a:t>”</a:t>
                </a:r>
                <a:r>
                  <a:rPr lang="mn-MN" dirty="0"/>
                  <a:t>-д ажилладаг</a:t>
                </a:r>
                <a:endParaRPr lang="en-US" dirty="0"/>
              </a:p>
              <a:p>
                <a:r>
                  <a:rPr lang="mn-MN" dirty="0"/>
                  <a:t>Жнь</a:t>
                </a:r>
                <a:r>
                  <a:rPr lang="en-US" dirty="0"/>
                  <a:t>, </a:t>
                </a:r>
                <a:r>
                  <a:rPr lang="en-US" i="1" dirty="0"/>
                  <a:t>m</a:t>
                </a:r>
                <a:r>
                  <a:rPr lang="en-US" dirty="0"/>
                  <a:t> = 8 </a:t>
                </a:r>
                <a:r>
                  <a:rPr lang="mn-MN" dirty="0"/>
                  <a:t>үед бүх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mn-MN" b="1" dirty="0"/>
                  <a:t>нэг</a:t>
                </a:r>
                <a:r>
                  <a:rPr lang="en-US" b="1" dirty="0"/>
                  <a:t> </a:t>
                </a:r>
                <a:r>
                  <a:rPr lang="mn-MN" b="1" dirty="0"/>
                  <a:t>кэш</a:t>
                </a:r>
                <a:r>
                  <a:rPr lang="en-US" b="1" dirty="0"/>
                  <a:t> </a:t>
                </a:r>
                <a:r>
                  <a:rPr lang="mn-MN" b="1" dirty="0"/>
                  <a:t>шугамд </a:t>
                </a:r>
                <a:r>
                  <a:rPr lang="mn-MN" dirty="0"/>
                  <a:t>хадгалагдана</a:t>
                </a:r>
                <a:endParaRPr lang="en-US" dirty="0"/>
              </a:p>
              <a:p>
                <a:r>
                  <a:rPr lang="en-US" b="1" dirty="0"/>
                  <a:t>False Sharing: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mn-MN" dirty="0"/>
                  <a:t>бичих бүрт бусад процессоруудын кэш дэх мөрийг хүчингүй болгодог.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mn-MN" dirty="0"/>
                  <a:t>энө өөрлөлтүүдийн ихэнх нь </a:t>
                </a:r>
                <a:r>
                  <a:rPr lang="en-US" dirty="0"/>
                  <a:t>thread-</a:t>
                </a:r>
                <a:r>
                  <a:rPr lang="mn-MN" dirty="0"/>
                  <a:t>үүдийг үндсэн санах ой руу хандахыг шаарддаг.</a:t>
                </a:r>
                <a:endParaRPr lang="en-US" dirty="0"/>
              </a:p>
            </p:txBody>
          </p:sp>
        </mc:Choice>
        <mc:Fallback xmlns="">
          <p:sp>
            <p:nvSpPr>
              <p:cNvPr id="1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3216" y="3703645"/>
                <a:ext cx="6218552" cy="29392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1583668" y="1369586"/>
            <a:ext cx="5976664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parallel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schedule(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,2)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m; i++) {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y[i] = 0.0;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n; </a:t>
            </a:r>
            <a:r>
              <a:rPr lang="de-D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y[i] += A[i][j] * x[j];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52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4D2B-281D-419D-81FF-C0063753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Хичээлийн агуулга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4FED-CCC6-431B-90E3-2D821EE1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50"/>
          </a:xfrm>
        </p:spPr>
        <p:txBody>
          <a:bodyPr>
            <a:noAutofit/>
          </a:bodyPr>
          <a:lstStyle/>
          <a:p>
            <a:r>
              <a:rPr lang="mn-MN" dirty="0"/>
              <a:t>Өнөө үед нэг урсгалтай </a:t>
            </a:r>
            <a:r>
              <a:rPr lang="en-US" dirty="0"/>
              <a:t>CPU-</a:t>
            </a:r>
            <a:r>
              <a:rPr lang="mn-MN" dirty="0"/>
              <a:t>ийн чадамж ашиггүй болсон</a:t>
            </a:r>
            <a:endParaRPr lang="en-US" dirty="0"/>
          </a:p>
          <a:p>
            <a:r>
              <a:rPr lang="mn-MN" dirty="0"/>
              <a:t>Орчин үеийн архитектурын давуу талыг гүйцэд ашиглахад параллел</a:t>
            </a:r>
            <a:r>
              <a:rPr lang="en-US" dirty="0"/>
              <a:t> </a:t>
            </a:r>
            <a:r>
              <a:rPr lang="mn-MN" dirty="0"/>
              <a:t>алгоритмын зохиомжоос гадна </a:t>
            </a:r>
            <a:r>
              <a:rPr lang="mn-MN" b="1" dirty="0"/>
              <a:t>санах ойн систем </a:t>
            </a:r>
            <a:r>
              <a:rPr lang="mn-MN" dirty="0"/>
              <a:t>болон </a:t>
            </a:r>
            <a:r>
              <a:rPr lang="mn-MN" b="1" dirty="0"/>
              <a:t>вектор нэгжийн </a:t>
            </a:r>
            <a:r>
              <a:rPr lang="mn-MN" dirty="0"/>
              <a:t>зэрэг боломжуудын мэдлэг шаардлагатай</a:t>
            </a:r>
          </a:p>
          <a:p>
            <a:r>
              <a:rPr lang="en-US" dirty="0"/>
              <a:t>CPU </a:t>
            </a:r>
            <a:r>
              <a:rPr lang="mn-MN" dirty="0"/>
              <a:t>болон үндсэн санах ойн дунд </a:t>
            </a:r>
            <a:r>
              <a:rPr lang="en-US" b="1" i="1" dirty="0"/>
              <a:t>von Neumann bottleneck</a:t>
            </a:r>
            <a:r>
              <a:rPr lang="mn-MN" dirty="0"/>
              <a:t>-ийг багасгахааар байрлуулсан шуурхай кэшүүд бүхий санах ойн шатлалын тухай авч үзнэ</a:t>
            </a:r>
            <a:endParaRPr lang="de-DE" dirty="0"/>
          </a:p>
          <a:p>
            <a:r>
              <a:rPr lang="mn-MN" dirty="0"/>
              <a:t>Идэвхтэй </a:t>
            </a:r>
            <a:r>
              <a:rPr lang="ru-RU" dirty="0"/>
              <a:t>санах ойн системий</a:t>
            </a:r>
            <a:r>
              <a:rPr lang="mn-MN" dirty="0"/>
              <a:t>н</a:t>
            </a:r>
            <a:r>
              <a:rPr lang="ru-RU" dirty="0"/>
              <a:t> үр дүн</a:t>
            </a:r>
            <a:r>
              <a:rPr lang="mn-MN" dirty="0"/>
              <a:t>тэй хэрэглээг бий болгосон </a:t>
            </a:r>
            <a:r>
              <a:rPr lang="ru-RU" dirty="0"/>
              <a:t>програмуудыг бичих</a:t>
            </a:r>
            <a:endParaRPr lang="mn-MN" dirty="0"/>
          </a:p>
          <a:p>
            <a:r>
              <a:rPr lang="mn-MN" dirty="0"/>
              <a:t>Зэрэгцээ цөмт </a:t>
            </a:r>
            <a:r>
              <a:rPr lang="de-DE" dirty="0"/>
              <a:t>CPU</a:t>
            </a:r>
            <a:r>
              <a:rPr lang="mn-MN" dirty="0"/>
              <a:t> систем дэх </a:t>
            </a:r>
            <a:r>
              <a:rPr lang="de-DE" dirty="0"/>
              <a:t>Cache Coherency </a:t>
            </a:r>
            <a:r>
              <a:rPr lang="mn-MN" dirty="0"/>
              <a:t>болон</a:t>
            </a:r>
            <a:r>
              <a:rPr lang="de-DE" dirty="0"/>
              <a:t> False Sharing </a:t>
            </a:r>
            <a:r>
              <a:rPr lang="mn-MN" dirty="0"/>
              <a:t>–г ойлгох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35A63-C5BA-42A1-9322-EF3A5B42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C3A17-A2C4-493B-B267-853136D0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5029200"/>
          </a:xfrm>
        </p:spPr>
        <p:txBody>
          <a:bodyPr/>
          <a:lstStyle/>
          <a:p>
            <a:r>
              <a:rPr lang="mn-MN" dirty="0">
                <a:latin typeface="+mn-lt"/>
              </a:rPr>
              <a:t>Баяралалаа.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E30BE-CF4D-4906-9FD6-ECF062E6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12450"/>
            <a:ext cx="8784976" cy="1258116"/>
          </a:xfrm>
        </p:spPr>
        <p:txBody>
          <a:bodyPr>
            <a:normAutofit/>
          </a:bodyPr>
          <a:lstStyle/>
          <a:p>
            <a:r>
              <a:rPr lang="mn-MN" dirty="0"/>
              <a:t>Сонгодог</a:t>
            </a:r>
            <a:r>
              <a:rPr lang="en-US" dirty="0"/>
              <a:t> </a:t>
            </a:r>
            <a:r>
              <a:rPr lang="mn-MN" dirty="0">
                <a:effectLst/>
              </a:rPr>
              <a:t>Фон Нейман</a:t>
            </a:r>
            <a:r>
              <a:rPr lang="en-US" dirty="0">
                <a:effectLst/>
              </a:rPr>
              <a:t> </a:t>
            </a:r>
            <a:r>
              <a:rPr lang="mn-MN" dirty="0"/>
              <a:t>Архитектур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4077072"/>
            <a:ext cx="8856984" cy="2664296"/>
          </a:xfrm>
        </p:spPr>
        <p:txBody>
          <a:bodyPr>
            <a:normAutofit/>
          </a:bodyPr>
          <a:lstStyle/>
          <a:p>
            <a:r>
              <a:rPr lang="mn-MN" dirty="0"/>
              <a:t>Компьютерийн системийн өмнөх үед үндсэн санах ойд хандах хугацаа болон тооцоолол боловсруулах хугацаа хангалттай тэнцвэртэй байсан.</a:t>
            </a:r>
            <a:endParaRPr lang="en-US" dirty="0"/>
          </a:p>
          <a:p>
            <a:r>
              <a:rPr lang="mn-MN" dirty="0"/>
              <a:t>Сүүлийн үед тооцооллын хурд үндсэн санах ойн хандалтын хурдтай харьцуулахад асар хурдтай өссөн нь чадавхийн ихээхэн зөрүүг бий болгосон</a:t>
            </a:r>
          </a:p>
          <a:p>
            <a:r>
              <a:rPr lang="en-US" b="1" dirty="0"/>
              <a:t>v</a:t>
            </a:r>
            <a:r>
              <a:rPr lang="de-DE" b="1" dirty="0"/>
              <a:t>on Neumann Bottleneck: </a:t>
            </a:r>
            <a:r>
              <a:rPr lang="en-US" dirty="0"/>
              <a:t>CPU</a:t>
            </a:r>
            <a:r>
              <a:rPr lang="mn-MN" dirty="0"/>
              <a:t> тооцоолох болон үндсэн санах ойн</a:t>
            </a:r>
            <a:r>
              <a:rPr lang="en-US" dirty="0"/>
              <a:t> (DRAM)</a:t>
            </a:r>
            <a:r>
              <a:rPr lang="mn-MN" dirty="0"/>
              <a:t> хурднуудын зөрүүтэй байдал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28800"/>
            <a:ext cx="5112568" cy="22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752" y="0"/>
            <a:ext cx="9090248" cy="1268760"/>
          </a:xfrm>
        </p:spPr>
        <p:txBody>
          <a:bodyPr>
            <a:normAutofit/>
          </a:bodyPr>
          <a:lstStyle/>
          <a:p>
            <a:r>
              <a:rPr lang="mn-MN" dirty="0">
                <a:effectLst/>
              </a:rPr>
              <a:t>Фон Нейман</a:t>
            </a:r>
            <a:r>
              <a:rPr lang="en-US" dirty="0">
                <a:effectLst/>
              </a:rPr>
              <a:t> </a:t>
            </a:r>
            <a:r>
              <a:rPr lang="de-DE" dirty="0"/>
              <a:t>Bottleneck – </a:t>
            </a:r>
            <a:r>
              <a:rPr lang="mn-MN" dirty="0"/>
              <a:t>Жишээ</a:t>
            </a:r>
            <a:r>
              <a:rPr lang="de-DE" dirty="0"/>
              <a:t> 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3752" y="4865722"/>
            <a:ext cx="9036496" cy="1191569"/>
          </a:xfrm>
        </p:spPr>
        <p:txBody>
          <a:bodyPr>
            <a:normAutofit/>
          </a:bodyPr>
          <a:lstStyle/>
          <a:p>
            <a:r>
              <a:rPr lang="mn-MN" dirty="0"/>
              <a:t>Үндсэн санах ойд хадгалагдсан</a:t>
            </a:r>
            <a:r>
              <a:rPr lang="mn-MN" i="1" dirty="0"/>
              <a:t> </a:t>
            </a:r>
            <a:r>
              <a:rPr lang="de-DE" i="1" dirty="0"/>
              <a:t>n</a:t>
            </a:r>
            <a:r>
              <a:rPr lang="de-DE" dirty="0"/>
              <a:t> </a:t>
            </a:r>
            <a:r>
              <a:rPr lang="mn-MN" dirty="0"/>
              <a:t>ширхэг </a:t>
            </a:r>
            <a:r>
              <a:rPr lang="de-DE" dirty="0"/>
              <a:t>double-precision</a:t>
            </a:r>
            <a:r>
              <a:rPr lang="mn-MN" dirty="0"/>
              <a:t> тоонуудыг агуулсан </a:t>
            </a:r>
            <a:r>
              <a:rPr lang="de-DE" i="1" dirty="0"/>
              <a:t>u</a:t>
            </a:r>
            <a:r>
              <a:rPr lang="mn-MN" i="1" dirty="0"/>
              <a:t>,</a:t>
            </a:r>
            <a:r>
              <a:rPr lang="de-DE" i="1" dirty="0"/>
              <a:t>v</a:t>
            </a:r>
            <a:r>
              <a:rPr lang="mn-MN" dirty="0"/>
              <a:t> гэсэн хоёр веторын</a:t>
            </a:r>
            <a:r>
              <a:rPr lang="mn-MN" b="1" dirty="0"/>
              <a:t> </a:t>
            </a:r>
            <a:r>
              <a:rPr lang="de-DE" b="1" dirty="0"/>
              <a:t>dot product</a:t>
            </a:r>
            <a:r>
              <a:rPr lang="mn-MN" dirty="0"/>
              <a:t>-г тооцоолох </a:t>
            </a:r>
            <a:r>
              <a:rPr lang="mn-MN" b="1" dirty="0"/>
              <a:t>хүчин чадлын дээд хязгаар</a:t>
            </a:r>
            <a:r>
              <a:rPr lang="mn-MN" dirty="0"/>
              <a:t> тогтоох зорилгоор хялбаршуулсан загвар</a:t>
            </a:r>
            <a:endParaRPr lang="de-DE" dirty="0">
              <a:sym typeface="Symbol" panose="05050102010706020507" pitchFamily="18" charset="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D81B4C-3BBC-4390-AEE6-C0B43A4221EC}"/>
              </a:ext>
            </a:extLst>
          </p:cNvPr>
          <p:cNvGrpSpPr/>
          <p:nvPr/>
        </p:nvGrpSpPr>
        <p:grpSpPr>
          <a:xfrm>
            <a:off x="755576" y="1448780"/>
            <a:ext cx="7266475" cy="3078342"/>
            <a:chOff x="755576" y="1448780"/>
            <a:chExt cx="7266475" cy="3078342"/>
          </a:xfrm>
        </p:grpSpPr>
        <p:sp>
          <p:nvSpPr>
            <p:cNvPr id="3" name="Abgerundetes Rechteck 2"/>
            <p:cNvSpPr/>
            <p:nvPr/>
          </p:nvSpPr>
          <p:spPr>
            <a:xfrm>
              <a:off x="755576" y="3645024"/>
              <a:ext cx="3276364" cy="86329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u="sng" dirty="0">
                  <a:solidFill>
                    <a:schemeClr val="bg1"/>
                  </a:solidFill>
                </a:rPr>
                <a:t>Тооцоолох дээд хүчин чадал</a:t>
              </a:r>
              <a:r>
                <a:rPr lang="de-DE" u="sng" dirty="0">
                  <a:solidFill>
                    <a:schemeClr val="bg1"/>
                  </a:solidFill>
                </a:rPr>
                <a:t>: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</a:rPr>
                <a:t>3 GHz </a:t>
              </a:r>
              <a:r>
                <a:rPr lang="de-DE" dirty="0">
                  <a:solidFill>
                    <a:schemeClr val="bg1"/>
                  </a:solidFill>
                  <a:sym typeface="Symbol" panose="05050102010706020507" pitchFamily="18" charset="2"/>
                </a:rPr>
                <a:t> 8 </a:t>
              </a:r>
              <a:r>
                <a:rPr lang="de-DE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cores</a:t>
              </a:r>
              <a:r>
                <a:rPr lang="de-DE" dirty="0">
                  <a:solidFill>
                    <a:schemeClr val="bg1"/>
                  </a:solidFill>
                  <a:sym typeface="Symbol" panose="05050102010706020507" pitchFamily="18" charset="2"/>
                </a:rPr>
                <a:t>  16 Flop = </a:t>
              </a:r>
              <a:r>
                <a:rPr lang="de-DE" b="1" dirty="0">
                  <a:solidFill>
                    <a:schemeClr val="bg1"/>
                  </a:solidFill>
                  <a:sym typeface="Symbol" panose="05050102010706020507" pitchFamily="18" charset="2"/>
                </a:rPr>
                <a:t>384 </a:t>
              </a:r>
              <a:r>
                <a:rPr lang="de-DE" b="1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GFlop</a:t>
              </a:r>
              <a:r>
                <a:rPr lang="de-DE" b="1" dirty="0">
                  <a:solidFill>
                    <a:schemeClr val="bg1"/>
                  </a:solidFill>
                  <a:sym typeface="Symbol" panose="05050102010706020507" pitchFamily="18" charset="2"/>
                </a:rPr>
                <a:t>/s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565666" y="2240868"/>
              <a:ext cx="1656184" cy="93610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CPU</a:t>
              </a: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5886146" y="1736812"/>
              <a:ext cx="1656184" cy="194421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Main</a:t>
              </a:r>
            </a:p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17" name="Pfeil nach links und rechts 16"/>
            <p:cNvSpPr/>
            <p:nvPr/>
          </p:nvSpPr>
          <p:spPr>
            <a:xfrm rot="16200000">
              <a:off x="3365866" y="2348880"/>
              <a:ext cx="2520280" cy="720080"/>
            </a:xfrm>
            <a:prstGeom prst="left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Bus</a:t>
              </a:r>
            </a:p>
          </p:txBody>
        </p:sp>
        <p:cxnSp>
          <p:nvCxnSpPr>
            <p:cNvPr id="18" name="Gerade Verbindung mit Pfeil 17"/>
            <p:cNvCxnSpPr>
              <a:stCxn id="17" idx="1"/>
              <a:endCxn id="15" idx="3"/>
            </p:cNvCxnSpPr>
            <p:nvPr/>
          </p:nvCxnSpPr>
          <p:spPr>
            <a:xfrm flipH="1">
              <a:off x="3221850" y="2708920"/>
              <a:ext cx="12241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6" idx="1"/>
              <a:endCxn id="17" idx="5"/>
            </p:cNvCxnSpPr>
            <p:nvPr/>
          </p:nvCxnSpPr>
          <p:spPr>
            <a:xfrm flipH="1">
              <a:off x="4806026" y="2708920"/>
              <a:ext cx="1080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cxnSpLocks/>
              <a:stCxn id="3" idx="0"/>
              <a:endCxn id="15" idx="2"/>
            </p:cNvCxnSpPr>
            <p:nvPr/>
          </p:nvCxnSpPr>
          <p:spPr>
            <a:xfrm flipV="1">
              <a:off x="2393758" y="3176972"/>
              <a:ext cx="0" cy="46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bgerundetes Rechteck 22"/>
            <p:cNvSpPr/>
            <p:nvPr/>
          </p:nvSpPr>
          <p:spPr>
            <a:xfrm>
              <a:off x="5429763" y="3929618"/>
              <a:ext cx="2592288" cy="59750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u="sng" dirty="0">
                  <a:solidFill>
                    <a:schemeClr val="bg1"/>
                  </a:solidFill>
                </a:rPr>
                <a:t>Дамжуулах дээд хурд</a:t>
              </a:r>
              <a:r>
                <a:rPr lang="de-DE" u="sng" dirty="0">
                  <a:solidFill>
                    <a:schemeClr val="bg1"/>
                  </a:solidFill>
                </a:rPr>
                <a:t>: </a:t>
              </a:r>
            </a:p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51.2 </a:t>
              </a:r>
              <a:r>
                <a:rPr lang="de-DE" b="1" dirty="0">
                  <a:solidFill>
                    <a:schemeClr val="bg1"/>
                  </a:solidFill>
                  <a:sym typeface="Symbol" panose="05050102010706020507" pitchFamily="18" charset="2"/>
                </a:rPr>
                <a:t>GB/s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Gerade Verbindung mit Pfeil 23"/>
            <p:cNvCxnSpPr>
              <a:cxnSpLocks/>
              <a:stCxn id="23" idx="0"/>
              <a:endCxn id="16" idx="2"/>
            </p:cNvCxnSpPr>
            <p:nvPr/>
          </p:nvCxnSpPr>
          <p:spPr>
            <a:xfrm flipH="1" flipV="1">
              <a:off x="6714238" y="3681028"/>
              <a:ext cx="11669" cy="2485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99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76" y="35862"/>
            <a:ext cx="5188696" cy="908720"/>
          </a:xfrm>
        </p:spPr>
        <p:txBody>
          <a:bodyPr/>
          <a:lstStyle/>
          <a:p>
            <a:r>
              <a:rPr lang="de-DE" dirty="0"/>
              <a:t>DOT </a:t>
            </a:r>
            <a:r>
              <a:rPr lang="mn-MN" dirty="0"/>
              <a:t>–ын гүйцэтгэл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852936"/>
                <a:ext cx="9144000" cy="374441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mn-MN" dirty="0"/>
                  <a:t>Жишээ</a:t>
                </a:r>
                <a:r>
                  <a:rPr lang="de-DE" dirty="0"/>
                  <a:t>: </a:t>
                </a:r>
                <a:r>
                  <a:rPr lang="de-DE" i="1" dirty="0"/>
                  <a:t>n </a:t>
                </a:r>
                <a:r>
                  <a:rPr lang="de-DE" dirty="0"/>
                  <a:t>= 2</a:t>
                </a:r>
                <a:r>
                  <a:rPr lang="de-DE" baseline="30000" dirty="0"/>
                  <a:t>30</a:t>
                </a:r>
                <a:r>
                  <a:rPr lang="de-DE" dirty="0"/>
                  <a:t> </a:t>
                </a:r>
              </a:p>
              <a:p>
                <a:r>
                  <a:rPr lang="mn-MN" dirty="0"/>
                  <a:t>Тооцоолох хугацаа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m:rPr>
                            <m:nor/>
                          </m:rPr>
                          <a:rPr lang="de-DE" b="1">
                            <a:latin typeface="Cambria Math" panose="02040503050406030204" pitchFamily="18" charset="0"/>
                          </a:rPr>
                          <m:t>comp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𝑮𝑭𝒍𝒐𝒑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𝟑𝟖𝟒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𝑮𝑭𝒍𝒐𝒑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endParaRPr lang="de-DE" b="1" dirty="0"/>
              </a:p>
              <a:p>
                <a:pPr lvl="1"/>
                <a:r>
                  <a:rPr lang="mn-MN" dirty="0"/>
                  <a:t>Үйлдлийн тоо</a:t>
                </a:r>
                <a:r>
                  <a:rPr lang="de-DE" dirty="0"/>
                  <a:t>: 2</a:t>
                </a:r>
                <a:r>
                  <a:rPr lang="de-DE" dirty="0">
                    <a:sym typeface="Symbol" panose="05050102010706020507" pitchFamily="18" charset="2"/>
                  </a:rPr>
                  <a:t></a:t>
                </a:r>
                <a:r>
                  <a:rPr lang="de-DE" i="1" dirty="0">
                    <a:sym typeface="Symbol" panose="05050102010706020507" pitchFamily="18" charset="2"/>
                  </a:rPr>
                  <a:t>n</a:t>
                </a:r>
                <a:r>
                  <a:rPr lang="de-DE" dirty="0">
                    <a:sym typeface="Symbol" panose="05050102010706020507" pitchFamily="18" charset="2"/>
                  </a:rPr>
                  <a:t> = 2</a:t>
                </a:r>
                <a:r>
                  <a:rPr lang="de-DE" baseline="30000" dirty="0">
                    <a:sym typeface="Symbol" panose="05050102010706020507" pitchFamily="18" charset="2"/>
                  </a:rPr>
                  <a:t>31</a:t>
                </a:r>
                <a:r>
                  <a:rPr lang="de-DE" dirty="0">
                    <a:sym typeface="Symbol" panose="05050102010706020507" pitchFamily="18" charset="2"/>
                  </a:rPr>
                  <a:t> Flops = 2 GFlops</a:t>
                </a:r>
                <a:endParaRPr lang="de-DE" dirty="0"/>
              </a:p>
              <a:p>
                <a:r>
                  <a:rPr lang="mn-MN" dirty="0"/>
                  <a:t>Өгөгдөл зөөх хугацаа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m:rPr>
                            <m:nor/>
                          </m:rPr>
                          <a:rPr lang="de-DE" b="1">
                            <a:latin typeface="Cambria Math" panose="02040503050406030204" pitchFamily="18" charset="0"/>
                          </a:rPr>
                          <m:t>mem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𝑮𝑩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𝟓𝟏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𝑮𝑩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𝟑𝟏𝟐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endParaRPr lang="de-DE" b="1" dirty="0"/>
              </a:p>
              <a:p>
                <a:pPr lvl="1"/>
                <a:r>
                  <a:rPr lang="mn-MN" dirty="0"/>
                  <a:t>Зөөх өгөгдлйн хэмжээ</a:t>
                </a:r>
                <a:r>
                  <a:rPr lang="de-DE" dirty="0"/>
                  <a:t>: 2 </a:t>
                </a:r>
                <a:r>
                  <a:rPr lang="de-DE" dirty="0">
                    <a:sym typeface="Symbol" panose="05050102010706020507" pitchFamily="18" charset="2"/>
                  </a:rPr>
                  <a:t> </a:t>
                </a:r>
                <a:r>
                  <a:rPr lang="de-DE" dirty="0"/>
                  <a:t>2</a:t>
                </a:r>
                <a:r>
                  <a:rPr lang="de-DE" baseline="30000" dirty="0"/>
                  <a:t>30 </a:t>
                </a:r>
                <a:r>
                  <a:rPr lang="de-DE" dirty="0">
                    <a:sym typeface="Symbol" panose="05050102010706020507" pitchFamily="18" charset="2"/>
                  </a:rPr>
                  <a:t> 8 B = 16 GB</a:t>
                </a:r>
              </a:p>
              <a:p>
                <a:r>
                  <a:rPr lang="mn-MN" dirty="0">
                    <a:sym typeface="Symbol" panose="05050102010706020507" pitchFamily="18" charset="2"/>
                  </a:rPr>
                  <a:t>Ажиллах </a:t>
                </a:r>
                <a:r>
                  <a:rPr lang="mn-MN" dirty="0"/>
                  <a:t>хугацаа </a:t>
                </a:r>
                <a:r>
                  <a:rPr lang="de-DE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m:rPr>
                            <m:nor/>
                          </m:rPr>
                          <a:rPr lang="de-DE" b="1" i="0" smtClean="0">
                            <a:latin typeface="Cambria Math" panose="02040503050406030204" pitchFamily="18" charset="0"/>
                          </a:rPr>
                          <m:t>exec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𝒎𝒂𝒙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𝒎𝒔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𝟑𝟏𝟐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𝒎𝒔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𝟑𝟏𝟐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𝒎𝒔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sym typeface="Symbol" panose="05050102010706020507" pitchFamily="18" charset="2"/>
                </a:endParaRPr>
              </a:p>
              <a:p>
                <a:pPr lvl="1"/>
                <a:r>
                  <a:rPr lang="mn-MN" dirty="0">
                    <a:sym typeface="Symbol" panose="05050102010706020507" pitchFamily="18" charset="2"/>
                  </a:rPr>
                  <a:t>Боломжит хүчин чадал</a:t>
                </a:r>
                <a:r>
                  <a:rPr lang="de-DE" dirty="0">
                    <a:sym typeface="Symbol" panose="05050102010706020507" pitchFamily="18" charset="2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𝑮𝑭𝒍𝒐𝒑</m:t>
                        </m:r>
                      </m:num>
                      <m:den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𝟑𝟏𝟐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𝒎𝒔</m:t>
                        </m:r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𝑮𝑭𝒍𝒐𝒑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(&lt;2%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peak</a:t>
                </a:r>
                <a:r>
                  <a:rPr lang="de-DE" dirty="0"/>
                  <a:t>)</a:t>
                </a:r>
              </a:p>
              <a:p>
                <a:r>
                  <a:rPr lang="de-DE" dirty="0">
                    <a:sym typeface="Symbol" panose="05050102010706020507" pitchFamily="18" charset="2"/>
                  </a:rPr>
                  <a:t> Dot product </a:t>
                </a:r>
                <a:r>
                  <a:rPr lang="mn-MN" dirty="0">
                    <a:sym typeface="Symbol" panose="05050102010706020507" pitchFamily="18" charset="2"/>
                  </a:rPr>
                  <a:t>нь</a:t>
                </a:r>
                <a:r>
                  <a:rPr lang="de-DE" dirty="0">
                    <a:sym typeface="Symbol" panose="05050102010706020507" pitchFamily="18" charset="2"/>
                  </a:rPr>
                  <a:t> </a:t>
                </a:r>
                <a:r>
                  <a:rPr lang="mn-MN" b="1" u="sng" dirty="0">
                    <a:sym typeface="Symbol" panose="05050102010706020507" pitchFamily="18" charset="2"/>
                  </a:rPr>
                  <a:t>санах ойд хязгаарлагдана</a:t>
                </a:r>
                <a:r>
                  <a:rPr lang="de-DE" dirty="0">
                    <a:sym typeface="Symbol" panose="05050102010706020507" pitchFamily="18" charset="2"/>
                  </a:rPr>
                  <a:t>(</a:t>
                </a:r>
                <a:r>
                  <a:rPr lang="mn-MN" dirty="0">
                    <a:sym typeface="Symbol" panose="05050102010706020507" pitchFamily="18" charset="2"/>
                  </a:rPr>
                  <a:t>өгөгдлийн дахин ашиглалтгүй</a:t>
                </a:r>
                <a:r>
                  <a:rPr lang="de-DE" dirty="0"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852936"/>
                <a:ext cx="9144000" cy="37444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395536" y="1149722"/>
            <a:ext cx="3744416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dotp = 0.0;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i&lt;n; i++)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dotp += u[i] * v[i];</a:t>
            </a:r>
            <a:endParaRPr lang="de-DE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30B069-2D3C-4AFF-9772-4E1285318E3D}"/>
              </a:ext>
            </a:extLst>
          </p:cNvPr>
          <p:cNvGrpSpPr/>
          <p:nvPr/>
        </p:nvGrpSpPr>
        <p:grpSpPr>
          <a:xfrm>
            <a:off x="3768136" y="944582"/>
            <a:ext cx="5006240" cy="2121908"/>
            <a:chOff x="755576" y="1448780"/>
            <a:chExt cx="7254805" cy="3074968"/>
          </a:xfrm>
        </p:grpSpPr>
        <p:sp>
          <p:nvSpPr>
            <p:cNvPr id="20" name="Abgerundetes Rechteck 2">
              <a:extLst>
                <a:ext uri="{FF2B5EF4-FFF2-40B4-BE49-F238E27FC236}">
                  <a16:creationId xmlns:a16="http://schemas.microsoft.com/office/drawing/2014/main" id="{62C95BBE-633B-4557-9D76-A621D845BA50}"/>
                </a:ext>
              </a:extLst>
            </p:cNvPr>
            <p:cNvSpPr/>
            <p:nvPr/>
          </p:nvSpPr>
          <p:spPr>
            <a:xfrm>
              <a:off x="755576" y="3645024"/>
              <a:ext cx="3276364" cy="86329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sz="1200" u="sng" dirty="0">
                  <a:solidFill>
                    <a:schemeClr val="bg1"/>
                  </a:solidFill>
                </a:rPr>
                <a:t>Тооцоолох дээд хүчин чадал</a:t>
              </a:r>
              <a:r>
                <a:rPr lang="de-DE" sz="1200" u="sng" dirty="0">
                  <a:solidFill>
                    <a:schemeClr val="bg1"/>
                  </a:solidFill>
                </a:rPr>
                <a:t>:</a:t>
              </a:r>
              <a:r>
                <a:rPr lang="de-DE" sz="1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3 GHz </a:t>
              </a:r>
              <a:r>
                <a:rPr lang="de-DE" sz="1200" dirty="0">
                  <a:solidFill>
                    <a:schemeClr val="bg1"/>
                  </a:solidFill>
                  <a:sym typeface="Symbol" panose="05050102010706020507" pitchFamily="18" charset="2"/>
                </a:rPr>
                <a:t> 8 </a:t>
              </a:r>
              <a:r>
                <a:rPr lang="de-DE" sz="1200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cores</a:t>
              </a:r>
              <a:r>
                <a:rPr lang="de-DE" sz="1200" dirty="0">
                  <a:solidFill>
                    <a:schemeClr val="bg1"/>
                  </a:solidFill>
                  <a:sym typeface="Symbol" panose="05050102010706020507" pitchFamily="18" charset="2"/>
                </a:rPr>
                <a:t>  16 Flop = </a:t>
              </a:r>
              <a:r>
                <a:rPr lang="de-DE" sz="1200" b="1" dirty="0">
                  <a:solidFill>
                    <a:schemeClr val="bg1"/>
                  </a:solidFill>
                  <a:sym typeface="Symbol" panose="05050102010706020507" pitchFamily="18" charset="2"/>
                </a:rPr>
                <a:t>384 </a:t>
              </a:r>
              <a:r>
                <a:rPr lang="de-DE" sz="1200" b="1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GFlop</a:t>
              </a:r>
              <a:r>
                <a:rPr lang="de-DE" sz="1200" b="1" dirty="0">
                  <a:solidFill>
                    <a:schemeClr val="bg1"/>
                  </a:solidFill>
                  <a:sym typeface="Symbol" panose="05050102010706020507" pitchFamily="18" charset="2"/>
                </a:rPr>
                <a:t>/s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Abgerundetes Rechteck 14">
              <a:extLst>
                <a:ext uri="{FF2B5EF4-FFF2-40B4-BE49-F238E27FC236}">
                  <a16:creationId xmlns:a16="http://schemas.microsoft.com/office/drawing/2014/main" id="{D7BEEF9F-E68E-47D7-9046-78EF27C2AF00}"/>
                </a:ext>
              </a:extLst>
            </p:cNvPr>
            <p:cNvSpPr/>
            <p:nvPr/>
          </p:nvSpPr>
          <p:spPr>
            <a:xfrm>
              <a:off x="1565666" y="2240868"/>
              <a:ext cx="1656184" cy="93610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CPU</a:t>
              </a:r>
            </a:p>
          </p:txBody>
        </p:sp>
        <p:sp>
          <p:nvSpPr>
            <p:cNvPr id="22" name="Abgerundetes Rechteck 15">
              <a:extLst>
                <a:ext uri="{FF2B5EF4-FFF2-40B4-BE49-F238E27FC236}">
                  <a16:creationId xmlns:a16="http://schemas.microsoft.com/office/drawing/2014/main" id="{63457990-4D49-4A82-910A-49D96F793E4E}"/>
                </a:ext>
              </a:extLst>
            </p:cNvPr>
            <p:cNvSpPr/>
            <p:nvPr/>
          </p:nvSpPr>
          <p:spPr>
            <a:xfrm>
              <a:off x="5886146" y="1736812"/>
              <a:ext cx="1656184" cy="1944216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Main</a:t>
              </a:r>
            </a:p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23" name="Pfeil nach links und rechts 16">
              <a:extLst>
                <a:ext uri="{FF2B5EF4-FFF2-40B4-BE49-F238E27FC236}">
                  <a16:creationId xmlns:a16="http://schemas.microsoft.com/office/drawing/2014/main" id="{8EE0D551-EC21-4218-B17F-F0E37A2B0328}"/>
                </a:ext>
              </a:extLst>
            </p:cNvPr>
            <p:cNvSpPr/>
            <p:nvPr/>
          </p:nvSpPr>
          <p:spPr>
            <a:xfrm rot="16200000">
              <a:off x="3365866" y="2348880"/>
              <a:ext cx="2520280" cy="720080"/>
            </a:xfrm>
            <a:prstGeom prst="left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Bus</a:t>
              </a:r>
            </a:p>
          </p:txBody>
        </p:sp>
        <p:cxnSp>
          <p:nvCxnSpPr>
            <p:cNvPr id="24" name="Gerade Verbindung mit Pfeil 17">
              <a:extLst>
                <a:ext uri="{FF2B5EF4-FFF2-40B4-BE49-F238E27FC236}">
                  <a16:creationId xmlns:a16="http://schemas.microsoft.com/office/drawing/2014/main" id="{4D9AB49C-83E6-4931-A9CF-83CF14878C75}"/>
                </a:ext>
              </a:extLst>
            </p:cNvPr>
            <p:cNvCxnSpPr>
              <a:stCxn id="23" idx="1"/>
              <a:endCxn id="21" idx="3"/>
            </p:cNvCxnSpPr>
            <p:nvPr/>
          </p:nvCxnSpPr>
          <p:spPr>
            <a:xfrm flipH="1">
              <a:off x="3221850" y="2708920"/>
              <a:ext cx="12241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18">
              <a:extLst>
                <a:ext uri="{FF2B5EF4-FFF2-40B4-BE49-F238E27FC236}">
                  <a16:creationId xmlns:a16="http://schemas.microsoft.com/office/drawing/2014/main" id="{6F7A8549-C57C-4FA5-866D-EDAA195BA7B4}"/>
                </a:ext>
              </a:extLst>
            </p:cNvPr>
            <p:cNvCxnSpPr>
              <a:stCxn id="22" idx="1"/>
              <a:endCxn id="23" idx="5"/>
            </p:cNvCxnSpPr>
            <p:nvPr/>
          </p:nvCxnSpPr>
          <p:spPr>
            <a:xfrm flipH="1">
              <a:off x="4806026" y="2708920"/>
              <a:ext cx="10801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0">
              <a:extLst>
                <a:ext uri="{FF2B5EF4-FFF2-40B4-BE49-F238E27FC236}">
                  <a16:creationId xmlns:a16="http://schemas.microsoft.com/office/drawing/2014/main" id="{9E8CC8A6-953A-4294-91B6-E97060CEEFA4}"/>
                </a:ext>
              </a:extLst>
            </p:cNvPr>
            <p:cNvCxnSpPr>
              <a:cxnSpLocks/>
              <a:stCxn id="20" idx="0"/>
              <a:endCxn id="21" idx="2"/>
            </p:cNvCxnSpPr>
            <p:nvPr/>
          </p:nvCxnSpPr>
          <p:spPr>
            <a:xfrm flipV="1">
              <a:off x="2393758" y="3176972"/>
              <a:ext cx="0" cy="468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bgerundetes Rechteck 22">
              <a:extLst>
                <a:ext uri="{FF2B5EF4-FFF2-40B4-BE49-F238E27FC236}">
                  <a16:creationId xmlns:a16="http://schemas.microsoft.com/office/drawing/2014/main" id="{1AEF82E8-9570-4E6C-8D33-D2AEEF79F72A}"/>
                </a:ext>
              </a:extLst>
            </p:cNvPr>
            <p:cNvSpPr/>
            <p:nvPr/>
          </p:nvSpPr>
          <p:spPr>
            <a:xfrm>
              <a:off x="5418094" y="3926244"/>
              <a:ext cx="2592287" cy="59750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sz="1200" u="sng" dirty="0">
                  <a:solidFill>
                    <a:schemeClr val="bg1"/>
                  </a:solidFill>
                </a:rPr>
                <a:t>Дамжуулах дээд хурд</a:t>
              </a:r>
              <a:r>
                <a:rPr lang="de-DE" sz="1200" u="sng" dirty="0">
                  <a:solidFill>
                    <a:schemeClr val="bg1"/>
                  </a:solidFill>
                </a:rPr>
                <a:t>: </a:t>
              </a:r>
            </a:p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51.2 </a:t>
              </a:r>
              <a:r>
                <a:rPr lang="de-DE" sz="1200" b="1" dirty="0">
                  <a:solidFill>
                    <a:schemeClr val="bg1"/>
                  </a:solidFill>
                  <a:sym typeface="Symbol" panose="05050102010706020507" pitchFamily="18" charset="2"/>
                </a:rPr>
                <a:t>GB/s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Gerade Verbindung mit Pfeil 23">
              <a:extLst>
                <a:ext uri="{FF2B5EF4-FFF2-40B4-BE49-F238E27FC236}">
                  <a16:creationId xmlns:a16="http://schemas.microsoft.com/office/drawing/2014/main" id="{7F8A6B01-8EBE-40C4-8FA7-DA1661B8CCF1}"/>
                </a:ext>
              </a:extLst>
            </p:cNvPr>
            <p:cNvCxnSpPr>
              <a:cxnSpLocks/>
              <a:stCxn id="27" idx="0"/>
              <a:endCxn id="22" idx="2"/>
            </p:cNvCxnSpPr>
            <p:nvPr/>
          </p:nvCxnSpPr>
          <p:spPr>
            <a:xfrm flipV="1">
              <a:off x="6714237" y="3681028"/>
              <a:ext cx="1" cy="2452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50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12450"/>
            <a:ext cx="8496944" cy="1258116"/>
          </a:xfrm>
        </p:spPr>
        <p:txBody>
          <a:bodyPr>
            <a:normAutofit/>
          </a:bodyPr>
          <a:lstStyle/>
          <a:p>
            <a:r>
              <a:rPr lang="mn-MN" dirty="0"/>
              <a:t>Нэг кэштэй </a:t>
            </a:r>
            <a:r>
              <a:rPr lang="en-US" dirty="0"/>
              <a:t>CPU</a:t>
            </a:r>
            <a:r>
              <a:rPr lang="mn-MN" dirty="0"/>
              <a:t>-ны</a:t>
            </a:r>
            <a:r>
              <a:rPr lang="en-US" dirty="0"/>
              <a:t> </a:t>
            </a:r>
            <a:r>
              <a:rPr lang="mn-MN" dirty="0"/>
              <a:t>үндсэн бүтэц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508" y="3761029"/>
            <a:ext cx="8856984" cy="2880320"/>
          </a:xfrm>
        </p:spPr>
        <p:txBody>
          <a:bodyPr>
            <a:normAutofit/>
          </a:bodyPr>
          <a:lstStyle/>
          <a:p>
            <a:r>
              <a:rPr lang="en-US" dirty="0"/>
              <a:t>CPU </a:t>
            </a:r>
            <a:r>
              <a:rPr lang="mn-MN" dirty="0"/>
              <a:t>нь ихэвчлэн кэшийн гурван түвшний шаталалтай(</a:t>
            </a:r>
            <a:r>
              <a:rPr lang="en-US" dirty="0"/>
              <a:t>L1, L2, L3)</a:t>
            </a:r>
            <a:endParaRPr lang="mn-MN" dirty="0"/>
          </a:p>
          <a:p>
            <a:pPr lvl="1"/>
            <a:r>
              <a:rPr lang="mn-MN" dirty="0"/>
              <a:t>Одоогийн </a:t>
            </a:r>
            <a:r>
              <a:rPr lang="en-US" dirty="0"/>
              <a:t>CUDA-enabled GPU</a:t>
            </a:r>
            <a:r>
              <a:rPr lang="mn-MN" dirty="0"/>
              <a:t> нь хоёр түвшинтэй</a:t>
            </a:r>
            <a:endParaRPr lang="en-US" dirty="0"/>
          </a:p>
          <a:p>
            <a:r>
              <a:rPr lang="mn-MN" dirty="0"/>
              <a:t>Үндсэн санах ойтой харьцуулахад </a:t>
            </a:r>
            <a:r>
              <a:rPr lang="en-US" dirty="0"/>
              <a:t>bandwidth</a:t>
            </a:r>
            <a:r>
              <a:rPr lang="mn-MN" dirty="0"/>
              <a:t> өндөр, алдагдал багатай боловч маш бага багтаамжтой</a:t>
            </a:r>
          </a:p>
          <a:p>
            <a:r>
              <a:rPr lang="mn-MN" dirty="0"/>
              <a:t>Хурд болон багтаамж урвуу харьцаатай</a:t>
            </a:r>
            <a:endParaRPr lang="en-US" dirty="0"/>
          </a:p>
          <a:p>
            <a:pPr lvl="1"/>
            <a:r>
              <a:rPr lang="mn-MN" dirty="0"/>
              <a:t>Жнь:</a:t>
            </a:r>
            <a:r>
              <a:rPr lang="en-US" dirty="0"/>
              <a:t> L1-</a:t>
            </a:r>
            <a:r>
              <a:rPr lang="mn-MN" dirty="0"/>
              <a:t>кэш жижиг боловч хурдан, </a:t>
            </a:r>
            <a:r>
              <a:rPr lang="en-US" dirty="0"/>
              <a:t>L3-</a:t>
            </a:r>
            <a:r>
              <a:rPr lang="mn-MN" dirty="0"/>
              <a:t>кэш</a:t>
            </a:r>
            <a:r>
              <a:rPr lang="en-US" dirty="0"/>
              <a:t> </a:t>
            </a:r>
            <a:r>
              <a:rPr lang="mn-MN" dirty="0"/>
              <a:t>харьцангуй том ч удаан</a:t>
            </a:r>
            <a:r>
              <a:rPr lang="en-US" dirty="0"/>
              <a:t>. </a:t>
            </a:r>
            <a:endParaRPr lang="mn-MN" dirty="0"/>
          </a:p>
          <a:p>
            <a:r>
              <a:rPr lang="mn-MN" dirty="0"/>
              <a:t>Кэш нь нэг цөмийн эзэмшилд эсвэл олон цөм дундын байж болно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78" y="1370566"/>
            <a:ext cx="556546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8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014" y="6934"/>
            <a:ext cx="8010128" cy="1066165"/>
          </a:xfrm>
        </p:spPr>
        <p:txBody>
          <a:bodyPr>
            <a:normAutofit/>
          </a:bodyPr>
          <a:lstStyle/>
          <a:p>
            <a:r>
              <a:rPr lang="mn-MN" dirty="0"/>
              <a:t>Кэш санах ой</a:t>
            </a:r>
            <a:r>
              <a:rPr lang="de-DE" dirty="0"/>
              <a:t> – </a:t>
            </a:r>
            <a:r>
              <a:rPr lang="mn-MN" dirty="0"/>
              <a:t>Жишээ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9830" y="5239454"/>
            <a:ext cx="9036496" cy="1470337"/>
          </a:xfrm>
        </p:spPr>
        <p:txBody>
          <a:bodyPr>
            <a:normAutofit/>
          </a:bodyPr>
          <a:lstStyle/>
          <a:p>
            <a:r>
              <a:rPr lang="mn-MN" dirty="0"/>
              <a:t>Үндсэн санах ойд хадгалагдсан</a:t>
            </a:r>
            <a:r>
              <a:rPr lang="mn-MN" i="1" dirty="0"/>
              <a:t> </a:t>
            </a:r>
            <a:r>
              <a:rPr lang="mn-MN" dirty="0"/>
              <a:t>тус бүр нь </a:t>
            </a:r>
            <a:r>
              <a:rPr lang="de-DE" i="1" dirty="0">
                <a:sym typeface="Symbol" panose="05050102010706020507" pitchFamily="18" charset="2"/>
              </a:rPr>
              <a:t>n</a:t>
            </a:r>
            <a:r>
              <a:rPr lang="de-DE" dirty="0">
                <a:sym typeface="Symbol" panose="05050102010706020507" pitchFamily="18" charset="2"/>
              </a:rPr>
              <a:t></a:t>
            </a:r>
            <a:r>
              <a:rPr lang="de-DE" i="1" dirty="0">
                <a:sym typeface="Symbol" panose="05050102010706020507" pitchFamily="18" charset="2"/>
              </a:rPr>
              <a:t>n</a:t>
            </a:r>
            <a:r>
              <a:rPr lang="de-DE" dirty="0"/>
              <a:t> </a:t>
            </a:r>
            <a:r>
              <a:rPr lang="mn-MN" dirty="0"/>
              <a:t>хэмжээтэй </a:t>
            </a:r>
            <a:r>
              <a:rPr lang="de-DE" i="1" dirty="0"/>
              <a:t>W</a:t>
            </a:r>
            <a:r>
              <a:rPr lang="de-DE" dirty="0"/>
              <a:t> = </a:t>
            </a:r>
            <a:r>
              <a:rPr lang="de-DE" i="1" dirty="0"/>
              <a:t>U</a:t>
            </a:r>
            <a:r>
              <a:rPr lang="de-DE" dirty="0">
                <a:sym typeface="Symbol" panose="05050102010706020507" pitchFamily="18" charset="2"/>
              </a:rPr>
              <a:t></a:t>
            </a:r>
            <a:r>
              <a:rPr lang="de-DE" i="1" dirty="0">
                <a:sym typeface="Symbol" panose="05050102010706020507" pitchFamily="18" charset="2"/>
              </a:rPr>
              <a:t>V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mn-MN" b="1" dirty="0">
                <a:sym typeface="Symbol" panose="05050102010706020507" pitchFamily="18" charset="2"/>
              </a:rPr>
              <a:t> </a:t>
            </a:r>
            <a:r>
              <a:rPr lang="mn-MN" dirty="0">
                <a:sym typeface="Symbol" panose="05050102010706020507" pitchFamily="18" charset="2"/>
              </a:rPr>
              <a:t>матрицийн үржвэрийг </a:t>
            </a:r>
            <a:r>
              <a:rPr lang="mn-MN" dirty="0"/>
              <a:t>тооцоолох </a:t>
            </a:r>
            <a:r>
              <a:rPr lang="mn-MN" b="1" dirty="0"/>
              <a:t>хүчин чадлын дээд хязгаар</a:t>
            </a:r>
            <a:r>
              <a:rPr lang="mn-MN" dirty="0"/>
              <a:t> тогтоох зорилгоор хялбаршуулсан загвар</a:t>
            </a:r>
            <a:endParaRPr lang="de-DE" dirty="0">
              <a:sym typeface="Symbol" panose="05050102010706020507" pitchFamily="18" charset="2"/>
            </a:endParaRPr>
          </a:p>
          <a:p>
            <a:endParaRPr lang="de-DE" dirty="0">
              <a:sym typeface="Symbol" panose="05050102010706020507" pitchFamily="18" charset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FA8B6D-8FA5-4E6A-8976-98BCCB4C5E22}"/>
              </a:ext>
            </a:extLst>
          </p:cNvPr>
          <p:cNvGrpSpPr/>
          <p:nvPr/>
        </p:nvGrpSpPr>
        <p:grpSpPr>
          <a:xfrm>
            <a:off x="870393" y="1104225"/>
            <a:ext cx="7210279" cy="3939361"/>
            <a:chOff x="870393" y="1104225"/>
            <a:chExt cx="7210279" cy="3939361"/>
          </a:xfrm>
        </p:grpSpPr>
        <p:sp>
          <p:nvSpPr>
            <p:cNvPr id="3" name="Abgerundetes Rechteck 2"/>
            <p:cNvSpPr/>
            <p:nvPr/>
          </p:nvSpPr>
          <p:spPr>
            <a:xfrm>
              <a:off x="870393" y="1104225"/>
              <a:ext cx="3456383" cy="79208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u="sng" dirty="0">
                  <a:solidFill>
                    <a:schemeClr val="bg1"/>
                  </a:solidFill>
                </a:rPr>
                <a:t>Тооцоолох дээд хүчин чадал</a:t>
              </a:r>
              <a:r>
                <a:rPr lang="de-DE" u="sng" dirty="0">
                  <a:solidFill>
                    <a:schemeClr val="bg1"/>
                  </a:solidFill>
                </a:rPr>
                <a:t>: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</a:rPr>
                <a:t>3 GHz </a:t>
              </a:r>
              <a:r>
                <a:rPr lang="de-DE" dirty="0">
                  <a:solidFill>
                    <a:schemeClr val="bg1"/>
                  </a:solidFill>
                  <a:sym typeface="Symbol" panose="05050102010706020507" pitchFamily="18" charset="2"/>
                </a:rPr>
                <a:t> 8 cores16 Flop = </a:t>
              </a:r>
              <a:r>
                <a:rPr lang="de-DE" b="1" dirty="0">
                  <a:solidFill>
                    <a:schemeClr val="bg1"/>
                  </a:solidFill>
                  <a:sym typeface="Symbol" panose="05050102010706020507" pitchFamily="18" charset="2"/>
                </a:rPr>
                <a:t>384 GFlop/s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452384" y="4446082"/>
              <a:ext cx="2628288" cy="59750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u="sng" dirty="0">
                  <a:solidFill>
                    <a:schemeClr val="bg1"/>
                  </a:solidFill>
                </a:rPr>
                <a:t>Дамжуулах дээд хурд</a:t>
              </a:r>
              <a:r>
                <a:rPr lang="de-DE" u="sng" dirty="0">
                  <a:solidFill>
                    <a:schemeClr val="bg1"/>
                  </a:solidFill>
                </a:rPr>
                <a:t>: </a:t>
              </a:r>
            </a:p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51.2 </a:t>
              </a:r>
              <a:r>
                <a:rPr lang="de-DE" b="1" dirty="0">
                  <a:solidFill>
                    <a:schemeClr val="bg1"/>
                  </a:solidFill>
                  <a:sym typeface="Symbol" panose="05050102010706020507" pitchFamily="18" charset="2"/>
                </a:rPr>
                <a:t>GB/s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Gerade Verbindung mit Pfeil 23"/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766528" y="4195338"/>
              <a:ext cx="1716" cy="2507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bgerundetes Rechteck 13"/>
            <p:cNvSpPr/>
            <p:nvPr/>
          </p:nvSpPr>
          <p:spPr>
            <a:xfrm>
              <a:off x="1655676" y="2035098"/>
              <a:ext cx="1872208" cy="19442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1768539" y="2107106"/>
              <a:ext cx="1656184" cy="64807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CPU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940152" y="1963090"/>
              <a:ext cx="1656184" cy="223224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Main</a:t>
              </a:r>
            </a:p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25" name="Pfeil nach links und rechts 24"/>
            <p:cNvSpPr/>
            <p:nvPr/>
          </p:nvSpPr>
          <p:spPr>
            <a:xfrm rot="16200000">
              <a:off x="3419872" y="2719174"/>
              <a:ext cx="2520280" cy="720080"/>
            </a:xfrm>
            <a:prstGeom prst="left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Bus</a:t>
              </a:r>
            </a:p>
          </p:txBody>
        </p:sp>
        <p:cxnSp>
          <p:nvCxnSpPr>
            <p:cNvPr id="26" name="Gerade Verbindung mit Pfeil 25"/>
            <p:cNvCxnSpPr>
              <a:stCxn id="22" idx="1"/>
              <a:endCxn id="25" idx="5"/>
            </p:cNvCxnSpPr>
            <p:nvPr/>
          </p:nvCxnSpPr>
          <p:spPr>
            <a:xfrm flipH="1">
              <a:off x="4860032" y="3079214"/>
              <a:ext cx="1080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bgerundetes Rechteck 26"/>
            <p:cNvSpPr/>
            <p:nvPr/>
          </p:nvSpPr>
          <p:spPr>
            <a:xfrm>
              <a:off x="1772447" y="3259234"/>
              <a:ext cx="1656184" cy="64807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Cache</a:t>
              </a:r>
            </a:p>
          </p:txBody>
        </p:sp>
        <p:cxnSp>
          <p:nvCxnSpPr>
            <p:cNvPr id="28" name="Gerade Verbindung mit Pfeil 27"/>
            <p:cNvCxnSpPr/>
            <p:nvPr/>
          </p:nvCxnSpPr>
          <p:spPr>
            <a:xfrm flipH="1">
              <a:off x="3424723" y="3619274"/>
              <a:ext cx="1080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7" idx="0"/>
              <a:endCxn id="20" idx="2"/>
            </p:cNvCxnSpPr>
            <p:nvPr/>
          </p:nvCxnSpPr>
          <p:spPr>
            <a:xfrm flipH="1" flipV="1">
              <a:off x="2596631" y="2755179"/>
              <a:ext cx="3908" cy="5040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cxnSpLocks/>
              <a:stCxn id="3" idx="2"/>
              <a:endCxn id="20" idx="0"/>
            </p:cNvCxnSpPr>
            <p:nvPr/>
          </p:nvCxnSpPr>
          <p:spPr>
            <a:xfrm flipH="1">
              <a:off x="2596631" y="1896310"/>
              <a:ext cx="1954" cy="2107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bgerundetes Rechteck 29"/>
            <p:cNvSpPr/>
            <p:nvPr/>
          </p:nvSpPr>
          <p:spPr>
            <a:xfrm>
              <a:off x="1511661" y="4363604"/>
              <a:ext cx="2160237" cy="59750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dirty="0">
                  <a:solidFill>
                    <a:schemeClr val="bg1"/>
                  </a:solidFill>
                </a:rPr>
                <a:t>Багтаамж</a:t>
              </a:r>
              <a:r>
                <a:rPr lang="de-DE" dirty="0">
                  <a:solidFill>
                    <a:schemeClr val="bg1"/>
                  </a:solidFill>
                </a:rPr>
                <a:t>: </a:t>
              </a:r>
              <a:r>
                <a:rPr lang="de-DE" b="1" dirty="0">
                  <a:solidFill>
                    <a:schemeClr val="bg1"/>
                  </a:solidFill>
                </a:rPr>
                <a:t>512 KB </a:t>
              </a:r>
            </a:p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@Register-speed</a:t>
              </a:r>
            </a:p>
          </p:txBody>
        </p:sp>
        <p:cxnSp>
          <p:nvCxnSpPr>
            <p:cNvPr id="31" name="Gerade Verbindung mit Pfeil 30"/>
            <p:cNvCxnSpPr>
              <a:cxnSpLocks/>
              <a:stCxn id="30" idx="0"/>
              <a:endCxn id="27" idx="2"/>
            </p:cNvCxnSpPr>
            <p:nvPr/>
          </p:nvCxnSpPr>
          <p:spPr>
            <a:xfrm flipV="1">
              <a:off x="2591780" y="3907306"/>
              <a:ext cx="8759" cy="456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50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8604448" cy="908720"/>
          </a:xfrm>
        </p:spPr>
        <p:txBody>
          <a:bodyPr>
            <a:normAutofit/>
          </a:bodyPr>
          <a:lstStyle/>
          <a:p>
            <a:r>
              <a:rPr lang="mn-MN" dirty="0"/>
              <a:t>Матрицын үржвэрийн гүйцэтгэл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573016"/>
                <a:ext cx="9144000" cy="328498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mn-MN" dirty="0"/>
                  <a:t>Жишээ</a:t>
                </a:r>
                <a:r>
                  <a:rPr lang="de-DE" dirty="0"/>
                  <a:t>: </a:t>
                </a:r>
                <a:r>
                  <a:rPr lang="de-DE" i="1" dirty="0"/>
                  <a:t>n</a:t>
                </a:r>
                <a:r>
                  <a:rPr lang="de-DE" dirty="0"/>
                  <a:t> = 128</a:t>
                </a:r>
              </a:p>
              <a:p>
                <a:r>
                  <a:rPr lang="mn-MN" dirty="0"/>
                  <a:t>Өгөгдөл зөөх хугацаа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m:rPr>
                            <m:nor/>
                          </m:rPr>
                          <a:rPr lang="de-DE" b="1">
                            <a:latin typeface="Cambria Math" panose="02040503050406030204" pitchFamily="18" charset="0"/>
                          </a:rPr>
                          <m:t>mem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𝟑𝟖𝟒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𝟓𝟏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𝑮𝑩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de-DE" b="1" dirty="0"/>
              </a:p>
              <a:p>
                <a:pPr lvl="1"/>
                <a:r>
                  <a:rPr lang="mn-MN" dirty="0"/>
                  <a:t>Зөөх өгөгдлийн хэмжээ</a:t>
                </a:r>
                <a:r>
                  <a:rPr lang="de-DE" dirty="0"/>
                  <a:t> (</a:t>
                </a:r>
                <a:r>
                  <a:rPr lang="mn-MN" dirty="0"/>
                  <a:t>Кэшээс, кзшрүү</a:t>
                </a:r>
                <a:r>
                  <a:rPr lang="de-DE" dirty="0"/>
                  <a:t>): </a:t>
                </a:r>
                <a:r>
                  <a:rPr lang="de-DE" i="1" dirty="0"/>
                  <a:t>n </a:t>
                </a:r>
                <a:r>
                  <a:rPr lang="de-DE" dirty="0"/>
                  <a:t>= 128: 128</a:t>
                </a:r>
                <a:r>
                  <a:rPr lang="de-DE" baseline="30000" dirty="0"/>
                  <a:t>2 </a:t>
                </a:r>
                <a:r>
                  <a:rPr lang="de-DE" dirty="0">
                    <a:sym typeface="Symbol" panose="05050102010706020507" pitchFamily="18" charset="2"/>
                  </a:rPr>
                  <a:t> 3  8B = 384 KB (</a:t>
                </a:r>
                <a:r>
                  <a:rPr lang="mn-MN" dirty="0">
                    <a:sym typeface="Symbol" panose="05050102010706020507" pitchFamily="18" charset="2"/>
                  </a:rPr>
                  <a:t>Кэшд багтах</a:t>
                </a:r>
                <a:r>
                  <a:rPr lang="de-DE" dirty="0">
                    <a:sym typeface="Symbol" panose="05050102010706020507" pitchFamily="18" charset="2"/>
                  </a:rPr>
                  <a:t>)</a:t>
                </a:r>
                <a:r>
                  <a:rPr lang="de-DE" dirty="0"/>
                  <a:t> </a:t>
                </a:r>
              </a:p>
              <a:p>
                <a:r>
                  <a:rPr lang="mn-MN" dirty="0"/>
                  <a:t>Тооцоолох хугацаа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m:rPr>
                            <m:nor/>
                          </m:rPr>
                          <a:rPr lang="de-DE" b="1">
                            <a:latin typeface="Cambria Math" panose="02040503050406030204" pitchFamily="18" charset="0"/>
                          </a:rPr>
                          <m:t>comp</m:t>
                        </m:r>
                      </m:sub>
                    </m:sSub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p>
                        </m:sSup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𝑭𝒍𝒐𝒑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𝟑𝟖𝟒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𝑮𝑭𝒍𝒐𝒑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de-DE" b="1" dirty="0"/>
              </a:p>
              <a:p>
                <a:pPr lvl="1"/>
                <a:r>
                  <a:rPr lang="mn-MN" dirty="0"/>
                  <a:t>Үйлдлийн тоо</a:t>
                </a:r>
                <a:r>
                  <a:rPr lang="de-DE" dirty="0"/>
                  <a:t>: 2</a:t>
                </a:r>
                <a:r>
                  <a:rPr lang="de-DE" dirty="0">
                    <a:sym typeface="Symbol" panose="05050102010706020507" pitchFamily="18" charset="2"/>
                  </a:rPr>
                  <a:t></a:t>
                </a:r>
                <a:r>
                  <a:rPr lang="de-DE" i="1" dirty="0">
                    <a:sym typeface="Symbol" panose="05050102010706020507" pitchFamily="18" charset="2"/>
                  </a:rPr>
                  <a:t>n</a:t>
                </a:r>
                <a:r>
                  <a:rPr lang="de-DE" baseline="30000" dirty="0">
                    <a:sym typeface="Symbol" panose="05050102010706020507" pitchFamily="18" charset="2"/>
                  </a:rPr>
                  <a:t>3</a:t>
                </a:r>
                <a:r>
                  <a:rPr lang="de-DE" dirty="0">
                    <a:sym typeface="Symbol" panose="05050102010706020507" pitchFamily="18" charset="2"/>
                  </a:rPr>
                  <a:t> = </a:t>
                </a:r>
                <a:r>
                  <a:rPr lang="de-DE" dirty="0"/>
                  <a:t>2</a:t>
                </a:r>
                <a:r>
                  <a:rPr lang="de-DE" dirty="0">
                    <a:sym typeface="Symbol" panose="05050102010706020507" pitchFamily="18" charset="2"/>
                  </a:rPr>
                  <a:t>128</a:t>
                </a:r>
                <a:r>
                  <a:rPr lang="de-DE" baseline="30000" dirty="0">
                    <a:sym typeface="Symbol" panose="05050102010706020507" pitchFamily="18" charset="2"/>
                  </a:rPr>
                  <a:t>3</a:t>
                </a:r>
                <a:r>
                  <a:rPr lang="de-DE" dirty="0">
                    <a:sym typeface="Symbol" panose="05050102010706020507" pitchFamily="18" charset="2"/>
                  </a:rPr>
                  <a:t> = 2</a:t>
                </a:r>
                <a:r>
                  <a:rPr lang="de-DE" baseline="30000" dirty="0">
                    <a:sym typeface="Symbol" panose="05050102010706020507" pitchFamily="18" charset="2"/>
                  </a:rPr>
                  <a:t>22</a:t>
                </a:r>
                <a:r>
                  <a:rPr lang="de-DE" dirty="0">
                    <a:sym typeface="Symbol" panose="05050102010706020507" pitchFamily="18" charset="2"/>
                  </a:rPr>
                  <a:t> Flops</a:t>
                </a:r>
                <a:endParaRPr lang="de-DE" dirty="0"/>
              </a:p>
              <a:p>
                <a:r>
                  <a:rPr lang="mn-MN" dirty="0">
                    <a:sym typeface="Symbol" panose="05050102010706020507" pitchFamily="18" charset="2"/>
                  </a:rPr>
                  <a:t>Ажиллах хугацаа</a:t>
                </a:r>
                <a:r>
                  <a:rPr lang="de-DE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m:rPr>
                            <m:nor/>
                          </m:rPr>
                          <a:rPr lang="de-DE" b="1" i="0" smtClean="0">
                            <a:latin typeface="Cambria Math" panose="02040503050406030204" pitchFamily="18" charset="0"/>
                          </a:rPr>
                          <m:t>exec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sym typeface="Symbol" panose="05050102010706020507" pitchFamily="18" charset="2"/>
                </a:endParaRPr>
              </a:p>
              <a:p>
                <a:pPr lvl="1"/>
                <a:r>
                  <a:rPr lang="mn-MN" dirty="0">
                    <a:sym typeface="Symbol" panose="05050102010706020507" pitchFamily="18" charset="2"/>
                  </a:rPr>
                  <a:t>Боломжит хүчин чадал </a:t>
                </a:r>
                <a:r>
                  <a:rPr lang="de-DE" dirty="0">
                    <a:sym typeface="Symbol" panose="05050102010706020507" pitchFamily="18" charset="2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p>
                        </m:s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𝑭𝒍𝒐𝒑</m:t>
                        </m:r>
                      </m:num>
                      <m:den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𝟐𝟐𝟑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𝑮𝑭𝒍𝒐𝒑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de-DE" b="1" dirty="0"/>
                  <a:t> </a:t>
                </a:r>
                <a:r>
                  <a:rPr lang="de-DE" dirty="0"/>
                  <a:t>(</a:t>
                </a:r>
                <a:r>
                  <a:rPr lang="de-DE" dirty="0">
                    <a:sym typeface="Symbol" panose="05050102010706020507" pitchFamily="18" charset="2"/>
                  </a:rPr>
                  <a:t></a:t>
                </a:r>
                <a:r>
                  <a:rPr lang="de-DE" dirty="0"/>
                  <a:t>60%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peak</a:t>
                </a:r>
                <a:r>
                  <a:rPr lang="de-DE" dirty="0"/>
                  <a:t>)</a:t>
                </a:r>
              </a:p>
              <a:p>
                <a:r>
                  <a:rPr lang="de-DE" dirty="0">
                    <a:sym typeface="Symbol" panose="05050102010706020507" pitchFamily="18" charset="2"/>
                  </a:rPr>
                  <a:t> </a:t>
                </a:r>
                <a:r>
                  <a:rPr lang="en-US" dirty="0">
                    <a:sym typeface="Symbol" panose="05050102010706020507" pitchFamily="18" charset="2"/>
                  </a:rPr>
                  <a:t>MM</a:t>
                </a:r>
                <a:r>
                  <a:rPr lang="mn-MN" dirty="0">
                    <a:sym typeface="Symbol" panose="05050102010706020507" pitchFamily="18" charset="2"/>
                  </a:rPr>
                  <a:t> нь дахин ашиглах өгөгдөл ихтэй</a:t>
                </a:r>
                <a:r>
                  <a:rPr lang="de-DE" dirty="0">
                    <a:sym typeface="Symbol" panose="05050102010706020507" pitchFamily="18" charset="2"/>
                  </a:rPr>
                  <a:t>!</a:t>
                </a:r>
                <a:r>
                  <a:rPr lang="mn-MN" dirty="0">
                    <a:sym typeface="Symbol" panose="05050102010706020507" pitchFamily="18" charset="2"/>
                  </a:rPr>
                  <a:t> Матрицийн хэмжээ кэшээс том бол яах вэ</a:t>
                </a:r>
                <a:r>
                  <a:rPr lang="de-DE" dirty="0">
                    <a:sym typeface="Symbol" panose="05050102010706020507" pitchFamily="18" charset="2"/>
                  </a:rPr>
                  <a:t>?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573016"/>
                <a:ext cx="9144000" cy="32849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23148" y="1440670"/>
            <a:ext cx="4248472" cy="2062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//Matrix </a:t>
            </a:r>
            <a:r>
              <a:rPr lang="de-D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Multiplication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i&lt;n; i++)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n;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double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dotp = 0;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0; k&lt;n; k++)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dotp += U[i][k]*V[k][j];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W[i][j] = dotp;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de-DE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DF06EB-B1A5-43C5-8486-9A82EA02FCCA}"/>
              </a:ext>
            </a:extLst>
          </p:cNvPr>
          <p:cNvGrpSpPr/>
          <p:nvPr/>
        </p:nvGrpSpPr>
        <p:grpSpPr>
          <a:xfrm>
            <a:off x="4067944" y="983667"/>
            <a:ext cx="4806171" cy="2589349"/>
            <a:chOff x="870393" y="1104225"/>
            <a:chExt cx="7311971" cy="3939361"/>
          </a:xfrm>
        </p:grpSpPr>
        <p:sp>
          <p:nvSpPr>
            <p:cNvPr id="7" name="Abgerundetes Rechteck 2">
              <a:extLst>
                <a:ext uri="{FF2B5EF4-FFF2-40B4-BE49-F238E27FC236}">
                  <a16:creationId xmlns:a16="http://schemas.microsoft.com/office/drawing/2014/main" id="{5B92D80D-1D28-468B-B305-BD137D3A4565}"/>
                </a:ext>
              </a:extLst>
            </p:cNvPr>
            <p:cNvSpPr/>
            <p:nvPr/>
          </p:nvSpPr>
          <p:spPr>
            <a:xfrm>
              <a:off x="870393" y="1104225"/>
              <a:ext cx="3456383" cy="79208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sz="1200" u="sng" dirty="0">
                  <a:solidFill>
                    <a:schemeClr val="bg1"/>
                  </a:solidFill>
                </a:rPr>
                <a:t>Тооцоолох дээд хүчин чадал</a:t>
              </a:r>
              <a:r>
                <a:rPr lang="de-DE" sz="1200" u="sng" dirty="0">
                  <a:solidFill>
                    <a:schemeClr val="bg1"/>
                  </a:solidFill>
                </a:rPr>
                <a:t>:</a:t>
              </a:r>
              <a:r>
                <a:rPr lang="de-DE" sz="12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3 GHz </a:t>
              </a:r>
              <a:r>
                <a:rPr lang="de-DE" sz="1200" dirty="0">
                  <a:solidFill>
                    <a:schemeClr val="bg1"/>
                  </a:solidFill>
                  <a:sym typeface="Symbol" panose="05050102010706020507" pitchFamily="18" charset="2"/>
                </a:rPr>
                <a:t> 8 cores16 Flop = </a:t>
              </a:r>
              <a:r>
                <a:rPr lang="de-DE" sz="1200" b="1" dirty="0">
                  <a:solidFill>
                    <a:schemeClr val="bg1"/>
                  </a:solidFill>
                  <a:sym typeface="Symbol" panose="05050102010706020507" pitchFamily="18" charset="2"/>
                </a:rPr>
                <a:t>384 GFlop/s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Abgerundetes Rechteck 22">
              <a:extLst>
                <a:ext uri="{FF2B5EF4-FFF2-40B4-BE49-F238E27FC236}">
                  <a16:creationId xmlns:a16="http://schemas.microsoft.com/office/drawing/2014/main" id="{C3109EB9-6F59-461F-8295-B79EE8876E84}"/>
                </a:ext>
              </a:extLst>
            </p:cNvPr>
            <p:cNvSpPr/>
            <p:nvPr/>
          </p:nvSpPr>
          <p:spPr>
            <a:xfrm>
              <a:off x="5354121" y="4446083"/>
              <a:ext cx="2828243" cy="5975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sz="1200" u="sng" dirty="0">
                  <a:solidFill>
                    <a:schemeClr val="bg1"/>
                  </a:solidFill>
                </a:rPr>
                <a:t>Дамжуулах дээд хурд</a:t>
              </a:r>
              <a:r>
                <a:rPr lang="de-DE" sz="1200" u="sng" dirty="0">
                  <a:solidFill>
                    <a:schemeClr val="bg1"/>
                  </a:solidFill>
                </a:rPr>
                <a:t>: </a:t>
              </a:r>
            </a:p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51.2 </a:t>
              </a:r>
              <a:r>
                <a:rPr lang="de-DE" sz="1200" b="1" dirty="0">
                  <a:solidFill>
                    <a:schemeClr val="bg1"/>
                  </a:solidFill>
                  <a:sym typeface="Symbol" panose="05050102010706020507" pitchFamily="18" charset="2"/>
                </a:rPr>
                <a:t>GB/s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Gerade Verbindung mit Pfeil 23">
              <a:extLst>
                <a:ext uri="{FF2B5EF4-FFF2-40B4-BE49-F238E27FC236}">
                  <a16:creationId xmlns:a16="http://schemas.microsoft.com/office/drawing/2014/main" id="{492625F7-DFF4-45DF-B161-D55EE53023CC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V="1">
              <a:off x="6768243" y="4195338"/>
              <a:ext cx="2" cy="2507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bgerundetes Rechteck 13">
              <a:extLst>
                <a:ext uri="{FF2B5EF4-FFF2-40B4-BE49-F238E27FC236}">
                  <a16:creationId xmlns:a16="http://schemas.microsoft.com/office/drawing/2014/main" id="{50B244E3-D966-4FBC-841B-14E23D696F38}"/>
                </a:ext>
              </a:extLst>
            </p:cNvPr>
            <p:cNvSpPr/>
            <p:nvPr/>
          </p:nvSpPr>
          <p:spPr>
            <a:xfrm>
              <a:off x="1655676" y="2035098"/>
              <a:ext cx="1872208" cy="19442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Abgerundetes Rechteck 19">
              <a:extLst>
                <a:ext uri="{FF2B5EF4-FFF2-40B4-BE49-F238E27FC236}">
                  <a16:creationId xmlns:a16="http://schemas.microsoft.com/office/drawing/2014/main" id="{D1691C2B-0432-4016-95DD-5BD3C7638706}"/>
                </a:ext>
              </a:extLst>
            </p:cNvPr>
            <p:cNvSpPr/>
            <p:nvPr/>
          </p:nvSpPr>
          <p:spPr>
            <a:xfrm>
              <a:off x="1768539" y="2107106"/>
              <a:ext cx="1656184" cy="64807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CPU</a:t>
              </a:r>
            </a:p>
          </p:txBody>
        </p:sp>
        <p:sp>
          <p:nvSpPr>
            <p:cNvPr id="12" name="Abgerundetes Rechteck 21">
              <a:extLst>
                <a:ext uri="{FF2B5EF4-FFF2-40B4-BE49-F238E27FC236}">
                  <a16:creationId xmlns:a16="http://schemas.microsoft.com/office/drawing/2014/main" id="{7D03CAB5-23FF-4367-9130-81A0A368A4DC}"/>
                </a:ext>
              </a:extLst>
            </p:cNvPr>
            <p:cNvSpPr/>
            <p:nvPr/>
          </p:nvSpPr>
          <p:spPr>
            <a:xfrm>
              <a:off x="5940152" y="1963090"/>
              <a:ext cx="1656184" cy="223224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Main</a:t>
              </a:r>
            </a:p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Memory</a:t>
              </a:r>
            </a:p>
          </p:txBody>
        </p:sp>
        <p:sp>
          <p:nvSpPr>
            <p:cNvPr id="13" name="Pfeil nach links und rechts 24">
              <a:extLst>
                <a:ext uri="{FF2B5EF4-FFF2-40B4-BE49-F238E27FC236}">
                  <a16:creationId xmlns:a16="http://schemas.microsoft.com/office/drawing/2014/main" id="{63F90D7B-EC80-4DD3-B7D0-064B00588AF2}"/>
                </a:ext>
              </a:extLst>
            </p:cNvPr>
            <p:cNvSpPr/>
            <p:nvPr/>
          </p:nvSpPr>
          <p:spPr>
            <a:xfrm rot="16200000">
              <a:off x="3419872" y="2719174"/>
              <a:ext cx="2520280" cy="720080"/>
            </a:xfrm>
            <a:prstGeom prst="left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Bus</a:t>
              </a:r>
            </a:p>
          </p:txBody>
        </p:sp>
        <p:cxnSp>
          <p:nvCxnSpPr>
            <p:cNvPr id="14" name="Gerade Verbindung mit Pfeil 25">
              <a:extLst>
                <a:ext uri="{FF2B5EF4-FFF2-40B4-BE49-F238E27FC236}">
                  <a16:creationId xmlns:a16="http://schemas.microsoft.com/office/drawing/2014/main" id="{511ECCB9-D024-4D28-81ED-D426DE12E4FC}"/>
                </a:ext>
              </a:extLst>
            </p:cNvPr>
            <p:cNvCxnSpPr>
              <a:stCxn id="12" idx="1"/>
              <a:endCxn id="13" idx="5"/>
            </p:cNvCxnSpPr>
            <p:nvPr/>
          </p:nvCxnSpPr>
          <p:spPr>
            <a:xfrm flipH="1">
              <a:off x="4860032" y="3079214"/>
              <a:ext cx="10801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bgerundetes Rechteck 26">
              <a:extLst>
                <a:ext uri="{FF2B5EF4-FFF2-40B4-BE49-F238E27FC236}">
                  <a16:creationId xmlns:a16="http://schemas.microsoft.com/office/drawing/2014/main" id="{958147A8-0852-487C-BB5B-817E9B4C2512}"/>
                </a:ext>
              </a:extLst>
            </p:cNvPr>
            <p:cNvSpPr/>
            <p:nvPr/>
          </p:nvSpPr>
          <p:spPr>
            <a:xfrm>
              <a:off x="1772447" y="3259234"/>
              <a:ext cx="1656184" cy="648072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Cache</a:t>
              </a:r>
            </a:p>
          </p:txBody>
        </p:sp>
        <p:cxnSp>
          <p:nvCxnSpPr>
            <p:cNvPr id="16" name="Gerade Verbindung mit Pfeil 27">
              <a:extLst>
                <a:ext uri="{FF2B5EF4-FFF2-40B4-BE49-F238E27FC236}">
                  <a16:creationId xmlns:a16="http://schemas.microsoft.com/office/drawing/2014/main" id="{9BE49937-3355-4BC0-8BD9-D1282604A18C}"/>
                </a:ext>
              </a:extLst>
            </p:cNvPr>
            <p:cNvCxnSpPr/>
            <p:nvPr/>
          </p:nvCxnSpPr>
          <p:spPr>
            <a:xfrm flipH="1">
              <a:off x="3424723" y="3619274"/>
              <a:ext cx="10801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28">
              <a:extLst>
                <a:ext uri="{FF2B5EF4-FFF2-40B4-BE49-F238E27FC236}">
                  <a16:creationId xmlns:a16="http://schemas.microsoft.com/office/drawing/2014/main" id="{BB0DA22D-C301-4E78-BD57-63514F98720F}"/>
                </a:ext>
              </a:extLst>
            </p:cNvPr>
            <p:cNvCxnSpPr>
              <a:stCxn id="15" idx="0"/>
              <a:endCxn id="11" idx="2"/>
            </p:cNvCxnSpPr>
            <p:nvPr/>
          </p:nvCxnSpPr>
          <p:spPr>
            <a:xfrm flipH="1" flipV="1">
              <a:off x="2596631" y="2755179"/>
              <a:ext cx="3908" cy="5040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20">
              <a:extLst>
                <a:ext uri="{FF2B5EF4-FFF2-40B4-BE49-F238E27FC236}">
                  <a16:creationId xmlns:a16="http://schemas.microsoft.com/office/drawing/2014/main" id="{0F7000D9-4DA8-49E0-A8E4-A0813FE717D0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2596631" y="1896310"/>
              <a:ext cx="1954" cy="2107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bgerundetes Rechteck 29">
              <a:extLst>
                <a:ext uri="{FF2B5EF4-FFF2-40B4-BE49-F238E27FC236}">
                  <a16:creationId xmlns:a16="http://schemas.microsoft.com/office/drawing/2014/main" id="{BB99F96E-6DDE-4D46-B2B7-1F240CABB4D7}"/>
                </a:ext>
              </a:extLst>
            </p:cNvPr>
            <p:cNvSpPr/>
            <p:nvPr/>
          </p:nvSpPr>
          <p:spPr>
            <a:xfrm>
              <a:off x="1456873" y="4354740"/>
              <a:ext cx="2269815" cy="5975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n-MN" sz="1200" dirty="0">
                  <a:solidFill>
                    <a:schemeClr val="bg1"/>
                  </a:solidFill>
                </a:rPr>
                <a:t>Багтаамж</a:t>
              </a:r>
              <a:r>
                <a:rPr lang="de-DE" sz="1200" dirty="0">
                  <a:solidFill>
                    <a:schemeClr val="bg1"/>
                  </a:solidFill>
                </a:rPr>
                <a:t>: </a:t>
              </a:r>
              <a:r>
                <a:rPr lang="de-DE" sz="1200" b="1" dirty="0">
                  <a:solidFill>
                    <a:schemeClr val="bg1"/>
                  </a:solidFill>
                </a:rPr>
                <a:t>512 KB </a:t>
              </a:r>
            </a:p>
            <a:p>
              <a:pPr algn="ctr"/>
              <a:r>
                <a:rPr lang="de-DE" sz="1200" b="1" dirty="0">
                  <a:solidFill>
                    <a:schemeClr val="bg1"/>
                  </a:solidFill>
                </a:rPr>
                <a:t>@Register-speed</a:t>
              </a:r>
            </a:p>
          </p:txBody>
        </p:sp>
        <p:cxnSp>
          <p:nvCxnSpPr>
            <p:cNvPr id="20" name="Gerade Verbindung mit Pfeil 30">
              <a:extLst>
                <a:ext uri="{FF2B5EF4-FFF2-40B4-BE49-F238E27FC236}">
                  <a16:creationId xmlns:a16="http://schemas.microsoft.com/office/drawing/2014/main" id="{7F1F8499-1020-4914-B2DF-AB2B3903AB5A}"/>
                </a:ext>
              </a:extLst>
            </p:cNvPr>
            <p:cNvCxnSpPr>
              <a:cxnSpLocks/>
              <a:stCxn id="19" idx="0"/>
              <a:endCxn id="15" idx="2"/>
            </p:cNvCxnSpPr>
            <p:nvPr/>
          </p:nvCxnSpPr>
          <p:spPr>
            <a:xfrm flipV="1">
              <a:off x="2591781" y="3907306"/>
              <a:ext cx="8760" cy="4474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5410"/>
            <a:ext cx="7349056" cy="1037326"/>
          </a:xfrm>
        </p:spPr>
        <p:txBody>
          <a:bodyPr>
            <a:normAutofit/>
          </a:bodyPr>
          <a:lstStyle/>
          <a:p>
            <a:r>
              <a:rPr lang="mn-MN" dirty="0"/>
              <a:t>Кэш алгоритмууд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4075724"/>
            <a:ext cx="8726850" cy="2665644"/>
          </a:xfrm>
        </p:spPr>
        <p:txBody>
          <a:bodyPr>
            <a:normAutofit lnSpcReduction="10000"/>
          </a:bodyPr>
          <a:lstStyle/>
          <a:p>
            <a:r>
              <a:rPr lang="mn-MN" dirty="0"/>
              <a:t>Кэшийг хэрэглэгч шууд удирдаад байх шаардлагагүй</a:t>
            </a:r>
          </a:p>
          <a:p>
            <a:r>
              <a:rPr lang="mn-MN" dirty="0"/>
              <a:t>Кэш удирдлагын </a:t>
            </a:r>
            <a:r>
              <a:rPr lang="en-US" dirty="0"/>
              <a:t>(</a:t>
            </a:r>
            <a:r>
              <a:rPr lang="mn-MN" i="1" dirty="0"/>
              <a:t>кэш алгоритмууд</a:t>
            </a:r>
            <a:r>
              <a:rPr lang="en-US" dirty="0"/>
              <a:t>) </a:t>
            </a:r>
            <a:r>
              <a:rPr lang="mn-MN" dirty="0"/>
              <a:t>багц нь програм ажиллах явцад аль өгөгдөл кэшлэгдэхийг тодорхойлдог</a:t>
            </a:r>
          </a:p>
          <a:p>
            <a:r>
              <a:rPr lang="en-US" b="1" dirty="0"/>
              <a:t>Cache hit: </a:t>
            </a:r>
            <a:r>
              <a:rPr lang="mn-MN" dirty="0"/>
              <a:t>Өгөгдлийн хүсэлт нь үндсэн санах ойгоос татахгүйгээр кэшээс уншуулан үйлчлүүлж болно. </a:t>
            </a:r>
            <a:endParaRPr lang="en-US" dirty="0"/>
          </a:p>
          <a:p>
            <a:r>
              <a:rPr lang="en-US" b="1" dirty="0" err="1"/>
              <a:t>Cach</a:t>
            </a:r>
            <a:r>
              <a:rPr lang="en-US" b="1" dirty="0"/>
              <a:t> miss: </a:t>
            </a:r>
            <a:r>
              <a:rPr lang="mn-MN" dirty="0"/>
              <a:t>Эсрэгээрээ/үйлчлүүлэгхгүй</a:t>
            </a:r>
            <a:endParaRPr lang="en-US" dirty="0"/>
          </a:p>
          <a:p>
            <a:r>
              <a:rPr lang="en-US" b="1" dirty="0"/>
              <a:t>Hit ratio: </a:t>
            </a:r>
            <a:r>
              <a:rPr lang="en-US" dirty="0"/>
              <a:t>cache hit-</a:t>
            </a:r>
            <a:r>
              <a:rPr lang="mn-MN" dirty="0"/>
              <a:t>ийн өгөгдлийн хүсэлтэнд хариулах хувь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255266"/>
            <a:ext cx="3841058" cy="1640002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539552" y="3126864"/>
            <a:ext cx="3063703" cy="6484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Үндсэн санах ойгоос ямар өгөгдлийг ачаалах вэ?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24824" y="3126864"/>
            <a:ext cx="2470161" cy="64685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Кэш дүүрсэн бол аль өгөгдлийг хасах вэ?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963767" y="3126864"/>
            <a:ext cx="2000545" cy="6480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Кэш дотор хаана хадгалах вэ?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2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1989</Words>
  <Application>Microsoft Office PowerPoint</Application>
  <PresentationFormat>On-screen Show (4:3)</PresentationFormat>
  <Paragraphs>272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Calisto MT</vt:lpstr>
      <vt:lpstr>Cambria Math</vt:lpstr>
      <vt:lpstr>Consolas</vt:lpstr>
      <vt:lpstr>Courier New</vt:lpstr>
      <vt:lpstr>Symbol</vt:lpstr>
      <vt:lpstr>Trebuchet MS</vt:lpstr>
      <vt:lpstr>Wingdings 2</vt:lpstr>
      <vt:lpstr>Slate</vt:lpstr>
      <vt:lpstr>Санах ойн шатлал</vt:lpstr>
      <vt:lpstr>Хичээлийн агуулга</vt:lpstr>
      <vt:lpstr>Сонгодог Фон Нейман Архитектур</vt:lpstr>
      <vt:lpstr>Фон Нейман Bottleneck – Жишээ </vt:lpstr>
      <vt:lpstr>DOT –ын гүйцэтгэл</vt:lpstr>
      <vt:lpstr>Нэг кэштэй CPU-ны үндсэн бүтэц</vt:lpstr>
      <vt:lpstr>Кэш санах ой – Жишээ</vt:lpstr>
      <vt:lpstr>Матрицын үржвэрийн гүйцэтгэл</vt:lpstr>
      <vt:lpstr>Кэш алгоритмууд</vt:lpstr>
      <vt:lpstr>Кэшлэлтийн алгоритм - Spatial Locality</vt:lpstr>
      <vt:lpstr>Кэшлэлтийн алгоритм– Temporal Locality</vt:lpstr>
      <vt:lpstr>Кэш хандалтын оновчол</vt:lpstr>
      <vt:lpstr>Кэш хандалтын оновчол</vt:lpstr>
      <vt:lpstr>Кэш хандалтын оновчол</vt:lpstr>
      <vt:lpstr>Кэш бичилтийн зарчмууд</vt:lpstr>
      <vt:lpstr>The Cache Coherence Problem – Жишээ </vt:lpstr>
      <vt:lpstr>Кэш Coherence</vt:lpstr>
      <vt:lpstr>Матриц-Вектор үржүүлэх</vt:lpstr>
      <vt:lpstr>False Sharing – Cache Line Ping-Pong</vt:lpstr>
      <vt:lpstr>Баяралалаа.</vt:lpstr>
    </vt:vector>
  </TitlesOfParts>
  <Company>Johannes Gutenberg-Universität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x</dc:creator>
  <cp:lastModifiedBy>Ganbat Ganbaatar</cp:lastModifiedBy>
  <cp:revision>630</cp:revision>
  <dcterms:created xsi:type="dcterms:W3CDTF">2011-08-11T13:49:43Z</dcterms:created>
  <dcterms:modified xsi:type="dcterms:W3CDTF">2020-02-29T18:59:10Z</dcterms:modified>
</cp:coreProperties>
</file>