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0"/>
  </p:notesMasterIdLst>
  <p:sldIdLst>
    <p:sldId id="363" r:id="rId2"/>
    <p:sldId id="339" r:id="rId3"/>
    <p:sldId id="336" r:id="rId4"/>
    <p:sldId id="418" r:id="rId5"/>
    <p:sldId id="337" r:id="rId6"/>
    <p:sldId id="338" r:id="rId7"/>
    <p:sldId id="375" r:id="rId8"/>
    <p:sldId id="393" r:id="rId9"/>
    <p:sldId id="392" r:id="rId10"/>
    <p:sldId id="394" r:id="rId11"/>
    <p:sldId id="417" r:id="rId12"/>
    <p:sldId id="395" r:id="rId13"/>
    <p:sldId id="380" r:id="rId14"/>
    <p:sldId id="415" r:id="rId15"/>
    <p:sldId id="419" r:id="rId16"/>
    <p:sldId id="420" r:id="rId17"/>
    <p:sldId id="383" r:id="rId18"/>
    <p:sldId id="36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94660"/>
  </p:normalViewPr>
  <p:slideViewPr>
    <p:cSldViewPr>
      <p:cViewPr varScale="1">
        <p:scale>
          <a:sx n="66" d="100"/>
          <a:sy n="66" d="100"/>
        </p:scale>
        <p:origin x="66" y="5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4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8DB7B-8C7A-4157-A0AD-4BEB9D31799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FD29C-4C45-4570-8609-C2414DBE4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31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Normalization of vectors is a common operation in computer graphics and computational geometry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FD29C-4C45-4570-8609-C2414DBE4F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92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50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31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177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3256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474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845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94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804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23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87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5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49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846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30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28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69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EAC-17C1-48F4-BA56-4FC4BF41556A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06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491EAC-17C1-48F4-BA56-4FC4BF41556A}" type="datetimeFigureOut">
              <a:rPr lang="de-DE" smtClean="0"/>
              <a:t>01.03.2020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73EB443-F41E-46CF-9A4D-AFAF8F8478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95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anbatg@must.edu.m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843DE-8EBC-4C0E-BAB6-3C02A272B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mn-MN" dirty="0"/>
              <a:t>Орчин үеийн архитектурууд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85E70-91DB-4833-9EEA-FEA0F50F3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F.CS306 </a:t>
            </a:r>
            <a:r>
              <a:rPr lang="mn-MN" dirty="0"/>
              <a:t>ПАРАЛЛЕЛ ПРОГРАММЧЛАЛ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B1DC9-0987-498D-8DE4-3510D298BECA}"/>
              </a:ext>
            </a:extLst>
          </p:cNvPr>
          <p:cNvSpPr txBox="1"/>
          <p:nvPr/>
        </p:nvSpPr>
        <p:spPr>
          <a:xfrm>
            <a:off x="111899" y="6184616"/>
            <a:ext cx="89122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hangingPunct="1">
              <a:defRPr/>
            </a:pPr>
            <a:r>
              <a:rPr lang="mn-M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Г.ГАНБАТ</a:t>
            </a:r>
          </a:p>
          <a:p>
            <a:pPr algn="r" eaLnBrk="1" hangingPunct="1"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hlinkClick r:id="rId2"/>
              </a:rPr>
              <a:t>ganbatg@must.edu.mn</a:t>
            </a:r>
            <a:endParaRPr lang="mn-MN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2687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122950"/>
              </p:ext>
            </p:extLst>
          </p:nvPr>
        </p:nvGraphicFramePr>
        <p:xfrm>
          <a:off x="1455097" y="3012232"/>
          <a:ext cx="554434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4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b="0" u="sng" dirty="0"/>
                        <a:t>i7-6800K</a:t>
                      </a:r>
                      <a:r>
                        <a:rPr lang="en-US" b="0" dirty="0"/>
                        <a:t>: </a:t>
                      </a:r>
                      <a:r>
                        <a:rPr lang="en-US" sz="1800" i="1" u="none" dirty="0">
                          <a:latin typeface="+mn-lt"/>
                          <a:cs typeface="Courier New" pitchFamily="49" charset="0"/>
                        </a:rPr>
                        <a:t>m</a:t>
                      </a:r>
                      <a:r>
                        <a:rPr lang="en-US" sz="1800" u="none" dirty="0">
                          <a:latin typeface="+mn-lt"/>
                          <a:cs typeface="Courier New" pitchFamily="49" charset="0"/>
                        </a:rPr>
                        <a:t> = 1K, </a:t>
                      </a:r>
                      <a:r>
                        <a:rPr lang="en-US" sz="1800" i="1" u="none" dirty="0">
                          <a:latin typeface="+mn-lt"/>
                          <a:cs typeface="Courier New" pitchFamily="49" charset="0"/>
                        </a:rPr>
                        <a:t>l </a:t>
                      </a:r>
                      <a:r>
                        <a:rPr lang="en-US" sz="1800" i="0" u="none" dirty="0">
                          <a:latin typeface="+mn-lt"/>
                          <a:cs typeface="Courier New" pitchFamily="49" charset="0"/>
                        </a:rPr>
                        <a:t>= 2K, </a:t>
                      </a:r>
                      <a:r>
                        <a:rPr lang="en-US" sz="1800" i="1" u="none" dirty="0">
                          <a:latin typeface="+mn-lt"/>
                          <a:cs typeface="Courier New" pitchFamily="49" charset="0"/>
                        </a:rPr>
                        <a:t>n</a:t>
                      </a:r>
                      <a:r>
                        <a:rPr lang="en-US" sz="1800" u="none" dirty="0">
                          <a:latin typeface="+mn-lt"/>
                          <a:cs typeface="Courier New" pitchFamily="49" charset="0"/>
                        </a:rPr>
                        <a:t> = 4K</a:t>
                      </a:r>
                      <a:endParaRPr lang="en-US" sz="1800" u="none" baseline="30000" dirty="0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288">
                <a:tc>
                  <a:txBody>
                    <a:bodyPr/>
                    <a:lstStyle/>
                    <a:p>
                      <a:r>
                        <a:rPr lang="de-DE" sz="1800" b="0" dirty="0">
                          <a:latin typeface="Courier New" pitchFamily="49" charset="0"/>
                          <a:cs typeface="Courier New" pitchFamily="49" charset="0"/>
                        </a:rPr>
                        <a:t>#elapsed time (plain_tmm):      12.29s</a:t>
                      </a:r>
                      <a:endParaRPr lang="en-US" sz="18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baseline="0" dirty="0">
                          <a:latin typeface="Courier New" pitchFamily="49" charset="0"/>
                          <a:cs typeface="Courier New" pitchFamily="49" charset="0"/>
                        </a:rPr>
                        <a:t>#elapsed time (avx2_tmm): 	     2.13s        </a:t>
                      </a:r>
                      <a:endParaRPr lang="en-US" sz="18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490101"/>
                  </a:ext>
                </a:extLst>
              </a:tr>
            </a:tbl>
          </a:graphicData>
        </a:graphic>
      </p:graphicFrame>
      <p:sp>
        <p:nvSpPr>
          <p:cNvPr id="7" name="Geschweifte Klammer rechts 6"/>
          <p:cNvSpPr/>
          <p:nvPr/>
        </p:nvSpPr>
        <p:spPr>
          <a:xfrm>
            <a:off x="7125062" y="3413869"/>
            <a:ext cx="144016" cy="6458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7394702" y="3457096"/>
            <a:ext cx="1224136" cy="56254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Speedup: 5.8</a:t>
            </a:r>
          </a:p>
        </p:txBody>
      </p:sp>
      <p:sp>
        <p:nvSpPr>
          <p:cNvPr id="9" name="Geschweifte Klammer rechts 8"/>
          <p:cNvSpPr/>
          <p:nvPr/>
        </p:nvSpPr>
        <p:spPr>
          <a:xfrm>
            <a:off x="7164288" y="5268511"/>
            <a:ext cx="123457" cy="31427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7487269" y="5153944"/>
            <a:ext cx="1131569" cy="56254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Speedup: 6.7 </a:t>
            </a:r>
            <a:r>
              <a:rPr lang="de-DE" dirty="0">
                <a:solidFill>
                  <a:schemeClr val="bg1"/>
                </a:solidFill>
                <a:sym typeface="Symbol" panose="05050102010706020507" pitchFamily="18" charset="2"/>
              </a:rPr>
              <a:t> 5.8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2228740" y="332656"/>
            <a:ext cx="4686519" cy="1440160"/>
          </a:xfrm>
        </p:spPr>
        <p:txBody>
          <a:bodyPr>
            <a:normAutofit fontScale="90000"/>
          </a:bodyPr>
          <a:lstStyle/>
          <a:p>
            <a:r>
              <a:rPr lang="de-DE" dirty="0"/>
              <a:t>AVX2 </a:t>
            </a:r>
            <a:r>
              <a:rPr lang="mn-MN" dirty="0"/>
              <a:t>програмчлал</a:t>
            </a:r>
            <a:r>
              <a:rPr lang="de-DE" dirty="0"/>
              <a:t>: </a:t>
            </a:r>
            <a:r>
              <a:rPr lang="mn-MN" dirty="0"/>
              <a:t>эргүүлсэн</a:t>
            </a:r>
            <a:r>
              <a:rPr lang="de-DE" dirty="0"/>
              <a:t> MatMult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438" y="0"/>
            <a:ext cx="2144562" cy="270892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0"/>
            <a:ext cx="2231329" cy="2499577"/>
          </a:xfrm>
          <a:prstGeom prst="rect">
            <a:avLst/>
          </a:prstGeom>
          <a:solidFill>
            <a:schemeClr val="tx1"/>
          </a:solidFill>
        </p:spPr>
      </p:pic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762344"/>
              </p:ext>
            </p:extLst>
          </p:nvPr>
        </p:nvGraphicFramePr>
        <p:xfrm>
          <a:off x="1455097" y="4622167"/>
          <a:ext cx="5529117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9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b="0" u="sng" dirty="0"/>
                        <a:t>6-core i7-6800K</a:t>
                      </a:r>
                      <a:r>
                        <a:rPr lang="en-US" b="0" dirty="0"/>
                        <a:t>: </a:t>
                      </a:r>
                      <a:r>
                        <a:rPr lang="en-US" sz="1800" i="1" u="none" dirty="0">
                          <a:latin typeface="+mn-lt"/>
                          <a:cs typeface="Courier New" pitchFamily="49" charset="0"/>
                        </a:rPr>
                        <a:t>m</a:t>
                      </a:r>
                      <a:r>
                        <a:rPr lang="en-US" sz="1800" u="none" dirty="0">
                          <a:latin typeface="+mn-lt"/>
                          <a:cs typeface="Courier New" pitchFamily="49" charset="0"/>
                        </a:rPr>
                        <a:t> = 1K, </a:t>
                      </a:r>
                      <a:r>
                        <a:rPr lang="en-US" sz="1800" i="1" u="none" dirty="0">
                          <a:latin typeface="+mn-lt"/>
                          <a:cs typeface="Courier New" pitchFamily="49" charset="0"/>
                        </a:rPr>
                        <a:t>l </a:t>
                      </a:r>
                      <a:r>
                        <a:rPr lang="en-US" sz="1800" i="0" u="none" dirty="0">
                          <a:latin typeface="+mn-lt"/>
                          <a:cs typeface="Courier New" pitchFamily="49" charset="0"/>
                        </a:rPr>
                        <a:t>= 2K, </a:t>
                      </a:r>
                      <a:r>
                        <a:rPr lang="en-US" sz="1800" i="1" u="none" dirty="0">
                          <a:latin typeface="+mn-lt"/>
                          <a:cs typeface="Courier New" pitchFamily="49" charset="0"/>
                        </a:rPr>
                        <a:t>n</a:t>
                      </a:r>
                      <a:r>
                        <a:rPr lang="en-US" sz="1800" u="none" dirty="0">
                          <a:latin typeface="+mn-lt"/>
                          <a:cs typeface="Courier New" pitchFamily="49" charset="0"/>
                        </a:rPr>
                        <a:t> = 4K</a:t>
                      </a:r>
                    </a:p>
                    <a:p>
                      <a:pPr algn="ctr"/>
                      <a:r>
                        <a:rPr lang="en-US" sz="1800" u="none" dirty="0">
                          <a:latin typeface="+mn-lt"/>
                          <a:cs typeface="Courier New" pitchFamily="49" charset="0"/>
                        </a:rPr>
                        <a:t>OpenMP</a:t>
                      </a:r>
                      <a:r>
                        <a:rPr lang="mn-MN" sz="1800" u="none" dirty="0">
                          <a:latin typeface="+mn-lt"/>
                          <a:cs typeface="Courier New" pitchFamily="49" charset="0"/>
                        </a:rPr>
                        <a:t>-ын </a:t>
                      </a:r>
                      <a:r>
                        <a:rPr lang="en-US" sz="1800" u="none" dirty="0">
                          <a:latin typeface="+mn-lt"/>
                          <a:cs typeface="Courier New" pitchFamily="49" charset="0"/>
                        </a:rPr>
                        <a:t>12 thread</a:t>
                      </a:r>
                      <a:endParaRPr lang="en-US" sz="1800" u="none" baseline="30000" dirty="0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288">
                <a:tc>
                  <a:txBody>
                    <a:bodyPr/>
                    <a:lstStyle/>
                    <a:p>
                      <a:r>
                        <a:rPr lang="de-DE" sz="1800" b="0" dirty="0">
                          <a:latin typeface="Courier New" pitchFamily="49" charset="0"/>
                          <a:cs typeface="Courier New" pitchFamily="49" charset="0"/>
                        </a:rPr>
                        <a:t>#elapsed time (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avx2_tmm_multi</a:t>
                      </a:r>
                      <a:r>
                        <a:rPr lang="de-DE" sz="1800" b="0" dirty="0">
                          <a:latin typeface="Courier New" pitchFamily="49" charset="0"/>
                          <a:cs typeface="Courier New" pitchFamily="49" charset="0"/>
                        </a:rPr>
                        <a:t>):  0.32s</a:t>
                      </a:r>
                      <a:endParaRPr lang="en-US" sz="18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01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5905"/>
            <a:ext cx="9144000" cy="1143000"/>
          </a:xfrm>
        </p:spPr>
        <p:txBody>
          <a:bodyPr/>
          <a:lstStyle/>
          <a:p>
            <a:r>
              <a:rPr lang="de-DE" dirty="0"/>
              <a:t>AoS </a:t>
            </a:r>
            <a:r>
              <a:rPr lang="mn-MN" dirty="0"/>
              <a:t>ба </a:t>
            </a:r>
            <a:r>
              <a:rPr lang="de-DE" dirty="0"/>
              <a:t>SoA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4437"/>
            <a:ext cx="9096020" cy="271295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4" name="Inhaltsplatzhalter 18"/>
          <p:cNvSpPr>
            <a:spLocks noGrp="1"/>
          </p:cNvSpPr>
          <p:nvPr>
            <p:ph idx="1"/>
          </p:nvPr>
        </p:nvSpPr>
        <p:spPr>
          <a:xfrm>
            <a:off x="47510" y="4221088"/>
            <a:ext cx="9001000" cy="2448272"/>
          </a:xfrm>
        </p:spPr>
        <p:txBody>
          <a:bodyPr>
            <a:normAutofit/>
          </a:bodyPr>
          <a:lstStyle/>
          <a:p>
            <a:r>
              <a:rPr lang="mn-MN" dirty="0"/>
              <a:t>Векторыг нормалчлах зорилгоор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mn-MN" dirty="0"/>
              <a:t>ба </a:t>
            </a:r>
            <a:r>
              <a:rPr lang="en-US" dirty="0" err="1"/>
              <a:t>SoA</a:t>
            </a:r>
            <a:r>
              <a:rPr lang="mn-MN" dirty="0"/>
              <a:t> ын </a:t>
            </a:r>
            <a:r>
              <a:rPr lang="en-US" dirty="0"/>
              <a:t>SIMD-friendliness </a:t>
            </a:r>
            <a:r>
              <a:rPr lang="mn-MN" dirty="0"/>
              <a:t>байдлыг харьцуулахад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mn-MN" dirty="0"/>
              <a:t>ширхэг бодит тоон </a:t>
            </a:r>
            <a:r>
              <a:rPr lang="en-US" dirty="0"/>
              <a:t>3D</a:t>
            </a:r>
            <a:r>
              <a:rPr lang="mn-MN" dirty="0"/>
              <a:t> векторын цуглуулга хэрэглэнэ. </a:t>
            </a:r>
          </a:p>
          <a:p>
            <a:r>
              <a:rPr lang="en-US" b="1" dirty="0"/>
              <a:t>AOS (Array of Structures):</a:t>
            </a:r>
            <a:r>
              <a:rPr lang="mn-MN" b="1" dirty="0"/>
              <a:t> </a:t>
            </a:r>
            <a:r>
              <a:rPr lang="mn-MN" dirty="0"/>
              <a:t>утгуудыг солбицуулан хадгалсан нэг массив </a:t>
            </a:r>
          </a:p>
          <a:p>
            <a:r>
              <a:rPr lang="en-US" b="1" dirty="0"/>
              <a:t>SOA(Structure of Arrays):</a:t>
            </a:r>
            <a:r>
              <a:rPr lang="mn-MN" b="1" dirty="0"/>
              <a:t> </a:t>
            </a:r>
            <a:r>
              <a:rPr lang="mn-MN" dirty="0"/>
              <a:t>хэмжээс бүрт нэг массивтэй. Массив бүр зөвхөн холбогдох хэмжээсийн утгуудыг хадгалдаг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34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79781"/>
            <a:ext cx="8856984" cy="972955"/>
          </a:xfrm>
        </p:spPr>
        <p:txBody>
          <a:bodyPr>
            <a:normAutofit/>
          </a:bodyPr>
          <a:lstStyle/>
          <a:p>
            <a:r>
              <a:rPr lang="en-US" dirty="0" err="1"/>
              <a:t>AoS</a:t>
            </a:r>
            <a:r>
              <a:rPr lang="mn-MN" dirty="0"/>
              <a:t> дээрх вектор нормалчлал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241176" y="5805264"/>
                <a:ext cx="8496944" cy="720080"/>
              </a:xfrm>
              <a:solidFill>
                <a:srgbClr val="FFC000"/>
              </a:solidFill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>
                    <a:solidFill>
                      <a:schemeClr val="bg1"/>
                    </a:solidFill>
                  </a:rPr>
                  <a:t> </a:t>
                </a:r>
                <a:r>
                  <a:rPr lang="mn-MN" dirty="0">
                    <a:solidFill>
                      <a:schemeClr val="bg1"/>
                    </a:solidFill>
                  </a:rPr>
                  <a:t>байх</a:t>
                </a:r>
                <a:r>
                  <a:rPr lang="de-DE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de-DE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de-D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de-D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de-D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de-D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mn-MN" dirty="0">
                    <a:solidFill>
                      <a:schemeClr val="bg1"/>
                    </a:solidFill>
                  </a:rPr>
                  <a:t>. Энд</a:t>
                </a:r>
                <a:r>
                  <a:rPr lang="de-DE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de-DE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r>
                  <a:rPr lang="de-DE" dirty="0">
                    <a:solidFill>
                      <a:schemeClr val="bg1"/>
                    </a:solidFill>
                  </a:rPr>
                  <a:t>  </a:t>
                </a: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1176" y="5805264"/>
                <a:ext cx="8496944" cy="72008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/>
          <a:srcRect r="-539" b="63271"/>
          <a:stretch/>
        </p:blipFill>
        <p:spPr>
          <a:xfrm>
            <a:off x="0" y="1046989"/>
            <a:ext cx="9145016" cy="996438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Rechteck 3"/>
          <p:cNvSpPr/>
          <p:nvPr/>
        </p:nvSpPr>
        <p:spPr>
          <a:xfrm>
            <a:off x="683568" y="2348880"/>
            <a:ext cx="7488832" cy="30469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//Non-vectorized with plain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AoS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layout 3D vector normalization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plain_aos_norm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xyz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uint64_t 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(uint64_t i=0; i&lt;3*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i+=3) {</a:t>
            </a:r>
          </a:p>
          <a:p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const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xyz[i+0];</a:t>
            </a:r>
          </a:p>
          <a:p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const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xyz[i+1];</a:t>
            </a:r>
          </a:p>
          <a:p>
            <a:r>
              <a:rPr lang="de-D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l-PL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pl-PL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 = xyz[i+2];</a:t>
            </a:r>
          </a:p>
          <a:p>
            <a:r>
              <a:rPr lang="de-D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de-DE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irho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1.0f/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(x*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x+y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y+z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*z);</a:t>
            </a:r>
          </a:p>
          <a:p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xyz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[i+0] *= 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irho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xyz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[i+1] *= 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irho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xyz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[i+2] *= 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irho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423768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512" y="5242548"/>
            <a:ext cx="8784976" cy="1547095"/>
          </a:xfrm>
        </p:spPr>
        <p:txBody>
          <a:bodyPr>
            <a:normAutofit fontScale="92500"/>
          </a:bodyPr>
          <a:lstStyle/>
          <a:p>
            <a:r>
              <a:rPr lang="mn-MN" dirty="0"/>
              <a:t>128-бит регистр бүрэн ашиглагдахгүй</a:t>
            </a:r>
            <a:endParaRPr lang="de-DE" dirty="0"/>
          </a:p>
          <a:p>
            <a:r>
              <a:rPr lang="mn-MN" dirty="0"/>
              <a:t>Квадратуудыг нэгтгэхэд хөршүүдийн хоорондох үйлдлүүдийг шаарддаг ба ингэснээр урвуу квадрат язгуурыг тооцоолоход зөвхөн нэг утга үлдэнэ</a:t>
            </a:r>
            <a:endParaRPr lang="de-DE" dirty="0"/>
          </a:p>
          <a:p>
            <a:r>
              <a:rPr lang="mn-MN" dirty="0"/>
              <a:t>Том вектор регистрүүд олон байх нь ашиггүй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26895" y="1233238"/>
            <a:ext cx="936104" cy="43204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>
                <a:solidFill>
                  <a:sysClr val="windowText" lastClr="000000"/>
                </a:solidFill>
              </a:rPr>
              <a:t>x</a:t>
            </a:r>
            <a:endParaRPr lang="en-US" i="1" dirty="0">
              <a:solidFill>
                <a:sysClr val="windowText" lastClr="00000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262999" y="1233238"/>
            <a:ext cx="936104" cy="43204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>
                <a:solidFill>
                  <a:sysClr val="windowText" lastClr="000000"/>
                </a:solidFill>
              </a:rPr>
              <a:t>y</a:t>
            </a:r>
            <a:endParaRPr lang="en-US" i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199103" y="1233238"/>
            <a:ext cx="936104" cy="4320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>
                <a:solidFill>
                  <a:sysClr val="windowText" lastClr="000000"/>
                </a:solidFill>
              </a:rPr>
              <a:t>z</a:t>
            </a:r>
            <a:endParaRPr lang="en-US" i="1" dirty="0">
              <a:solidFill>
                <a:sysClr val="windowText" lastClr="000000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135207" y="1230266"/>
            <a:ext cx="936104" cy="435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4431351" y="1230266"/>
            <a:ext cx="936104" cy="43204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>
                <a:solidFill>
                  <a:sysClr val="windowText" lastClr="000000"/>
                </a:solidFill>
              </a:rPr>
              <a:t>x</a:t>
            </a:r>
            <a:endParaRPr lang="en-US" i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367455" y="1230266"/>
            <a:ext cx="936104" cy="43204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>
                <a:solidFill>
                  <a:sysClr val="windowText" lastClr="000000"/>
                </a:solidFill>
              </a:rPr>
              <a:t>y</a:t>
            </a:r>
            <a:endParaRPr lang="en-US" i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303559" y="1230266"/>
            <a:ext cx="936104" cy="4320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>
                <a:solidFill>
                  <a:sysClr val="windowText" lastClr="000000"/>
                </a:solidFill>
              </a:rPr>
              <a:t>z</a:t>
            </a:r>
            <a:endParaRPr lang="en-US" i="1" dirty="0">
              <a:solidFill>
                <a:sysClr val="windowText" lastClr="000000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7239663" y="1230266"/>
            <a:ext cx="93610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559143" y="2451430"/>
            <a:ext cx="936104" cy="43204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>
                <a:solidFill>
                  <a:sysClr val="windowText" lastClr="000000"/>
                </a:solidFill>
              </a:rPr>
              <a:t>x</a:t>
            </a:r>
            <a:r>
              <a:rPr lang="de-DE" baseline="30000" dirty="0">
                <a:solidFill>
                  <a:sysClr val="windowText" lastClr="000000"/>
                </a:solidFill>
              </a:rPr>
              <a:t>2</a:t>
            </a:r>
            <a:endParaRPr lang="en-US" baseline="300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3495247" y="2451430"/>
            <a:ext cx="936104" cy="43204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>
                <a:solidFill>
                  <a:sysClr val="windowText" lastClr="000000"/>
                </a:solidFill>
              </a:rPr>
              <a:t>y</a:t>
            </a:r>
            <a:r>
              <a:rPr lang="de-DE" baseline="30000" dirty="0">
                <a:solidFill>
                  <a:sysClr val="windowText" lastClr="000000"/>
                </a:solidFill>
              </a:rPr>
              <a:t>2</a:t>
            </a:r>
            <a:endParaRPr lang="en-US" baseline="30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4431351" y="2451430"/>
            <a:ext cx="936104" cy="4320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>
                <a:solidFill>
                  <a:sysClr val="windowText" lastClr="000000"/>
                </a:solidFill>
              </a:rPr>
              <a:t>z</a:t>
            </a:r>
            <a:r>
              <a:rPr lang="de-DE" baseline="30000" dirty="0">
                <a:solidFill>
                  <a:sysClr val="windowText" lastClr="000000"/>
                </a:solidFill>
              </a:rPr>
              <a:t>2</a:t>
            </a:r>
            <a:endParaRPr lang="en-US" baseline="30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5367455" y="2451430"/>
            <a:ext cx="93610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Gerade Verbindung mit Pfeil 21"/>
          <p:cNvCxnSpPr>
            <a:stCxn id="5" idx="2"/>
            <a:endCxn id="13" idx="0"/>
          </p:cNvCxnSpPr>
          <p:nvPr/>
        </p:nvCxnSpPr>
        <p:spPr>
          <a:xfrm>
            <a:off x="794947" y="1665286"/>
            <a:ext cx="2232248" cy="7861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9" idx="2"/>
            <a:endCxn id="13" idx="0"/>
          </p:cNvCxnSpPr>
          <p:nvPr/>
        </p:nvCxnSpPr>
        <p:spPr>
          <a:xfrm flipH="1">
            <a:off x="3027195" y="1662314"/>
            <a:ext cx="1872208" cy="7891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>
            <a:off x="1731051" y="1668258"/>
            <a:ext cx="2232248" cy="7861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H="1">
            <a:off x="3963299" y="1665286"/>
            <a:ext cx="1872208" cy="7891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>
            <a:off x="2667155" y="1659342"/>
            <a:ext cx="2232248" cy="7861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H="1">
            <a:off x="4899403" y="1656370"/>
            <a:ext cx="1872208" cy="7891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2559143" y="3335199"/>
            <a:ext cx="936104" cy="43204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>
                <a:solidFill>
                  <a:sysClr val="windowText" lastClr="000000"/>
                </a:solidFill>
              </a:rPr>
              <a:t>x</a:t>
            </a:r>
            <a:r>
              <a:rPr lang="de-DE" baseline="30000" dirty="0">
                <a:solidFill>
                  <a:sysClr val="windowText" lastClr="000000"/>
                </a:solidFill>
              </a:rPr>
              <a:t>2</a:t>
            </a:r>
            <a:r>
              <a:rPr lang="de-DE" dirty="0">
                <a:solidFill>
                  <a:sysClr val="windowText" lastClr="000000"/>
                </a:solidFill>
              </a:rPr>
              <a:t>+</a:t>
            </a:r>
            <a:r>
              <a:rPr lang="de-DE" i="1" dirty="0">
                <a:solidFill>
                  <a:sysClr val="windowText" lastClr="000000"/>
                </a:solidFill>
              </a:rPr>
              <a:t>y</a:t>
            </a:r>
            <a:r>
              <a:rPr lang="de-DE" baseline="30000" dirty="0">
                <a:solidFill>
                  <a:sysClr val="windowText" lastClr="000000"/>
                </a:solidFill>
              </a:rPr>
              <a:t>2</a:t>
            </a:r>
            <a:endParaRPr lang="en-US" baseline="30000" dirty="0">
              <a:solidFill>
                <a:sysClr val="windowText" lastClr="000000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3495247" y="3335199"/>
            <a:ext cx="93610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4431351" y="3335199"/>
            <a:ext cx="93610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5367455" y="3335199"/>
            <a:ext cx="93610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Gerade Verbindung mit Pfeil 36"/>
          <p:cNvCxnSpPr>
            <a:stCxn id="13" idx="2"/>
            <a:endCxn id="33" idx="0"/>
          </p:cNvCxnSpPr>
          <p:nvPr/>
        </p:nvCxnSpPr>
        <p:spPr>
          <a:xfrm>
            <a:off x="3027195" y="2883478"/>
            <a:ext cx="0" cy="4517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endCxn id="33" idx="0"/>
          </p:cNvCxnSpPr>
          <p:nvPr/>
        </p:nvCxnSpPr>
        <p:spPr>
          <a:xfrm flipH="1">
            <a:off x="3027195" y="2906123"/>
            <a:ext cx="936103" cy="4290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endCxn id="47" idx="0"/>
          </p:cNvCxnSpPr>
          <p:nvPr/>
        </p:nvCxnSpPr>
        <p:spPr>
          <a:xfrm flipH="1">
            <a:off x="3085492" y="2866399"/>
            <a:ext cx="1813911" cy="13546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2617440" y="4221088"/>
            <a:ext cx="936104" cy="54054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>
                <a:solidFill>
                  <a:sysClr val="windowText" lastClr="000000"/>
                </a:solidFill>
              </a:rPr>
              <a:t>x</a:t>
            </a:r>
            <a:r>
              <a:rPr lang="de-DE" baseline="30000" dirty="0">
                <a:solidFill>
                  <a:sysClr val="windowText" lastClr="000000"/>
                </a:solidFill>
              </a:rPr>
              <a:t>2</a:t>
            </a:r>
            <a:r>
              <a:rPr lang="de-DE" dirty="0">
                <a:solidFill>
                  <a:sysClr val="windowText" lastClr="000000"/>
                </a:solidFill>
              </a:rPr>
              <a:t>+</a:t>
            </a:r>
            <a:r>
              <a:rPr lang="de-DE" i="1" dirty="0">
                <a:solidFill>
                  <a:sysClr val="windowText" lastClr="000000"/>
                </a:solidFill>
              </a:rPr>
              <a:t>y</a:t>
            </a:r>
            <a:r>
              <a:rPr lang="de-DE" baseline="30000" dirty="0">
                <a:solidFill>
                  <a:sysClr val="windowText" lastClr="000000"/>
                </a:solidFill>
              </a:rPr>
              <a:t>2</a:t>
            </a:r>
            <a:r>
              <a:rPr lang="de-DE" dirty="0">
                <a:solidFill>
                  <a:sysClr val="windowText" lastClr="000000"/>
                </a:solidFill>
              </a:rPr>
              <a:t>+ </a:t>
            </a:r>
            <a:r>
              <a:rPr lang="de-DE" i="1" dirty="0">
                <a:solidFill>
                  <a:sysClr val="windowText" lastClr="000000"/>
                </a:solidFill>
              </a:rPr>
              <a:t>z</a:t>
            </a:r>
            <a:r>
              <a:rPr lang="de-DE" baseline="30000" dirty="0">
                <a:solidFill>
                  <a:sysClr val="windowText" lastClr="000000"/>
                </a:solidFill>
              </a:rPr>
              <a:t>2</a:t>
            </a:r>
            <a:endParaRPr lang="en-US" baseline="30000" dirty="0">
              <a:solidFill>
                <a:sysClr val="windowText" lastClr="000000"/>
              </a:solidFill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3553544" y="4221089"/>
            <a:ext cx="936104" cy="540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4489648" y="4221088"/>
            <a:ext cx="936104" cy="531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5425752" y="4221089"/>
            <a:ext cx="936104" cy="531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1" name="Gerade Verbindung mit Pfeil 50"/>
          <p:cNvCxnSpPr>
            <a:endCxn id="47" idx="0"/>
          </p:cNvCxnSpPr>
          <p:nvPr/>
        </p:nvCxnSpPr>
        <p:spPr>
          <a:xfrm>
            <a:off x="3085492" y="3769368"/>
            <a:ext cx="0" cy="4517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el 1"/>
          <p:cNvSpPr>
            <a:spLocks noGrp="1"/>
          </p:cNvSpPr>
          <p:nvPr>
            <p:ph type="title"/>
          </p:nvPr>
        </p:nvSpPr>
        <p:spPr>
          <a:xfrm>
            <a:off x="374848" y="79781"/>
            <a:ext cx="8229600" cy="972955"/>
          </a:xfrm>
        </p:spPr>
        <p:txBody>
          <a:bodyPr/>
          <a:lstStyle/>
          <a:p>
            <a:r>
              <a:rPr lang="en-US" dirty="0" err="1"/>
              <a:t>AoS</a:t>
            </a:r>
            <a:r>
              <a:rPr lang="mn-MN" dirty="0"/>
              <a:t> дээрх вектор нормалчлал</a:t>
            </a:r>
            <a:endParaRPr lang="de-DE" dirty="0"/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3085492" y="4761629"/>
            <a:ext cx="0" cy="4517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62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  <p:bldP spid="14" grpId="0" animBg="1"/>
      <p:bldP spid="15" grpId="0" animBg="1"/>
      <p:bldP spid="16" grpId="0" animBg="1"/>
      <p:bldP spid="33" grpId="0" animBg="1"/>
      <p:bldP spid="34" grpId="0" animBg="1"/>
      <p:bldP spid="35" grpId="0" animBg="1"/>
      <p:bldP spid="3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0544" y="0"/>
            <a:ext cx="8541936" cy="972955"/>
          </a:xfrm>
        </p:spPr>
        <p:txBody>
          <a:bodyPr>
            <a:normAutofit/>
          </a:bodyPr>
          <a:lstStyle/>
          <a:p>
            <a:r>
              <a:rPr lang="en-US" dirty="0" err="1"/>
              <a:t>SoA</a:t>
            </a:r>
            <a:r>
              <a:rPr lang="mn-MN" dirty="0"/>
              <a:t> дээрх вектор нормалчлал</a:t>
            </a:r>
            <a:r>
              <a:rPr lang="de-DE" dirty="0"/>
              <a:t>  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l="26484" t="44691" r="31870"/>
          <a:stretch/>
        </p:blipFill>
        <p:spPr>
          <a:xfrm>
            <a:off x="503548" y="972955"/>
            <a:ext cx="3328760" cy="1318519"/>
          </a:xfrm>
          <a:prstGeom prst="rect">
            <a:avLst/>
          </a:prstGeom>
          <a:solidFill>
            <a:schemeClr val="tx1"/>
          </a:solidFill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4545855" y="1062365"/>
                <a:ext cx="3600400" cy="1138210"/>
              </a:xfrm>
              <a:solidFill>
                <a:srgbClr val="FFC000"/>
              </a:solidFill>
            </p:spPr>
            <p:txBody>
              <a:bodyPr>
                <a:normAutofit fontScale="85000" lnSpcReduction="100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>
                    <a:solidFill>
                      <a:schemeClr val="bg1"/>
                    </a:solidFill>
                  </a:rPr>
                  <a:t> </a:t>
                </a:r>
                <a:r>
                  <a:rPr lang="mn-MN" dirty="0">
                    <a:solidFill>
                      <a:schemeClr val="bg1"/>
                    </a:solidFill>
                  </a:rPr>
                  <a:t>байх</a:t>
                </a:r>
                <a:r>
                  <a:rPr lang="de-DE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de-D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de-D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de-D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mn-MN" dirty="0">
                    <a:solidFill>
                      <a:schemeClr val="bg1"/>
                    </a:solidFill>
                  </a:rPr>
                  <a:t>,</a:t>
                </a:r>
                <a:endParaRPr lang="de-DE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r>
                  <a:rPr lang="de-DE" dirty="0">
                    <a:solidFill>
                      <a:schemeClr val="bg1"/>
                    </a:solidFill>
                  </a:rPr>
                  <a:t> </a:t>
                </a:r>
                <a:r>
                  <a:rPr lang="mn-MN" dirty="0">
                    <a:solidFill>
                      <a:schemeClr val="bg1"/>
                    </a:solidFill>
                  </a:rPr>
                  <a:t>Энд</a:t>
                </a:r>
                <a:r>
                  <a:rPr lang="de-DE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de-DE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r>
                  <a:rPr lang="de-DE" dirty="0">
                    <a:solidFill>
                      <a:schemeClr val="bg1"/>
                    </a:solidFill>
                  </a:rPr>
                  <a:t>  </a:t>
                </a:r>
              </a:p>
            </p:txBody>
          </p:sp>
        </mc:Choice>
        <mc:Fallback>
          <p:sp>
            <p:nvSpPr>
              <p:cNvPr id="8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5855" y="1062365"/>
                <a:ext cx="3600400" cy="113821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/>
          <p:cNvSpPr/>
          <p:nvPr/>
        </p:nvSpPr>
        <p:spPr>
          <a:xfrm>
            <a:off x="503548" y="2420888"/>
            <a:ext cx="8136904" cy="42780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//AVX-Vectorized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SoA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layout 3D vector normalization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avx_soa_norm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*x, </a:t>
            </a:r>
            <a:r>
              <a:rPr lang="de-DE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*y, </a:t>
            </a:r>
            <a:r>
              <a:rPr lang="de-DE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*z, uint64_t 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(uint64_t i=0; i&lt;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i+=8) {</a:t>
            </a:r>
          </a:p>
          <a:p>
            <a:r>
              <a:rPr lang="de-D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__m256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_mm256_load_ps(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x+i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de-DE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// </a:t>
            </a:r>
            <a:r>
              <a:rPr lang="de-DE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aligned</a:t>
            </a:r>
            <a:r>
              <a:rPr lang="de-DE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loads</a:t>
            </a:r>
            <a:endParaRPr lang="de-D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__m256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_mm256_load_ps(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y+i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__m256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 = _mm256_load_ps(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z+i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de-D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__m256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 = _mm256_fmadd_ps(X,X,   </a:t>
            </a:r>
            <a:r>
              <a:rPr lang="de-DE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 &lt;- X*X+Y*Y+Z*Z</a:t>
            </a:r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_mm256_fmadd_ps(Y,Y,_mm256_mul_ps(Z,Z)));</a:t>
            </a:r>
          </a:p>
          <a:p>
            <a:endParaRPr lang="de-D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R = _mm256_rsqrt_ps(R);</a:t>
            </a:r>
            <a:r>
              <a:rPr lang="de-DE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// R &lt;- 1/</a:t>
            </a:r>
            <a:r>
              <a:rPr lang="de-DE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de-DE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(R)</a:t>
            </a:r>
          </a:p>
          <a:p>
            <a:endParaRPr lang="de-D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_mm256_store_ps(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x+i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_mm256_mul_ps(X, R));</a:t>
            </a:r>
            <a:r>
              <a:rPr lang="de-DE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// </a:t>
            </a:r>
            <a:r>
              <a:rPr lang="de-DE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aligned</a:t>
            </a:r>
            <a:r>
              <a:rPr lang="de-DE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stores</a:t>
            </a:r>
            <a:endParaRPr lang="de-D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_mm256_store_ps(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y+i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_mm256_mul_ps(Y, R));</a:t>
            </a:r>
          </a:p>
          <a:p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_mm256_store_ps(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z+i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_mm256_mul_ps(Z, R));</a:t>
            </a:r>
          </a:p>
          <a:p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740079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8804-126F-465E-9AE4-4BAFEFA9A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AoS</a:t>
            </a:r>
            <a:r>
              <a:rPr lang="mn-MN" dirty="0"/>
              <a:t> дээрх </a:t>
            </a:r>
            <a:r>
              <a:rPr lang="de-DE" dirty="0"/>
              <a:t>Vectorized </a:t>
            </a:r>
            <a:r>
              <a:rPr lang="mn-MN" dirty="0"/>
              <a:t>нормалчлал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83C4-B5BA-4722-9630-6979D09CC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1696550"/>
          </a:xfrm>
        </p:spPr>
        <p:txBody>
          <a:bodyPr/>
          <a:lstStyle/>
          <a:p>
            <a:pPr marL="494100" indent="-457200">
              <a:buFont typeface="+mj-lt"/>
              <a:buAutoNum type="arabicPeriod"/>
            </a:pPr>
            <a:r>
              <a:rPr lang="en-US" dirty="0" err="1"/>
              <a:t>AoS</a:t>
            </a:r>
            <a:r>
              <a:rPr lang="en-US" dirty="0"/>
              <a:t> </a:t>
            </a:r>
            <a:r>
              <a:rPr lang="mn-MN" dirty="0"/>
              <a:t>форматад гурван 3</a:t>
            </a:r>
            <a:r>
              <a:rPr lang="en-US" dirty="0"/>
              <a:t>D </a:t>
            </a:r>
            <a:r>
              <a:rPr lang="mn-MN" dirty="0"/>
              <a:t>векторыг гурван 256</a:t>
            </a:r>
            <a:r>
              <a:rPr lang="en-US" dirty="0"/>
              <a:t>-bit</a:t>
            </a:r>
            <a:r>
              <a:rPr lang="mn-MN" dirty="0"/>
              <a:t> регистр ашиглан </a:t>
            </a:r>
            <a:r>
              <a:rPr lang="en-US" dirty="0" err="1"/>
              <a:t>SoA</a:t>
            </a:r>
            <a:r>
              <a:rPr lang="en-US" dirty="0"/>
              <a:t> </a:t>
            </a:r>
            <a:r>
              <a:rPr lang="mn-MN" dirty="0"/>
              <a:t>формат руу шилжүүлнэ. 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 err="1"/>
              <a:t>SoA</a:t>
            </a:r>
            <a:r>
              <a:rPr lang="en-US" dirty="0"/>
              <a:t> </a:t>
            </a:r>
            <a:r>
              <a:rPr lang="mn-MN" dirty="0"/>
              <a:t>форматыг ашиглан </a:t>
            </a:r>
            <a:r>
              <a:rPr lang="de-DE" dirty="0"/>
              <a:t>Vectorized</a:t>
            </a:r>
            <a:r>
              <a:rPr lang="mn-MN" dirty="0"/>
              <a:t> </a:t>
            </a:r>
            <a:r>
              <a:rPr lang="en-US" dirty="0"/>
              <a:t>SIMD </a:t>
            </a:r>
            <a:r>
              <a:rPr lang="mn-MN" dirty="0"/>
              <a:t>тооцооллыг хийнэ.</a:t>
            </a:r>
            <a:endParaRPr lang="en-US" dirty="0"/>
          </a:p>
          <a:p>
            <a:pPr marL="494100" indent="-457200">
              <a:buFont typeface="+mj-lt"/>
              <a:buAutoNum type="arabicPeriod"/>
            </a:pPr>
            <a:r>
              <a:rPr lang="en-US" dirty="0" err="1"/>
              <a:t>SoA</a:t>
            </a:r>
            <a:r>
              <a:rPr lang="en-US" dirty="0"/>
              <a:t>-</a:t>
            </a:r>
            <a:r>
              <a:rPr lang="mn-MN" dirty="0"/>
              <a:t>ээс үр дүнг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mn-MN" dirty="0"/>
              <a:t>формат руу шилжүүлнэ</a:t>
            </a:r>
            <a:r>
              <a:rPr lang="en-US" dirty="0"/>
              <a:t>.</a:t>
            </a:r>
          </a:p>
        </p:txBody>
      </p:sp>
      <p:graphicFrame>
        <p:nvGraphicFramePr>
          <p:cNvPr id="6" name="Tabelle 4">
            <a:extLst>
              <a:ext uri="{FF2B5EF4-FFF2-40B4-BE49-F238E27FC236}">
                <a16:creationId xmlns:a16="http://schemas.microsoft.com/office/drawing/2014/main" id="{EBF1A5FF-5D72-4C15-B6DE-BB5171BF7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984616"/>
              </p:ext>
            </p:extLst>
          </p:nvPr>
        </p:nvGraphicFramePr>
        <p:xfrm>
          <a:off x="718882" y="4293096"/>
          <a:ext cx="576064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>
                          <a:latin typeface="+mn-lt"/>
                          <a:cs typeface="Courier New" pitchFamily="49" charset="0"/>
                        </a:rPr>
                        <a:t>i7-6800K:</a:t>
                      </a:r>
                      <a:r>
                        <a:rPr lang="en-US" sz="1600" u="none" dirty="0"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en-US" sz="1600" i="1" u="none" dirty="0">
                          <a:latin typeface="+mn-lt"/>
                          <a:cs typeface="Courier New" pitchFamily="49" charset="0"/>
                        </a:rPr>
                        <a:t>n</a:t>
                      </a:r>
                      <a:r>
                        <a:rPr lang="en-US" sz="1600" u="none" dirty="0">
                          <a:latin typeface="+mn-lt"/>
                          <a:cs typeface="Courier New" pitchFamily="49" charset="0"/>
                        </a:rPr>
                        <a:t> = 2</a:t>
                      </a:r>
                      <a:r>
                        <a:rPr lang="en-US" sz="1600" u="none" baseline="30000" dirty="0">
                          <a:latin typeface="+mn-lt"/>
                          <a:cs typeface="Courier New" pitchFamily="49" charset="0"/>
                        </a:rPr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288">
                <a:tc>
                  <a:txBody>
                    <a:bodyPr/>
                    <a:lstStyle/>
                    <a:p>
                      <a:r>
                        <a:rPr lang="de-DE" sz="1600" b="0" dirty="0">
                          <a:latin typeface="Courier New" pitchFamily="49" charset="0"/>
                          <a:cs typeface="Courier New" pitchFamily="49" charset="0"/>
                        </a:rPr>
                        <a:t>#</a:t>
                      </a:r>
                      <a:r>
                        <a:rPr lang="de-DE" sz="1600" b="0" dirty="0" err="1">
                          <a:latin typeface="Courier New" pitchFamily="49" charset="0"/>
                          <a:cs typeface="Courier New" pitchFamily="49" charset="0"/>
                        </a:rPr>
                        <a:t>elapsed</a:t>
                      </a:r>
                      <a:r>
                        <a:rPr lang="de-DE" sz="1600" b="0" dirty="0">
                          <a:latin typeface="Courier New" pitchFamily="49" charset="0"/>
                          <a:cs typeface="Courier New" pitchFamily="49" charset="0"/>
                        </a:rPr>
                        <a:t> time (</a:t>
                      </a:r>
                      <a:r>
                        <a:rPr lang="de-DE" sz="1600" b="0" dirty="0" err="1">
                          <a:latin typeface="Courier New" pitchFamily="49" charset="0"/>
                          <a:cs typeface="Courier New" pitchFamily="49" charset="0"/>
                        </a:rPr>
                        <a:t>plain_aos_normailze</a:t>
                      </a:r>
                      <a:r>
                        <a:rPr lang="de-DE" sz="1600" b="0" dirty="0">
                          <a:latin typeface="Courier New" pitchFamily="49" charset="0"/>
                          <a:cs typeface="Courier New" pitchFamily="49" charset="0"/>
                        </a:rPr>
                        <a:t>):	0.72s</a:t>
                      </a:r>
                      <a:endParaRPr lang="en-US" sz="16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baseline="0" dirty="0">
                          <a:latin typeface="Courier New" pitchFamily="49" charset="0"/>
                          <a:cs typeface="Courier New" pitchFamily="49" charset="0"/>
                        </a:rPr>
                        <a:t>#elapsed time (</a:t>
                      </a:r>
                      <a:r>
                        <a:rPr lang="en-US" sz="1600" b="0" baseline="0" dirty="0" err="1">
                          <a:latin typeface="Courier New" pitchFamily="49" charset="0"/>
                          <a:cs typeface="Courier New" pitchFamily="49" charset="0"/>
                        </a:rPr>
                        <a:t>avx_aos_normalize</a:t>
                      </a:r>
                      <a:r>
                        <a:rPr lang="en-US" sz="1600" b="0" baseline="0" dirty="0">
                          <a:latin typeface="Courier New" pitchFamily="49" charset="0"/>
                          <a:cs typeface="Courier New" pitchFamily="49" charset="0"/>
                        </a:rPr>
                        <a:t>): 	0.33s        </a:t>
                      </a:r>
                      <a:endParaRPr lang="en-US" sz="16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490101"/>
                  </a:ext>
                </a:extLst>
              </a:tr>
            </a:tbl>
          </a:graphicData>
        </a:graphic>
      </p:graphicFrame>
      <p:sp>
        <p:nvSpPr>
          <p:cNvPr id="7" name="Geschweifte Klammer rechts 6">
            <a:extLst>
              <a:ext uri="{FF2B5EF4-FFF2-40B4-BE49-F238E27FC236}">
                <a16:creationId xmlns:a16="http://schemas.microsoft.com/office/drawing/2014/main" id="{7D800B1B-6818-4109-9E12-387360C32E48}"/>
              </a:ext>
            </a:extLst>
          </p:cNvPr>
          <p:cNvSpPr/>
          <p:nvPr/>
        </p:nvSpPr>
        <p:spPr>
          <a:xfrm>
            <a:off x="6558725" y="4643920"/>
            <a:ext cx="144016" cy="6458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FB71B48A-5E15-4739-8775-1B494DB7C758}"/>
              </a:ext>
            </a:extLst>
          </p:cNvPr>
          <p:cNvSpPr/>
          <p:nvPr/>
        </p:nvSpPr>
        <p:spPr>
          <a:xfrm>
            <a:off x="6781944" y="4681159"/>
            <a:ext cx="1584176" cy="54229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Speedup: 2.2 </a:t>
            </a:r>
          </a:p>
        </p:txBody>
      </p:sp>
    </p:spTree>
    <p:extLst>
      <p:ext uri="{BB962C8B-B14F-4D97-AF65-F5344CB8AC3E}">
        <p14:creationId xmlns:p14="http://schemas.microsoft.com/office/powerpoint/2010/main" val="3973421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01C9-4879-4685-89B0-628C47F79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AOS2SOA</a:t>
            </a:r>
          </a:p>
        </p:txBody>
      </p:sp>
      <p:sp>
        <p:nvSpPr>
          <p:cNvPr id="4" name="Rechteck 2">
            <a:extLst>
              <a:ext uri="{FF2B5EF4-FFF2-40B4-BE49-F238E27FC236}">
                <a16:creationId xmlns:a16="http://schemas.microsoft.com/office/drawing/2014/main" id="{FABD8C5B-B9EC-4F1F-9652-637086341218}"/>
              </a:ext>
            </a:extLst>
          </p:cNvPr>
          <p:cNvSpPr/>
          <p:nvPr/>
        </p:nvSpPr>
        <p:spPr>
          <a:xfrm>
            <a:off x="499555" y="1580050"/>
            <a:ext cx="8136904" cy="50167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mn-MN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AOS2SOA: XYZXYZXYZXYZXYZXYZXYZXYZ --&gt; XXXXXXX YYYYYYY ZZZZZZZZ </a:t>
            </a:r>
            <a:endParaRPr lang="mn-MN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(uint64_t i=0; i&lt;length; i+=8) {</a:t>
            </a:r>
            <a:endParaRPr lang="mn-M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mn-M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registers: NOTE: M is an SSE pointer (length 4) </a:t>
            </a:r>
            <a:endParaRPr lang="mn-MN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94100" lvl="1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__m128 </a:t>
            </a:r>
            <a:r>
              <a:rPr lang="en-US" sz="16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*M=(__m128*) (</a:t>
            </a:r>
            <a:r>
              <a:rPr lang="en-US" sz="16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xyz+i</a:t>
            </a:r>
            <a:r>
              <a:rPr lang="en-US" sz="16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endParaRPr lang="mn-MN" sz="16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94100" lvl="1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__m256 </a:t>
            </a:r>
            <a:r>
              <a:rPr lang="en-US" sz="16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M03, M14, M25;</a:t>
            </a:r>
            <a:endParaRPr lang="mn-MN" sz="16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load lower halves </a:t>
            </a:r>
            <a:endParaRPr lang="mn-MN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94100" lvl="1"/>
            <a:r>
              <a:rPr lang="en-US" sz="16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M03 = _mm256_castps128_ps256(M[0]);</a:t>
            </a:r>
            <a:endParaRPr lang="mn-MN" sz="16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94100" lvl="1"/>
            <a:r>
              <a:rPr lang="en-US" sz="16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M14 = _mm256_castps128_ps256(M[1]); </a:t>
            </a:r>
            <a:endParaRPr lang="mn-MN" sz="16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94100" lvl="1"/>
            <a:r>
              <a:rPr lang="en-US" sz="16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M25 = _mm256_castps128_ps256(M[2]);</a:t>
            </a:r>
            <a:endParaRPr lang="mn-MN" sz="16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load upper halves</a:t>
            </a:r>
            <a:endParaRPr lang="mn-MN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94100" lvl="1"/>
            <a:r>
              <a:rPr lang="en-US" sz="16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M03 = _mm256_insertf128_ps(M03 ,M[3],1); </a:t>
            </a:r>
            <a:endParaRPr lang="mn-MN" sz="16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94100" lvl="1"/>
            <a:r>
              <a:rPr lang="en-US" sz="16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M14 = _mm256_insertf128_ps(M14 ,M[4],1); </a:t>
            </a:r>
            <a:endParaRPr lang="mn-MN" sz="16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94100" lvl="1"/>
            <a:r>
              <a:rPr lang="en-US" sz="16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M25 = _mm256_insertf128_ps(M25 ,M[5],1);</a:t>
            </a:r>
            <a:endParaRPr lang="mn-MN" sz="16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everyday I’m shuffling... </a:t>
            </a:r>
            <a:endParaRPr lang="mn-MN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94100" lvl="1"/>
            <a:r>
              <a:rPr lang="en-US" sz="16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__m256 XY = _mm256_shuffle_ps(M14, M25, _MM_SHUFFLE( 2,1,3,2)); </a:t>
            </a:r>
            <a:endParaRPr lang="mn-MN" sz="16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94100" lvl="1"/>
            <a:r>
              <a:rPr lang="en-US" sz="16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__m256 YZ = _mm256_shuffle_ps(M03, M14, _MM_SHUFFLE( 1,0,2,1)); </a:t>
            </a:r>
            <a:endParaRPr lang="mn-MN" sz="16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94100" lvl="1"/>
            <a:r>
              <a:rPr lang="en-US" sz="16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__m256 X = _mm256_shuffle_ps(M03, XY , _MM_SHUFFLE( 2,0,3,0)); </a:t>
            </a:r>
            <a:endParaRPr lang="mn-MN" sz="16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94100" lvl="1"/>
            <a:r>
              <a:rPr lang="en-US" sz="16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__m256 Y = _mm256_shuffle_ps(YZ , XY , _MM_SHUFFLE( 3,1,2,0)); </a:t>
            </a:r>
            <a:endParaRPr lang="mn-MN" sz="16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94100" lvl="1"/>
            <a:r>
              <a:rPr lang="en-US" sz="16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__m256 Z = _mm256_shuffle_ps(YZ , M25, _MM_SHUFFLE( 3,0,3,1));</a:t>
            </a:r>
            <a:endParaRPr lang="mn-MN" sz="1600" dirty="0">
              <a:solidFill>
                <a:schemeClr val="bg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3244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58438"/>
            <a:ext cx="8784976" cy="1498354"/>
          </a:xfrm>
        </p:spPr>
        <p:txBody>
          <a:bodyPr>
            <a:normAutofit/>
          </a:bodyPr>
          <a:lstStyle/>
          <a:p>
            <a:r>
              <a:rPr lang="de-DE" dirty="0"/>
              <a:t>Vectorized Shuffling </a:t>
            </a:r>
            <a:r>
              <a:rPr lang="mn-MN" dirty="0"/>
              <a:t>хэрэглэн </a:t>
            </a:r>
            <a:br>
              <a:rPr lang="en-US" dirty="0"/>
            </a:br>
            <a:r>
              <a:rPr lang="de-DE" dirty="0"/>
              <a:t>AoS </a:t>
            </a:r>
            <a:r>
              <a:rPr lang="mn-MN" dirty="0"/>
              <a:t>-ээс</a:t>
            </a:r>
            <a:r>
              <a:rPr lang="de-DE" dirty="0"/>
              <a:t> SoA</a:t>
            </a:r>
            <a:r>
              <a:rPr lang="mn-MN" dirty="0"/>
              <a:t> үүсгэх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-2740" r="-2295"/>
          <a:stretch/>
        </p:blipFill>
        <p:spPr>
          <a:xfrm>
            <a:off x="431540" y="1580998"/>
            <a:ext cx="8280920" cy="506245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146CF9-1F68-4777-9588-45BBA3171D31}"/>
              </a:ext>
            </a:extLst>
          </p:cNvPr>
          <p:cNvSpPr txBox="1"/>
          <p:nvPr/>
        </p:nvSpPr>
        <p:spPr>
          <a:xfrm>
            <a:off x="6804248" y="3986641"/>
            <a:ext cx="552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1,2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CA021E-5E5D-4E07-982D-233EBCADE576}"/>
              </a:ext>
            </a:extLst>
          </p:cNvPr>
          <p:cNvSpPr txBox="1"/>
          <p:nvPr/>
        </p:nvSpPr>
        <p:spPr>
          <a:xfrm>
            <a:off x="5459570" y="3791468"/>
            <a:ext cx="552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2,3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885C2F-D885-4E62-BB3D-CD39F5220A62}"/>
              </a:ext>
            </a:extLst>
          </p:cNvPr>
          <p:cNvSpPr txBox="1"/>
          <p:nvPr/>
        </p:nvSpPr>
        <p:spPr>
          <a:xfrm>
            <a:off x="3684431" y="3942948"/>
            <a:ext cx="552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B7B77-F380-4BEB-84D3-6329A29864FF}"/>
              </a:ext>
            </a:extLst>
          </p:cNvPr>
          <p:cNvSpPr txBox="1"/>
          <p:nvPr/>
        </p:nvSpPr>
        <p:spPr>
          <a:xfrm>
            <a:off x="2198792" y="3781636"/>
            <a:ext cx="552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1,2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2A5AAC-063D-4EE0-866E-432EBB10C019}"/>
              </a:ext>
            </a:extLst>
          </p:cNvPr>
          <p:cNvSpPr txBox="1"/>
          <p:nvPr/>
        </p:nvSpPr>
        <p:spPr>
          <a:xfrm>
            <a:off x="755576" y="4970196"/>
            <a:ext cx="552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0,3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79B531-4FE3-4E7C-BD05-770F69CCC139}"/>
              </a:ext>
            </a:extLst>
          </p:cNvPr>
          <p:cNvSpPr txBox="1"/>
          <p:nvPr/>
        </p:nvSpPr>
        <p:spPr>
          <a:xfrm>
            <a:off x="7956376" y="4938448"/>
            <a:ext cx="552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0,3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940E0A-87F2-4726-9A77-E542D9655DD3}"/>
              </a:ext>
            </a:extLst>
          </p:cNvPr>
          <p:cNvSpPr txBox="1"/>
          <p:nvPr/>
        </p:nvSpPr>
        <p:spPr>
          <a:xfrm>
            <a:off x="6611698" y="5107725"/>
            <a:ext cx="552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1,3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F08FBC-1A9D-4BF4-8CB3-7ACD60BE1C2D}"/>
              </a:ext>
            </a:extLst>
          </p:cNvPr>
          <p:cNvSpPr txBox="1"/>
          <p:nvPr/>
        </p:nvSpPr>
        <p:spPr>
          <a:xfrm>
            <a:off x="2100254" y="5092998"/>
            <a:ext cx="552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0,2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FFBEDB-19FB-4462-A30E-95A4FD199378}"/>
              </a:ext>
            </a:extLst>
          </p:cNvPr>
          <p:cNvSpPr txBox="1"/>
          <p:nvPr/>
        </p:nvSpPr>
        <p:spPr>
          <a:xfrm>
            <a:off x="2411760" y="4768686"/>
            <a:ext cx="552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0,2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5F9F86-6A53-4F6B-949B-FB76EB94202D}"/>
              </a:ext>
            </a:extLst>
          </p:cNvPr>
          <p:cNvSpPr txBox="1"/>
          <p:nvPr/>
        </p:nvSpPr>
        <p:spPr>
          <a:xfrm>
            <a:off x="6156176" y="4818638"/>
            <a:ext cx="552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1,3</a:t>
            </a:r>
          </a:p>
        </p:txBody>
      </p:sp>
    </p:spTree>
    <p:extLst>
      <p:ext uri="{BB962C8B-B14F-4D97-AF65-F5344CB8AC3E}">
        <p14:creationId xmlns:p14="http://schemas.microsoft.com/office/powerpoint/2010/main" val="605359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2C3A17-A2C4-493B-B267-853136D0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5029200"/>
          </a:xfrm>
        </p:spPr>
        <p:txBody>
          <a:bodyPr/>
          <a:lstStyle/>
          <a:p>
            <a:r>
              <a:rPr lang="mn-MN" dirty="0">
                <a:latin typeface="+mn-lt"/>
              </a:rPr>
              <a:t>Баяралалаа.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E30BE-CF4D-4906-9FD6-ECF062E65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26812-674E-48CE-8D82-677ED3D451CC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920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4D2B-281D-419D-81FF-C0063753C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Хичээлийн агуулга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24FED-CCC6-431B-90E3-2D821EE1E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058751"/>
          </a:xfrm>
        </p:spPr>
        <p:txBody>
          <a:bodyPr>
            <a:normAutofit/>
          </a:bodyPr>
          <a:lstStyle/>
          <a:p>
            <a:r>
              <a:rPr lang="en-US" dirty="0"/>
              <a:t>Flynn’s taxonomy</a:t>
            </a:r>
            <a:endParaRPr lang="mn-MN" dirty="0"/>
          </a:p>
          <a:p>
            <a:r>
              <a:rPr lang="en-US" dirty="0"/>
              <a:t>SIMD </a:t>
            </a:r>
            <a:r>
              <a:rPr lang="mn-MN" dirty="0"/>
              <a:t>параллелизмын үндэс</a:t>
            </a:r>
            <a:endParaRPr lang="en-US" dirty="0"/>
          </a:p>
          <a:p>
            <a:r>
              <a:rPr lang="mn-MN" dirty="0"/>
              <a:t>түгээмэл </a:t>
            </a:r>
            <a:r>
              <a:rPr lang="en-US" dirty="0"/>
              <a:t>CPU </a:t>
            </a:r>
            <a:r>
              <a:rPr lang="mn-MN" dirty="0"/>
              <a:t>дээрх алгоритмын </a:t>
            </a:r>
            <a:r>
              <a:rPr lang="en-US" dirty="0"/>
              <a:t>C / C ++ </a:t>
            </a:r>
            <a:r>
              <a:rPr lang="mn-MN" dirty="0"/>
              <a:t>векторчлолын тухай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35A63-C5BA-42A1-9322-EF3A5B42B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26812-674E-48CE-8D82-677ED3D451CC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59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1143000"/>
          </a:xfrm>
        </p:spPr>
        <p:txBody>
          <a:bodyPr/>
          <a:lstStyle/>
          <a:p>
            <a:r>
              <a:rPr lang="de-DE" dirty="0" err="1"/>
              <a:t>Flynn‘s</a:t>
            </a:r>
            <a:r>
              <a:rPr lang="de-DE" dirty="0"/>
              <a:t> </a:t>
            </a:r>
            <a:r>
              <a:rPr lang="de-DE" dirty="0" err="1"/>
              <a:t>Taxonomy</a:t>
            </a:r>
            <a:r>
              <a:rPr lang="de-DE" dirty="0"/>
              <a:t> (1966)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24744"/>
            <a:ext cx="7632848" cy="5507914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15514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BAA70-C255-4727-B352-3886AEF1D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Параллелизмын түвшин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DA5E1-0D86-4CF3-9093-22FB3197A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Multiple cores</a:t>
            </a:r>
            <a:r>
              <a:rPr lang="mn-MN" b="1" dirty="0"/>
              <a:t>. </a:t>
            </a:r>
          </a:p>
          <a:p>
            <a:pPr lvl="1"/>
            <a:r>
              <a:rPr lang="mn-MN" dirty="0"/>
              <a:t>Олон цөмтэй </a:t>
            </a:r>
            <a:r>
              <a:rPr lang="en-US" dirty="0"/>
              <a:t>MIMD</a:t>
            </a:r>
            <a:r>
              <a:rPr lang="mn-MN" dirty="0"/>
              <a:t> параллелизм</a:t>
            </a:r>
          </a:p>
          <a:p>
            <a:pPr lvl="1"/>
            <a:r>
              <a:rPr lang="en-US" dirty="0"/>
              <a:t>thread</a:t>
            </a:r>
            <a:r>
              <a:rPr lang="mn-MN" dirty="0"/>
              <a:t>-үүдийг асинхрон, бие даасан байдлаар ажиллуулдаг</a:t>
            </a:r>
          </a:p>
          <a:p>
            <a:r>
              <a:rPr lang="en-US" b="1" dirty="0"/>
              <a:t>Vector units</a:t>
            </a:r>
            <a:r>
              <a:rPr lang="mn-MN" b="1" dirty="0"/>
              <a:t>.</a:t>
            </a:r>
            <a:r>
              <a:rPr lang="mn-MN" dirty="0"/>
              <a:t> </a:t>
            </a:r>
          </a:p>
          <a:p>
            <a:pPr lvl="1"/>
            <a:r>
              <a:rPr lang="mn-MN" dirty="0"/>
              <a:t>Цөмүүд нь </a:t>
            </a:r>
            <a:r>
              <a:rPr lang="en-US" dirty="0"/>
              <a:t>SIMD</a:t>
            </a:r>
            <a:r>
              <a:rPr lang="mn-MN" dirty="0"/>
              <a:t> суурилсэн вектор нэгжтэй</a:t>
            </a:r>
          </a:p>
          <a:p>
            <a:pPr lvl="1"/>
            <a:r>
              <a:rPr lang="mn-MN" dirty="0"/>
              <a:t>Өгөгдлийн түвшинд параллелчилдаг</a:t>
            </a:r>
          </a:p>
          <a:p>
            <a:r>
              <a:rPr lang="en-US" b="1" dirty="0"/>
              <a:t>Instruction-level parallelism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Pipelining: instruction fetch, instruction decode and register fetch, execute, memory access, and register write-back. </a:t>
            </a:r>
            <a:endParaRPr lang="mn-MN" dirty="0"/>
          </a:p>
          <a:p>
            <a:pPr lvl="1"/>
            <a:r>
              <a:rPr lang="en-US" dirty="0"/>
              <a:t>Superscalar</a:t>
            </a:r>
            <a:r>
              <a:rPr lang="mn-MN" dirty="0"/>
              <a:t>: олон </a:t>
            </a:r>
            <a:r>
              <a:rPr lang="en-US" dirty="0"/>
              <a:t>(</a:t>
            </a:r>
            <a:r>
              <a:rPr lang="mn-MN" dirty="0"/>
              <a:t>бие даасан</a:t>
            </a:r>
            <a:r>
              <a:rPr lang="en-US" dirty="0"/>
              <a:t>)</a:t>
            </a:r>
            <a:r>
              <a:rPr lang="mn-MN" dirty="0"/>
              <a:t> зааварчилгааг зэрэгцээгээр ажиллуулдаг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8799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9438"/>
          </a:xfrm>
        </p:spPr>
        <p:txBody>
          <a:bodyPr>
            <a:normAutofit fontScale="90000"/>
          </a:bodyPr>
          <a:lstStyle/>
          <a:p>
            <a:r>
              <a:rPr lang="de-DE" dirty="0"/>
              <a:t>SIMD (Single </a:t>
            </a:r>
            <a:r>
              <a:rPr lang="de-DE" dirty="0" err="1"/>
              <a:t>Instruction</a:t>
            </a:r>
            <a:r>
              <a:rPr lang="de-DE" dirty="0"/>
              <a:t>, Multiple Data)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3707904" y="2894112"/>
            <a:ext cx="1512168" cy="4320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Control</a:t>
            </a:r>
            <a:r>
              <a:rPr lang="de-DE" dirty="0">
                <a:solidFill>
                  <a:schemeClr val="bg1"/>
                </a:solidFill>
              </a:rPr>
              <a:t> Unit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403648" y="3771453"/>
            <a:ext cx="793304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ALU</a:t>
            </a:r>
            <a:r>
              <a:rPr lang="de-DE" baseline="-25000" dirty="0">
                <a:solidFill>
                  <a:schemeClr val="bg1"/>
                </a:solidFill>
              </a:rPr>
              <a:t>1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954313" y="3771453"/>
            <a:ext cx="793304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ALU</a:t>
            </a:r>
            <a:r>
              <a:rPr lang="de-DE" baseline="-25000" dirty="0">
                <a:solidFill>
                  <a:schemeClr val="bg1"/>
                </a:solidFill>
              </a:rPr>
              <a:t>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019056" y="3747864"/>
            <a:ext cx="793304" cy="4320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ALU</a:t>
            </a:r>
            <a:r>
              <a:rPr lang="de-DE" baseline="-25000" dirty="0" err="1">
                <a:solidFill>
                  <a:schemeClr val="bg1"/>
                </a:solidFill>
              </a:rPr>
              <a:t>n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9" name="Gewinkelte Verbindung 8"/>
          <p:cNvCxnSpPr>
            <a:cxnSpLocks/>
            <a:stCxn id="4" idx="1"/>
            <a:endCxn id="5" idx="0"/>
          </p:cNvCxnSpPr>
          <p:nvPr/>
        </p:nvCxnSpPr>
        <p:spPr>
          <a:xfrm rot="10800000" flipV="1">
            <a:off x="1800300" y="3110135"/>
            <a:ext cx="1907604" cy="66131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cxnSpLocks/>
            <a:endCxn id="6" idx="0"/>
          </p:cNvCxnSpPr>
          <p:nvPr/>
        </p:nvCxnSpPr>
        <p:spPr>
          <a:xfrm>
            <a:off x="3350965" y="3110135"/>
            <a:ext cx="0" cy="661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winkelte Verbindung 12"/>
          <p:cNvCxnSpPr>
            <a:cxnSpLocks/>
            <a:stCxn id="4" idx="3"/>
            <a:endCxn id="7" idx="0"/>
          </p:cNvCxnSpPr>
          <p:nvPr/>
        </p:nvCxnSpPr>
        <p:spPr>
          <a:xfrm>
            <a:off x="5220072" y="3110136"/>
            <a:ext cx="2195636" cy="63772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4644008" y="3830216"/>
            <a:ext cx="163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…</a:t>
            </a:r>
            <a:endParaRPr lang="en-US" dirty="0"/>
          </a:p>
        </p:txBody>
      </p:sp>
      <p:sp>
        <p:nvSpPr>
          <p:cNvPr id="20" name="Textfeld 19"/>
          <p:cNvSpPr txBox="1"/>
          <p:nvPr/>
        </p:nvSpPr>
        <p:spPr>
          <a:xfrm>
            <a:off x="1115616" y="4223295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Consolas" panose="020B0609020204030204" pitchFamily="49" charset="0"/>
              </a:rPr>
              <a:t>u[0]</a:t>
            </a:r>
            <a:r>
              <a:rPr lang="de-DE" sz="1600" dirty="0">
                <a:latin typeface="Consolas" panose="020B0609020204030204" pitchFamily="49" charset="0"/>
                <a:sym typeface="Symbol" panose="05050102010706020507" pitchFamily="18" charset="2"/>
              </a:rPr>
              <a:t></a:t>
            </a:r>
            <a:r>
              <a:rPr lang="de-DE" sz="1600" dirty="0">
                <a:latin typeface="Consolas" panose="020B0609020204030204" pitchFamily="49" charset="0"/>
              </a:rPr>
              <a:t>v[0]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2627784" y="4203501"/>
            <a:ext cx="1278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Consolas" panose="020B0609020204030204" pitchFamily="49" charset="0"/>
              </a:rPr>
              <a:t>u[1]</a:t>
            </a:r>
            <a:r>
              <a:rPr lang="de-DE" sz="1600" dirty="0">
                <a:latin typeface="Consolas" panose="020B0609020204030204" pitchFamily="49" charset="0"/>
                <a:sym typeface="Symbol" panose="05050102010706020507" pitchFamily="18" charset="2"/>
              </a:rPr>
              <a:t></a:t>
            </a:r>
            <a:r>
              <a:rPr lang="de-DE" sz="1600" dirty="0">
                <a:latin typeface="Consolas" panose="020B0609020204030204" pitchFamily="49" charset="0"/>
              </a:rPr>
              <a:t>v[1]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6372200" y="418867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Consolas" panose="020B0609020204030204" pitchFamily="49" charset="0"/>
              </a:rPr>
              <a:t>u[n-1]</a:t>
            </a:r>
            <a:r>
              <a:rPr lang="de-DE" dirty="0">
                <a:latin typeface="Consolas" panose="020B0609020204030204" pitchFamily="49" charset="0"/>
                <a:sym typeface="Symbol" panose="05050102010706020507" pitchFamily="18" charset="2"/>
              </a:rPr>
              <a:t></a:t>
            </a:r>
            <a:r>
              <a:rPr lang="de-DE" dirty="0">
                <a:latin typeface="Consolas" panose="020B0609020204030204" pitchFamily="49" charset="0"/>
              </a:rPr>
              <a:t>v[n-1]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1229604" y="1381790"/>
            <a:ext cx="6135936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//Mapping element-wise subtraction onto SIMD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= 0; i&lt;n; i++) w[i] = u[i]–v[i];</a:t>
            </a:r>
            <a:endParaRPr lang="de-DE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6EC138D-1744-4838-8774-DC4230C31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27" y="5039769"/>
            <a:ext cx="7765322" cy="1335318"/>
          </a:xfrm>
        </p:spPr>
        <p:txBody>
          <a:bodyPr>
            <a:normAutofit/>
          </a:bodyPr>
          <a:lstStyle/>
          <a:p>
            <a:r>
              <a:rPr lang="mn-MN" dirty="0"/>
              <a:t>Хэрэв бидэнд олон өгөгдөл, олон </a:t>
            </a:r>
            <a:r>
              <a:rPr lang="en-US" dirty="0"/>
              <a:t>ALU </a:t>
            </a:r>
            <a:r>
              <a:rPr lang="mn-MN" dirty="0"/>
              <a:t>байхгүй бол яах вэ?</a:t>
            </a:r>
            <a:r>
              <a:rPr lang="en-US" dirty="0"/>
              <a:t> </a:t>
            </a:r>
          </a:p>
          <a:p>
            <a:pPr lvl="1"/>
            <a:r>
              <a:rPr lang="mn-MN" dirty="0"/>
              <a:t>Ажлыг хувааж, давталтаар гүйцэтгэнэ.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622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7902" y="0"/>
            <a:ext cx="8229600" cy="951131"/>
          </a:xfrm>
        </p:spPr>
        <p:txBody>
          <a:bodyPr/>
          <a:lstStyle/>
          <a:p>
            <a:r>
              <a:rPr lang="de-DE" dirty="0"/>
              <a:t>SIMD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3887924" y="2708920"/>
            <a:ext cx="1512168" cy="4320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Control</a:t>
            </a:r>
            <a:r>
              <a:rPr lang="de-DE" dirty="0">
                <a:solidFill>
                  <a:schemeClr val="bg1"/>
                </a:solidFill>
              </a:rPr>
              <a:t> Unit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583667" y="3586260"/>
            <a:ext cx="813191" cy="54377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ALU</a:t>
            </a:r>
            <a:r>
              <a:rPr lang="de-DE" baseline="-25000" dirty="0">
                <a:solidFill>
                  <a:schemeClr val="bg1"/>
                </a:solidFill>
              </a:rPr>
              <a:t>1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134332" y="3586261"/>
            <a:ext cx="844868" cy="54377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ALU</a:t>
            </a:r>
            <a:r>
              <a:rPr lang="de-DE" baseline="-25000" dirty="0">
                <a:solidFill>
                  <a:schemeClr val="bg1"/>
                </a:solidFill>
              </a:rPr>
              <a:t>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127375" y="3562671"/>
            <a:ext cx="844868" cy="5673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ALU</a:t>
            </a:r>
            <a:r>
              <a:rPr lang="de-DE" baseline="-25000" dirty="0" err="1">
                <a:solidFill>
                  <a:schemeClr val="bg1"/>
                </a:solidFill>
              </a:rPr>
              <a:t>n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9" name="Gewinkelte Verbindung 8"/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1990264" y="2924944"/>
            <a:ext cx="1897661" cy="66131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cxnSpLocks/>
            <a:endCxn id="7" idx="0"/>
          </p:cNvCxnSpPr>
          <p:nvPr/>
        </p:nvCxnSpPr>
        <p:spPr>
          <a:xfrm>
            <a:off x="3556766" y="2924944"/>
            <a:ext cx="0" cy="6613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winkelte Verbindung 10"/>
          <p:cNvCxnSpPr>
            <a:cxnSpLocks/>
            <a:stCxn id="5" idx="3"/>
            <a:endCxn id="8" idx="0"/>
          </p:cNvCxnSpPr>
          <p:nvPr/>
        </p:nvCxnSpPr>
        <p:spPr>
          <a:xfrm>
            <a:off x="5400092" y="2924944"/>
            <a:ext cx="2149717" cy="63772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4824028" y="3645024"/>
            <a:ext cx="163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…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1331640" y="4259774"/>
            <a:ext cx="1224136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bg1"/>
                </a:solidFill>
                <a:latin typeface="Consolas" panose="020B0609020204030204" pitchFamily="49" charset="0"/>
              </a:rPr>
              <a:t>u[0]&gt;0.0?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843808" y="4259774"/>
            <a:ext cx="1224135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bg1"/>
                </a:solidFill>
                <a:latin typeface="Consolas" panose="020B0609020204030204" pitchFamily="49" charset="0"/>
              </a:rPr>
              <a:t>u[1]&gt;0.0?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839035" y="4254682"/>
            <a:ext cx="1421548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bg1"/>
                </a:solidFill>
                <a:latin typeface="Consolas" panose="020B0609020204030204" pitchFamily="49" charset="0"/>
              </a:rPr>
              <a:t>u[n-1]&gt;0.0?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598535" y="3140968"/>
            <a:ext cx="1152334" cy="54813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/>
                </a:solidFill>
                <a:latin typeface="Consolas" panose="020B0609020204030204" pitchFamily="49" charset="0"/>
              </a:rPr>
              <a:t>u[0]=3.2</a:t>
            </a:r>
          </a:p>
          <a:p>
            <a:pPr algn="ctr"/>
            <a:r>
              <a:rPr lang="de-DE" sz="1600" dirty="0">
                <a:solidFill>
                  <a:schemeClr val="bg1"/>
                </a:solidFill>
                <a:latin typeface="Consolas" panose="020B0609020204030204" pitchFamily="49" charset="0"/>
              </a:rPr>
              <a:t>v[0]=2.2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2216221" y="3140968"/>
            <a:ext cx="1145123" cy="53474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bg1"/>
                </a:solidFill>
                <a:latin typeface="Consolas" panose="020B0609020204030204" pitchFamily="49" charset="0"/>
              </a:rPr>
              <a:t>u[</a:t>
            </a:r>
            <a:r>
              <a:rPr lang="mn-MN" sz="16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de-DE" sz="1600" dirty="0">
                <a:solidFill>
                  <a:schemeClr val="bg1"/>
                </a:solidFill>
                <a:latin typeface="Consolas" panose="020B0609020204030204" pitchFamily="49" charset="0"/>
              </a:rPr>
              <a:t>]=</a:t>
            </a:r>
            <a:r>
              <a:rPr lang="de-DE" sz="1600" dirty="0">
                <a:solidFill>
                  <a:schemeClr val="bg1"/>
                </a:solidFill>
                <a:latin typeface="Consolas" panose="020B0609020204030204" pitchFamily="49" charset="0"/>
                <a:sym typeface="Symbol"/>
              </a:rPr>
              <a:t></a:t>
            </a:r>
            <a:r>
              <a:rPr lang="de-DE" sz="16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de-DE" sz="1600" dirty="0">
                <a:solidFill>
                  <a:schemeClr val="bg1"/>
                </a:solidFill>
                <a:latin typeface="Consolas" panose="020B0609020204030204" pitchFamily="49" charset="0"/>
              </a:rPr>
              <a:t>v[</a:t>
            </a:r>
            <a:r>
              <a:rPr lang="mn-MN" sz="16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de-DE" sz="1600" dirty="0">
                <a:solidFill>
                  <a:schemeClr val="bg1"/>
                </a:solidFill>
                <a:latin typeface="Consolas" panose="020B0609020204030204" pitchFamily="49" charset="0"/>
              </a:rPr>
              <a:t>]=1.3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6084169" y="3140968"/>
            <a:ext cx="1368151" cy="54813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i="1" dirty="0">
                <a:solidFill>
                  <a:schemeClr val="bg1"/>
                </a:solidFill>
                <a:latin typeface="Consolas" panose="020B0609020204030204" pitchFamily="49" charset="0"/>
              </a:rPr>
              <a:t>u</a:t>
            </a:r>
            <a:r>
              <a:rPr lang="de-DE" sz="1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n-1</a:t>
            </a:r>
            <a:r>
              <a:rPr lang="de-DE" sz="1600" dirty="0">
                <a:solidFill>
                  <a:schemeClr val="bg1"/>
                </a:solidFill>
                <a:latin typeface="Consolas" panose="020B0609020204030204" pitchFamily="49" charset="0"/>
              </a:rPr>
              <a:t>]=</a:t>
            </a:r>
            <a:r>
              <a:rPr lang="de-DE" sz="1600" dirty="0">
                <a:solidFill>
                  <a:schemeClr val="bg1"/>
                </a:solidFill>
                <a:latin typeface="Consolas" panose="020B0609020204030204" pitchFamily="49" charset="0"/>
                <a:sym typeface="Symbol"/>
              </a:rPr>
              <a:t>0.0</a:t>
            </a:r>
            <a:endParaRPr lang="de-DE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de-DE" sz="1600" i="1" dirty="0">
                <a:solidFill>
                  <a:schemeClr val="bg1"/>
                </a:solidFill>
                <a:latin typeface="Consolas" panose="020B0609020204030204" pitchFamily="49" charset="0"/>
              </a:rPr>
              <a:t>v</a:t>
            </a:r>
            <a:r>
              <a:rPr lang="de-DE" sz="1600" dirty="0">
                <a:solidFill>
                  <a:schemeClr val="bg1"/>
                </a:solidFill>
                <a:latin typeface="Consolas" panose="020B0609020204030204" pitchFamily="49" charset="0"/>
              </a:rPr>
              <a:t>[n-1]=4.9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1331640" y="4721439"/>
            <a:ext cx="1152127" cy="36656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/>
                </a:solidFill>
                <a:latin typeface="Consolas" panose="020B0609020204030204" pitchFamily="49" charset="0"/>
              </a:rPr>
              <a:t>w[0]=1.0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2937537" y="4721439"/>
            <a:ext cx="1041663" cy="36656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idle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6839035" y="4721439"/>
            <a:ext cx="1368151" cy="36656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idle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Abgerundetes Rechteck 25"/>
          <p:cNvSpPr/>
          <p:nvPr/>
        </p:nvSpPr>
        <p:spPr>
          <a:xfrm>
            <a:off x="1396239" y="5177456"/>
            <a:ext cx="1041663" cy="36656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idle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2917894" y="5177456"/>
            <a:ext cx="1130407" cy="36656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bg1"/>
                </a:solidFill>
                <a:latin typeface="Consolas" panose="020B0609020204030204" pitchFamily="49" charset="0"/>
              </a:rPr>
              <a:t>w[1]=0.3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6785637" y="5177456"/>
            <a:ext cx="1474946" cy="36656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w[n-1]=4.9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5908091" y="1047788"/>
            <a:ext cx="2749411" cy="13411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n-MN" dirty="0">
                <a:solidFill>
                  <a:schemeClr val="bg1"/>
                </a:solidFill>
              </a:rPr>
              <a:t>Бүх</a:t>
            </a:r>
            <a:r>
              <a:rPr lang="en-US" dirty="0">
                <a:solidFill>
                  <a:schemeClr val="bg1"/>
                </a:solidFill>
              </a:rPr>
              <a:t> ALU</a:t>
            </a:r>
            <a:r>
              <a:rPr lang="mn-MN" dirty="0">
                <a:solidFill>
                  <a:schemeClr val="bg1"/>
                </a:solidFill>
              </a:rPr>
              <a:t> ижил заавруудыг ажиллулах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mn-MN" dirty="0">
                <a:solidFill>
                  <a:schemeClr val="bg1"/>
                </a:solidFill>
              </a:rPr>
              <a:t>зэрэгцээгээр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mn-MN" dirty="0">
                <a:solidFill>
                  <a:schemeClr val="bg1"/>
                </a:solidFill>
              </a:rPr>
              <a:t>шаардлагатай эсвэл </a:t>
            </a:r>
            <a:r>
              <a:rPr lang="en-US" dirty="0">
                <a:solidFill>
                  <a:schemeClr val="bg1"/>
                </a:solidFill>
              </a:rPr>
              <a:t>idle</a:t>
            </a:r>
            <a:r>
              <a:rPr lang="mn-MN" dirty="0">
                <a:solidFill>
                  <a:schemeClr val="bg1"/>
                </a:solidFill>
              </a:rPr>
              <a:t> горимд байна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Inhaltsplatzhalter 18"/>
          <p:cNvSpPr>
            <a:spLocks noGrp="1"/>
          </p:cNvSpPr>
          <p:nvPr>
            <p:ph idx="1"/>
          </p:nvPr>
        </p:nvSpPr>
        <p:spPr>
          <a:xfrm>
            <a:off x="35496" y="5805264"/>
            <a:ext cx="9001000" cy="1052736"/>
          </a:xfrm>
        </p:spPr>
        <p:txBody>
          <a:bodyPr>
            <a:normAutofit fontScale="92500" lnSpcReduction="10000"/>
          </a:bodyPr>
          <a:lstStyle/>
          <a:p>
            <a:r>
              <a:rPr lang="mn-MN" dirty="0"/>
              <a:t>Орчин үеийн </a:t>
            </a:r>
            <a:r>
              <a:rPr lang="en-US" dirty="0"/>
              <a:t>CPU </a:t>
            </a:r>
            <a:r>
              <a:rPr lang="mn-MN" dirty="0"/>
              <a:t>цөмүүд ерөнхийдөө хэд хэдэн өгөгдлийн элементүүдтэй зэрэгцээ ажилладаг вектор нэгжүүдтэй байдаг</a:t>
            </a:r>
            <a:r>
              <a:rPr lang="en-US" dirty="0"/>
              <a:t>. </a:t>
            </a:r>
          </a:p>
          <a:p>
            <a:r>
              <a:rPr lang="en-US" dirty="0"/>
              <a:t>CUDA-enabled GPU</a:t>
            </a:r>
            <a:r>
              <a:rPr lang="mn-MN" dirty="0"/>
              <a:t>-ийн </a:t>
            </a:r>
            <a:r>
              <a:rPr lang="en-US" dirty="0"/>
              <a:t>thread</a:t>
            </a:r>
            <a:r>
              <a:rPr lang="mn-MN" dirty="0"/>
              <a:t>-үүд </a:t>
            </a:r>
            <a:r>
              <a:rPr lang="en-US" dirty="0"/>
              <a:t>SIMD </a:t>
            </a:r>
            <a:r>
              <a:rPr lang="mn-MN" dirty="0"/>
              <a:t>маягаар ажилладаг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246550" y="933518"/>
            <a:ext cx="5184576" cy="15696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//Mapping a Conditional Statement onto SIMD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= 0; i&lt;n; i++)</a:t>
            </a:r>
          </a:p>
          <a:p>
            <a:r>
              <a:rPr lang="de-D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(u[i] &gt; 0) </a:t>
            </a:r>
          </a:p>
          <a:p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w[i] = u[i]–v[i];</a:t>
            </a:r>
          </a:p>
          <a:p>
            <a:r>
              <a:rPr lang="de-D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de-D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w[i] = u[i]+v[i];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86464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4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8" grpId="0" animBg="1"/>
      <p:bldP spid="29" grpId="0" animBg="1"/>
      <p:bldP spid="1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0391" y="101218"/>
            <a:ext cx="8229600" cy="1143000"/>
          </a:xfrm>
        </p:spPr>
        <p:txBody>
          <a:bodyPr>
            <a:normAutofit/>
          </a:bodyPr>
          <a:lstStyle/>
          <a:p>
            <a:r>
              <a:rPr lang="de-DE" dirty="0"/>
              <a:t>AVX2 </a:t>
            </a:r>
            <a:r>
              <a:rPr lang="mn-MN" dirty="0"/>
              <a:t>регистрүүдтэй </a:t>
            </a:r>
            <a:r>
              <a:rPr lang="de-DE" dirty="0"/>
              <a:t>SIMD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/>
          <a:srcRect l="1" r="-10695"/>
          <a:stretch/>
        </p:blipFill>
        <p:spPr>
          <a:xfrm>
            <a:off x="1043608" y="1244218"/>
            <a:ext cx="6878858" cy="315361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Rechteck 3"/>
          <p:cNvSpPr/>
          <p:nvPr/>
        </p:nvSpPr>
        <p:spPr>
          <a:xfrm>
            <a:off x="1043608" y="4725144"/>
            <a:ext cx="6878858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C/C++</a:t>
            </a:r>
            <a:r>
              <a:rPr lang="mn-MN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дээрх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AVX2-</a:t>
            </a:r>
            <a:r>
              <a:rPr lang="mn-MN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програмчлал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__m256</a:t>
            </a:r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b, c;         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AVX </a:t>
            </a:r>
            <a:r>
              <a:rPr lang="mn-MN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регисртүүдийг зарлах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                    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</a:t>
            </a:r>
            <a:r>
              <a:rPr lang="mn-MN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mn-MN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-д утга онооно</a:t>
            </a:r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= _mm256_add_ps(a, b);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c[0:8] = a[0:8] + b[0:8]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9849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8740" y="188640"/>
            <a:ext cx="4686519" cy="1656184"/>
          </a:xfrm>
        </p:spPr>
        <p:txBody>
          <a:bodyPr>
            <a:normAutofit fontScale="90000"/>
          </a:bodyPr>
          <a:lstStyle/>
          <a:p>
            <a:r>
              <a:rPr lang="de-DE" dirty="0"/>
              <a:t>AVX2 </a:t>
            </a:r>
            <a:r>
              <a:rPr lang="mn-MN" dirty="0"/>
              <a:t>програмчлал</a:t>
            </a:r>
            <a:r>
              <a:rPr lang="de-DE" dirty="0"/>
              <a:t>: </a:t>
            </a:r>
            <a:r>
              <a:rPr lang="mn-MN" dirty="0"/>
              <a:t>эргүүлсэн</a:t>
            </a:r>
            <a:r>
              <a:rPr lang="de-DE" dirty="0"/>
              <a:t> MatMult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1187623" y="5589240"/>
            <a:ext cx="67687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541338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_mm256_fmadd_ps(AV,BV,X)</a:t>
            </a:r>
            <a:r>
              <a:rPr lang="mn-MN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mn-MN" dirty="0"/>
              <a:t>функц </a:t>
            </a:r>
            <a:r>
              <a:rPr lang="mn-MN" u="sng" dirty="0"/>
              <a:t>эргүүлсэн матрицийн </a:t>
            </a:r>
            <a:r>
              <a:rPr lang="mn-MN" b="1" u="sng" dirty="0"/>
              <a:t>векторчилсон</a:t>
            </a:r>
            <a:r>
              <a:rPr lang="mn-MN" u="sng" dirty="0"/>
              <a:t> үржвэрийн</a:t>
            </a:r>
            <a:r>
              <a:rPr lang="mn-MN" i="1" dirty="0"/>
              <a:t> </a:t>
            </a:r>
            <a:r>
              <a:rPr lang="mn-MN" dirty="0"/>
              <a:t>дотоод давталтанд хэрэглэгдсэн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135" y="2840074"/>
            <a:ext cx="6698819" cy="2285356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38" y="0"/>
            <a:ext cx="2144562" cy="270892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4765"/>
            <a:ext cx="2235312" cy="2502941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84641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284246" y="332656"/>
            <a:ext cx="4824536" cy="1440160"/>
          </a:xfrm>
        </p:spPr>
        <p:txBody>
          <a:bodyPr>
            <a:normAutofit/>
          </a:bodyPr>
          <a:lstStyle/>
          <a:p>
            <a:r>
              <a:rPr lang="de-DE" dirty="0"/>
              <a:t>AVX2 </a:t>
            </a:r>
            <a:r>
              <a:rPr lang="mn-MN" dirty="0"/>
              <a:t>програмчлал</a:t>
            </a:r>
            <a:r>
              <a:rPr lang="de-DE" dirty="0"/>
              <a:t>: </a:t>
            </a:r>
            <a:r>
              <a:rPr lang="mn-MN" dirty="0"/>
              <a:t>эргүүлсэн</a:t>
            </a:r>
            <a:r>
              <a:rPr lang="de-DE" dirty="0"/>
              <a:t> MatMult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288" y="0"/>
            <a:ext cx="1979712" cy="250068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5" y="0"/>
            <a:ext cx="2121236" cy="2376249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Rechteck 1"/>
          <p:cNvSpPr/>
          <p:nvPr/>
        </p:nvSpPr>
        <p:spPr>
          <a:xfrm>
            <a:off x="683568" y="2833344"/>
            <a:ext cx="7380821" cy="35394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AVX2</a:t>
            </a:r>
            <a:r>
              <a:rPr lang="mn-MN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-той </a:t>
            </a:r>
            <a:r>
              <a:rPr lang="de-DE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Transpose-and-Multiply</a:t>
            </a:r>
            <a:endParaRPr lang="de-DE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avx2_tmm(</a:t>
            </a:r>
            <a:r>
              <a:rPr lang="de-DE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A, </a:t>
            </a:r>
            <a:r>
              <a:rPr lang="de-DE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B,</a:t>
            </a:r>
            <a:r>
              <a:rPr lang="de-DE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C, </a:t>
            </a:r>
          </a:p>
          <a:p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uint64_t M, uint64_t L,uint64_t N) {</a:t>
            </a:r>
          </a:p>
          <a:p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(uint64_t i=0; i&lt;N; i++)</a:t>
            </a:r>
          </a:p>
          <a:p>
            <a:r>
              <a:rPr lang="de-D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de-DE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(uint64_t j=0; j&lt;M; 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j++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__m256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_mm256_setzero_ps();</a:t>
            </a:r>
          </a:p>
          <a:p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(uint64_t k=0; k&lt;L; k+=8) {</a:t>
            </a:r>
          </a:p>
          <a:p>
            <a:r>
              <a:rPr lang="de-D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de-DE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__m256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AV = _mm256_load_ps(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A+i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L+k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__m256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BV = _mm256_load_ps(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B+j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L+k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X = _mm256_fmadd_ps(AV, BV, X);</a:t>
            </a:r>
          </a:p>
          <a:p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C[i*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N+j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de-DE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hsum_avx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</a:p>
          <a:p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901103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</TotalTime>
  <Words>1359</Words>
  <Application>Microsoft Office PowerPoint</Application>
  <PresentationFormat>On-screen Show (4:3)</PresentationFormat>
  <Paragraphs>191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Calibri</vt:lpstr>
      <vt:lpstr>Calisto MT</vt:lpstr>
      <vt:lpstr>Cambria Math</vt:lpstr>
      <vt:lpstr>Consolas</vt:lpstr>
      <vt:lpstr>Courier New</vt:lpstr>
      <vt:lpstr>Symbol</vt:lpstr>
      <vt:lpstr>Trebuchet MS</vt:lpstr>
      <vt:lpstr>Wingdings 2</vt:lpstr>
      <vt:lpstr>Slate</vt:lpstr>
      <vt:lpstr>Орчин үеийн архитектурууд</vt:lpstr>
      <vt:lpstr>Хичээлийн агуулга</vt:lpstr>
      <vt:lpstr>Flynn‘s Taxonomy (1966)</vt:lpstr>
      <vt:lpstr>Параллелизмын түвшин</vt:lpstr>
      <vt:lpstr>SIMD (Single Instruction, Multiple Data)</vt:lpstr>
      <vt:lpstr>SIMD</vt:lpstr>
      <vt:lpstr>AVX2 регистрүүдтэй SIMD</vt:lpstr>
      <vt:lpstr>AVX2 програмчлал: эргүүлсэн MatMult</vt:lpstr>
      <vt:lpstr>AVX2 програмчлал: эргүүлсэн MatMult</vt:lpstr>
      <vt:lpstr>AVX2 програмчлал: эргүүлсэн MatMult</vt:lpstr>
      <vt:lpstr>AoS ба SoA</vt:lpstr>
      <vt:lpstr>AoS дээрх вектор нормалчлал</vt:lpstr>
      <vt:lpstr>AoS дээрх вектор нормалчлал</vt:lpstr>
      <vt:lpstr>SoA дээрх вектор нормалчлал  </vt:lpstr>
      <vt:lpstr>AoS дээрх Vectorized нормалчлал</vt:lpstr>
      <vt:lpstr>AOS2SOA</vt:lpstr>
      <vt:lpstr>Vectorized Shuffling хэрэглэн  AoS -ээс SoA үүсгэх</vt:lpstr>
      <vt:lpstr>Баяралалаа.</vt:lpstr>
    </vt:vector>
  </TitlesOfParts>
  <Company>Johannes Gutenberg-Universität Mainz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x</dc:creator>
  <cp:lastModifiedBy>Ganbat Ganbaatar</cp:lastModifiedBy>
  <cp:revision>543</cp:revision>
  <dcterms:created xsi:type="dcterms:W3CDTF">2011-08-11T13:49:43Z</dcterms:created>
  <dcterms:modified xsi:type="dcterms:W3CDTF">2020-03-01T00:55:25Z</dcterms:modified>
</cp:coreProperties>
</file>