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363" r:id="rId2"/>
    <p:sldId id="339" r:id="rId3"/>
    <p:sldId id="364" r:id="rId4"/>
    <p:sldId id="378" r:id="rId5"/>
    <p:sldId id="365" r:id="rId6"/>
    <p:sldId id="375" r:id="rId7"/>
    <p:sldId id="376" r:id="rId8"/>
    <p:sldId id="377" r:id="rId9"/>
    <p:sldId id="366" r:id="rId10"/>
    <p:sldId id="381" r:id="rId11"/>
    <p:sldId id="367" r:id="rId12"/>
    <p:sldId id="389" r:id="rId13"/>
    <p:sldId id="388" r:id="rId14"/>
    <p:sldId id="387" r:id="rId15"/>
    <p:sldId id="390" r:id="rId16"/>
    <p:sldId id="3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60"/>
  </p:normalViewPr>
  <p:slideViewPr>
    <p:cSldViewPr>
      <p:cViewPr varScale="1">
        <p:scale>
          <a:sx n="66" d="100"/>
          <a:sy n="66" d="100"/>
        </p:scale>
        <p:origin x="7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5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7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4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4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0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8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4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0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 </a:t>
            </a:r>
            <a:br>
              <a:rPr lang="mn-MN" dirty="0"/>
            </a:br>
            <a:r>
              <a:rPr lang="en-US" dirty="0"/>
              <a:t>C++11</a:t>
            </a:r>
            <a:r>
              <a:rPr lang="mn-MN" dirty="0"/>
              <a:t>-ын үндэс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C09-2AB7-4606-96A7-B1389D7C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A156-63B9-4D3B-A2F3-A3F6190D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200724"/>
            <a:ext cx="4246694" cy="3320316"/>
          </a:xfrm>
        </p:spPr>
        <p:txBody>
          <a:bodyPr>
            <a:normAutofit/>
          </a:bodyPr>
          <a:lstStyle/>
          <a:p>
            <a:r>
              <a:rPr lang="en-US" i="1" dirty="0"/>
              <a:t>-O2</a:t>
            </a:r>
            <a:endParaRPr lang="mn-MN" i="1" dirty="0"/>
          </a:p>
          <a:p>
            <a:pPr lvl="1"/>
            <a:r>
              <a:rPr lang="mn-MN" dirty="0"/>
              <a:t>код стандарт оновчлолыг идэвхжүүлнэ.</a:t>
            </a:r>
            <a:endParaRPr lang="en-US" dirty="0"/>
          </a:p>
          <a:p>
            <a:r>
              <a:rPr lang="en-US" i="1" dirty="0"/>
              <a:t>-std=</a:t>
            </a:r>
            <a:r>
              <a:rPr lang="en-US" i="1" dirty="0" err="1"/>
              <a:t>c++</a:t>
            </a:r>
            <a:r>
              <a:rPr lang="en-US" i="1" dirty="0"/>
              <a:t>11</a:t>
            </a:r>
            <a:endParaRPr lang="mn-MN" i="1" dirty="0"/>
          </a:p>
          <a:p>
            <a:pPr lvl="1"/>
            <a:r>
              <a:rPr lang="mn-MN" dirty="0"/>
              <a:t> нь </a:t>
            </a:r>
            <a:r>
              <a:rPr lang="en-US" dirty="0"/>
              <a:t>C++11 </a:t>
            </a:r>
            <a:r>
              <a:rPr lang="mn-MN" dirty="0"/>
              <a:t>дэмжих боломжтой</a:t>
            </a:r>
            <a:endParaRPr lang="en-US" dirty="0"/>
          </a:p>
          <a:p>
            <a:r>
              <a:rPr lang="en-US" i="1" dirty="0"/>
              <a:t>-</a:t>
            </a:r>
            <a:r>
              <a:rPr lang="en-US" i="1" dirty="0" err="1"/>
              <a:t>pthread</a:t>
            </a:r>
            <a:r>
              <a:rPr lang="mn-MN" dirty="0"/>
              <a:t> </a:t>
            </a:r>
          </a:p>
          <a:p>
            <a:pPr lvl="1"/>
            <a:r>
              <a:rPr lang="en-US" i="1" dirty="0" err="1"/>
              <a:t>PThreads</a:t>
            </a:r>
            <a:r>
              <a:rPr lang="en-US" dirty="0"/>
              <a:t> </a:t>
            </a:r>
            <a:r>
              <a:rPr lang="mn-MN" dirty="0"/>
              <a:t>санд суурилсан</a:t>
            </a:r>
            <a:r>
              <a:rPr lang="en-US" dirty="0"/>
              <a:t> multithreading</a:t>
            </a:r>
            <a:r>
              <a:rPr lang="mn-MN" dirty="0"/>
              <a:t>-д боломжийг нэмнэ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A9DB7E-9402-48A9-8FA0-DB3ACB555E5B}"/>
              </a:ext>
            </a:extLst>
          </p:cNvPr>
          <p:cNvSpPr txBox="1">
            <a:spLocks/>
          </p:cNvSpPr>
          <p:nvPr/>
        </p:nvSpPr>
        <p:spPr>
          <a:xfrm>
            <a:off x="5173034" y="3992094"/>
            <a:ext cx="2937884" cy="560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mn-MN" sz="2000" dirty="0"/>
              <a:t>Үр дүн: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B44A8B-9651-4D42-872D-B5711AD0E0A9}"/>
              </a:ext>
            </a:extLst>
          </p:cNvPr>
          <p:cNvSpPr txBox="1">
            <a:spLocks/>
          </p:cNvSpPr>
          <p:nvPr/>
        </p:nvSpPr>
        <p:spPr>
          <a:xfrm>
            <a:off x="5173034" y="4572743"/>
            <a:ext cx="3419872" cy="1840565"/>
          </a:xfrm>
          <a:prstGeom prst="rect">
            <a:avLst/>
          </a:prstGeom>
          <a:solidFill>
            <a:schemeClr val="bg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Hello from thread: 3 </a:t>
            </a:r>
            <a:endParaRPr lang="mn-MN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Hello from thread: 1 </a:t>
            </a:r>
            <a:endParaRPr lang="mn-MN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Hello from thread: 0 </a:t>
            </a:r>
            <a:endParaRPr lang="mn-MN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Hello from thread: 2</a:t>
            </a: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45FDEC50-28AC-4AD0-9667-6FC2D84BD1E3}"/>
              </a:ext>
            </a:extLst>
          </p:cNvPr>
          <p:cNvSpPr txBox="1"/>
          <p:nvPr/>
        </p:nvSpPr>
        <p:spPr>
          <a:xfrm>
            <a:off x="685346" y="1600285"/>
            <a:ext cx="7907560" cy="492443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g++ -O2 -std=</a:t>
            </a:r>
            <a:r>
              <a:rPr lang="en-US" sz="2000" dirty="0" err="1">
                <a:solidFill>
                  <a:schemeClr val="bg1"/>
                </a:solidFill>
              </a:rPr>
              <a:t>c++</a:t>
            </a:r>
            <a:r>
              <a:rPr lang="en-US" sz="2000" dirty="0">
                <a:solidFill>
                  <a:schemeClr val="bg1"/>
                </a:solidFill>
              </a:rPr>
              <a:t>11 -</a:t>
            </a:r>
            <a:r>
              <a:rPr lang="en-US" sz="2000" dirty="0" err="1">
                <a:solidFill>
                  <a:schemeClr val="bg1"/>
                </a:solidFill>
              </a:rPr>
              <a:t>pthread</a:t>
            </a:r>
            <a:r>
              <a:rPr lang="en-US" sz="2000" dirty="0">
                <a:solidFill>
                  <a:schemeClr val="bg1"/>
                </a:solidFill>
              </a:rPr>
              <a:t> hello_world.cpp -o </a:t>
            </a:r>
            <a:r>
              <a:rPr lang="en-US" sz="2000" dirty="0" err="1">
                <a:solidFill>
                  <a:schemeClr val="bg1"/>
                </a:solidFill>
              </a:rPr>
              <a:t>hello_world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91A6-478A-49D0-BCDD-DAA28758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БУЦААХ УТГЫГ УДИРДАХ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261F-30F7-4D90-ADA4-E0E4E546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691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Thread</a:t>
            </a:r>
            <a:r>
              <a:rPr lang="mn-MN" dirty="0"/>
              <a:t>-үүд дурын аргументтай</a:t>
            </a:r>
            <a:r>
              <a:rPr lang="en-US" dirty="0"/>
              <a:t> </a:t>
            </a:r>
            <a:r>
              <a:rPr lang="mn-MN" dirty="0"/>
              <a:t>функцийг ажиллуулаад утгууд буцаана. Харин </a:t>
            </a:r>
            <a:r>
              <a:rPr lang="en-US" dirty="0"/>
              <a:t>Thread</a:t>
            </a:r>
            <a:r>
              <a:rPr lang="mn-MN" dirty="0"/>
              <a:t> объект нь буцаах утганд шууд хандахыг дэмждэггүй. Ямар нэг эргэх холбоогүйгээр олон </a:t>
            </a:r>
            <a:r>
              <a:rPr lang="en-US" dirty="0"/>
              <a:t>thread</a:t>
            </a:r>
            <a:r>
              <a:rPr lang="mn-MN" dirty="0"/>
              <a:t> ачаалах үеийн </a:t>
            </a:r>
            <a:r>
              <a:rPr lang="en-US" dirty="0"/>
              <a:t>fire-and-forget</a:t>
            </a:r>
            <a:r>
              <a:rPr lang="mn-MN" dirty="0"/>
              <a:t> сценарын хувьд уламжлалт код хязгаарлагдмал юм. Тиймээс дараах 3 аргыг хэрэгжүүлдэг:</a:t>
            </a:r>
          </a:p>
          <a:p>
            <a:r>
              <a:rPr lang="mn-MN" dirty="0"/>
              <a:t>Уламжлалт арга</a:t>
            </a:r>
          </a:p>
          <a:p>
            <a:r>
              <a:rPr lang="en-US" dirty="0"/>
              <a:t>Promises</a:t>
            </a:r>
            <a:r>
              <a:rPr lang="mn-MN" dirty="0"/>
              <a:t>, </a:t>
            </a:r>
            <a:r>
              <a:rPr lang="en-US" dirty="0"/>
              <a:t>Futures</a:t>
            </a:r>
            <a:r>
              <a:rPr lang="mn-MN" dirty="0"/>
              <a:t> хэрэглэх арга</a:t>
            </a:r>
          </a:p>
          <a:p>
            <a:r>
              <a:rPr lang="mn-MN" dirty="0"/>
              <a:t>Асинхрон арга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91A6-478A-49D0-BCDD-DAA28758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Уламжлалт арга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261F-30F7-4D90-ADA4-E0E4E546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00806"/>
          </a:xfrm>
        </p:spPr>
        <p:txBody>
          <a:bodyPr>
            <a:normAutofit/>
          </a:bodyPr>
          <a:lstStyle/>
          <a:p>
            <a:r>
              <a:rPr lang="mn-MN" dirty="0"/>
              <a:t>Бүх </a:t>
            </a:r>
            <a:r>
              <a:rPr lang="en-US" dirty="0"/>
              <a:t>thread </a:t>
            </a:r>
            <a:r>
              <a:rPr lang="mn-MN" dirty="0"/>
              <a:t>санах ойг </a:t>
            </a:r>
            <a:r>
              <a:rPr lang="en-US" dirty="0"/>
              <a:t>multithreading </a:t>
            </a:r>
            <a:r>
              <a:rPr lang="mn-MN" dirty="0"/>
              <a:t>сценараар дундаа ашигладаг</a:t>
            </a:r>
          </a:p>
          <a:p>
            <a:pPr lvl="1"/>
            <a:r>
              <a:rPr lang="mn-MN" dirty="0"/>
              <a:t>Заагчийг үр дүнгийн утганд холбох</a:t>
            </a:r>
          </a:p>
          <a:p>
            <a:pPr lvl="1"/>
            <a:r>
              <a:rPr lang="mn-MN" dirty="0"/>
              <a:t>Тооцоолсон утгыг холбогдох санах ойд бичих</a:t>
            </a:r>
          </a:p>
          <a:p>
            <a:r>
              <a:rPr lang="en-US" dirty="0"/>
              <a:t>Thread </a:t>
            </a:r>
            <a:r>
              <a:rPr lang="mn-MN" dirty="0"/>
              <a:t>боломжит чөлөөлөгдсөн санах ойд ажиллах тул сегментчлэлийн алдаа үүсгэх боломжтой</a:t>
            </a:r>
          </a:p>
          <a:p>
            <a:r>
              <a:rPr lang="mn-MN" i="1" dirty="0"/>
              <a:t>Уралдааны нөхцөл</a:t>
            </a:r>
            <a:r>
              <a:rPr lang="en-US" i="1" dirty="0"/>
              <a:t> (race condition)</a:t>
            </a:r>
            <a:r>
              <a:rPr lang="mn-MN" i="1" dirty="0"/>
              <a:t>-</a:t>
            </a:r>
            <a:r>
              <a:rPr lang="mn-MN" dirty="0"/>
              <a:t>д</a:t>
            </a:r>
            <a:r>
              <a:rPr lang="mn-MN" i="1" dirty="0"/>
              <a:t> </a:t>
            </a:r>
            <a:r>
              <a:rPr lang="mn-MN" dirty="0"/>
              <a:t>орохгүйн тулд </a:t>
            </a:r>
            <a:r>
              <a:rPr lang="en-US" dirty="0"/>
              <a:t>thread </a:t>
            </a:r>
            <a:r>
              <a:rPr lang="mn-MN" dirty="0"/>
              <a:t>ажиллах явцад үр дүнгийн нь утгуудыг мастер </a:t>
            </a:r>
            <a:r>
              <a:rPr lang="en-US" dirty="0"/>
              <a:t>thread</a:t>
            </a:r>
            <a:r>
              <a:rPr lang="mn-MN" dirty="0"/>
              <a:t>-тэй холбоотой байлгах шаардлагатай.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1076-317D-4B93-8DE1-8406547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Promises, Futures </a:t>
            </a:r>
            <a:r>
              <a:rPr lang="mn-MN" dirty="0"/>
              <a:t>хэрэглэх арга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38A35-7A3B-41DD-B95C-88D01352F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mn-MN" dirty="0"/>
                  <a:t>Асинхрон ажиллагааны шинж чанарыг хангасан С++-ын буцаах утгын механизм.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харилцан холбоотой хослолыг тодорхойлно.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promise</a:t>
                </a:r>
                <a:r>
                  <a:rPr lang="mn-MN" dirty="0"/>
                  <a:t>,</a:t>
                </a:r>
                <a:r>
                  <a:rPr lang="en-US" dirty="0"/>
                  <a:t> </a:t>
                </a:r>
                <a:r>
                  <a:rPr lang="mn-MN" dirty="0"/>
                  <a:t> зөвхөн мэдээлэл солилцох шатанд 1 удаа утга олгоно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future, promise</a:t>
                </a:r>
                <a:r>
                  <a:rPr lang="mn-MN" dirty="0"/>
                  <a:t>-оор</a:t>
                </a:r>
                <a:r>
                  <a:rPr lang="en-US" dirty="0"/>
                  <a:t> </a:t>
                </a:r>
                <a:r>
                  <a:rPr lang="mn-MN" dirty="0"/>
                  <a:t>мэдээлэл солилцсоны дараа хандана</a:t>
                </a:r>
              </a:p>
              <a:p>
                <a:r>
                  <a:rPr lang="mn-MN" dirty="0"/>
                  <a:t>Мастер </a:t>
                </a:r>
                <a:r>
                  <a:rPr lang="en-US" dirty="0"/>
                  <a:t>thread </a:t>
                </a:r>
                <a:r>
                  <a:rPr lang="mn-MN" dirty="0"/>
                  <a:t>болон хуулбар </a:t>
                </a:r>
                <a:r>
                  <a:rPr lang="en-US" dirty="0"/>
                  <a:t>thread </a:t>
                </a:r>
                <a:r>
                  <a:rPr lang="mn-MN" dirty="0"/>
                  <a:t>хоёрын хооронд синхрончлох механизм болгон хэрэглэх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mn-MN" dirty="0"/>
                  <a:t>–ын хамааралыг байгуулна.</a:t>
                </a:r>
              </a:p>
              <a:p>
                <a:r>
                  <a:rPr lang="en-US" dirty="0"/>
                  <a:t>Promise</a:t>
                </a:r>
                <a:r>
                  <a:rPr lang="mn-MN" dirty="0"/>
                  <a:t> хэзээ ч ажиллахгүй бол </a:t>
                </a:r>
                <a:r>
                  <a:rPr lang="en-US" dirty="0"/>
                  <a:t>future</a:t>
                </a:r>
                <a:r>
                  <a:rPr lang="mn-MN" dirty="0"/>
                  <a:t>-ийг унших гэж оролсоноор </a:t>
                </a:r>
                <a:r>
                  <a:rPr lang="mn-MN" i="1" dirty="0"/>
                  <a:t>түгжрэл </a:t>
                </a:r>
                <a:r>
                  <a:rPr lang="en-US" i="1" dirty="0"/>
                  <a:t>(deadlock) </a:t>
                </a:r>
                <a:r>
                  <a:rPr lang="mn-MN" dirty="0"/>
                  <a:t>үүсэх боломжтой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38A35-7A3B-41DD-B95C-88D01352F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1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5F56FC-0676-4C03-859B-50D5D144B3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mn-MN" dirty="0"/>
                  <a:t>–ын хамааралыг</a:t>
                </a:r>
                <a:r>
                  <a:rPr lang="en-US" dirty="0"/>
                  <a:t> </a:t>
                </a:r>
                <a:r>
                  <a:rPr lang="mn-MN" dirty="0"/>
                  <a:t>хэрэгжүүлэх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5F56FC-0676-4C03-859B-50D5D144B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259D-AC5C-4BFA-A164-014D1E458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0216" y="1732450"/>
                <a:ext cx="4544272" cy="5125550"/>
              </a:xfrm>
            </p:spPr>
            <p:txBody>
              <a:bodyPr>
                <a:normAutofit fontScale="92500" lnSpcReduction="10000"/>
              </a:bodyPr>
              <a:lstStyle/>
              <a:p>
                <a:pPr marL="494100" indent="-457200">
                  <a:buFont typeface="+mj-lt"/>
                  <a:buAutoNum type="arabicPeriod"/>
                </a:pPr>
                <a:r>
                  <a:rPr lang="en-US" dirty="0"/>
                  <a:t>T </a:t>
                </a:r>
                <a:r>
                  <a:rPr lang="mn-MN" dirty="0"/>
                  <a:t>тусгай төрөлтэйгөөр </a:t>
                </a:r>
                <a:r>
                  <a:rPr lang="en-US" i="1" dirty="0"/>
                  <a:t>std::promise&lt;T&gt; p; </a:t>
                </a:r>
                <a:r>
                  <a:rPr lang="mn-MN" dirty="0"/>
                  <a:t>гэж зарлаад дараа нь түүнтэй уялдуулж </a:t>
                </a:r>
                <a:r>
                  <a:rPr lang="en-US" i="1" dirty="0"/>
                  <a:t>std::future f = </a:t>
                </a:r>
                <a:r>
                  <a:rPr lang="en-US" i="1" dirty="0" err="1"/>
                  <a:t>p.get_future</a:t>
                </a:r>
                <a:r>
                  <a:rPr lang="en-US" i="1" dirty="0"/>
                  <a:t>();</a:t>
                </a:r>
                <a:r>
                  <a:rPr lang="mn-MN" i="1" dirty="0"/>
                  <a:t> </a:t>
                </a:r>
                <a:r>
                  <a:rPr lang="mn-MN" dirty="0"/>
                  <a:t>хуваарилан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mn-MN" dirty="0"/>
                  <a:t>-г үүсгэнэ.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Дуудах функцын  </a:t>
                </a:r>
                <a:r>
                  <a:rPr lang="en-US" i="1" dirty="0" err="1"/>
                  <a:t>rvalue</a:t>
                </a:r>
                <a:r>
                  <a:rPr lang="mn-MN" dirty="0"/>
                  <a:t>-аар</a:t>
                </a:r>
                <a:r>
                  <a:rPr lang="en-US" dirty="0"/>
                  <a:t> </a:t>
                </a:r>
                <a:r>
                  <a:rPr lang="en-US" i="1" dirty="0"/>
                  <a:t>std::promise &amp;&amp; p </a:t>
                </a:r>
                <a:r>
                  <a:rPr lang="mn-MN" dirty="0"/>
                  <a:t>гэж </a:t>
                </a:r>
                <a:r>
                  <a:rPr lang="en-US" i="1" dirty="0"/>
                  <a:t>p</a:t>
                </a:r>
                <a:r>
                  <a:rPr lang="mn-MN" dirty="0"/>
                  <a:t>-г дамжуулна. Үүний тулд </a:t>
                </a:r>
                <a:r>
                  <a:rPr lang="en-US" i="1" dirty="0"/>
                  <a:t>std::move()</a:t>
                </a:r>
                <a:r>
                  <a:rPr lang="mn-MN" dirty="0"/>
                  <a:t> хэрэглэн мастер </a:t>
                </a:r>
                <a:r>
                  <a:rPr lang="en-US" dirty="0"/>
                  <a:t>thread</a:t>
                </a:r>
                <a:r>
                  <a:rPr lang="mn-MN" dirty="0"/>
                  <a:t>-ээс хуулбар </a:t>
                </a:r>
                <a:r>
                  <a:rPr lang="en-US" dirty="0"/>
                  <a:t>thread-</a:t>
                </a:r>
                <a:r>
                  <a:rPr lang="mn-MN" dirty="0"/>
                  <a:t>рүү </a:t>
                </a:r>
                <a:r>
                  <a:rPr lang="en-US" dirty="0"/>
                  <a:t>p</a:t>
                </a:r>
                <a:r>
                  <a:rPr lang="mn-MN" dirty="0"/>
                  <a:t> шилжсэн байна.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Хуулбар</a:t>
                </a:r>
                <a:r>
                  <a:rPr lang="en-US" dirty="0"/>
                  <a:t> thread</a:t>
                </a:r>
                <a:r>
                  <a:rPr lang="mn-MN" dirty="0"/>
                  <a:t>-ийн их бие</a:t>
                </a:r>
                <a:r>
                  <a:rPr lang="en-US" dirty="0"/>
                  <a:t> </a:t>
                </a:r>
                <a:r>
                  <a:rPr lang="mn-MN" dirty="0"/>
                  <a:t>дотор </a:t>
                </a:r>
                <a:r>
                  <a:rPr lang="en-US" i="1" dirty="0" err="1"/>
                  <a:t>p.set_value</a:t>
                </a:r>
                <a:r>
                  <a:rPr lang="en-US" i="1" dirty="0"/>
                  <a:t>(</a:t>
                </a:r>
                <a:r>
                  <a:rPr lang="en-US" i="1" dirty="0" err="1"/>
                  <a:t>some_value</a:t>
                </a:r>
                <a:r>
                  <a:rPr lang="en-US" i="1" dirty="0"/>
                  <a:t>)</a:t>
                </a:r>
                <a:r>
                  <a:rPr lang="mn-MN" dirty="0"/>
                  <a:t>-аар </a:t>
                </a:r>
                <a:r>
                  <a:rPr lang="en-US" dirty="0"/>
                  <a:t>p </a:t>
                </a:r>
                <a:r>
                  <a:rPr lang="mn-MN" dirty="0"/>
                  <a:t>утга олгоно.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Төгсгөлд нь мастер </a:t>
                </a:r>
                <a:r>
                  <a:rPr lang="en-US" dirty="0"/>
                  <a:t>thread </a:t>
                </a:r>
                <a:r>
                  <a:rPr lang="mn-MN" dirty="0"/>
                  <a:t>дотор </a:t>
                </a:r>
                <a:r>
                  <a:rPr lang="en-US" i="1" dirty="0"/>
                  <a:t>f</a:t>
                </a:r>
                <a:r>
                  <a:rPr lang="mn-MN" dirty="0"/>
                  <a:t>-ийг</a:t>
                </a:r>
                <a:r>
                  <a:rPr lang="mn-MN" i="1" dirty="0"/>
                  <a:t> </a:t>
                </a:r>
                <a:r>
                  <a:rPr lang="en-US" i="1" dirty="0" err="1"/>
                  <a:t>f.get</a:t>
                </a:r>
                <a:r>
                  <a:rPr lang="en-US" i="1" dirty="0"/>
                  <a:t>()</a:t>
                </a:r>
                <a:r>
                  <a:rPr lang="mn-MN" i="1" dirty="0"/>
                  <a:t> </a:t>
                </a:r>
                <a:r>
                  <a:rPr lang="mn-MN" dirty="0"/>
                  <a:t>хэрэглэн уншина. Мастер </a:t>
                </a:r>
                <a:r>
                  <a:rPr lang="en-US" dirty="0" err="1"/>
                  <a:t>thrad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mn-MN" dirty="0"/>
                  <a:t>-д </a:t>
                </a:r>
                <a:r>
                  <a:rPr lang="en-US" dirty="0"/>
                  <a:t>p</a:t>
                </a:r>
                <a:r>
                  <a:rPr lang="mn-MN" dirty="0"/>
                  <a:t> мэдээлэл солилцтол энэ ажиллагааг зогсоодог.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259D-AC5C-4BFA-A164-014D1E458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216" y="1732450"/>
                <a:ext cx="4544272" cy="5125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B12074D-63B6-457F-BAFA-B49B5537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" y="1732698"/>
            <a:ext cx="442021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1076-317D-4B93-8DE1-8406547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Асинхрон арга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8A35-7A3B-41DD-B95C-88D01352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std::async</a:t>
            </a:r>
            <a:r>
              <a:rPr lang="mn-MN" i="1" dirty="0"/>
              <a:t> </a:t>
            </a:r>
            <a:r>
              <a:rPr lang="mn-MN" dirty="0"/>
              <a:t>команд нь</a:t>
            </a:r>
            <a:r>
              <a:rPr lang="en-US" dirty="0"/>
              <a:t> </a:t>
            </a:r>
            <a:r>
              <a:rPr lang="mn-MN" dirty="0"/>
              <a:t>хуваарилагдсан </a:t>
            </a:r>
            <a:r>
              <a:rPr lang="en-US" dirty="0"/>
              <a:t>thread</a:t>
            </a:r>
            <a:r>
              <a:rPr lang="mn-MN" dirty="0"/>
              <a:t>ууд болон мастер </a:t>
            </a:r>
            <a:r>
              <a:rPr lang="en-US" dirty="0"/>
              <a:t>thread</a:t>
            </a:r>
            <a:r>
              <a:rPr lang="mn-MN" dirty="0"/>
              <a:t>-ийн</a:t>
            </a:r>
            <a:r>
              <a:rPr lang="en-US" dirty="0"/>
              <a:t> </a:t>
            </a:r>
            <a:r>
              <a:rPr lang="mn-MN" dirty="0"/>
              <a:t>аль нэгийг хэрэглэн даалгаврыг </a:t>
            </a:r>
            <a:r>
              <a:rPr lang="en-US" dirty="0"/>
              <a:t>(task)</a:t>
            </a:r>
            <a:r>
              <a:rPr lang="mn-MN" dirty="0"/>
              <a:t> биелүүлдэг. </a:t>
            </a:r>
          </a:p>
          <a:p>
            <a:r>
              <a:rPr lang="mn-MN" dirty="0"/>
              <a:t>Даалгавар үүсгэх: </a:t>
            </a:r>
            <a:r>
              <a:rPr lang="it-IT" i="1" dirty="0"/>
              <a:t>auto future = std::async(fibo, id);</a:t>
            </a:r>
            <a:r>
              <a:rPr lang="mn-MN" i="1" dirty="0"/>
              <a:t> </a:t>
            </a:r>
          </a:p>
          <a:p>
            <a:r>
              <a:rPr lang="mn-MN" dirty="0"/>
              <a:t>Анхаарах асуудлууд: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i="1" dirty="0"/>
              <a:t>std::async</a:t>
            </a:r>
            <a:r>
              <a:rPr lang="mn-MN" i="1" dirty="0"/>
              <a:t> </a:t>
            </a:r>
            <a:r>
              <a:rPr lang="mn-MN" dirty="0"/>
              <a:t>функц дуудсанаар </a:t>
            </a:r>
            <a:r>
              <a:rPr lang="en-US" dirty="0"/>
              <a:t>thread </a:t>
            </a:r>
            <a:r>
              <a:rPr lang="mn-MN" dirty="0"/>
              <a:t>хуулбарлагдсан гэсэн үг биш. Ажиллагаа нь </a:t>
            </a:r>
            <a:r>
              <a:rPr lang="en-US" dirty="0"/>
              <a:t>thread </a:t>
            </a:r>
            <a:r>
              <a:rPr lang="mn-MN" dirty="0"/>
              <a:t>дуудалтаар хэрэгжинэ.</a:t>
            </a:r>
            <a:endParaRPr lang="mn-MN" i="1" dirty="0"/>
          </a:p>
          <a:p>
            <a:pPr marL="871200" lvl="1" indent="-457200">
              <a:buFont typeface="+mj-lt"/>
              <a:buAutoNum type="arabicPeriod"/>
            </a:pPr>
            <a:r>
              <a:rPr lang="en-US" i="1" dirty="0" err="1"/>
              <a:t>future.get</a:t>
            </a:r>
            <a:r>
              <a:rPr lang="en-US" i="1" dirty="0"/>
              <a:t>()</a:t>
            </a:r>
            <a:r>
              <a:rPr lang="mn-MN" i="1" dirty="0"/>
              <a:t> </a:t>
            </a:r>
            <a:r>
              <a:rPr lang="mn-MN" dirty="0"/>
              <a:t>гэж харгалзах </a:t>
            </a:r>
            <a:r>
              <a:rPr lang="en-US" dirty="0"/>
              <a:t>future</a:t>
            </a:r>
            <a:r>
              <a:rPr lang="mn-MN" dirty="0"/>
              <a:t>-д хандахгүй бол даалгаврын ажиллагаа саатаж болно.</a:t>
            </a:r>
          </a:p>
          <a:p>
            <a:pPr marL="871200" lvl="1" indent="-457200">
              <a:buFont typeface="+mj-lt"/>
              <a:buAutoNum type="arabicPeriod"/>
            </a:pPr>
            <a:r>
              <a:rPr lang="mn-MN" dirty="0"/>
              <a:t>Харгалзах </a:t>
            </a:r>
            <a:r>
              <a:rPr lang="en-US" dirty="0"/>
              <a:t>future</a:t>
            </a:r>
            <a:r>
              <a:rPr lang="mn-MN" dirty="0"/>
              <a:t>-ийн хүрээнд анхаарахгүй бол</a:t>
            </a:r>
            <a:r>
              <a:rPr lang="en-US" dirty="0"/>
              <a:t> </a:t>
            </a:r>
            <a:r>
              <a:rPr lang="mn-MN" dirty="0"/>
              <a:t>ялгаатай даалгавруудын ажиллагаа дараалж ажиллах болно</a:t>
            </a:r>
            <a:r>
              <a:rPr lang="en-US" dirty="0"/>
              <a:t>.</a:t>
            </a:r>
          </a:p>
          <a:p>
            <a:endParaRPr lang="mn-MN" dirty="0"/>
          </a:p>
          <a:p>
            <a:pPr lvl="1"/>
            <a:endParaRPr lang="mn-M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4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>
                <a:latin typeface="+mn-lt"/>
              </a:rPr>
              <a:t>Баярлалаа</a:t>
            </a:r>
            <a:r>
              <a:rPr lang="mn-MN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r>
              <a:rPr lang="en-US" dirty="0"/>
              <a:t>C++ </a:t>
            </a:r>
            <a:r>
              <a:rPr lang="mn-MN" dirty="0"/>
              <a:t>хэлний орчин үеийн </a:t>
            </a:r>
            <a:r>
              <a:rPr lang="en-US" dirty="0"/>
              <a:t>C++11 </a:t>
            </a:r>
            <a:r>
              <a:rPr lang="mn-MN" dirty="0"/>
              <a:t>болон</a:t>
            </a:r>
            <a:r>
              <a:rPr lang="en-US" dirty="0"/>
              <a:t> C++14</a:t>
            </a:r>
            <a:r>
              <a:rPr lang="mn-MN" dirty="0"/>
              <a:t> хувилбараар </a:t>
            </a:r>
            <a:r>
              <a:rPr lang="en-US" dirty="0"/>
              <a:t>multithread-</a:t>
            </a:r>
            <a:r>
              <a:rPr lang="mn-MN" dirty="0"/>
              <a:t>тэй прорам бичиж сурах</a:t>
            </a:r>
          </a:p>
          <a:p>
            <a:r>
              <a:rPr lang="en-US" dirty="0"/>
              <a:t>Multithreading </a:t>
            </a:r>
            <a:r>
              <a:rPr lang="mn-MN" dirty="0"/>
              <a:t>ба</a:t>
            </a:r>
            <a:r>
              <a:rPr lang="en-US" dirty="0"/>
              <a:t> Multiprocessing</a:t>
            </a:r>
          </a:p>
          <a:p>
            <a:r>
              <a:rPr lang="en-US" dirty="0"/>
              <a:t>Thread </a:t>
            </a:r>
            <a:r>
              <a:rPr lang="mn-MN" dirty="0"/>
              <a:t>хуулах, </a:t>
            </a:r>
            <a:r>
              <a:rPr lang="en-US" dirty="0"/>
              <a:t>Thread</a:t>
            </a:r>
            <a:r>
              <a:rPr lang="mn-MN" dirty="0"/>
              <a:t>-үүд нэгтэх</a:t>
            </a:r>
          </a:p>
          <a:p>
            <a:r>
              <a:rPr lang="en-US" dirty="0"/>
              <a:t>Thread-</a:t>
            </a:r>
            <a:r>
              <a:rPr lang="mn-MN" dirty="0"/>
              <a:t>үүдийг зогсооход анхаарах зүйлс</a:t>
            </a:r>
          </a:p>
          <a:p>
            <a:r>
              <a:rPr lang="mn-MN" dirty="0"/>
              <a:t>Буцаах утгыг удирдах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9A1-41EC-4E40-8ABF-C3E34F04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/>
              <a:t>Multithreading </a:t>
            </a:r>
            <a:r>
              <a:rPr lang="mn-MN" dirty="0"/>
              <a:t>ба</a:t>
            </a:r>
            <a:r>
              <a:rPr lang="en-US" dirty="0"/>
              <a:t>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E74F-76CB-4CD3-A0EF-3B975AC2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r>
              <a:rPr lang="en-US" b="1" dirty="0"/>
              <a:t>Multithreading</a:t>
            </a:r>
            <a:r>
              <a:rPr lang="mn-MN" b="1" dirty="0"/>
              <a:t>: </a:t>
            </a:r>
            <a:r>
              <a:rPr lang="mn-MN" dirty="0"/>
              <a:t>Ашиглагдаагүй нөөцийг сул зогсохоос зайлсхийх зорилгоор нэг эсвэл олон цөмийн кэш, </a:t>
            </a:r>
            <a:r>
              <a:rPr lang="en-US" dirty="0"/>
              <a:t>RAM </a:t>
            </a:r>
            <a:r>
              <a:rPr lang="mn-MN" dirty="0"/>
              <a:t>зэрэг техник хангамжийн нөөцийг хамтран эзэмших.</a:t>
            </a:r>
          </a:p>
          <a:p>
            <a:r>
              <a:rPr lang="en-US" b="1" dirty="0"/>
              <a:t>Multiprocessing</a:t>
            </a:r>
            <a:r>
              <a:rPr lang="mn-MN" b="1" dirty="0"/>
              <a:t>: </a:t>
            </a:r>
            <a:r>
              <a:rPr lang="mn-MN" dirty="0"/>
              <a:t>Тооцооллыг хурдасгахын тулд янз бүрийн </a:t>
            </a:r>
            <a:r>
              <a:rPr lang="en-US" dirty="0"/>
              <a:t>CPU </a:t>
            </a:r>
            <a:r>
              <a:rPr lang="mn-MN" dirty="0"/>
              <a:t>цөмийн хувьд регистр, арифметик логик үйлдлийн нэгж (</a:t>
            </a:r>
            <a:r>
              <a:rPr lang="en-US" dirty="0"/>
              <a:t>ALUs)</a:t>
            </a:r>
            <a:r>
              <a:rPr lang="mn-MN" dirty="0"/>
              <a:t> гэх мэт нөөцийг гүйцэт ашиглах зорилгооор олон тооцоолох нэгж </a:t>
            </a:r>
            <a:r>
              <a:rPr lang="en-US" dirty="0"/>
              <a:t>(</a:t>
            </a:r>
            <a:r>
              <a:rPr lang="mn-MN" dirty="0"/>
              <a:t>Жнь:</a:t>
            </a:r>
            <a:r>
              <a:rPr lang="en-US" dirty="0"/>
              <a:t> CPU </a:t>
            </a:r>
            <a:r>
              <a:rPr lang="mn-MN" dirty="0"/>
              <a:t>цөмүүд</a:t>
            </a:r>
            <a:r>
              <a:rPr lang="en-US" dirty="0"/>
              <a:t>)</a:t>
            </a:r>
            <a:r>
              <a:rPr lang="mn-MN" dirty="0"/>
              <a:t> дээр програмыг зэрэгцээгээр ажиллуулах. </a:t>
            </a:r>
          </a:p>
          <a:p>
            <a:pPr lvl="1"/>
            <a:r>
              <a:rPr lang="mn-MN" dirty="0"/>
              <a:t>Дундын нөөцийн хэрэглээг бүрэн хязгаарладаггүй, том хэмжээний процессуудад сокет болон </a:t>
            </a:r>
            <a:r>
              <a:rPr lang="en-US" dirty="0"/>
              <a:t>MPI </a:t>
            </a:r>
            <a:r>
              <a:rPr lang="mn-MN" dirty="0"/>
              <a:t>ашиглан хэрэгжүүлдэг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7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6B6-06EE-4A88-9ABB-1CBED7BA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E675-20D9-474E-B90C-EE9C3CE5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</a:t>
            </a:r>
            <a:r>
              <a:rPr lang="mn-MN" dirty="0"/>
              <a:t>үүд нь дундын санах ойн хөнгөн механизм </a:t>
            </a:r>
          </a:p>
          <a:p>
            <a:pPr lvl="1"/>
            <a:r>
              <a:rPr lang="en-US" dirty="0"/>
              <a:t>Thread</a:t>
            </a:r>
            <a:r>
              <a:rPr lang="mn-MN" dirty="0"/>
              <a:t>-үүд нь системийн нэг процессийн санах ойн хэсэгт параллел ажилладгаараа бие даасан системийн процессуудаас </a:t>
            </a:r>
            <a:r>
              <a:rPr lang="en-US" dirty="0"/>
              <a:t>(</a:t>
            </a:r>
            <a:r>
              <a:rPr lang="mn-MN" dirty="0"/>
              <a:t>хуваарилагдсан санах ой болон сокет зэрэг хүнд сувагчлалтай мэдээлэл солилцоон дээр ажилладаг</a:t>
            </a:r>
            <a:r>
              <a:rPr lang="en-US" dirty="0"/>
              <a:t>)</a:t>
            </a:r>
            <a:r>
              <a:rPr lang="mn-MN" dirty="0"/>
              <a:t> ялгаатай	</a:t>
            </a:r>
          </a:p>
          <a:p>
            <a:r>
              <a:rPr lang="mn-MN" dirty="0"/>
              <a:t>Бүх </a:t>
            </a:r>
            <a:r>
              <a:rPr lang="en-US" dirty="0"/>
              <a:t>thread</a:t>
            </a:r>
            <a:r>
              <a:rPr lang="mn-MN" dirty="0"/>
              <a:t> эцэг процессийн нөөцийг дундаа хэрэглэнэ.</a:t>
            </a:r>
          </a:p>
          <a:p>
            <a:pPr lvl="1"/>
            <a:r>
              <a:rPr lang="mn-MN" i="1" dirty="0"/>
              <a:t>Давуу тал:</a:t>
            </a:r>
            <a:r>
              <a:rPr lang="mn-MN" dirty="0"/>
              <a:t> Дундын регистр болон дундын массив ашигласнаар </a:t>
            </a:r>
            <a:r>
              <a:rPr lang="en-US" dirty="0"/>
              <a:t>thread</a:t>
            </a:r>
            <a:r>
              <a:rPr lang="mn-MN" dirty="0"/>
              <a:t> хоорондын мэдээлэл солилцоо хоцролт багатай, хөнгөн байна</a:t>
            </a:r>
          </a:p>
          <a:p>
            <a:pPr lvl="1"/>
            <a:r>
              <a:rPr lang="mn-MN" i="1" dirty="0"/>
              <a:t>Сул тал: </a:t>
            </a:r>
            <a:r>
              <a:rPr lang="mn-MN" dirty="0"/>
              <a:t>Нэг </a:t>
            </a:r>
            <a:r>
              <a:rPr lang="en-US" dirty="0"/>
              <a:t>thread</a:t>
            </a:r>
            <a:r>
              <a:rPr lang="mn-MN" dirty="0"/>
              <a:t> нь нөгөө </a:t>
            </a:r>
            <a:r>
              <a:rPr lang="en-US" dirty="0"/>
              <a:t>thread</a:t>
            </a:r>
            <a:r>
              <a:rPr lang="mn-MN" dirty="0"/>
              <a:t>-ийн өгөгдлийг хялбар тандах боложмтой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75EA-7FB7-4473-982A-74DB64A5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</a:t>
            </a:r>
            <a:r>
              <a:rPr lang="mn-MN" dirty="0"/>
              <a:t> хуулах</a:t>
            </a:r>
            <a:r>
              <a:rPr lang="en-US" dirty="0"/>
              <a:t> (spawning)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B0DD-6C20-485D-8F69-2034495E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64902"/>
          </a:xfrm>
        </p:spPr>
        <p:txBody>
          <a:bodyPr>
            <a:normAutofit/>
          </a:bodyPr>
          <a:lstStyle/>
          <a:p>
            <a:r>
              <a:rPr lang="mn-MN" dirty="0"/>
              <a:t>Программ хангамжийн </a:t>
            </a:r>
            <a:r>
              <a:rPr lang="en-US" dirty="0"/>
              <a:t>thread </a:t>
            </a:r>
            <a:r>
              <a:rPr lang="mn-MN" dirty="0"/>
              <a:t>нь системийн процессийн мастер </a:t>
            </a:r>
            <a:r>
              <a:rPr lang="en-US" dirty="0"/>
              <a:t>thread</a:t>
            </a:r>
            <a:r>
              <a:rPr lang="mn-MN" dirty="0"/>
              <a:t>-ээр дурын тооны хуулбарт хувилагдана.</a:t>
            </a:r>
            <a:endParaRPr lang="en-US" dirty="0"/>
          </a:p>
          <a:p>
            <a:r>
              <a:rPr lang="mn-MN" dirty="0"/>
              <a:t>Хувилагдсан хуулбарын</a:t>
            </a:r>
            <a:r>
              <a:rPr lang="en-US" dirty="0"/>
              <a:t> </a:t>
            </a:r>
            <a:r>
              <a:rPr lang="mn-MN" dirty="0"/>
              <a:t>доторх </a:t>
            </a:r>
            <a:r>
              <a:rPr lang="en-US" dirty="0"/>
              <a:t>thread</a:t>
            </a:r>
            <a:r>
              <a:rPr lang="mn-MN" dirty="0"/>
              <a:t>-үүдийг рекурсив байдлаар хувилах боломжтой</a:t>
            </a:r>
          </a:p>
          <a:p>
            <a:r>
              <a:rPr lang="mn-MN" dirty="0"/>
              <a:t>Параллел ажиллах </a:t>
            </a:r>
            <a:r>
              <a:rPr lang="en-US" dirty="0"/>
              <a:t>thread-</a:t>
            </a:r>
            <a:r>
              <a:rPr lang="mn-MN" dirty="0"/>
              <a:t>уудын тоог системийн физик цөмүүдийн хэмжээтэй тэнцвэржүүлэх барих шаардлагатай. </a:t>
            </a:r>
          </a:p>
          <a:p>
            <a:pPr lvl="1"/>
            <a:r>
              <a:rPr lang="en-US" b="1" dirty="0"/>
              <a:t>Oversubscription</a:t>
            </a:r>
            <a:r>
              <a:rPr lang="mn-MN" b="1" dirty="0"/>
              <a:t>:</a:t>
            </a:r>
            <a:r>
              <a:rPr lang="en-US" dirty="0"/>
              <a:t> Thread</a:t>
            </a:r>
            <a:r>
              <a:rPr lang="mn-MN" dirty="0"/>
              <a:t>-ийн тоо нь их байвал үйлдлийн систем өртөг ихтэй орчин сэлгэлт </a:t>
            </a:r>
            <a:r>
              <a:rPr lang="en-US" dirty="0"/>
              <a:t>(context switch)</a:t>
            </a:r>
            <a:r>
              <a:rPr lang="mn-MN" dirty="0"/>
              <a:t> хэрэглэн дарааллуулан ажиллуулна.</a:t>
            </a:r>
          </a:p>
        </p:txBody>
      </p:sp>
    </p:spTree>
    <p:extLst>
      <p:ext uri="{BB962C8B-B14F-4D97-AF65-F5344CB8AC3E}">
        <p14:creationId xmlns:p14="http://schemas.microsoft.com/office/powerpoint/2010/main" val="379212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6E79-6E3E-41DF-BD54-37EB48C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</a:t>
            </a:r>
            <a:r>
              <a:rPr lang="mn-MN" dirty="0"/>
              <a:t>үүдийг төгсгөх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F08D-6F17-430D-A0AE-9C122D7F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mn-MN" dirty="0"/>
              <a:t>Мастер </a:t>
            </a:r>
            <a:r>
              <a:rPr lang="en-US" dirty="0"/>
              <a:t>thread-</a:t>
            </a:r>
            <a:r>
              <a:rPr lang="mn-MN" dirty="0"/>
              <a:t>ийн зааврын дараалал нь хуулбар </a:t>
            </a:r>
            <a:r>
              <a:rPr lang="en-US" dirty="0"/>
              <a:t>thread-</a:t>
            </a:r>
            <a:r>
              <a:rPr lang="mn-MN" dirty="0"/>
              <a:t>үүдийн ажлын гүйцэтгэлээс үл хамааран үндсэн функцийн төгсгөл хүртэл үргэлжилдэг. Олон хуулбарыг зогсоох аргууд:</a:t>
            </a:r>
          </a:p>
          <a:p>
            <a:pPr marL="415800" indent="-342900">
              <a:buFont typeface="+mj-lt"/>
              <a:buAutoNum type="arabicPeriod"/>
            </a:pPr>
            <a:r>
              <a:rPr lang="mn-MN" dirty="0"/>
              <a:t>Бүх хуулбар </a:t>
            </a:r>
            <a:r>
              <a:rPr lang="en-US" dirty="0"/>
              <a:t>thread</a:t>
            </a:r>
            <a:r>
              <a:rPr lang="mn-MN" dirty="0"/>
              <a:t> ажиллаж дуустал мастер </a:t>
            </a:r>
            <a:r>
              <a:rPr lang="en-US" dirty="0"/>
              <a:t>thread </a:t>
            </a:r>
            <a:r>
              <a:rPr lang="mn-MN" dirty="0"/>
              <a:t>дотор хүлээнэ. Энэ хүлээлт нэгтэлт </a:t>
            </a:r>
            <a:r>
              <a:rPr lang="en-US" dirty="0"/>
              <a:t>(joining) </a:t>
            </a:r>
            <a:r>
              <a:rPr lang="mn-MN" dirty="0"/>
              <a:t>хийснээр дуусна.</a:t>
            </a:r>
          </a:p>
          <a:p>
            <a:pPr marL="415800" indent="-342900">
              <a:buFont typeface="+mj-lt"/>
              <a:buAutoNum type="arabicPeriod"/>
            </a:pPr>
            <a:r>
              <a:rPr lang="mn-MN" dirty="0"/>
              <a:t>Нэг </a:t>
            </a:r>
            <a:r>
              <a:rPr lang="en-US" dirty="0"/>
              <a:t>thread</a:t>
            </a:r>
            <a:r>
              <a:rPr lang="mn-MN" dirty="0"/>
              <a:t>-ийг тусгаарлана. Мастер процесс дуусахдаа хуулбаруудыг хүлээлгүйгээр тасалдаг. </a:t>
            </a:r>
          </a:p>
          <a:p>
            <a:pPr lvl="1"/>
            <a:r>
              <a:rPr lang="mn-MN" dirty="0"/>
              <a:t>Муу тохиолдол: дутуу бичигдсэн файл эсвэл сүлжээгээр илгээсэн гүйцэд биш мессежүүдтэй програм дуусч болно</a:t>
            </a:r>
          </a:p>
          <a:p>
            <a:pPr lvl="1"/>
            <a:r>
              <a:rPr lang="mn-MN" dirty="0"/>
              <a:t>Ямар нэгэн синхрончлолгүй тусгаарлагдсан </a:t>
            </a:r>
            <a:r>
              <a:rPr lang="en-US" dirty="0"/>
              <a:t>thread-</a:t>
            </a:r>
            <a:r>
              <a:rPr lang="mn-MN" dirty="0"/>
              <a:t>ийн жишээ программын ажиллагааг хянаж, лог файлд бичилт хийдэг </a:t>
            </a:r>
            <a:r>
              <a:rPr lang="en-US" dirty="0"/>
              <a:t>thread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95905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46D8-46BE-4E05-BBD2-A9A4F20B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Thread-</a:t>
            </a:r>
            <a:r>
              <a:rPr lang="mn-MN" dirty="0"/>
              <a:t>үүдийг төгсгөхөд</a:t>
            </a:r>
            <a:br>
              <a:rPr lang="mn-MN" dirty="0"/>
            </a:br>
            <a:r>
              <a:rPr lang="mn-MN" dirty="0"/>
              <a:t> анхаарах зүйлс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5488-978D-40D0-BE59-AAB1FD9C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mn-MN" dirty="0"/>
              <a:t>бүр нэг удаа л нэгтгэх эсвэл тусгаарлах боломжтой</a:t>
            </a:r>
          </a:p>
          <a:p>
            <a:r>
              <a:rPr lang="mn-MN" dirty="0"/>
              <a:t>Тусгаарлагдсан </a:t>
            </a:r>
            <a:r>
              <a:rPr lang="en-US" dirty="0"/>
              <a:t>thread </a:t>
            </a:r>
            <a:r>
              <a:rPr lang="mn-MN" dirty="0"/>
              <a:t>нэгтгэх боломжгүй, эсвэл эсрэгээрээ</a:t>
            </a:r>
          </a:p>
          <a:p>
            <a:r>
              <a:rPr lang="mn-MN" dirty="0"/>
              <a:t>Нэгтгэсэн эсвэл тусгаарласан </a:t>
            </a:r>
            <a:r>
              <a:rPr lang="en-US" dirty="0"/>
              <a:t>thread</a:t>
            </a:r>
            <a:r>
              <a:rPr lang="mn-MN" dirty="0"/>
              <a:t>-ыг дахин ашиглах боломжгүй.</a:t>
            </a:r>
          </a:p>
          <a:p>
            <a:r>
              <a:rPr lang="mn-MN" dirty="0"/>
              <a:t>Тухайн түвшний бүх </a:t>
            </a:r>
            <a:r>
              <a:rPr lang="en-US" dirty="0"/>
              <a:t>thread</a:t>
            </a:r>
            <a:r>
              <a:rPr lang="mn-MN" dirty="0"/>
              <a:t>-ийг нэгтгэсэн эсвэл тусгаарласан байна.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6D8F-2377-4486-A279-EB399A9D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</a:t>
            </a:r>
            <a:r>
              <a:rPr lang="mn-MN" dirty="0"/>
              <a:t> програмын жишээ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151B19-3B2D-4434-8CF2-F06A8961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042037" cy="40592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EA92432-3DF9-435B-9B4A-E2E9A5D0CE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9541" y="1844824"/>
                <a:ext cx="4382723" cy="405875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941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mn-MN" dirty="0"/>
                  <a:t> </a:t>
                </a:r>
                <a:r>
                  <a:rPr lang="en-US" dirty="0"/>
                  <a:t>thread</a:t>
                </a:r>
                <a:r>
                  <a:rPr lang="mn-MN" dirty="0"/>
                  <a:t>-ыг хувилаад тусгаарлана. Энэ </a:t>
                </a:r>
                <a:r>
                  <a:rPr lang="en-US" dirty="0"/>
                  <a:t>thread</a:t>
                </a:r>
                <a:r>
                  <a:rPr lang="mn-MN" dirty="0"/>
                  <a:t> өөрөө дуусах эсвэл программ дуусах хүртэл ажиллана.</a:t>
                </a:r>
                <a:r>
                  <a:rPr lang="en-US" dirty="0"/>
                  <a:t>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Таван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thread</a:t>
                </a:r>
                <a:r>
                  <a:rPr lang="mn-MN" dirty="0"/>
                  <a:t> өгөгдлийг параллелиар боловсруулна. </a:t>
                </a:r>
                <a:endParaRPr lang="en-US" dirty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Мастер</a:t>
                </a:r>
                <a:r>
                  <a:rPr lang="en-US" dirty="0"/>
                  <a:t> thread</a:t>
                </a:r>
                <a:r>
                  <a:rPr lang="mn-MN" dirty="0"/>
                  <a:t> тэдгээрийг нэгтгэж дуустал хүлээнэ.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mn-MN" dirty="0"/>
                  <a:t>Мастер болон бүх тусгаарласан </a:t>
                </a:r>
                <a:r>
                  <a:rPr lang="en-US" dirty="0"/>
                  <a:t>thread</a:t>
                </a:r>
                <a:r>
                  <a:rPr lang="mn-MN" dirty="0"/>
                  <a:t> дуусссанаар программ ажиллаж дуусна.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EA92432-3DF9-435B-9B4A-E2E9A5D0C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41" y="1844824"/>
                <a:ext cx="4382723" cy="4058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7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D27-407C-46E9-8A44-B387A405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1088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/>
              <a:t>Multithreaded program</a:t>
            </a:r>
          </a:p>
        </p:txBody>
      </p:sp>
      <p:sp>
        <p:nvSpPr>
          <p:cNvPr id="4" name="Rechteck 1">
            <a:extLst>
              <a:ext uri="{FF2B5EF4-FFF2-40B4-BE49-F238E27FC236}">
                <a16:creationId xmlns:a16="http://schemas.microsoft.com/office/drawing/2014/main" id="{08E872BA-918E-4141-B198-C09393BDCAE2}"/>
              </a:ext>
            </a:extLst>
          </p:cNvPr>
          <p:cNvSpPr/>
          <p:nvPr/>
        </p:nvSpPr>
        <p:spPr>
          <a:xfrm>
            <a:off x="3381" y="981538"/>
            <a:ext cx="9144000" cy="280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say_hello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uint64_t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id)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&lt;&lt; "Hello from thread: " &lt;&lt; id &lt;&lt; std::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uint64_t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num_threads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std::vector&lt;std::thread&gt; threads;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uint64_t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id = 0; id &lt;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num_threads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 id++)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threads.emplace_back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say_hello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id);</a:t>
            </a:r>
            <a:r>
              <a:rPr lang="mn-MN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(auto&amp; thread: threads)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thread.join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61EEA-C3FE-469E-A1CA-06AB3485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82305"/>
            <a:ext cx="9144000" cy="3062038"/>
          </a:xfrm>
        </p:spPr>
        <p:txBody>
          <a:bodyPr>
            <a:normAutofit/>
          </a:bodyPr>
          <a:lstStyle/>
          <a:p>
            <a:r>
              <a:rPr lang="mn-MN" dirty="0"/>
              <a:t>Эхлээд </a:t>
            </a:r>
            <a:r>
              <a:rPr lang="en-US" dirty="0"/>
              <a:t>thread</a:t>
            </a:r>
            <a:r>
              <a:rPr lang="mn-MN" dirty="0"/>
              <a:t>-ийн заагчид зориулж стандарт сангийн </a:t>
            </a:r>
            <a:r>
              <a:rPr lang="en-US" i="1" dirty="0"/>
              <a:t>std::thread </a:t>
            </a:r>
            <a:r>
              <a:rPr lang="mn-MN" dirty="0"/>
              <a:t>объектууд агуулсан </a:t>
            </a:r>
            <a:r>
              <a:rPr lang="en-US" i="1" dirty="0"/>
              <a:t>std::vector </a:t>
            </a:r>
            <a:r>
              <a:rPr lang="mn-MN" dirty="0"/>
              <a:t>төрлөөр санах ой нөөцлөнө</a:t>
            </a:r>
          </a:p>
          <a:p>
            <a:r>
              <a:rPr lang="en-US" i="1" dirty="0"/>
              <a:t>id</a:t>
            </a:r>
            <a:r>
              <a:rPr lang="mn-MN" dirty="0"/>
              <a:t> аргументтайгаар </a:t>
            </a:r>
            <a:r>
              <a:rPr lang="en-US" i="1" dirty="0" err="1"/>
              <a:t>say_hello</a:t>
            </a:r>
            <a:r>
              <a:rPr lang="en-US" i="1" dirty="0"/>
              <a:t> </a:t>
            </a:r>
            <a:r>
              <a:rPr lang="mn-MN" dirty="0"/>
              <a:t>методыг ажиллуулдаг </a:t>
            </a:r>
            <a:r>
              <a:rPr lang="en-US" i="1" dirty="0" err="1"/>
              <a:t>num_threads</a:t>
            </a:r>
            <a:r>
              <a:rPr lang="mn-MN" i="1" dirty="0"/>
              <a:t> </a:t>
            </a:r>
            <a:r>
              <a:rPr lang="mn-MN" dirty="0"/>
              <a:t>ширхэг </a:t>
            </a:r>
            <a:r>
              <a:rPr lang="en-US" dirty="0"/>
              <a:t>thread</a:t>
            </a:r>
            <a:r>
              <a:rPr lang="mn-MN" dirty="0"/>
              <a:t>-д</a:t>
            </a:r>
            <a:r>
              <a:rPr lang="en-US" dirty="0"/>
              <a:t> </a:t>
            </a:r>
            <a:r>
              <a:rPr lang="mn-MN" dirty="0"/>
              <a:t>хувилан </a:t>
            </a:r>
            <a:r>
              <a:rPr lang="en-US" dirty="0"/>
              <a:t>vector threads</a:t>
            </a:r>
            <a:r>
              <a:rPr lang="mn-MN" dirty="0"/>
              <a:t>-д хадгалж байна.</a:t>
            </a:r>
          </a:p>
          <a:p>
            <a:r>
              <a:rPr lang="en-US" dirty="0"/>
              <a:t>vector threads</a:t>
            </a:r>
            <a:r>
              <a:rPr lang="mn-MN" dirty="0"/>
              <a:t>-ын </a:t>
            </a:r>
            <a:r>
              <a:rPr lang="en-US" dirty="0" err="1"/>
              <a:t>push_back</a:t>
            </a:r>
            <a:r>
              <a:rPr lang="mn-MN" dirty="0"/>
              <a:t> функцээр </a:t>
            </a:r>
            <a:r>
              <a:rPr lang="en-US" dirty="0"/>
              <a:t>thread</a:t>
            </a:r>
            <a:r>
              <a:rPr lang="mn-MN" dirty="0"/>
              <a:t> обьектуудыг шилжүүлэх боломжтой: </a:t>
            </a:r>
            <a:r>
              <a:rPr lang="en-US" i="1" dirty="0" err="1"/>
              <a:t>threads.push_back</a:t>
            </a:r>
            <a:r>
              <a:rPr lang="en-US" i="1" dirty="0"/>
              <a:t>(std::thread(</a:t>
            </a:r>
            <a:r>
              <a:rPr lang="en-US" i="1" dirty="0" err="1"/>
              <a:t>say_hello</a:t>
            </a:r>
            <a:r>
              <a:rPr lang="en-US" i="1" dirty="0"/>
              <a:t>, id));</a:t>
            </a:r>
            <a:endParaRPr lang="mn-MN" i="1" dirty="0"/>
          </a:p>
          <a:p>
            <a:r>
              <a:rPr lang="mn-MN" dirty="0"/>
              <a:t>Дараа нь хандахад уян хатан байх тул нэгтгэх шатанд </a:t>
            </a:r>
            <a:r>
              <a:rPr lang="en-US" dirty="0"/>
              <a:t>thread</a:t>
            </a:r>
            <a:r>
              <a:rPr lang="mn-MN" dirty="0"/>
              <a:t>-ийн заагчдийг хадгалах хэрэгтэй</a:t>
            </a:r>
          </a:p>
        </p:txBody>
      </p:sp>
    </p:spTree>
    <p:extLst>
      <p:ext uri="{BB962C8B-B14F-4D97-AF65-F5344CB8AC3E}">
        <p14:creationId xmlns:p14="http://schemas.microsoft.com/office/powerpoint/2010/main" val="2339312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981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Calisto MT</vt:lpstr>
      <vt:lpstr>Cambria Math</vt:lpstr>
      <vt:lpstr>Consolas</vt:lpstr>
      <vt:lpstr>Segoe UI</vt:lpstr>
      <vt:lpstr>Trebuchet MS</vt:lpstr>
      <vt:lpstr>Wingdings 2</vt:lpstr>
      <vt:lpstr>Slate</vt:lpstr>
      <vt:lpstr>Multithreading  C++11-ын үндэс</vt:lpstr>
      <vt:lpstr>Хичээлийн агуулга</vt:lpstr>
      <vt:lpstr>Multithreading ба Multiprocessing</vt:lpstr>
      <vt:lpstr>Multithreading</vt:lpstr>
      <vt:lpstr>Thread хуулах (spawning)</vt:lpstr>
      <vt:lpstr>Thread-үүдийг төгсгөх</vt:lpstr>
      <vt:lpstr>Thread-үүдийг төгсгөхөд  анхаарах зүйлс</vt:lpstr>
      <vt:lpstr>Multithread програмын жишээ</vt:lpstr>
      <vt:lpstr>Multithreaded program</vt:lpstr>
      <vt:lpstr>Compile</vt:lpstr>
      <vt:lpstr>БУЦААХ УТГЫГ УДИРДАХ</vt:lpstr>
      <vt:lpstr>Уламжлалт арга</vt:lpstr>
      <vt:lpstr>Promises, Futures хэрэглэх арга</vt:lpstr>
      <vt:lpstr>p, f–ын хамааралыг хэрэгжүүлэх</vt:lpstr>
      <vt:lpstr>Асинхрон арга</vt:lpstr>
      <vt:lpstr>Баярлалаа.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1300</cp:revision>
  <dcterms:created xsi:type="dcterms:W3CDTF">2011-08-11T13:49:43Z</dcterms:created>
  <dcterms:modified xsi:type="dcterms:W3CDTF">2020-03-10T20:16:08Z</dcterms:modified>
</cp:coreProperties>
</file>