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9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41F-9604-483F-826A-7EB2AE94810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1448-D9B2-4422-966B-CA66C8013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41F-9604-483F-826A-7EB2AE94810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1448-D9B2-4422-966B-CA66C8013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6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41F-9604-483F-826A-7EB2AE94810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1448-D9B2-4422-966B-CA66C801385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7010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41F-9604-483F-826A-7EB2AE94810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1448-D9B2-4422-966B-CA66C8013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02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41F-9604-483F-826A-7EB2AE94810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1448-D9B2-4422-966B-CA66C801385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1141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41F-9604-483F-826A-7EB2AE94810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1448-D9B2-4422-966B-CA66C8013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1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41F-9604-483F-826A-7EB2AE94810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1448-D9B2-4422-966B-CA66C8013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64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41F-9604-483F-826A-7EB2AE94810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1448-D9B2-4422-966B-CA66C8013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41F-9604-483F-826A-7EB2AE94810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1448-D9B2-4422-966B-CA66C8013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0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41F-9604-483F-826A-7EB2AE94810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1448-D9B2-4422-966B-CA66C8013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41F-9604-483F-826A-7EB2AE94810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1448-D9B2-4422-966B-CA66C8013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41F-9604-483F-826A-7EB2AE94810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1448-D9B2-4422-966B-CA66C8013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3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41F-9604-483F-826A-7EB2AE94810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1448-D9B2-4422-966B-CA66C8013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4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41F-9604-483F-826A-7EB2AE94810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1448-D9B2-4422-966B-CA66C8013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8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41F-9604-483F-826A-7EB2AE94810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1448-D9B2-4422-966B-CA66C8013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9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041F-9604-483F-826A-7EB2AE94810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1448-D9B2-4422-966B-CA66C8013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0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D041F-9604-483F-826A-7EB2AE94810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0C1448-D9B2-4422-966B-CA66C8013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444/wd/hu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E2E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Haneefa</a:t>
            </a:r>
            <a:r>
              <a:rPr lang="en-US" dirty="0"/>
              <a:t> TP</a:t>
            </a:r>
          </a:p>
        </p:txBody>
      </p:sp>
    </p:spTree>
    <p:extLst>
      <p:ext uri="{BB962C8B-B14F-4D97-AF65-F5344CB8AC3E}">
        <p14:creationId xmlns:p14="http://schemas.microsoft.com/office/powerpoint/2010/main" val="3508725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8566"/>
          </a:xfrm>
        </p:spPr>
        <p:txBody>
          <a:bodyPr/>
          <a:lstStyle/>
          <a:p>
            <a:pPr lvl="0"/>
            <a:r>
              <a:rPr lang="en-US" dirty="0"/>
              <a:t>Run the test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71897" y="2073229"/>
            <a:ext cx="8502106" cy="20287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Now run the test with: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protractor conf.js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You should see a Chrome browser window open up and navigate to the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todo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list in the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AngularJS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page, then close itself (this should be very fast!). The test output should be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1 test, 3 assertions, 0 failures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 Congratulations, you've run your first Protractor test!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9540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682" y="365125"/>
            <a:ext cx="10611118" cy="1325563"/>
          </a:xfrm>
        </p:spPr>
        <p:txBody>
          <a:bodyPr/>
          <a:lstStyle/>
          <a:p>
            <a:r>
              <a:rPr lang="en-US" dirty="0"/>
              <a:t>Configuration (for Angular App)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84349" y="2117900"/>
            <a:ext cx="7823553" cy="20287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endParaRPr lang="en-US" sz="1800" dirty="0"/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Install Angular App using CLI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333333"/>
                </a:solidFill>
                <a:latin typeface="Menlo"/>
              </a:rPr>
              <a:t>ng new [app name]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Run e2e test after verifying all node packages have been installed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333333"/>
                </a:solidFill>
                <a:latin typeface="Menlo"/>
              </a:rPr>
              <a:t>n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g e2e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8202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85B2D22E-0FFB-40B1-B505-6DC95AE3E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1998300" y="1500809"/>
            <a:ext cx="5795108" cy="385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3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Automation with Angular apps has been a breeze since the very beginning cause you might not know but Angular was built by software testers at Google. Say what!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-&gt; The result test 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353456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Many changes every release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334" y="3194947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Developers produces more code than QA (Manual and Auto) can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in 2 week sprint.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7334" y="2306218"/>
            <a:ext cx="1038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is a misbalance in maturity between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QA</a:t>
            </a:r>
          </a:p>
        </p:txBody>
      </p:sp>
    </p:spTree>
    <p:extLst>
      <p:ext uri="{BB962C8B-B14F-4D97-AF65-F5344CB8AC3E}">
        <p14:creationId xmlns:p14="http://schemas.microsoft.com/office/powerpoint/2010/main" val="607189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Experiment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11927" y="2470067"/>
            <a:ext cx="945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Automation tests will be written based on QA tests cases. </a:t>
            </a:r>
          </a:p>
        </p:txBody>
      </p:sp>
    </p:spTree>
    <p:extLst>
      <p:ext uri="{BB962C8B-B14F-4D97-AF65-F5344CB8AC3E}">
        <p14:creationId xmlns:p14="http://schemas.microsoft.com/office/powerpoint/2010/main" val="280028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4" name="Rectangle 3"/>
          <p:cNvSpPr/>
          <p:nvPr/>
        </p:nvSpPr>
        <p:spPr>
          <a:xfrm>
            <a:off x="764472" y="2802605"/>
            <a:ext cx="1753098" cy="17005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567610" y="2836188"/>
            <a:ext cx="2631310" cy="16432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WebDriver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369227" y="2859942"/>
            <a:ext cx="2012279" cy="16432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Browser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2581958" y="3683601"/>
            <a:ext cx="921263" cy="0"/>
          </a:xfrm>
          <a:prstGeom prst="straightConnector1">
            <a:avLst/>
          </a:prstGeom>
          <a:ln w="889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6317673" y="3707351"/>
            <a:ext cx="1066736" cy="0"/>
          </a:xfrm>
          <a:prstGeom prst="straightConnector1">
            <a:avLst/>
          </a:prstGeom>
          <a:ln w="889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61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362200" y="751681"/>
            <a:ext cx="74676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>
                <a:solidFill>
                  <a:srgbClr val="00B0F0"/>
                </a:solidFill>
                <a:latin typeface="Tahoma" panose="020B0604030504040204" pitchFamily="34" charset="0"/>
                <a:ea typeface="PMingLiU" pitchFamily="18" charset="-120"/>
              </a:rPr>
              <a:t>THE TOOLS</a:t>
            </a:r>
            <a:endParaRPr lang="en-US" altLang="nl-NL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362200" y="2210593"/>
            <a:ext cx="7467600" cy="1149350"/>
            <a:chOff x="762000" y="1825625"/>
            <a:chExt cx="7467600" cy="1149350"/>
          </a:xfrm>
        </p:grpSpPr>
        <p:pic>
          <p:nvPicPr>
            <p:cNvPr id="16" name="Picture 15" descr="W:\temp\ling\ppt\new_layout\arrow0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825625"/>
              <a:ext cx="7467600" cy="114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itle 1"/>
            <p:cNvSpPr txBox="1">
              <a:spLocks noChangeArrowheads="1"/>
            </p:cNvSpPr>
            <p:nvPr/>
          </p:nvSpPr>
          <p:spPr bwMode="auto">
            <a:xfrm>
              <a:off x="1981200" y="1905000"/>
              <a:ext cx="161448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NL" sz="1600" b="1">
                  <a:solidFill>
                    <a:srgbClr val="3299BB"/>
                  </a:solidFill>
                  <a:latin typeface="Tahoma" panose="020B0604030504040204" pitchFamily="34" charset="0"/>
                  <a:ea typeface="PMingLiU" pitchFamily="18" charset="-120"/>
                </a:rPr>
                <a:t>CUCUMBER</a:t>
              </a:r>
            </a:p>
          </p:txBody>
        </p:sp>
        <p:sp>
          <p:nvSpPr>
            <p:cNvPr id="18" name="Content Placeholder 2"/>
            <p:cNvSpPr txBox="1">
              <a:spLocks noChangeArrowheads="1"/>
            </p:cNvSpPr>
            <p:nvPr/>
          </p:nvSpPr>
          <p:spPr bwMode="auto">
            <a:xfrm>
              <a:off x="1981200" y="2209800"/>
              <a:ext cx="60960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en-US" altLang="nl-NL" sz="1400" dirty="0">
                  <a:solidFill>
                    <a:schemeClr val="tx2">
                      <a:lumMod val="75000"/>
                    </a:schemeClr>
                  </a:solidFill>
                  <a:ea typeface="PMingLiU" pitchFamily="18" charset="-120"/>
                </a:rPr>
                <a:t>Cucumber is a leading BDD tool which lets software development teams describe how software should behave in a business readable domain specific language.</a:t>
              </a:r>
            </a:p>
          </p:txBody>
        </p:sp>
        <p:pic>
          <p:nvPicPr>
            <p:cNvPr id="19" name="Picture 18" descr="http://1.bp.blogspot.com/-aXHbB9nPPeI/VUZUwaKi8TI/AAAAAAAAAr0/yiXtd5WALPo/s1600/cucumb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916732" y="2015622"/>
              <a:ext cx="918418" cy="91841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362200" y="3593306"/>
            <a:ext cx="7467600" cy="1149350"/>
            <a:chOff x="762000" y="3208338"/>
            <a:chExt cx="7467600" cy="1149350"/>
          </a:xfrm>
        </p:grpSpPr>
        <p:pic>
          <p:nvPicPr>
            <p:cNvPr id="12" name="Picture 11" descr="W:\temp\ling\ppt\new_layout\arrow0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3208338"/>
              <a:ext cx="7467600" cy="114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itle 1"/>
            <p:cNvSpPr txBox="1">
              <a:spLocks noChangeArrowheads="1"/>
            </p:cNvSpPr>
            <p:nvPr/>
          </p:nvSpPr>
          <p:spPr bwMode="auto">
            <a:xfrm>
              <a:off x="1981200" y="3276600"/>
              <a:ext cx="2590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NL" sz="1600" b="1">
                  <a:solidFill>
                    <a:srgbClr val="3299BB"/>
                  </a:solidFill>
                  <a:latin typeface="Tahoma" panose="020B0604030504040204" pitchFamily="34" charset="0"/>
                  <a:ea typeface="PMingLiU" pitchFamily="18" charset="-120"/>
                </a:rPr>
                <a:t>PROTRACTOR</a:t>
              </a:r>
            </a:p>
          </p:txBody>
        </p:sp>
        <p:sp>
          <p:nvSpPr>
            <p:cNvPr id="14" name="Content Placeholder 2"/>
            <p:cNvSpPr txBox="1">
              <a:spLocks noChangeArrowheads="1"/>
            </p:cNvSpPr>
            <p:nvPr/>
          </p:nvSpPr>
          <p:spPr bwMode="auto">
            <a:xfrm>
              <a:off x="1981200" y="3581400"/>
              <a:ext cx="5791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nl-NL" sz="1400" dirty="0">
                  <a:solidFill>
                    <a:schemeClr val="tx2">
                      <a:lumMod val="75000"/>
                    </a:schemeClr>
                  </a:solidFill>
                  <a:ea typeface="PMingLiU" pitchFamily="18" charset="-120"/>
                </a:rPr>
                <a:t>Protractor</a:t>
              </a:r>
              <a:r>
                <a:rPr lang="en-US" altLang="nl-NL" sz="1400" dirty="0">
                  <a:solidFill>
                    <a:srgbClr val="404040"/>
                  </a:solidFill>
                  <a:latin typeface="Arial" charset="0"/>
                  <a:cs typeface="Arial" charset="0"/>
                </a:rPr>
                <a:t> is an E2E test tool developed by google to test Angular applications.  </a:t>
              </a:r>
            </a:p>
            <a:p>
              <a:pPr>
                <a:defRPr/>
              </a:pPr>
              <a:r>
                <a:rPr lang="en-US" altLang="nl-NL" sz="1400" dirty="0"/>
                <a:t>
</a:t>
              </a:r>
              <a:endParaRPr lang="en-US" altLang="nl-NL" sz="1400" dirty="0">
                <a:solidFill>
                  <a:srgbClr val="404040"/>
                </a:solidFill>
                <a:latin typeface="Arial" charset="0"/>
                <a:ea typeface="PMingLiU" pitchFamily="18" charset="-120"/>
              </a:endParaRPr>
            </a:p>
          </p:txBody>
        </p:sp>
        <p:pic>
          <p:nvPicPr>
            <p:cNvPr id="15" name="Picture 14" descr="http://oasisdigital.com/images/tag/protracto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731" y="3284089"/>
              <a:ext cx="874210" cy="951735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362200" y="4956968"/>
            <a:ext cx="7467600" cy="1149350"/>
            <a:chOff x="762000" y="4572000"/>
            <a:chExt cx="7467600" cy="1149350"/>
          </a:xfrm>
        </p:grpSpPr>
        <p:pic>
          <p:nvPicPr>
            <p:cNvPr id="8" name="Picture 7" descr="W:\temp\ling\ppt\new_layout\arrow0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4572000"/>
              <a:ext cx="7467600" cy="114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itle 1"/>
            <p:cNvSpPr txBox="1">
              <a:spLocks noChangeArrowheads="1"/>
            </p:cNvSpPr>
            <p:nvPr/>
          </p:nvSpPr>
          <p:spPr bwMode="auto">
            <a:xfrm>
              <a:off x="1981200" y="4648200"/>
              <a:ext cx="5562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NL" sz="1600" b="1">
                  <a:solidFill>
                    <a:srgbClr val="3299BB"/>
                  </a:solidFill>
                  <a:latin typeface="Tahoma" panose="020B0604030504040204" pitchFamily="34" charset="0"/>
                  <a:ea typeface="PMingLiU" pitchFamily="18" charset="-120"/>
                </a:rPr>
                <a:t>CUCUMBER SANDWICH</a:t>
              </a:r>
            </a:p>
          </p:txBody>
        </p:sp>
        <p:sp>
          <p:nvSpPr>
            <p:cNvPr id="10" name="Content Placeholder 2"/>
            <p:cNvSpPr txBox="1">
              <a:spLocks noChangeArrowheads="1"/>
            </p:cNvSpPr>
            <p:nvPr/>
          </p:nvSpPr>
          <p:spPr bwMode="auto">
            <a:xfrm>
              <a:off x="1981200" y="4953000"/>
              <a:ext cx="5791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en-US" altLang="nl-NL" sz="1400" dirty="0">
                  <a:solidFill>
                    <a:schemeClr val="tx2">
                      <a:lumMod val="75000"/>
                    </a:schemeClr>
                  </a:solidFill>
                  <a:ea typeface="PMingLiU" pitchFamily="18" charset="-120"/>
                </a:rPr>
                <a:t>Cucumber</a:t>
              </a:r>
              <a:r>
                <a:rPr lang="en-US" altLang="nl-NL" sz="1400" dirty="0">
                  <a:solidFill>
                    <a:srgbClr val="404040"/>
                  </a:solidFill>
                  <a:latin typeface="Arial" charset="0"/>
                  <a:ea typeface="PMingLiU" pitchFamily="18" charset="-120"/>
                </a:rPr>
                <a:t> Sandwich generates awesome html reports on the fly. It monitors your Cucumber </a:t>
              </a:r>
              <a:r>
                <a:rPr lang="en-US" altLang="nl-NL" sz="1400" dirty="0" err="1">
                  <a:solidFill>
                    <a:srgbClr val="404040"/>
                  </a:solidFill>
                  <a:latin typeface="Arial" charset="0"/>
                  <a:ea typeface="PMingLiU" pitchFamily="18" charset="-120"/>
                </a:rPr>
                <a:t>json</a:t>
              </a:r>
              <a:r>
                <a:rPr lang="en-US" altLang="nl-NL" sz="1400" dirty="0">
                  <a:solidFill>
                    <a:srgbClr val="404040"/>
                  </a:solidFill>
                  <a:latin typeface="Arial" charset="0"/>
                  <a:ea typeface="PMingLiU" pitchFamily="18" charset="-120"/>
                </a:rPr>
                <a:t> report directory for changes &amp; generates the report.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40" y="4860713"/>
              <a:ext cx="874210" cy="612987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417801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113762"/>
          </a:xfrm>
        </p:spPr>
        <p:txBody>
          <a:bodyPr/>
          <a:lstStyle/>
          <a:p>
            <a:r>
              <a:rPr lang="en-US" dirty="0">
                <a:latin typeface="+mn-lt"/>
              </a:rPr>
              <a:t>Protractor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755075"/>
            <a:ext cx="8596668" cy="3286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Protractor is an end-to-end test framework for </a:t>
            </a:r>
            <a:r>
              <a:rPr lang="en-US" strike="sngStrike" dirty="0"/>
              <a:t>AngularJS</a:t>
            </a:r>
            <a:r>
              <a:rPr lang="en-US" dirty="0"/>
              <a:t> JavaScript applications.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8938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123113" y="1013619"/>
            <a:ext cx="2058987" cy="1160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nl-NL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63950" y="1035844"/>
            <a:ext cx="2470150" cy="839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nl-NL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24100" y="2307432"/>
            <a:ext cx="4303713" cy="915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22400" y="3958432"/>
            <a:ext cx="4481513" cy="1131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nl-NL">
              <a:solidFill>
                <a:schemeClr val="tx1"/>
              </a:solidFill>
            </a:endParaRPr>
          </a:p>
        </p:txBody>
      </p:sp>
      <p:pic>
        <p:nvPicPr>
          <p:cNvPr id="8" name="Picture 7" descr="https://raw.github.com/alrra/browser-logos/master/main-desk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4031457"/>
            <a:ext cx="20574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 noChangeArrowheads="1"/>
          </p:cNvSpPr>
          <p:nvPr/>
        </p:nvSpPr>
        <p:spPr bwMode="auto">
          <a:xfrm>
            <a:off x="2663825" y="5369719"/>
            <a:ext cx="16764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1400">
                <a:latin typeface="Arial" panose="020B0604020202020204" pitchFamily="34" charset="0"/>
                <a:ea typeface="PMingLiU" pitchFamily="18" charset="-120"/>
              </a:rPr>
              <a:t>ng-binding, ng-repeat, ng-textarea, ng-model , WaitForAngular</a:t>
            </a:r>
          </a:p>
        </p:txBody>
      </p:sp>
      <p:sp>
        <p:nvSpPr>
          <p:cNvPr id="10" name="Line 31"/>
          <p:cNvSpPr>
            <a:spLocks noChangeShapeType="1"/>
          </p:cNvSpPr>
          <p:nvPr/>
        </p:nvSpPr>
        <p:spPr bwMode="auto">
          <a:xfrm flipV="1">
            <a:off x="1639888" y="5128419"/>
            <a:ext cx="8609012" cy="1588"/>
          </a:xfrm>
          <a:prstGeom prst="line">
            <a:avLst/>
          </a:prstGeom>
          <a:noFill/>
          <a:ln w="31750">
            <a:solidFill>
              <a:srgbClr val="F1EAD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32"/>
          <p:cNvSpPr>
            <a:spLocks noChangeShapeType="1"/>
          </p:cNvSpPr>
          <p:nvPr/>
        </p:nvSpPr>
        <p:spPr bwMode="auto">
          <a:xfrm>
            <a:off x="4459288" y="5282407"/>
            <a:ext cx="1587" cy="1141412"/>
          </a:xfrm>
          <a:prstGeom prst="line">
            <a:avLst/>
          </a:prstGeom>
          <a:noFill/>
          <a:ln w="28575">
            <a:solidFill>
              <a:srgbClr val="F1EAD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33"/>
          <p:cNvSpPr>
            <a:spLocks noChangeShapeType="1"/>
          </p:cNvSpPr>
          <p:nvPr/>
        </p:nvSpPr>
        <p:spPr bwMode="auto">
          <a:xfrm>
            <a:off x="7507288" y="5280819"/>
            <a:ext cx="0" cy="1143000"/>
          </a:xfrm>
          <a:prstGeom prst="line">
            <a:avLst/>
          </a:prstGeom>
          <a:noFill/>
          <a:ln w="28575">
            <a:solidFill>
              <a:srgbClr val="F1EAD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2171700" y="161132"/>
            <a:ext cx="82296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3200" kern="0" dirty="0">
                <a:ea typeface="+mn-ea"/>
                <a:cs typeface="Tahoma" pitchFamily="34" charset="0"/>
              </a:rPr>
              <a:t>PROTRACTOR</a:t>
            </a:r>
          </a:p>
        </p:txBody>
      </p:sp>
      <p:pic>
        <p:nvPicPr>
          <p:cNvPr id="14" name="Picture 13" descr="W:\temp\ling\ppt\new_layout\st_56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1833563" y="296069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http://curran.github.io/screencasts/introToAngular/exampleViewer/angularjs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5369719"/>
            <a:ext cx="12065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http://2.bp.blogspot.com/-3-KrAm9xGO8/UzwC1TLRO3I/AAAAAAAAAgQ/BenS-cM2AxQ/s1600/brows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5357019"/>
            <a:ext cx="26733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ontent Placeholder 2"/>
          <p:cNvSpPr txBox="1">
            <a:spLocks noChangeArrowheads="1"/>
          </p:cNvSpPr>
          <p:nvPr/>
        </p:nvSpPr>
        <p:spPr bwMode="auto">
          <a:xfrm>
            <a:off x="4811713" y="5090319"/>
            <a:ext cx="2922587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1400" b="1">
                <a:latin typeface="Arial" panose="020B0604020202020204" pitchFamily="34" charset="0"/>
                <a:ea typeface="PMingLiU" pitchFamily="18" charset="-120"/>
              </a:rPr>
              <a:t>Multi browser capabilities</a:t>
            </a:r>
          </a:p>
        </p:txBody>
      </p:sp>
      <p:sp>
        <p:nvSpPr>
          <p:cNvPr id="18" name="Content Placeholder 2"/>
          <p:cNvSpPr txBox="1">
            <a:spLocks noChangeArrowheads="1"/>
          </p:cNvSpPr>
          <p:nvPr/>
        </p:nvSpPr>
        <p:spPr bwMode="auto">
          <a:xfrm>
            <a:off x="1992313" y="5090319"/>
            <a:ext cx="2922587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1400" b="1">
                <a:latin typeface="Arial" panose="020B0604020202020204" pitchFamily="34" charset="0"/>
                <a:ea typeface="PMingLiU" pitchFamily="18" charset="-120"/>
              </a:rPr>
              <a:t>Angular locators</a:t>
            </a: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3771902" y="1250156"/>
            <a:ext cx="2290760" cy="830261"/>
            <a:chOff x="2164312" y="1143060"/>
            <a:chExt cx="3474450" cy="1090657"/>
          </a:xfrm>
        </p:grpSpPr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5173752" y="1524050"/>
              <a:ext cx="465010" cy="372735"/>
              <a:chOff x="6979513" y="1447852"/>
              <a:chExt cx="830265" cy="666756"/>
            </a:xfrm>
          </p:grpSpPr>
          <p:pic>
            <p:nvPicPr>
              <p:cNvPr id="35" name="Picture 3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45701" y="1447852"/>
                <a:ext cx="415173" cy="6667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6" name="Picture 35" descr="femaleposes_01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7603423" y="1601936"/>
                <a:ext cx="206355" cy="48868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" name="Picture 36" descr="W:\temp\ling\ppt\new_layout\presenting_05.pn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7465853" y="1448989"/>
                <a:ext cx="266542" cy="57821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" name="Picture 37" descr="W:\temp\ling\ppt\new_layout\office_21.png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7392767" y="1661623"/>
                <a:ext cx="124674" cy="317082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" name="Picture 38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9513" y="1524050"/>
                <a:ext cx="183219" cy="493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4" name="Picture 33" descr="http://www.dynamic50.com/images/whatwedo/cuke_logo.png?1384778218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4312" y="1143060"/>
              <a:ext cx="3017272" cy="1090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" name="Picture 19" descr="http://pascalprecht.github.io/slides/e2e-testing-with-protractor/img/protractor-log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480469"/>
            <a:ext cx="274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http://www.commsolutions.com/wp-content/uploads/2014/03/Application-Security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4244182"/>
            <a:ext cx="1371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 descr="http://qanare.com/wp-content/uploads/2013/09/shutterstock_90612628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963" y="1035844"/>
            <a:ext cx="170815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 descr="http://cdn.mysitemyway.com/etc-mysitemyway/icons/legacy-previews/icons/3d-transparent-glass-icons-arrows/006779-3d-transparent-glass-icon-arrows-dotted-arrow-down.png"/>
          <p:cNvPicPr>
            <a:picLocks noChangeAspect="1" noChangeArrowheads="1"/>
          </p:cNvPicPr>
          <p:nvPr/>
        </p:nvPicPr>
        <p:blipFill>
          <a:blip r:embed="rId1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470819"/>
            <a:ext cx="989013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 descr="http://cdn.mysitemyway.com/etc-mysitemyway/icons/legacy-previews/icons/rounded-glossy-black-icons-arrows/009428-rounded-glossy-black-icon-arrows-two-directions-up-down2.png"/>
          <p:cNvPicPr>
            <a:picLocks noChangeAspect="1" noChangeArrowheads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00" y="1875632"/>
            <a:ext cx="292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 descr="http://www.platformblack.com/wp-content/uploads/2014/07/link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425" y="5309394"/>
            <a:ext cx="2276475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Content Placeholder 2"/>
          <p:cNvSpPr txBox="1">
            <a:spLocks noChangeArrowheads="1"/>
          </p:cNvSpPr>
          <p:nvPr/>
        </p:nvSpPr>
        <p:spPr bwMode="auto">
          <a:xfrm>
            <a:off x="7859713" y="5090319"/>
            <a:ext cx="2922587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1400" b="1">
                <a:latin typeface="Arial" panose="020B0604020202020204" pitchFamily="34" charset="0"/>
                <a:ea typeface="PMingLiU" pitchFamily="18" charset="-120"/>
              </a:rPr>
              <a:t>E2E Test the whole chain</a:t>
            </a:r>
          </a:p>
        </p:txBody>
      </p:sp>
      <p:sp>
        <p:nvSpPr>
          <p:cNvPr id="27" name="Content Placeholder 2"/>
          <p:cNvSpPr txBox="1">
            <a:spLocks noChangeArrowheads="1"/>
          </p:cNvSpPr>
          <p:nvPr/>
        </p:nvSpPr>
        <p:spPr bwMode="auto">
          <a:xfrm>
            <a:off x="2744788" y="4536282"/>
            <a:ext cx="21701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1400">
                <a:latin typeface="Comic Sans MS" panose="030F0702030302020204" pitchFamily="66" charset="0"/>
                <a:ea typeface="PMingLiU" pitchFamily="18" charset="-120"/>
              </a:rPr>
              <a:t>System</a:t>
            </a:r>
            <a:r>
              <a:rPr lang="en-US" altLang="nl-NL" sz="1400">
                <a:latin typeface="Bradley Hand ITC" panose="03070402050302030203" pitchFamily="66" charset="0"/>
                <a:ea typeface="PMingLiU" pitchFamily="18" charset="-120"/>
              </a:rPr>
              <a:t> </a:t>
            </a:r>
            <a:r>
              <a:rPr lang="en-US" altLang="nl-NL" sz="1400">
                <a:latin typeface="Comic Sans MS" panose="030F0702030302020204" pitchFamily="66" charset="0"/>
                <a:ea typeface="PMingLiU" pitchFamily="18" charset="-120"/>
              </a:rPr>
              <a:t>Under</a:t>
            </a:r>
            <a:r>
              <a:rPr lang="en-US" altLang="nl-NL" sz="1400">
                <a:latin typeface="Bradley Hand ITC" panose="03070402050302030203" pitchFamily="66" charset="0"/>
                <a:ea typeface="PMingLiU" pitchFamily="18" charset="-120"/>
              </a:rPr>
              <a:t> </a:t>
            </a:r>
            <a:r>
              <a:rPr lang="en-US" altLang="nl-NL" sz="1400">
                <a:latin typeface="Comic Sans MS" panose="030F0702030302020204" pitchFamily="66" charset="0"/>
                <a:ea typeface="PMingLiU" pitchFamily="18" charset="-120"/>
              </a:rPr>
              <a:t>Test</a:t>
            </a:r>
          </a:p>
        </p:txBody>
      </p:sp>
      <p:sp>
        <p:nvSpPr>
          <p:cNvPr id="28" name="Content Placeholder 2"/>
          <p:cNvSpPr txBox="1">
            <a:spLocks noChangeArrowheads="1"/>
          </p:cNvSpPr>
          <p:nvPr/>
        </p:nvSpPr>
        <p:spPr bwMode="auto">
          <a:xfrm>
            <a:off x="4041775" y="4028282"/>
            <a:ext cx="2170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1400">
                <a:latin typeface="Comic Sans MS" panose="030F0702030302020204" pitchFamily="66" charset="0"/>
                <a:ea typeface="PMingLiU" pitchFamily="18" charset="-120"/>
              </a:rPr>
              <a:t>Browser</a:t>
            </a:r>
            <a:r>
              <a:rPr lang="en-US" altLang="nl-NL" sz="1400">
                <a:latin typeface="Bradley Hand ITC" panose="03070402050302030203" pitchFamily="66" charset="0"/>
                <a:ea typeface="PMingLiU" pitchFamily="18" charset="-120"/>
              </a:rPr>
              <a:t> </a:t>
            </a:r>
            <a:r>
              <a:rPr lang="en-US" altLang="nl-NL" sz="1400">
                <a:latin typeface="Comic Sans MS" panose="030F0702030302020204" pitchFamily="66" charset="0"/>
                <a:ea typeface="PMingLiU" pitchFamily="18" charset="-120"/>
              </a:rPr>
              <a:t>Driver</a:t>
            </a:r>
          </a:p>
        </p:txBody>
      </p:sp>
      <p:sp>
        <p:nvSpPr>
          <p:cNvPr id="29" name="Content Placeholder 2"/>
          <p:cNvSpPr txBox="1">
            <a:spLocks noChangeArrowheads="1"/>
          </p:cNvSpPr>
          <p:nvPr/>
        </p:nvSpPr>
        <p:spPr bwMode="auto">
          <a:xfrm>
            <a:off x="5181600" y="2690019"/>
            <a:ext cx="14462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1400">
                <a:latin typeface="Comic Sans MS" panose="030F0702030302020204" pitchFamily="66" charset="0"/>
                <a:ea typeface="PMingLiU" pitchFamily="18" charset="-120"/>
              </a:rPr>
              <a:t>The glue code</a:t>
            </a:r>
          </a:p>
        </p:txBody>
      </p:sp>
      <p:sp>
        <p:nvSpPr>
          <p:cNvPr id="30" name="Content Placeholder 2"/>
          <p:cNvSpPr txBox="1">
            <a:spLocks noChangeArrowheads="1"/>
          </p:cNvSpPr>
          <p:nvPr/>
        </p:nvSpPr>
        <p:spPr bwMode="auto">
          <a:xfrm>
            <a:off x="7469188" y="1013619"/>
            <a:ext cx="21701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1400">
                <a:latin typeface="Comic Sans MS" panose="030F0702030302020204" pitchFamily="66" charset="0"/>
                <a:ea typeface="PMingLiU" pitchFamily="18" charset="-120"/>
              </a:rPr>
              <a:t>Test</a:t>
            </a:r>
            <a:r>
              <a:rPr lang="en-US" altLang="nl-NL" sz="1400">
                <a:latin typeface="Bradley Hand ITC" panose="03070402050302030203" pitchFamily="66" charset="0"/>
                <a:ea typeface="PMingLiU" pitchFamily="18" charset="-120"/>
              </a:rPr>
              <a:t> </a:t>
            </a:r>
            <a:r>
              <a:rPr lang="en-US" altLang="nl-NL" sz="1400">
                <a:latin typeface="Comic Sans MS" panose="030F0702030302020204" pitchFamily="66" charset="0"/>
                <a:ea typeface="PMingLiU" pitchFamily="18" charset="-120"/>
              </a:rPr>
              <a:t>Reporting</a:t>
            </a:r>
          </a:p>
        </p:txBody>
      </p:sp>
      <p:sp>
        <p:nvSpPr>
          <p:cNvPr id="31" name="Content Placeholder 2"/>
          <p:cNvSpPr txBox="1">
            <a:spLocks noChangeArrowheads="1"/>
          </p:cNvSpPr>
          <p:nvPr/>
        </p:nvSpPr>
        <p:spPr bwMode="auto">
          <a:xfrm>
            <a:off x="3848100" y="1056482"/>
            <a:ext cx="609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1400">
                <a:latin typeface="Comic Sans MS" panose="030F0702030302020204" pitchFamily="66" charset="0"/>
                <a:ea typeface="PMingLiU" pitchFamily="18" charset="-120"/>
              </a:rPr>
              <a:t>BDD</a:t>
            </a:r>
          </a:p>
        </p:txBody>
      </p:sp>
      <p:pic>
        <p:nvPicPr>
          <p:cNvPr id="32" name="Picture 31" descr="http://cdn.mysitemyway.com/etc-mysitemyway/icons/legacy-previews/icons/rounded-glossy-black-icons-arrows/009428-rounded-glossy-black-icon-arrows-two-directions-up-down2.png"/>
          <p:cNvPicPr>
            <a:picLocks noChangeAspect="1" noChangeArrowheads="1"/>
          </p:cNvPicPr>
          <p:nvPr/>
        </p:nvPicPr>
        <p:blipFill>
          <a:blip r:embed="rId1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653" y="3147221"/>
            <a:ext cx="292719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948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682" y="365125"/>
            <a:ext cx="10611118" cy="1325563"/>
          </a:xfrm>
        </p:spPr>
        <p:txBody>
          <a:bodyPr/>
          <a:lstStyle/>
          <a:p>
            <a:r>
              <a:rPr lang="en-US" dirty="0"/>
              <a:t>Configuration (for any JavaScript App)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84349" y="1297575"/>
            <a:ext cx="10611118" cy="50757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z="1800" dirty="0"/>
              <a:t>Prerequisite: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464646"/>
                </a:solidFill>
              </a:rPr>
              <a:t>Java</a:t>
            </a:r>
            <a:r>
              <a:rPr lang="en-US" sz="1800" dirty="0">
                <a:solidFill>
                  <a:srgbClr val="464646"/>
                </a:solidFill>
              </a:rPr>
              <a:t> needs to be installed in the system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1800" dirty="0"/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Use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npm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to install Protractor globally with: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npm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install -g protractor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This will install two command line tools,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protractor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and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webdriver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-manager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 Try running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protractor --version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to make sure it's working.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The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webdriver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-manager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is a helper tool to easily get an instance of a Selenium Server running. Use it to download the necessary binaries with: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webdriver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-manager update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Now start up a server with: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webdriver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-manager 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This will start up a Selenium Server and will output a bunch of info logs. Your Protractor test will send requests to this server to control a local browser. You can see information about the status of the server at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428BCA"/>
                </a:solidFill>
                <a:effectLst/>
                <a:latin typeface="Helvetica Neue"/>
                <a:hlinkClick r:id="rId2"/>
              </a:rPr>
              <a:t>http://localhost:4444/wd/hub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56581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320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Bradley Hand ITC</vt:lpstr>
      <vt:lpstr>Comic Sans MS</vt:lpstr>
      <vt:lpstr>Helvetica Neue</vt:lpstr>
      <vt:lpstr>Menlo</vt:lpstr>
      <vt:lpstr>Tahoma</vt:lpstr>
      <vt:lpstr>Trebuchet MS</vt:lpstr>
      <vt:lpstr>Wingdings 3</vt:lpstr>
      <vt:lpstr>Facet</vt:lpstr>
      <vt:lpstr>E2E Testing</vt:lpstr>
      <vt:lpstr>Understanding Automation</vt:lpstr>
      <vt:lpstr>Many changes every release</vt:lpstr>
      <vt:lpstr>Experiment</vt:lpstr>
      <vt:lpstr>How it works?</vt:lpstr>
      <vt:lpstr>PowerPoint Presentation</vt:lpstr>
      <vt:lpstr>Protractor</vt:lpstr>
      <vt:lpstr>PowerPoint Presentation</vt:lpstr>
      <vt:lpstr>Configuration (for any JavaScript App)</vt:lpstr>
      <vt:lpstr>Run the test</vt:lpstr>
      <vt:lpstr>Configuration (for Angular App)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E2E testing</dc:title>
  <dc:creator>Lakshmana U</dc:creator>
  <cp:lastModifiedBy>Haneefa Thekkeparambath</cp:lastModifiedBy>
  <cp:revision>25</cp:revision>
  <dcterms:created xsi:type="dcterms:W3CDTF">2019-01-02T17:46:11Z</dcterms:created>
  <dcterms:modified xsi:type="dcterms:W3CDTF">2019-01-06T09:18:36Z</dcterms:modified>
</cp:coreProperties>
</file>