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1"/>
  </p:notesMasterIdLst>
  <p:sldIdLst>
    <p:sldId id="256" r:id="rId2"/>
    <p:sldId id="257" r:id="rId3"/>
    <p:sldId id="260" r:id="rId4"/>
    <p:sldId id="356" r:id="rId5"/>
    <p:sldId id="269" r:id="rId6"/>
    <p:sldId id="270" r:id="rId7"/>
    <p:sldId id="349" r:id="rId8"/>
    <p:sldId id="350" r:id="rId9"/>
    <p:sldId id="351" r:id="rId10"/>
    <p:sldId id="281" r:id="rId11"/>
    <p:sldId id="283" r:id="rId12"/>
    <p:sldId id="357" r:id="rId13"/>
    <p:sldId id="352" r:id="rId14"/>
    <p:sldId id="358" r:id="rId15"/>
    <p:sldId id="359" r:id="rId16"/>
    <p:sldId id="360" r:id="rId17"/>
    <p:sldId id="353" r:id="rId18"/>
    <p:sldId id="354" r:id="rId19"/>
    <p:sldId id="355" r:id="rId20"/>
  </p:sldIdLst>
  <p:sldSz cx="9144000" cy="5143500" type="screen16x9"/>
  <p:notesSz cx="6858000" cy="9144000"/>
  <p:embeddedFontLst>
    <p:embeddedFont>
      <p:font typeface="Alata" panose="020B0604020202020204" charset="0"/>
      <p:regular r:id="rId22"/>
    </p:embeddedFont>
    <p:embeddedFont>
      <p:font typeface="Montserrat" panose="00000500000000000000" pitchFamily="2" charset="0"/>
      <p:regular r:id="rId23"/>
      <p:bold r:id="rId24"/>
      <p:italic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37EEEA-2DA8-43EE-A13A-50A5F80FE545}">
  <a:tblStyle styleId="{1337EEEA-2DA8-43EE-A13A-50A5F80FE5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dc6316f5a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dc6316f5a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dc6316f5a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dc6316f5a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41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dc6316f5a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dc6316f5a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65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dc6316f5a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dc6316f5a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60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dc6316f5a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dc6316f5a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97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dc6316f5a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dc6316f5a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712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dc6316f5a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dc6316f5a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04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10e9b220ed9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10e9b220ed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10e9b220ed9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10e9b220ed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219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10e9b220ed9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10e9b220ed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38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10e9b220ed9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10e9b220ed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16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g10e9b220ed9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1" name="Google Shape;2501;g10e9b220ed9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3" name="Google Shape;563;p5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71" name="Google Shape;571;p5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48" name="Google Shape;48;p7"/>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txBox="1">
            <a:spLocks noGrp="1"/>
          </p:cNvSpPr>
          <p:nvPr>
            <p:ph type="title" idx="2"/>
          </p:nvPr>
        </p:nvSpPr>
        <p:spPr>
          <a:xfrm>
            <a:off x="176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4"/>
          <p:cNvSpPr txBox="1">
            <a:spLocks noGrp="1"/>
          </p:cNvSpPr>
          <p:nvPr>
            <p:ph type="subTitle" idx="1"/>
          </p:nvPr>
        </p:nvSpPr>
        <p:spPr>
          <a:xfrm>
            <a:off x="1764375" y="1933575"/>
            <a:ext cx="2276700" cy="5295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86" name="Google Shape;186;p24"/>
          <p:cNvSpPr txBox="1">
            <a:spLocks noGrp="1"/>
          </p:cNvSpPr>
          <p:nvPr>
            <p:ph type="title" idx="3"/>
          </p:nvPr>
        </p:nvSpPr>
        <p:spPr>
          <a:xfrm>
            <a:off x="1764375" y="2652975"/>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4"/>
          <p:cNvSpPr txBox="1">
            <a:spLocks noGrp="1"/>
          </p:cNvSpPr>
          <p:nvPr>
            <p:ph type="subTitle" idx="4"/>
          </p:nvPr>
        </p:nvSpPr>
        <p:spPr>
          <a:xfrm>
            <a:off x="1764375" y="3049700"/>
            <a:ext cx="2276700" cy="5295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88" name="Google Shape;188;p24"/>
          <p:cNvSpPr txBox="1">
            <a:spLocks noGrp="1"/>
          </p:cNvSpPr>
          <p:nvPr>
            <p:ph type="title" idx="5"/>
          </p:nvPr>
        </p:nvSpPr>
        <p:spPr>
          <a:xfrm>
            <a:off x="587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4"/>
          <p:cNvSpPr txBox="1">
            <a:spLocks noGrp="1"/>
          </p:cNvSpPr>
          <p:nvPr>
            <p:ph type="subTitle" idx="6"/>
          </p:nvPr>
        </p:nvSpPr>
        <p:spPr>
          <a:xfrm>
            <a:off x="5874375" y="1933575"/>
            <a:ext cx="2276700" cy="5295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90" name="Google Shape;190;p24"/>
          <p:cNvSpPr txBox="1">
            <a:spLocks noGrp="1"/>
          </p:cNvSpPr>
          <p:nvPr>
            <p:ph type="title" idx="7"/>
          </p:nvPr>
        </p:nvSpPr>
        <p:spPr>
          <a:xfrm>
            <a:off x="5874375" y="2652975"/>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4"/>
          <p:cNvSpPr txBox="1">
            <a:spLocks noGrp="1"/>
          </p:cNvSpPr>
          <p:nvPr>
            <p:ph type="subTitle" idx="8"/>
          </p:nvPr>
        </p:nvSpPr>
        <p:spPr>
          <a:xfrm>
            <a:off x="5874375" y="3049700"/>
            <a:ext cx="2276700" cy="5295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92" name="Google Shape;192;p24"/>
          <p:cNvGrpSpPr/>
          <p:nvPr/>
        </p:nvGrpSpPr>
        <p:grpSpPr>
          <a:xfrm>
            <a:off x="-25" y="0"/>
            <a:ext cx="9144020" cy="342900"/>
            <a:chOff x="-25" y="0"/>
            <a:chExt cx="9144020" cy="342900"/>
          </a:xfrm>
        </p:grpSpPr>
        <p:sp>
          <p:nvSpPr>
            <p:cNvPr id="193" name="Google Shape;193;p2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4"/>
            <p:cNvGrpSpPr/>
            <p:nvPr/>
          </p:nvGrpSpPr>
          <p:grpSpPr>
            <a:xfrm>
              <a:off x="215975" y="111150"/>
              <a:ext cx="642950" cy="120600"/>
              <a:chOff x="215975" y="152625"/>
              <a:chExt cx="642950" cy="120600"/>
            </a:xfrm>
          </p:grpSpPr>
          <p:sp>
            <p:nvSpPr>
              <p:cNvPr id="195" name="Google Shape;195;p2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14">
    <p:spTree>
      <p:nvGrpSpPr>
        <p:cNvPr id="1" name="Shape 482"/>
        <p:cNvGrpSpPr/>
        <p:nvPr/>
      </p:nvGrpSpPr>
      <p:grpSpPr>
        <a:xfrm>
          <a:off x="0" y="0"/>
          <a:ext cx="0" cy="0"/>
          <a:chOff x="0" y="0"/>
          <a:chExt cx="0" cy="0"/>
        </a:xfrm>
      </p:grpSpPr>
      <p:sp>
        <p:nvSpPr>
          <p:cNvPr id="483" name="Google Shape;483;p44"/>
          <p:cNvSpPr txBox="1">
            <a:spLocks noGrp="1"/>
          </p:cNvSpPr>
          <p:nvPr>
            <p:ph type="title"/>
          </p:nvPr>
        </p:nvSpPr>
        <p:spPr>
          <a:xfrm>
            <a:off x="4382596" y="1140194"/>
            <a:ext cx="3422400" cy="848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84" name="Google Shape;484;p44"/>
          <p:cNvSpPr txBox="1">
            <a:spLocks noGrp="1"/>
          </p:cNvSpPr>
          <p:nvPr>
            <p:ph type="subTitle" idx="1"/>
          </p:nvPr>
        </p:nvSpPr>
        <p:spPr>
          <a:xfrm>
            <a:off x="4382596" y="2109944"/>
            <a:ext cx="3422400" cy="200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8" r:id="rId6"/>
    <p:sldLayoutId id="2147483670" r:id="rId7"/>
    <p:sldLayoutId id="2147483690" r:id="rId8"/>
    <p:sldLayoutId id="2147483697" r:id="rId9"/>
    <p:sldLayoutId id="214748369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8"/>
          <p:cNvSpPr/>
          <p:nvPr/>
        </p:nvSpPr>
        <p:spPr>
          <a:xfrm>
            <a:off x="7714524" y="1026253"/>
            <a:ext cx="665140" cy="661214"/>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4922456" y="945869"/>
            <a:ext cx="3889011" cy="321440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8"/>
          <p:cNvSpPr/>
          <p:nvPr/>
        </p:nvSpPr>
        <p:spPr>
          <a:xfrm>
            <a:off x="4789572" y="4295636"/>
            <a:ext cx="4081782" cy="88649"/>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8"/>
          <p:cNvSpPr/>
          <p:nvPr/>
        </p:nvSpPr>
        <p:spPr>
          <a:xfrm>
            <a:off x="4789572" y="4295636"/>
            <a:ext cx="1784363" cy="91289"/>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8"/>
          <p:cNvSpPr/>
          <p:nvPr/>
        </p:nvSpPr>
        <p:spPr>
          <a:xfrm>
            <a:off x="6474927" y="4250128"/>
            <a:ext cx="195411" cy="177845"/>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8"/>
          <p:cNvSpPr/>
          <p:nvPr/>
        </p:nvSpPr>
        <p:spPr>
          <a:xfrm>
            <a:off x="7842452" y="2205081"/>
            <a:ext cx="1380618" cy="1955200"/>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8"/>
          <p:cNvSpPr/>
          <p:nvPr/>
        </p:nvSpPr>
        <p:spPr>
          <a:xfrm>
            <a:off x="5552746" y="1893987"/>
            <a:ext cx="2761235" cy="1792191"/>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8"/>
          <p:cNvSpPr/>
          <p:nvPr/>
        </p:nvSpPr>
        <p:spPr>
          <a:xfrm>
            <a:off x="5672615" y="1998201"/>
            <a:ext cx="2524139" cy="1443145"/>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8"/>
          <p:cNvSpPr/>
          <p:nvPr/>
        </p:nvSpPr>
        <p:spPr>
          <a:xfrm>
            <a:off x="6430602" y="3686100"/>
            <a:ext cx="1005542" cy="291887"/>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8"/>
          <p:cNvSpPr/>
          <p:nvPr/>
        </p:nvSpPr>
        <p:spPr>
          <a:xfrm>
            <a:off x="6144081" y="3957055"/>
            <a:ext cx="1578577" cy="203238"/>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8"/>
          <p:cNvSpPr/>
          <p:nvPr/>
        </p:nvSpPr>
        <p:spPr>
          <a:xfrm>
            <a:off x="6248295" y="3631399"/>
            <a:ext cx="1383257" cy="106943"/>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8"/>
          <p:cNvSpPr/>
          <p:nvPr/>
        </p:nvSpPr>
        <p:spPr>
          <a:xfrm>
            <a:off x="5302723" y="3798141"/>
            <a:ext cx="664324" cy="362152"/>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8"/>
          <p:cNvSpPr/>
          <p:nvPr/>
        </p:nvSpPr>
        <p:spPr>
          <a:xfrm>
            <a:off x="5237647" y="3256138"/>
            <a:ext cx="802304" cy="542090"/>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8"/>
          <p:cNvSpPr/>
          <p:nvPr/>
        </p:nvSpPr>
        <p:spPr>
          <a:xfrm>
            <a:off x="4714028" y="4132990"/>
            <a:ext cx="4217305" cy="55702"/>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58"/>
          <p:cNvGrpSpPr/>
          <p:nvPr/>
        </p:nvGrpSpPr>
        <p:grpSpPr>
          <a:xfrm>
            <a:off x="6151871" y="2100503"/>
            <a:ext cx="1578639" cy="1284706"/>
            <a:chOff x="2357113" y="709250"/>
            <a:chExt cx="2171252" cy="1766978"/>
          </a:xfrm>
        </p:grpSpPr>
        <p:sp>
          <p:nvSpPr>
            <p:cNvPr id="601" name="Google Shape;601;p58"/>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8"/>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8"/>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8"/>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8"/>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8"/>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8"/>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8"/>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8"/>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8"/>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8"/>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8"/>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8"/>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8"/>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8"/>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8"/>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8"/>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8"/>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8"/>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8"/>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8"/>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8"/>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8"/>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8"/>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8"/>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8"/>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8"/>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8"/>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8"/>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8"/>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58"/>
          <p:cNvGrpSpPr/>
          <p:nvPr/>
        </p:nvGrpSpPr>
        <p:grpSpPr>
          <a:xfrm>
            <a:off x="5424858" y="2654896"/>
            <a:ext cx="727013" cy="497802"/>
            <a:chOff x="4549425" y="3498550"/>
            <a:chExt cx="295375" cy="202250"/>
          </a:xfrm>
        </p:grpSpPr>
        <p:sp>
          <p:nvSpPr>
            <p:cNvPr id="649" name="Google Shape;649;p58"/>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8"/>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8"/>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8"/>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8"/>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8"/>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58"/>
          <p:cNvSpPr/>
          <p:nvPr/>
        </p:nvSpPr>
        <p:spPr>
          <a:xfrm flipH="1">
            <a:off x="5506865" y="1176769"/>
            <a:ext cx="533070" cy="497801"/>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flipH="1">
            <a:off x="5642945" y="1283132"/>
            <a:ext cx="337149" cy="28568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flipH="1">
            <a:off x="5676095" y="1377183"/>
            <a:ext cx="283715" cy="105050"/>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8"/>
          <p:cNvSpPr/>
          <p:nvPr/>
        </p:nvSpPr>
        <p:spPr>
          <a:xfrm>
            <a:off x="7307330" y="873441"/>
            <a:ext cx="415313" cy="411096"/>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txBox="1">
            <a:spLocks noGrp="1"/>
          </p:cNvSpPr>
          <p:nvPr>
            <p:ph type="ctrTitle"/>
          </p:nvPr>
        </p:nvSpPr>
        <p:spPr>
          <a:xfrm>
            <a:off x="635495" y="121795"/>
            <a:ext cx="4328700" cy="239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HEALTHCARE SYSTEM </a:t>
            </a:r>
            <a:endParaRPr dirty="0">
              <a:latin typeface="Times New Roman" panose="02020603050405020304" pitchFamily="18" charset="0"/>
              <a:cs typeface="Times New Roman" panose="02020603050405020304" pitchFamily="18" charset="0"/>
            </a:endParaRPr>
          </a:p>
        </p:txBody>
      </p:sp>
      <p:sp>
        <p:nvSpPr>
          <p:cNvPr id="662" name="Google Shape;662;p58"/>
          <p:cNvSpPr txBox="1">
            <a:spLocks noGrp="1"/>
          </p:cNvSpPr>
          <p:nvPr>
            <p:ph type="subTitle" idx="1"/>
          </p:nvPr>
        </p:nvSpPr>
        <p:spPr>
          <a:xfrm>
            <a:off x="430751" y="2708127"/>
            <a:ext cx="3800010" cy="18723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rPr>
              <a:t>Haneefuddin Mohammad -46336082</a:t>
            </a:r>
          </a:p>
          <a:p>
            <a:pPr marL="0" lvl="0" indent="0" algn="l" rtl="0">
              <a:spcBef>
                <a:spcPts val="0"/>
              </a:spcBef>
              <a:spcAft>
                <a:spcPts val="0"/>
              </a:spcAft>
              <a:buNone/>
            </a:pPr>
            <a:r>
              <a:rPr lang="en-US" dirty="0">
                <a:solidFill>
                  <a:srgbClr val="002060"/>
                </a:solidFill>
              </a:rPr>
              <a:t>S .Paleti Samyuktha -46335952</a:t>
            </a:r>
          </a:p>
          <a:p>
            <a:pPr marL="0" lvl="0" indent="0" algn="l" rtl="0">
              <a:spcBef>
                <a:spcPts val="0"/>
              </a:spcBef>
              <a:spcAft>
                <a:spcPts val="0"/>
              </a:spcAft>
              <a:buNone/>
            </a:pPr>
            <a:r>
              <a:rPr lang="en-US" dirty="0">
                <a:solidFill>
                  <a:srgbClr val="002060"/>
                </a:solidFill>
              </a:rPr>
              <a:t>Akshaya K S -46335944</a:t>
            </a:r>
          </a:p>
          <a:p>
            <a:pPr marL="0" lvl="0" indent="0" algn="l" rtl="0">
              <a:spcBef>
                <a:spcPts val="0"/>
              </a:spcBef>
              <a:spcAft>
                <a:spcPts val="0"/>
              </a:spcAft>
              <a:buNone/>
            </a:pPr>
            <a:r>
              <a:rPr lang="en-US" dirty="0">
                <a:solidFill>
                  <a:srgbClr val="002060"/>
                </a:solidFill>
              </a:rPr>
              <a:t>Chandragiri Raju -46336039</a:t>
            </a:r>
          </a:p>
          <a:p>
            <a:pPr marL="0" lvl="0" indent="0" algn="l" rtl="0">
              <a:spcBef>
                <a:spcPts val="0"/>
              </a:spcBef>
              <a:spcAft>
                <a:spcPts val="0"/>
              </a:spcAft>
              <a:buNone/>
            </a:pPr>
            <a:r>
              <a:rPr lang="en-US" dirty="0">
                <a:solidFill>
                  <a:srgbClr val="002060"/>
                </a:solidFill>
              </a:rPr>
              <a:t>Naveen V -46336093</a:t>
            </a:r>
          </a:p>
          <a:p>
            <a:pPr marL="0" lvl="0" indent="0" algn="l" rtl="0">
              <a:spcBef>
                <a:spcPts val="0"/>
              </a:spcBef>
              <a:spcAft>
                <a:spcPts val="0"/>
              </a:spcAft>
              <a:buNone/>
            </a:pPr>
            <a:endParaRPr dirty="0"/>
          </a:p>
        </p:txBody>
      </p:sp>
      <p:sp>
        <p:nvSpPr>
          <p:cNvPr id="663" name="Google Shape;663;p58"/>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8"/>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8"/>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8"/>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8"/>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1"/>
                                        </p:tgtEl>
                                        <p:attrNameLst>
                                          <p:attrName>style.visibility</p:attrName>
                                        </p:attrNameLst>
                                      </p:cBhvr>
                                      <p:to>
                                        <p:strVal val="visible"/>
                                      </p:to>
                                    </p:set>
                                    <p:animEffect transition="in" filter="fade">
                                      <p:cBhvr>
                                        <p:cTn id="7" dur="10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2"/>
        <p:cNvGrpSpPr/>
        <p:nvPr/>
      </p:nvGrpSpPr>
      <p:grpSpPr>
        <a:xfrm>
          <a:off x="0" y="0"/>
          <a:ext cx="0" cy="0"/>
          <a:chOff x="0" y="0"/>
          <a:chExt cx="0" cy="0"/>
        </a:xfrm>
      </p:grpSpPr>
      <p:sp>
        <p:nvSpPr>
          <p:cNvPr id="2503" name="Google Shape;2503;p8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ER Diagrams</a:t>
            </a:r>
            <a:endParaRPr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C31293-C080-D75E-0208-8AEA8B904940}"/>
              </a:ext>
            </a:extLst>
          </p:cNvPr>
          <p:cNvPicPr>
            <a:picLocks noChangeAspect="1"/>
          </p:cNvPicPr>
          <p:nvPr/>
        </p:nvPicPr>
        <p:blipFill>
          <a:blip r:embed="rId3"/>
          <a:stretch>
            <a:fillRect/>
          </a:stretch>
        </p:blipFill>
        <p:spPr>
          <a:xfrm>
            <a:off x="596059" y="1095703"/>
            <a:ext cx="7389176" cy="34981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sp>
        <p:nvSpPr>
          <p:cNvPr id="2552" name="Google Shape;2552;p8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Use Case Diagram</a:t>
            </a:r>
            <a:endParaRPr b="1" dirty="0">
              <a:latin typeface="Times New Roman" panose="02020603050405020304" pitchFamily="18" charset="0"/>
              <a:cs typeface="Times New Roman" panose="02020603050405020304" pitchFamily="18" charset="0"/>
            </a:endParaRPr>
          </a:p>
        </p:txBody>
      </p:sp>
      <p:pic>
        <p:nvPicPr>
          <p:cNvPr id="7" name="Picture 6" descr="A diagram of a health care service&#10;&#10;Description automatically generated">
            <a:extLst>
              <a:ext uri="{FF2B5EF4-FFF2-40B4-BE49-F238E27FC236}">
                <a16:creationId xmlns:a16="http://schemas.microsoft.com/office/drawing/2014/main" id="{6DC3E998-9C7B-650A-AA9F-DA0990648549}"/>
              </a:ext>
            </a:extLst>
          </p:cNvPr>
          <p:cNvPicPr>
            <a:picLocks noChangeAspect="1"/>
          </p:cNvPicPr>
          <p:nvPr/>
        </p:nvPicPr>
        <p:blipFill>
          <a:blip r:embed="rId3"/>
          <a:stretch>
            <a:fillRect/>
          </a:stretch>
        </p:blipFill>
        <p:spPr>
          <a:xfrm>
            <a:off x="160716" y="1410487"/>
            <a:ext cx="8649145" cy="34418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sp>
        <p:nvSpPr>
          <p:cNvPr id="2552" name="Google Shape;2552;p8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Use Case Diagram</a:t>
            </a:r>
            <a:endParaRPr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CFF7F2F-6823-4D81-B5E8-08F28DB9F57E}"/>
              </a:ext>
            </a:extLst>
          </p:cNvPr>
          <p:cNvPicPr>
            <a:picLocks noChangeAspect="1"/>
          </p:cNvPicPr>
          <p:nvPr/>
        </p:nvPicPr>
        <p:blipFill>
          <a:blip r:embed="rId3"/>
          <a:stretch>
            <a:fillRect/>
          </a:stretch>
        </p:blipFill>
        <p:spPr>
          <a:xfrm>
            <a:off x="587047" y="1403158"/>
            <a:ext cx="7842653" cy="3740342"/>
          </a:xfrm>
          <a:prstGeom prst="rect">
            <a:avLst/>
          </a:prstGeom>
        </p:spPr>
      </p:pic>
    </p:spTree>
    <p:extLst>
      <p:ext uri="{BB962C8B-B14F-4D97-AF65-F5344CB8AC3E}">
        <p14:creationId xmlns:p14="http://schemas.microsoft.com/office/powerpoint/2010/main" val="102876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sp>
        <p:nvSpPr>
          <p:cNvPr id="2552" name="Google Shape;2552;p85"/>
          <p:cNvSpPr txBox="1">
            <a:spLocks noGrp="1"/>
          </p:cNvSpPr>
          <p:nvPr>
            <p:ph type="title"/>
          </p:nvPr>
        </p:nvSpPr>
        <p:spPr>
          <a:xfrm>
            <a:off x="714300" y="149772"/>
            <a:ext cx="7715400" cy="638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pic>
        <p:nvPicPr>
          <p:cNvPr id="5" name="Picture 4" descr="A diagram of a software application&#10;&#10;Description automatically generated">
            <a:extLst>
              <a:ext uri="{FF2B5EF4-FFF2-40B4-BE49-F238E27FC236}">
                <a16:creationId xmlns:a16="http://schemas.microsoft.com/office/drawing/2014/main" id="{9BB9EE07-C813-6A8D-2EC8-C0F3586387E2}"/>
              </a:ext>
            </a:extLst>
          </p:cNvPr>
          <p:cNvPicPr>
            <a:picLocks noChangeAspect="1"/>
          </p:cNvPicPr>
          <p:nvPr/>
        </p:nvPicPr>
        <p:blipFill>
          <a:blip r:embed="rId3"/>
          <a:stretch>
            <a:fillRect/>
          </a:stretch>
        </p:blipFill>
        <p:spPr>
          <a:xfrm>
            <a:off x="171126" y="350569"/>
            <a:ext cx="8376080" cy="4032457"/>
          </a:xfrm>
          <a:prstGeom prst="rect">
            <a:avLst/>
          </a:prstGeom>
        </p:spPr>
      </p:pic>
    </p:spTree>
    <p:extLst>
      <p:ext uri="{BB962C8B-B14F-4D97-AF65-F5344CB8AC3E}">
        <p14:creationId xmlns:p14="http://schemas.microsoft.com/office/powerpoint/2010/main" val="66910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sp>
        <p:nvSpPr>
          <p:cNvPr id="2552" name="Google Shape;2552;p85"/>
          <p:cNvSpPr txBox="1">
            <a:spLocks noGrp="1"/>
          </p:cNvSpPr>
          <p:nvPr>
            <p:ph type="title"/>
          </p:nvPr>
        </p:nvSpPr>
        <p:spPr>
          <a:xfrm>
            <a:off x="714300" y="268014"/>
            <a:ext cx="7715400" cy="5202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Times New Roman" panose="02020603050405020304" pitchFamily="18" charset="0"/>
                <a:cs typeface="Times New Roman" panose="02020603050405020304" pitchFamily="18" charset="0"/>
              </a:rPr>
              <a:t>Admin Sequence Diagram</a:t>
            </a:r>
            <a:endParaRPr sz="2000" b="1"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92EFA5C2-1970-FB19-4ECF-4E1B442B0B33}"/>
              </a:ext>
            </a:extLst>
          </p:cNvPr>
          <p:cNvPicPr>
            <a:picLocks noChangeAspect="1"/>
          </p:cNvPicPr>
          <p:nvPr/>
        </p:nvPicPr>
        <p:blipFill>
          <a:blip r:embed="rId3"/>
          <a:stretch>
            <a:fillRect/>
          </a:stretch>
        </p:blipFill>
        <p:spPr>
          <a:xfrm>
            <a:off x="148568" y="863390"/>
            <a:ext cx="8515788" cy="3905451"/>
          </a:xfrm>
          <a:prstGeom prst="rect">
            <a:avLst/>
          </a:prstGeom>
        </p:spPr>
      </p:pic>
    </p:spTree>
    <p:extLst>
      <p:ext uri="{BB962C8B-B14F-4D97-AF65-F5344CB8AC3E}">
        <p14:creationId xmlns:p14="http://schemas.microsoft.com/office/powerpoint/2010/main" val="147259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ustomer&#10;&#10;Description automatically generated">
            <a:extLst>
              <a:ext uri="{FF2B5EF4-FFF2-40B4-BE49-F238E27FC236}">
                <a16:creationId xmlns:a16="http://schemas.microsoft.com/office/drawing/2014/main" id="{5DCC45E5-697C-218B-5F7B-AFDFBBB314A1}"/>
              </a:ext>
            </a:extLst>
          </p:cNvPr>
          <p:cNvPicPr>
            <a:picLocks noChangeAspect="1"/>
          </p:cNvPicPr>
          <p:nvPr/>
        </p:nvPicPr>
        <p:blipFill>
          <a:blip r:embed="rId2"/>
          <a:stretch>
            <a:fillRect/>
          </a:stretch>
        </p:blipFill>
        <p:spPr>
          <a:xfrm>
            <a:off x="189186" y="283779"/>
            <a:ext cx="8369730" cy="3543482"/>
          </a:xfrm>
          <a:prstGeom prst="rect">
            <a:avLst/>
          </a:prstGeom>
        </p:spPr>
      </p:pic>
    </p:spTree>
    <p:extLst>
      <p:ext uri="{BB962C8B-B14F-4D97-AF65-F5344CB8AC3E}">
        <p14:creationId xmlns:p14="http://schemas.microsoft.com/office/powerpoint/2010/main" val="138745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A671-E940-6E8B-3082-9DC3037132A9}"/>
              </a:ext>
            </a:extLst>
          </p:cNvPr>
          <p:cNvSpPr>
            <a:spLocks noGrp="1"/>
          </p:cNvSpPr>
          <p:nvPr>
            <p:ph type="title"/>
          </p:nvPr>
        </p:nvSpPr>
        <p:spPr/>
        <p:txBody>
          <a:bodyPr/>
          <a:lstStyle/>
          <a:p>
            <a:r>
              <a:rPr lang="en-US" sz="2000" dirty="0"/>
              <a:t>Sequence Diagram: Customer</a:t>
            </a:r>
            <a:endParaRPr lang="en-IN" sz="2000" dirty="0"/>
          </a:p>
        </p:txBody>
      </p:sp>
      <p:pic>
        <p:nvPicPr>
          <p:cNvPr id="4" name="Picture 3" descr="A diagram of a new apartment&#10;&#10;Description automatically generated with medium confidence">
            <a:extLst>
              <a:ext uri="{FF2B5EF4-FFF2-40B4-BE49-F238E27FC236}">
                <a16:creationId xmlns:a16="http://schemas.microsoft.com/office/drawing/2014/main" id="{CABAFB74-6D70-C9DB-2DE4-DB9476482626}"/>
              </a:ext>
            </a:extLst>
          </p:cNvPr>
          <p:cNvPicPr>
            <a:picLocks noChangeAspect="1"/>
          </p:cNvPicPr>
          <p:nvPr/>
        </p:nvPicPr>
        <p:blipFill>
          <a:blip r:embed="rId2"/>
          <a:stretch>
            <a:fillRect/>
          </a:stretch>
        </p:blipFill>
        <p:spPr>
          <a:xfrm>
            <a:off x="376518" y="1552522"/>
            <a:ext cx="8249074" cy="2038455"/>
          </a:xfrm>
          <a:prstGeom prst="rect">
            <a:avLst/>
          </a:prstGeom>
        </p:spPr>
      </p:pic>
    </p:spTree>
    <p:extLst>
      <p:ext uri="{BB962C8B-B14F-4D97-AF65-F5344CB8AC3E}">
        <p14:creationId xmlns:p14="http://schemas.microsoft.com/office/powerpoint/2010/main" val="28812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sp>
        <p:nvSpPr>
          <p:cNvPr id="3" name="TextBox 2">
            <a:extLst>
              <a:ext uri="{FF2B5EF4-FFF2-40B4-BE49-F238E27FC236}">
                <a16:creationId xmlns:a16="http://schemas.microsoft.com/office/drawing/2014/main" id="{FEA93EBF-0AF1-AA9B-9271-C5464F01A752}"/>
              </a:ext>
            </a:extLst>
          </p:cNvPr>
          <p:cNvSpPr txBox="1"/>
          <p:nvPr/>
        </p:nvSpPr>
        <p:spPr>
          <a:xfrm>
            <a:off x="260131" y="525444"/>
            <a:ext cx="4572000" cy="584775"/>
          </a:xfrm>
          <a:prstGeom prst="rect">
            <a:avLst/>
          </a:prstGeom>
          <a:noFill/>
        </p:spPr>
        <p:txBody>
          <a:bodyPr wrap="square">
            <a:spAutoFit/>
          </a:bodyPr>
          <a:lstStyle/>
          <a:p>
            <a:pPr rtl="0"/>
            <a:r>
              <a:rPr lang="en-US" dirty="0">
                <a:effectLst/>
              </a:rPr>
              <a:t> </a:t>
            </a:r>
            <a:r>
              <a:rPr lang="en-US" sz="3200" dirty="0">
                <a:solidFill>
                  <a:schemeClr val="accent2">
                    <a:lumMod val="10000"/>
                  </a:schemeClr>
                </a:solidFill>
                <a:effectLst/>
                <a:latin typeface="Times New Roman" panose="02020603050405020304" pitchFamily="18" charset="0"/>
                <a:cs typeface="Times New Roman" panose="02020603050405020304" pitchFamily="18" charset="0"/>
              </a:rPr>
              <a:t>Future Implementation</a:t>
            </a:r>
          </a:p>
        </p:txBody>
      </p:sp>
      <p:sp>
        <p:nvSpPr>
          <p:cNvPr id="5" name="TextBox 4">
            <a:extLst>
              <a:ext uri="{FF2B5EF4-FFF2-40B4-BE49-F238E27FC236}">
                <a16:creationId xmlns:a16="http://schemas.microsoft.com/office/drawing/2014/main" id="{418CFD5D-44D1-8D2F-F287-48412D29FF4F}"/>
              </a:ext>
            </a:extLst>
          </p:cNvPr>
          <p:cNvSpPr txBox="1"/>
          <p:nvPr/>
        </p:nvSpPr>
        <p:spPr>
          <a:xfrm>
            <a:off x="260131" y="1110219"/>
            <a:ext cx="8395138" cy="3508653"/>
          </a:xfrm>
          <a:prstGeom prst="rect">
            <a:avLst/>
          </a:prstGeom>
          <a:noFill/>
        </p:spPr>
        <p:txBody>
          <a:bodyPr wrap="square">
            <a:spAutoFit/>
          </a:bodyPr>
          <a:lstStyle/>
          <a:p>
            <a:pPr rtl="0"/>
            <a:r>
              <a:rPr lang="en-US" dirty="0">
                <a:effectLst/>
              </a:rPr>
              <a:t> </a:t>
            </a:r>
            <a:r>
              <a:rPr lang="en-US" sz="1600" b="1" dirty="0">
                <a:latin typeface="Times New Roman" panose="02020603050405020304" pitchFamily="18" charset="0"/>
                <a:cs typeface="Times New Roman" panose="02020603050405020304" pitchFamily="18" charset="0"/>
              </a:rPr>
              <a:t>Customer</a:t>
            </a:r>
            <a:r>
              <a:rPr lang="en-US" sz="1600" b="1" dirty="0">
                <a:effectLst/>
                <a:latin typeface="Times New Roman" panose="02020603050405020304" pitchFamily="18" charset="0"/>
                <a:cs typeface="Times New Roman" panose="02020603050405020304" pitchFamily="18" charset="0"/>
              </a:rPr>
              <a:t> Feedback and Ratings:</a:t>
            </a:r>
          </a:p>
          <a:p>
            <a:pPr rtl="0"/>
            <a:r>
              <a:rPr lang="en-US" sz="1600" dirty="0">
                <a:effectLst/>
                <a:latin typeface="Times New Roman" panose="02020603050405020304" pitchFamily="18" charset="0"/>
                <a:cs typeface="Times New Roman" panose="02020603050405020304" pitchFamily="18" charset="0"/>
              </a:rPr>
              <a:t>Add your feedback system for </a:t>
            </a:r>
            <a:r>
              <a:rPr lang="en-US" sz="1600" dirty="0">
                <a:latin typeface="Times New Roman" panose="02020603050405020304" pitchFamily="18" charset="0"/>
                <a:cs typeface="Times New Roman" panose="02020603050405020304" pitchFamily="18" charset="0"/>
              </a:rPr>
              <a:t>customers</a:t>
            </a:r>
            <a:r>
              <a:rPr lang="en-US" sz="1600" dirty="0">
                <a:effectLst/>
                <a:latin typeface="Times New Roman" panose="02020603050405020304" pitchFamily="18" charset="0"/>
                <a:cs typeface="Times New Roman" panose="02020603050405020304" pitchFamily="18" charset="0"/>
              </a:rPr>
              <a:t> to rate and review </a:t>
            </a:r>
            <a:r>
              <a:rPr lang="en-US" sz="1600">
                <a:effectLst/>
                <a:latin typeface="Times New Roman" panose="02020603050405020304" pitchFamily="18" charset="0"/>
                <a:cs typeface="Times New Roman" panose="02020603050405020304" pitchFamily="18" charset="0"/>
              </a:rPr>
              <a:t>diagnostic centers </a:t>
            </a:r>
            <a:r>
              <a:rPr lang="en-US" sz="1600" dirty="0">
                <a:effectLst/>
                <a:latin typeface="Times New Roman" panose="02020603050405020304" pitchFamily="18" charset="0"/>
                <a:cs typeface="Times New Roman" panose="02020603050405020304" pitchFamily="18" charset="0"/>
              </a:rPr>
              <a:t>and healthcare services, fostering transparency and improving the quality of care.</a:t>
            </a:r>
          </a:p>
          <a:p>
            <a:pPr rtl="0"/>
            <a:r>
              <a:rPr lang="en-US" sz="1600" b="1" dirty="0">
                <a:effectLst/>
                <a:latin typeface="Times New Roman" panose="02020603050405020304" pitchFamily="18" charset="0"/>
                <a:cs typeface="Times New Roman" panose="02020603050405020304" pitchFamily="18" charset="0"/>
              </a:rPr>
              <a:t>Appointment Queue management:</a:t>
            </a:r>
          </a:p>
          <a:p>
            <a:pPr rtl="0"/>
            <a:r>
              <a:rPr lang="en-US" sz="1600" dirty="0">
                <a:effectLst/>
                <a:latin typeface="Times New Roman" panose="02020603050405020304" pitchFamily="18" charset="0"/>
                <a:cs typeface="Times New Roman" panose="02020603050405020304" pitchFamily="18" charset="0"/>
              </a:rPr>
              <a:t>Introducing features for managing appointment queues efficiently, reducing wait times and optimizing the workflow of diagnostic centers.</a:t>
            </a:r>
          </a:p>
          <a:p>
            <a:pPr rtl="0"/>
            <a:r>
              <a:rPr lang="en-US" sz="1600" b="1" dirty="0">
                <a:effectLst/>
                <a:latin typeface="Times New Roman" panose="02020603050405020304" pitchFamily="18" charset="0"/>
                <a:cs typeface="Times New Roman" panose="02020603050405020304" pitchFamily="18" charset="0"/>
              </a:rPr>
              <a:t>Automatic Appointment Reminders:</a:t>
            </a:r>
          </a:p>
          <a:p>
            <a:pPr rtl="0"/>
            <a:r>
              <a:rPr lang="en-US" sz="1600" dirty="0">
                <a:effectLst/>
                <a:latin typeface="Times New Roman" panose="02020603050405020304" pitchFamily="18" charset="0"/>
                <a:cs typeface="Times New Roman" panose="02020603050405020304" pitchFamily="18" charset="0"/>
              </a:rPr>
              <a:t>Implementing automated reminders for upcoming appointments through email SMS or app notifications reducing no-shows and improving appointment adherence.</a:t>
            </a:r>
          </a:p>
          <a:p>
            <a:pPr rtl="0"/>
            <a:r>
              <a:rPr lang="en-US" sz="1600" b="1" dirty="0">
                <a:effectLst/>
                <a:latin typeface="Times New Roman" panose="02020603050405020304" pitchFamily="18" charset="0"/>
                <a:cs typeface="Times New Roman" panose="02020603050405020304" pitchFamily="18" charset="0"/>
              </a:rPr>
              <a:t>Full-fledged application development:</a:t>
            </a:r>
          </a:p>
          <a:p>
            <a:pPr rtl="0"/>
            <a:r>
              <a:rPr lang="en-US" sz="1600" dirty="0">
                <a:effectLst/>
                <a:latin typeface="Times New Roman" panose="02020603050405020304" pitchFamily="18" charset="0"/>
                <a:cs typeface="Times New Roman" panose="02020603050405020304" pitchFamily="18" charset="0"/>
              </a:rPr>
              <a:t>Developing a full-fledged application for increased accessibility allowing user to schedule appointments receive notifications and access health information on the go.</a:t>
            </a:r>
          </a:p>
          <a:p>
            <a:pPr rtl="0"/>
            <a:r>
              <a:rPr lang="en-US" sz="1600" dirty="0">
                <a:effectLst/>
                <a:latin typeface="Times New Roman" panose="02020603050405020304" pitchFamily="18" charset="0"/>
                <a:cs typeface="Times New Roman" panose="02020603050405020304" pitchFamily="18" charset="0"/>
              </a:rPr>
              <a:t> </a:t>
            </a:r>
          </a:p>
          <a:p>
            <a:pPr rtl="0"/>
            <a:endParaRPr lang="en-US" dirty="0">
              <a:effectLst/>
            </a:endParaRPr>
          </a:p>
        </p:txBody>
      </p:sp>
    </p:spTree>
    <p:extLst>
      <p:ext uri="{BB962C8B-B14F-4D97-AF65-F5344CB8AC3E}">
        <p14:creationId xmlns:p14="http://schemas.microsoft.com/office/powerpoint/2010/main" val="1686390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sp>
        <p:nvSpPr>
          <p:cNvPr id="5" name="TextBox 4">
            <a:extLst>
              <a:ext uri="{FF2B5EF4-FFF2-40B4-BE49-F238E27FC236}">
                <a16:creationId xmlns:a16="http://schemas.microsoft.com/office/drawing/2014/main" id="{AD97C693-2BF6-7B04-7235-379AE04D2DBA}"/>
              </a:ext>
            </a:extLst>
          </p:cNvPr>
          <p:cNvSpPr txBox="1"/>
          <p:nvPr/>
        </p:nvSpPr>
        <p:spPr>
          <a:xfrm>
            <a:off x="283780" y="578070"/>
            <a:ext cx="4572000" cy="584775"/>
          </a:xfrm>
          <a:prstGeom prst="rect">
            <a:avLst/>
          </a:prstGeom>
          <a:noFill/>
        </p:spPr>
        <p:txBody>
          <a:bodyPr wrap="square">
            <a:spAutoFit/>
          </a:bodyPr>
          <a:lstStyle/>
          <a:p>
            <a:pPr rtl="0"/>
            <a:r>
              <a:rPr lang="en-US" sz="3200" b="1" dirty="0">
                <a:solidFill>
                  <a:schemeClr val="accent2">
                    <a:lumMod val="10000"/>
                  </a:schemeClr>
                </a:solidFill>
                <a:effectLst/>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7E205052-0D70-034B-0444-E29ED2A18B10}"/>
              </a:ext>
            </a:extLst>
          </p:cNvPr>
          <p:cNvSpPr txBox="1"/>
          <p:nvPr/>
        </p:nvSpPr>
        <p:spPr>
          <a:xfrm>
            <a:off x="338958" y="1226982"/>
            <a:ext cx="7512269" cy="2308324"/>
          </a:xfrm>
          <a:prstGeom prst="rect">
            <a:avLst/>
          </a:prstGeom>
          <a:noFill/>
        </p:spPr>
        <p:txBody>
          <a:bodyPr wrap="square">
            <a:spAutoFit/>
          </a:bodyPr>
          <a:lstStyle/>
          <a:p>
            <a:pPr rtl="0"/>
            <a:r>
              <a:rPr lang="en-US" sz="1800" dirty="0">
                <a:effectLst/>
                <a:latin typeface="Times New Roman" panose="02020603050405020304" pitchFamily="18" charset="0"/>
                <a:cs typeface="Times New Roman" panose="02020603050405020304" pitchFamily="18" charset="0"/>
              </a:rPr>
              <a:t>Our healthcare system application offers a user- friendly solution for efficient diagnostic scheduling. It aims to enhance the accuracy and ease of healthcare appointments.</a:t>
            </a:r>
          </a:p>
          <a:p>
            <a:pPr rtl="0"/>
            <a:endParaRPr lang="en-US" sz="1800" dirty="0">
              <a:effectLst/>
              <a:latin typeface="Times New Roman" panose="02020603050405020304" pitchFamily="18" charset="0"/>
              <a:cs typeface="Times New Roman" panose="02020603050405020304" pitchFamily="18" charset="0"/>
            </a:endParaRPr>
          </a:p>
          <a:p>
            <a:pPr rtl="0"/>
            <a:r>
              <a:rPr lang="en-US" sz="1800" dirty="0">
                <a:effectLst/>
                <a:latin typeface="Times New Roman" panose="02020603050405020304" pitchFamily="18" charset="0"/>
                <a:cs typeface="Times New Roman" panose="02020603050405020304" pitchFamily="18" charset="0"/>
              </a:rPr>
              <a:t>As we look to the future, potential implementations such as patient feedback and rating, appointment queue management promise to further elevate the applications impact, ensuring it remain at the forefront of healthcare technology.</a:t>
            </a:r>
          </a:p>
        </p:txBody>
      </p:sp>
    </p:spTree>
    <p:extLst>
      <p:ext uri="{BB962C8B-B14F-4D97-AF65-F5344CB8AC3E}">
        <p14:creationId xmlns:p14="http://schemas.microsoft.com/office/powerpoint/2010/main" val="2009181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grpSp>
        <p:nvGrpSpPr>
          <p:cNvPr id="2" name="Google Shape;3827;p116">
            <a:extLst>
              <a:ext uri="{FF2B5EF4-FFF2-40B4-BE49-F238E27FC236}">
                <a16:creationId xmlns:a16="http://schemas.microsoft.com/office/drawing/2014/main" id="{6EA30C45-BE6C-442A-A2F1-B780A3E9FE7F}"/>
              </a:ext>
            </a:extLst>
          </p:cNvPr>
          <p:cNvGrpSpPr/>
          <p:nvPr/>
        </p:nvGrpSpPr>
        <p:grpSpPr>
          <a:xfrm>
            <a:off x="1284075" y="604525"/>
            <a:ext cx="6213900" cy="3359100"/>
            <a:chOff x="1465050" y="946225"/>
            <a:chExt cx="6213900" cy="3359100"/>
          </a:xfrm>
        </p:grpSpPr>
        <p:sp>
          <p:nvSpPr>
            <p:cNvPr id="3" name="Google Shape;3828;p116">
              <a:extLst>
                <a:ext uri="{FF2B5EF4-FFF2-40B4-BE49-F238E27FC236}">
                  <a16:creationId xmlns:a16="http://schemas.microsoft.com/office/drawing/2014/main" id="{C3FBBEBD-B434-4F32-B4BB-7827C266069A}"/>
                </a:ext>
              </a:extLst>
            </p:cNvPr>
            <p:cNvSpPr/>
            <p:nvPr/>
          </p:nvSpPr>
          <p:spPr>
            <a:xfrm flipH="1">
              <a:off x="1465050" y="946225"/>
              <a:ext cx="6213900" cy="3359100"/>
            </a:xfrm>
            <a:prstGeom prst="roundRect">
              <a:avLst>
                <a:gd name="adj" fmla="val 460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29;p116">
              <a:extLst>
                <a:ext uri="{FF2B5EF4-FFF2-40B4-BE49-F238E27FC236}">
                  <a16:creationId xmlns:a16="http://schemas.microsoft.com/office/drawing/2014/main" id="{0201458B-51AB-4A3F-9DC8-E9F4B3136C66}"/>
                </a:ext>
              </a:extLst>
            </p:cNvPr>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30;p116">
              <a:extLst>
                <a:ext uri="{FF2B5EF4-FFF2-40B4-BE49-F238E27FC236}">
                  <a16:creationId xmlns:a16="http://schemas.microsoft.com/office/drawing/2014/main" id="{583C53B2-68E8-41EC-AD7D-ED8C4EE8826A}"/>
                </a:ext>
              </a:extLst>
            </p:cNvPr>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31;p116">
              <a:extLst>
                <a:ext uri="{FF2B5EF4-FFF2-40B4-BE49-F238E27FC236}">
                  <a16:creationId xmlns:a16="http://schemas.microsoft.com/office/drawing/2014/main" id="{FC9E2326-465B-4776-9A75-7B5928472A9E}"/>
                </a:ext>
              </a:extLst>
            </p:cNvPr>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32;p116">
              <a:extLst>
                <a:ext uri="{FF2B5EF4-FFF2-40B4-BE49-F238E27FC236}">
                  <a16:creationId xmlns:a16="http://schemas.microsoft.com/office/drawing/2014/main" id="{BAAD969A-0EAC-47C7-A0BD-FAFD47E5B3DF}"/>
                </a:ext>
              </a:extLst>
            </p:cNvPr>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833;p116">
            <a:extLst>
              <a:ext uri="{FF2B5EF4-FFF2-40B4-BE49-F238E27FC236}">
                <a16:creationId xmlns:a16="http://schemas.microsoft.com/office/drawing/2014/main" id="{8FB0313C-5FA5-423B-B50D-34D7026B1C48}"/>
              </a:ext>
            </a:extLst>
          </p:cNvPr>
          <p:cNvGrpSpPr/>
          <p:nvPr/>
        </p:nvGrpSpPr>
        <p:grpSpPr>
          <a:xfrm>
            <a:off x="1455525" y="892200"/>
            <a:ext cx="6213900" cy="3359100"/>
            <a:chOff x="1465050" y="946225"/>
            <a:chExt cx="6213900" cy="3359100"/>
          </a:xfrm>
        </p:grpSpPr>
        <p:sp>
          <p:nvSpPr>
            <p:cNvPr id="9" name="Google Shape;3834;p116">
              <a:extLst>
                <a:ext uri="{FF2B5EF4-FFF2-40B4-BE49-F238E27FC236}">
                  <a16:creationId xmlns:a16="http://schemas.microsoft.com/office/drawing/2014/main" id="{F2BC846A-6FDA-4873-964A-94FF95B87B5F}"/>
                </a:ext>
              </a:extLst>
            </p:cNvPr>
            <p:cNvSpPr/>
            <p:nvPr/>
          </p:nvSpPr>
          <p:spPr>
            <a:xfrm flipH="1">
              <a:off x="1465050" y="946225"/>
              <a:ext cx="6213900" cy="33591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35;p116">
              <a:extLst>
                <a:ext uri="{FF2B5EF4-FFF2-40B4-BE49-F238E27FC236}">
                  <a16:creationId xmlns:a16="http://schemas.microsoft.com/office/drawing/2014/main" id="{C5272E26-9856-46F1-A04E-E925E3436291}"/>
                </a:ext>
              </a:extLst>
            </p:cNvPr>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36;p116">
              <a:extLst>
                <a:ext uri="{FF2B5EF4-FFF2-40B4-BE49-F238E27FC236}">
                  <a16:creationId xmlns:a16="http://schemas.microsoft.com/office/drawing/2014/main" id="{868BA74E-74BA-45A3-915C-5F28798C4681}"/>
                </a:ext>
              </a:extLst>
            </p:cNvPr>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37;p116">
              <a:extLst>
                <a:ext uri="{FF2B5EF4-FFF2-40B4-BE49-F238E27FC236}">
                  <a16:creationId xmlns:a16="http://schemas.microsoft.com/office/drawing/2014/main" id="{FCBC8D00-3FF5-492F-A38E-54D3E23BC2F8}"/>
                </a:ext>
              </a:extLst>
            </p:cNvPr>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38;p116">
              <a:extLst>
                <a:ext uri="{FF2B5EF4-FFF2-40B4-BE49-F238E27FC236}">
                  <a16:creationId xmlns:a16="http://schemas.microsoft.com/office/drawing/2014/main" id="{FB594049-6EC4-41DA-93DC-10162A14548D}"/>
                </a:ext>
              </a:extLst>
            </p:cNvPr>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839;p116">
            <a:extLst>
              <a:ext uri="{FF2B5EF4-FFF2-40B4-BE49-F238E27FC236}">
                <a16:creationId xmlns:a16="http://schemas.microsoft.com/office/drawing/2014/main" id="{C40E6ACA-A60D-4A84-98E6-1FCB73DF6693}"/>
              </a:ext>
            </a:extLst>
          </p:cNvPr>
          <p:cNvGrpSpPr/>
          <p:nvPr/>
        </p:nvGrpSpPr>
        <p:grpSpPr>
          <a:xfrm>
            <a:off x="1646025" y="1179875"/>
            <a:ext cx="6213900" cy="3359100"/>
            <a:chOff x="1465050" y="946225"/>
            <a:chExt cx="6213900" cy="3359100"/>
          </a:xfrm>
        </p:grpSpPr>
        <p:sp>
          <p:nvSpPr>
            <p:cNvPr id="15" name="Google Shape;3840;p116">
              <a:extLst>
                <a:ext uri="{FF2B5EF4-FFF2-40B4-BE49-F238E27FC236}">
                  <a16:creationId xmlns:a16="http://schemas.microsoft.com/office/drawing/2014/main" id="{94262A4B-A94B-4844-9D16-01FE1C8683BE}"/>
                </a:ext>
              </a:extLst>
            </p:cNvPr>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41;p116">
              <a:extLst>
                <a:ext uri="{FF2B5EF4-FFF2-40B4-BE49-F238E27FC236}">
                  <a16:creationId xmlns:a16="http://schemas.microsoft.com/office/drawing/2014/main" id="{E04F5297-D2B8-4D83-9E44-C2F917F73124}"/>
                </a:ext>
              </a:extLst>
            </p:cNvPr>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42;p116">
              <a:extLst>
                <a:ext uri="{FF2B5EF4-FFF2-40B4-BE49-F238E27FC236}">
                  <a16:creationId xmlns:a16="http://schemas.microsoft.com/office/drawing/2014/main" id="{EAEE6CA3-3E19-42B5-8208-4B1BF25D4544}"/>
                </a:ext>
              </a:extLst>
            </p:cNvPr>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43;p116">
              <a:extLst>
                <a:ext uri="{FF2B5EF4-FFF2-40B4-BE49-F238E27FC236}">
                  <a16:creationId xmlns:a16="http://schemas.microsoft.com/office/drawing/2014/main" id="{CBDF8EDF-FA37-42AB-BFC4-257918FBACC8}"/>
                </a:ext>
              </a:extLst>
            </p:cNvPr>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44;p116">
              <a:extLst>
                <a:ext uri="{FF2B5EF4-FFF2-40B4-BE49-F238E27FC236}">
                  <a16:creationId xmlns:a16="http://schemas.microsoft.com/office/drawing/2014/main" id="{7C253D6C-C999-4EBD-8D8A-C78C323FCB8D}"/>
                </a:ext>
              </a:extLst>
            </p:cNvPr>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845;p116">
            <a:extLst>
              <a:ext uri="{FF2B5EF4-FFF2-40B4-BE49-F238E27FC236}">
                <a16:creationId xmlns:a16="http://schemas.microsoft.com/office/drawing/2014/main" id="{4EBA4F14-B929-465C-97DE-22AB897A516F}"/>
              </a:ext>
            </a:extLst>
          </p:cNvPr>
          <p:cNvSpPr txBox="1">
            <a:spLocks noGrp="1"/>
          </p:cNvSpPr>
          <p:nvPr>
            <p:ph type="title"/>
          </p:nvPr>
        </p:nvSpPr>
        <p:spPr>
          <a:xfrm>
            <a:off x="2256862" y="2284075"/>
            <a:ext cx="4630275" cy="12770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Thank You !!</a:t>
            </a:r>
            <a:endParaRPr sz="6000" dirty="0"/>
          </a:p>
        </p:txBody>
      </p:sp>
    </p:spTree>
    <p:extLst>
      <p:ext uri="{BB962C8B-B14F-4D97-AF65-F5344CB8AC3E}">
        <p14:creationId xmlns:p14="http://schemas.microsoft.com/office/powerpoint/2010/main" val="337415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Introduction</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Problem Statement</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Software Requirements</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Functional Requirements</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 Non-Functional Requirements</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Scope</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Entities</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Class Diagram</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ER Diagram</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Use Case Diagram</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Sequence Diagram</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Future Implementation</a:t>
            </a:r>
          </a:p>
          <a:p>
            <a:pPr marL="171450" lvl="0" indent="-171450" algn="l" rtl="0">
              <a:spcBef>
                <a:spcPts val="0"/>
              </a:spcBef>
              <a:spcAft>
                <a:spcPts val="0"/>
              </a:spcAft>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Conclusion</a:t>
            </a:r>
            <a:endParaRPr sz="16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2"/>
          <p:cNvSpPr txBox="1">
            <a:spLocks noGrp="1"/>
          </p:cNvSpPr>
          <p:nvPr>
            <p:ph type="title"/>
          </p:nvPr>
        </p:nvSpPr>
        <p:spPr>
          <a:xfrm>
            <a:off x="110360" y="476228"/>
            <a:ext cx="2825058" cy="103726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dirty="0"/>
              <a:t>Introduction</a:t>
            </a:r>
            <a:endParaRPr sz="3200" dirty="0"/>
          </a:p>
        </p:txBody>
      </p:sp>
      <p:sp>
        <p:nvSpPr>
          <p:cNvPr id="5" name="TextBox 4">
            <a:extLst>
              <a:ext uri="{FF2B5EF4-FFF2-40B4-BE49-F238E27FC236}">
                <a16:creationId xmlns:a16="http://schemas.microsoft.com/office/drawing/2014/main" id="{FB4B6636-8ED7-00E6-3B35-935A5A99E59F}"/>
              </a:ext>
            </a:extLst>
          </p:cNvPr>
          <p:cNvSpPr txBox="1"/>
          <p:nvPr/>
        </p:nvSpPr>
        <p:spPr>
          <a:xfrm>
            <a:off x="323193" y="1617643"/>
            <a:ext cx="8552793" cy="1200329"/>
          </a:xfrm>
          <a:prstGeom prst="rect">
            <a:avLst/>
          </a:prstGeom>
          <a:noFill/>
        </p:spPr>
        <p:txBody>
          <a:bodyPr wrap="square">
            <a:spAutoFit/>
          </a:bodyPr>
          <a:lstStyle/>
          <a:p>
            <a:pPr algn="l"/>
            <a:r>
              <a:rPr lang="en-US" sz="1800" dirty="0">
                <a:latin typeface="Times New Roman" panose="02020603050405020304" pitchFamily="18" charset="0"/>
                <a:cs typeface="Times New Roman" panose="02020603050405020304" pitchFamily="18" charset="0"/>
              </a:rPr>
              <a:t>Our Healthcare System Application aims to streamline the diagnostic process, providing a seamless experience for both administrators and customers. This comprehensive system integrates various diagnostic centers, each offering a range of tests, empowering customers to schedule appointments with ease.</a:t>
            </a:r>
            <a:endParaRPr lang="en-IN" sz="18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F6FB-A617-4580-FDB8-758D4EF43F6F}"/>
              </a:ext>
            </a:extLst>
          </p:cNvPr>
          <p:cNvSpPr>
            <a:spLocks noGrp="1"/>
          </p:cNvSpPr>
          <p:nvPr>
            <p:ph type="title"/>
          </p:nvPr>
        </p:nvSpPr>
        <p:spPr>
          <a:xfrm>
            <a:off x="247433" y="476230"/>
            <a:ext cx="3729550" cy="848700"/>
          </a:xfrm>
        </p:spPr>
        <p:txBody>
          <a:bodyPr/>
          <a:lstStyle/>
          <a:p>
            <a:r>
              <a:rPr lang="en-US" sz="3600" dirty="0">
                <a:latin typeface="Times New Roman" panose="02020603050405020304" pitchFamily="18" charset="0"/>
                <a:cs typeface="Times New Roman" panose="02020603050405020304" pitchFamily="18" charset="0"/>
              </a:rPr>
              <a:t>Problem</a:t>
            </a:r>
            <a:r>
              <a:rPr lang="en-US" sz="3600" dirty="0"/>
              <a:t> </a:t>
            </a:r>
            <a:r>
              <a:rPr lang="en-US" sz="3600" dirty="0">
                <a:latin typeface="Times New Roman" panose="02020603050405020304" pitchFamily="18" charset="0"/>
                <a:cs typeface="Times New Roman" panose="02020603050405020304" pitchFamily="18" charset="0"/>
              </a:rPr>
              <a:t>statement</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64EF59-81AF-5B2C-9358-E7D120EB70B5}"/>
              </a:ext>
            </a:extLst>
          </p:cNvPr>
          <p:cNvSpPr>
            <a:spLocks noGrp="1"/>
          </p:cNvSpPr>
          <p:nvPr>
            <p:ph type="subTitle" idx="1"/>
          </p:nvPr>
        </p:nvSpPr>
        <p:spPr>
          <a:xfrm>
            <a:off x="0" y="1175157"/>
            <a:ext cx="8962697" cy="3617559"/>
          </a:xfrm>
        </p:spPr>
        <p:txBody>
          <a:bodyPr/>
          <a:lstStyle/>
          <a:p>
            <a:pPr algn="l">
              <a:buFont typeface="Wingdings" panose="05000000000000000000" pitchFamily="2" charset="2"/>
              <a:buChar char="Ø"/>
            </a:pPr>
            <a:r>
              <a:rPr lang="en-US" sz="1600" dirty="0">
                <a:solidFill>
                  <a:schemeClr val="accent2">
                    <a:lumMod val="10000"/>
                  </a:schemeClr>
                </a:solidFill>
                <a:latin typeface="Times New Roman" panose="02020603050405020304" pitchFamily="18" charset="0"/>
                <a:cs typeface="Times New Roman" panose="02020603050405020304" pitchFamily="18" charset="0"/>
              </a:rPr>
              <a:t>The Healthcare System is a comprehensive solution designed to revolutionize the way healthcare appointments are scheduled and managed. This user-friendly application caters to both administrators and customers, offering a seamless experience through its intuitive features and robust functionalities</a:t>
            </a:r>
            <a:r>
              <a:rPr lang="en-US" dirty="0">
                <a:solidFill>
                  <a:schemeClr val="accent2">
                    <a:lumMod val="10000"/>
                  </a:schemeClr>
                </a:solidFill>
                <a:latin typeface="Times New Roman" panose="02020603050405020304" pitchFamily="18" charset="0"/>
                <a:cs typeface="Times New Roman" panose="02020603050405020304" pitchFamily="18" charset="0"/>
              </a:rPr>
              <a:t>.</a:t>
            </a:r>
          </a:p>
          <a:p>
            <a:pPr algn="l">
              <a:buFont typeface="Wingdings" panose="05000000000000000000" pitchFamily="2" charset="2"/>
              <a:buChar char="Ø"/>
            </a:pPr>
            <a:endParaRPr lang="en-US" dirty="0">
              <a:solidFill>
                <a:schemeClr val="accent2">
                  <a:lumMod val="10000"/>
                </a:schemeClr>
              </a:solidFill>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Ø"/>
            </a:pPr>
            <a:r>
              <a:rPr lang="en-US" sz="1600" dirty="0">
                <a:solidFill>
                  <a:schemeClr val="accent2">
                    <a:lumMod val="10000"/>
                  </a:schemeClr>
                </a:solidFill>
                <a:effectLst/>
                <a:latin typeface="Times New Roman" panose="02020603050405020304" pitchFamily="18" charset="0"/>
                <a:cs typeface="Times New Roman" panose="02020603050405020304" pitchFamily="18" charset="0"/>
              </a:rPr>
              <a:t>The application encompasses a streamlined process for customers to schedule appointments, administrators to manage diagnostic centers and tests efficiently, and a structured workflow for appointment approval. By focusing on single-test appointments within chosen diagnostic centers, the system ensures precision and reliability in healthcare scheduling.</a:t>
            </a:r>
          </a:p>
          <a:p>
            <a:pPr algn="l" rtl="0">
              <a:buFont typeface="Wingdings" panose="05000000000000000000" pitchFamily="2" charset="2"/>
              <a:buChar char="Ø"/>
            </a:pPr>
            <a:endParaRPr lang="en-US" sz="1600" dirty="0">
              <a:solidFill>
                <a:schemeClr val="accent2">
                  <a:lumMod val="10000"/>
                </a:schemeClr>
              </a:solidFill>
              <a:effectLst/>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Ø"/>
            </a:pPr>
            <a:r>
              <a:rPr lang="en-US" sz="1600" dirty="0">
                <a:solidFill>
                  <a:schemeClr val="accent2">
                    <a:lumMod val="10000"/>
                  </a:schemeClr>
                </a:solidFill>
                <a:effectLst/>
                <a:latin typeface="Times New Roman" panose="02020603050405020304" pitchFamily="18" charset="0"/>
                <a:cs typeface="Times New Roman" panose="02020603050405020304" pitchFamily="18" charset="0"/>
              </a:rPr>
              <a:t>Appointment data remains in the database until manually deleted by database administrators, ensuring data integrity and aligning with industry standards for life cycle management.</a:t>
            </a:r>
          </a:p>
          <a:p>
            <a:pPr marL="146050" indent="0" rtl="0"/>
            <a:r>
              <a:rPr lang="en-US" sz="1600" dirty="0">
                <a:solidFill>
                  <a:schemeClr val="accent2">
                    <a:lumMod val="10000"/>
                  </a:schemeClr>
                </a:solidFill>
                <a:effectLst/>
                <a:latin typeface="Times New Roman" panose="02020603050405020304" pitchFamily="18" charset="0"/>
                <a:cs typeface="Times New Roman" panose="02020603050405020304" pitchFamily="18" charset="0"/>
              </a:rPr>
              <a:t> </a:t>
            </a:r>
          </a:p>
          <a:p>
            <a:pPr algn="l"/>
            <a:endParaRPr lang="en-US" dirty="0">
              <a:solidFill>
                <a:schemeClr val="accent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51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71"/>
          <p:cNvSpPr txBox="1">
            <a:spLocks noGrp="1"/>
          </p:cNvSpPr>
          <p:nvPr>
            <p:ph type="subTitle" idx="1"/>
          </p:nvPr>
        </p:nvSpPr>
        <p:spPr>
          <a:xfrm>
            <a:off x="276275" y="1338874"/>
            <a:ext cx="3789000" cy="26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accent2">
                    <a:lumMod val="10000"/>
                  </a:schemeClr>
                </a:solidFill>
                <a:latin typeface="Times New Roman" panose="02020603050405020304" pitchFamily="18" charset="0"/>
                <a:cs typeface="Times New Roman" panose="02020603050405020304" pitchFamily="18" charset="0"/>
              </a:rPr>
              <a:t>Operating System   :  Windows</a:t>
            </a:r>
          </a:p>
          <a:p>
            <a:pPr marL="0" lvl="0" indent="0" algn="l" rtl="0">
              <a:spcBef>
                <a:spcPts val="0"/>
              </a:spcBef>
              <a:spcAft>
                <a:spcPts val="0"/>
              </a:spcAft>
              <a:buNone/>
            </a:pPr>
            <a:r>
              <a:rPr lang="en-US" sz="1800" dirty="0">
                <a:solidFill>
                  <a:schemeClr val="accent2">
                    <a:lumMod val="10000"/>
                  </a:schemeClr>
                </a:solidFill>
                <a:latin typeface="Times New Roman" panose="02020603050405020304" pitchFamily="18" charset="0"/>
                <a:cs typeface="Times New Roman" panose="02020603050405020304" pitchFamily="18" charset="0"/>
              </a:rPr>
              <a:t>Language                :  Java</a:t>
            </a:r>
          </a:p>
          <a:p>
            <a:pPr marL="0" lvl="0" indent="0" algn="l" rtl="0">
              <a:spcBef>
                <a:spcPts val="0"/>
              </a:spcBef>
              <a:spcAft>
                <a:spcPts val="0"/>
              </a:spcAft>
              <a:buNone/>
            </a:pPr>
            <a:r>
              <a:rPr lang="en-US" sz="1800" dirty="0">
                <a:solidFill>
                  <a:schemeClr val="accent2">
                    <a:lumMod val="10000"/>
                  </a:schemeClr>
                </a:solidFill>
                <a:latin typeface="Times New Roman" panose="02020603050405020304" pitchFamily="18" charset="0"/>
                <a:cs typeface="Times New Roman" panose="02020603050405020304" pitchFamily="18" charset="0"/>
              </a:rPr>
              <a:t>Software’s               :  Eclipse IDE</a:t>
            </a:r>
          </a:p>
          <a:p>
            <a:pPr marL="0" lvl="0" indent="0" algn="l" rtl="0">
              <a:spcBef>
                <a:spcPts val="0"/>
              </a:spcBef>
              <a:spcAft>
                <a:spcPts val="0"/>
              </a:spcAft>
              <a:buNone/>
            </a:pPr>
            <a:r>
              <a:rPr lang="en-US" sz="1800" dirty="0">
                <a:solidFill>
                  <a:schemeClr val="accent2">
                    <a:lumMod val="10000"/>
                  </a:schemeClr>
                </a:solidFill>
                <a:latin typeface="Times New Roman" panose="02020603050405020304" pitchFamily="18" charset="0"/>
                <a:cs typeface="Times New Roman" panose="02020603050405020304" pitchFamily="18" charset="0"/>
              </a:rPr>
              <a:t>		   Spring Initializer</a:t>
            </a:r>
          </a:p>
          <a:p>
            <a:pPr marL="0" lvl="0" indent="0" algn="l" rtl="0">
              <a:spcBef>
                <a:spcPts val="0"/>
              </a:spcBef>
              <a:spcAft>
                <a:spcPts val="0"/>
              </a:spcAft>
              <a:buNone/>
            </a:pPr>
            <a:r>
              <a:rPr lang="en-US" sz="1800" dirty="0">
                <a:solidFill>
                  <a:schemeClr val="accent2">
                    <a:lumMod val="10000"/>
                  </a:schemeClr>
                </a:solidFill>
                <a:latin typeface="Times New Roman" panose="02020603050405020304" pitchFamily="18" charset="0"/>
                <a:cs typeface="Times New Roman" panose="02020603050405020304" pitchFamily="18" charset="0"/>
              </a:rPr>
              <a:t>		   Postman</a:t>
            </a:r>
          </a:p>
          <a:p>
            <a:pPr marL="0" lvl="0" indent="0" algn="l" rtl="0">
              <a:spcBef>
                <a:spcPts val="0"/>
              </a:spcBef>
              <a:spcAft>
                <a:spcPts val="0"/>
              </a:spcAft>
              <a:buNone/>
            </a:pPr>
            <a:r>
              <a:rPr lang="en-US" sz="1800" dirty="0">
                <a:solidFill>
                  <a:schemeClr val="accent2">
                    <a:lumMod val="10000"/>
                  </a:schemeClr>
                </a:solidFill>
                <a:latin typeface="Times New Roman" panose="02020603050405020304" pitchFamily="18" charset="0"/>
                <a:cs typeface="Times New Roman" panose="02020603050405020304" pitchFamily="18" charset="0"/>
              </a:rPr>
              <a:t>		   Postgres SQL</a:t>
            </a:r>
          </a:p>
          <a:p>
            <a:pPr marL="0" lvl="0" indent="0" algn="l" rtl="0">
              <a:spcBef>
                <a:spcPts val="0"/>
              </a:spcBef>
              <a:spcAft>
                <a:spcPts val="0"/>
              </a:spcAft>
              <a:buNone/>
            </a:pPr>
            <a:r>
              <a:rPr lang="en-US" sz="1800" dirty="0">
                <a:solidFill>
                  <a:schemeClr val="accent2">
                    <a:lumMod val="10000"/>
                  </a:schemeClr>
                </a:solidFill>
                <a:latin typeface="Times New Roman" panose="02020603050405020304" pitchFamily="18" charset="0"/>
                <a:cs typeface="Times New Roman" panose="02020603050405020304" pitchFamily="18" charset="0"/>
              </a:rPr>
              <a:t>		   Tomcat Server</a:t>
            </a:r>
          </a:p>
          <a:p>
            <a:pPr marL="0" lvl="0" indent="0" algn="l" rtl="0">
              <a:spcBef>
                <a:spcPts val="0"/>
              </a:spcBef>
              <a:spcAft>
                <a:spcPts val="0"/>
              </a:spcAft>
              <a:buNone/>
            </a:pPr>
            <a:r>
              <a:rPr lang="en-US" sz="1800" dirty="0">
                <a:solidFill>
                  <a:schemeClr val="accent2">
                    <a:lumMod val="10000"/>
                  </a:schemeClr>
                </a:solidFill>
                <a:latin typeface="Times New Roman" panose="02020603050405020304" pitchFamily="18" charset="0"/>
                <a:cs typeface="Times New Roman" panose="02020603050405020304" pitchFamily="18" charset="0"/>
              </a:rPr>
              <a:t>                                    Junit Mockito</a:t>
            </a:r>
          </a:p>
          <a:p>
            <a:pPr marL="0" lvl="0" indent="0" algn="l" rtl="0">
              <a:spcBef>
                <a:spcPts val="0"/>
              </a:spcBef>
              <a:spcAft>
                <a:spcPts val="0"/>
              </a:spcAft>
              <a:buNone/>
            </a:pPr>
            <a:r>
              <a:rPr lang="en-US" sz="1800" dirty="0">
                <a:solidFill>
                  <a:schemeClr val="accent2">
                    <a:lumMod val="10000"/>
                  </a:schemeClr>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
        <p:nvSpPr>
          <p:cNvPr id="1237" name="Google Shape;1237;p71"/>
          <p:cNvSpPr txBox="1">
            <a:spLocks noGrp="1"/>
          </p:cNvSpPr>
          <p:nvPr>
            <p:ph type="title"/>
          </p:nvPr>
        </p:nvSpPr>
        <p:spPr>
          <a:xfrm>
            <a:off x="276275" y="606887"/>
            <a:ext cx="5024348"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latin typeface="Times New Roman" panose="02020603050405020304" pitchFamily="18" charset="0"/>
                <a:cs typeface="Times New Roman" panose="02020603050405020304" pitchFamily="18" charset="0"/>
              </a:rPr>
              <a:t>Software Requirements</a:t>
            </a:r>
            <a:endParaRPr sz="3200" b="1" dirty="0">
              <a:latin typeface="Times New Roman" panose="02020603050405020304" pitchFamily="18" charset="0"/>
              <a:cs typeface="Times New Roman" panose="02020603050405020304" pitchFamily="18" charset="0"/>
            </a:endParaRPr>
          </a:p>
        </p:txBody>
      </p:sp>
      <p:grpSp>
        <p:nvGrpSpPr>
          <p:cNvPr id="1354" name="Google Shape;1354;p71"/>
          <p:cNvGrpSpPr/>
          <p:nvPr/>
        </p:nvGrpSpPr>
        <p:grpSpPr>
          <a:xfrm>
            <a:off x="-25" y="0"/>
            <a:ext cx="9144020" cy="342900"/>
            <a:chOff x="-25" y="0"/>
            <a:chExt cx="9144020" cy="342900"/>
          </a:xfrm>
        </p:grpSpPr>
        <p:sp>
          <p:nvSpPr>
            <p:cNvPr id="1355" name="Google Shape;1355;p7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71"/>
            <p:cNvGrpSpPr/>
            <p:nvPr/>
          </p:nvGrpSpPr>
          <p:grpSpPr>
            <a:xfrm>
              <a:off x="215975" y="111150"/>
              <a:ext cx="642950" cy="120600"/>
              <a:chOff x="215975" y="152625"/>
              <a:chExt cx="642950" cy="120600"/>
            </a:xfrm>
          </p:grpSpPr>
          <p:sp>
            <p:nvSpPr>
              <p:cNvPr id="1357" name="Google Shape;1357;p7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37"/>
                                        </p:tgtEl>
                                        <p:attrNameLst>
                                          <p:attrName>style.visibility</p:attrName>
                                        </p:attrNameLst>
                                      </p:cBhvr>
                                      <p:to>
                                        <p:strVal val="visible"/>
                                      </p:to>
                                    </p:set>
                                    <p:anim calcmode="lin" valueType="num">
                                      <p:cBhvr additive="base">
                                        <p:cTn id="7" dur="1000"/>
                                        <p:tgtEl>
                                          <p:spTgt spid="123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36"/>
                                        </p:tgtEl>
                                        <p:attrNameLst>
                                          <p:attrName>style.visibility</p:attrName>
                                        </p:attrNameLst>
                                      </p:cBhvr>
                                      <p:to>
                                        <p:strVal val="visible"/>
                                      </p:to>
                                    </p:set>
                                    <p:anim calcmode="lin" valueType="num">
                                      <p:cBhvr additive="base">
                                        <p:cTn id="10" dur="1000"/>
                                        <p:tgtEl>
                                          <p:spTgt spid="123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pSp>
        <p:nvGrpSpPr>
          <p:cNvPr id="1364" name="Google Shape;1364;p72"/>
          <p:cNvGrpSpPr/>
          <p:nvPr/>
        </p:nvGrpSpPr>
        <p:grpSpPr>
          <a:xfrm>
            <a:off x="585899" y="326390"/>
            <a:ext cx="7972201" cy="4309967"/>
            <a:chOff x="1465050" y="946225"/>
            <a:chExt cx="6213900" cy="3359100"/>
          </a:xfrm>
        </p:grpSpPr>
        <p:sp>
          <p:nvSpPr>
            <p:cNvPr id="1365" name="Google Shape;1365;p72"/>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6" name="Google Shape;1366;p72"/>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7" name="Google Shape;1367;p72"/>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8" name="Google Shape;1368;p72"/>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9" name="Google Shape;1369;p72"/>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1370" name="Google Shape;1370;p72"/>
          <p:cNvSpPr txBox="1">
            <a:spLocks noGrp="1"/>
          </p:cNvSpPr>
          <p:nvPr>
            <p:ph type="title"/>
          </p:nvPr>
        </p:nvSpPr>
        <p:spPr>
          <a:xfrm>
            <a:off x="713882" y="467729"/>
            <a:ext cx="6007727" cy="8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Functional Requirements</a:t>
            </a:r>
            <a:endParaRPr dirty="0"/>
          </a:p>
        </p:txBody>
      </p:sp>
      <p:sp>
        <p:nvSpPr>
          <p:cNvPr id="1371" name="Google Shape;1371;p72"/>
          <p:cNvSpPr txBox="1">
            <a:spLocks noGrp="1"/>
          </p:cNvSpPr>
          <p:nvPr>
            <p:ph type="subTitle" idx="1"/>
          </p:nvPr>
        </p:nvSpPr>
        <p:spPr>
          <a:xfrm>
            <a:off x="585899" y="1202792"/>
            <a:ext cx="7525460" cy="2904125"/>
          </a:xfrm>
          <a:prstGeom prst="rect">
            <a:avLst/>
          </a:prstGeom>
        </p:spPr>
        <p:txBody>
          <a:bodyPr spcFirstLastPara="1" wrap="square" lIns="91425" tIns="91425" rIns="91425" bIns="91425" anchor="t" anchorCtr="0">
            <a:noAutofit/>
          </a:bodyPr>
          <a:lstStyle/>
          <a:p>
            <a:pPr marL="146050" indent="0" rtl="0">
              <a:buNone/>
            </a:pPr>
            <a:r>
              <a:rPr lang="en-US" b="1" dirty="0">
                <a:solidFill>
                  <a:schemeClr val="accent2">
                    <a:lumMod val="10000"/>
                  </a:schemeClr>
                </a:solidFill>
                <a:effectLst/>
                <a:latin typeface="Times New Roman" panose="02020603050405020304" pitchFamily="18" charset="0"/>
                <a:cs typeface="Times New Roman" panose="02020603050405020304" pitchFamily="18" charset="0"/>
              </a:rPr>
              <a:t>User:</a:t>
            </a:r>
          </a:p>
          <a:p>
            <a:pPr rtl="0"/>
            <a:r>
              <a:rPr lang="en-US" dirty="0">
                <a:solidFill>
                  <a:schemeClr val="accent2">
                    <a:lumMod val="10000"/>
                  </a:schemeClr>
                </a:solidFill>
                <a:effectLst/>
                <a:latin typeface="Times New Roman" panose="02020603050405020304" pitchFamily="18" charset="0"/>
                <a:cs typeface="Times New Roman" panose="02020603050405020304" pitchFamily="18" charset="0"/>
              </a:rPr>
              <a:t>Customer can register themselves and log in with their credentials.</a:t>
            </a:r>
          </a:p>
          <a:p>
            <a:pPr rtl="0"/>
            <a:r>
              <a:rPr lang="en-US" dirty="0">
                <a:solidFill>
                  <a:schemeClr val="accent2">
                    <a:lumMod val="10000"/>
                  </a:schemeClr>
                </a:solidFill>
                <a:effectLst/>
                <a:latin typeface="Times New Roman" panose="02020603050405020304" pitchFamily="18" charset="0"/>
                <a:cs typeface="Times New Roman" panose="02020603050405020304" pitchFamily="18" charset="0"/>
              </a:rPr>
              <a:t>Customer should be able to browse diagnostic centers, select a specific test, and schedule an appointment by choosing a date and time.</a:t>
            </a:r>
          </a:p>
          <a:p>
            <a:pPr rtl="0"/>
            <a:r>
              <a:rPr lang="en-US" dirty="0">
                <a:solidFill>
                  <a:schemeClr val="accent2">
                    <a:lumMod val="10000"/>
                  </a:schemeClr>
                </a:solidFill>
                <a:effectLst/>
                <a:latin typeface="Times New Roman" panose="02020603050405020304" pitchFamily="18" charset="0"/>
                <a:cs typeface="Times New Roman" panose="02020603050405020304" pitchFamily="18" charset="0"/>
              </a:rPr>
              <a:t>Customers must be restricted to selecting only one test per appointment to ensure a focused and precise scheduling process</a:t>
            </a:r>
          </a:p>
          <a:p>
            <a:pPr marL="146050" indent="0" rtl="0">
              <a:buNone/>
            </a:pPr>
            <a:r>
              <a:rPr lang="en-US" b="1" dirty="0"/>
              <a:t> </a:t>
            </a:r>
            <a:r>
              <a:rPr lang="en-US" b="1" dirty="0">
                <a:solidFill>
                  <a:schemeClr val="accent2">
                    <a:lumMod val="10000"/>
                  </a:schemeClr>
                </a:solidFill>
                <a:effectLst/>
                <a:latin typeface="Times New Roman" panose="02020603050405020304" pitchFamily="18" charset="0"/>
                <a:cs typeface="Times New Roman" panose="02020603050405020304" pitchFamily="18" charset="0"/>
              </a:rPr>
              <a:t>Admin:</a:t>
            </a:r>
          </a:p>
          <a:p>
            <a:pPr rtl="0"/>
            <a:r>
              <a:rPr lang="en-US" dirty="0">
                <a:solidFill>
                  <a:schemeClr val="accent2">
                    <a:lumMod val="10000"/>
                  </a:schemeClr>
                </a:solidFill>
                <a:effectLst/>
                <a:latin typeface="Times New Roman" panose="02020603050405020304" pitchFamily="18" charset="0"/>
                <a:cs typeface="Times New Roman" panose="02020603050405020304" pitchFamily="18" charset="0"/>
              </a:rPr>
              <a:t>Admins should manage diagnostic centers tests and appointment approvals.</a:t>
            </a:r>
          </a:p>
          <a:p>
            <a:pPr rtl="0"/>
            <a:r>
              <a:rPr lang="en-US" dirty="0">
                <a:solidFill>
                  <a:schemeClr val="accent2">
                    <a:lumMod val="10000"/>
                  </a:schemeClr>
                </a:solidFill>
                <a:effectLst/>
                <a:latin typeface="Times New Roman" panose="02020603050405020304" pitchFamily="18" charset="0"/>
                <a:cs typeface="Times New Roman" panose="02020603050405020304" pitchFamily="18" charset="0"/>
              </a:rPr>
              <a:t>Admins must be able to add, remove and update information about diagnostic centers.</a:t>
            </a:r>
          </a:p>
          <a:p>
            <a:pPr rtl="0"/>
            <a:r>
              <a:rPr lang="en-US" dirty="0">
                <a:solidFill>
                  <a:schemeClr val="accent2">
                    <a:lumMod val="10000"/>
                  </a:schemeClr>
                </a:solidFill>
                <a:effectLst/>
                <a:latin typeface="Times New Roman" panose="02020603050405020304" pitchFamily="18" charset="0"/>
                <a:cs typeface="Times New Roman" panose="02020603050405020304" pitchFamily="18" charset="0"/>
              </a:rPr>
              <a:t>Admins should have the capability to add, remove and update details of tests associated with each diagnostic center.</a:t>
            </a:r>
          </a:p>
          <a:p>
            <a:pPr rtl="0"/>
            <a:r>
              <a:rPr lang="en-US" dirty="0">
                <a:solidFill>
                  <a:schemeClr val="accent2">
                    <a:lumMod val="10000"/>
                  </a:schemeClr>
                </a:solidFill>
                <a:latin typeface="Times New Roman" panose="02020603050405020304" pitchFamily="18" charset="0"/>
                <a:cs typeface="Times New Roman" panose="02020603050405020304" pitchFamily="18" charset="0"/>
              </a:rPr>
              <a:t>Admin approves appointment which are pending.</a:t>
            </a:r>
            <a:endParaRPr lang="en-US" dirty="0">
              <a:solidFill>
                <a:schemeClr val="accent2">
                  <a:lumMod val="10000"/>
                </a:schemeClr>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pSp>
        <p:nvGrpSpPr>
          <p:cNvPr id="1364" name="Google Shape;1364;p72"/>
          <p:cNvGrpSpPr/>
          <p:nvPr/>
        </p:nvGrpSpPr>
        <p:grpSpPr>
          <a:xfrm>
            <a:off x="317885" y="219697"/>
            <a:ext cx="7972201" cy="4309967"/>
            <a:chOff x="1465050" y="946225"/>
            <a:chExt cx="6213900" cy="3359100"/>
          </a:xfrm>
        </p:grpSpPr>
        <p:sp>
          <p:nvSpPr>
            <p:cNvPr id="1365" name="Google Shape;1365;p72"/>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6" name="Google Shape;1366;p72"/>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7" name="Google Shape;1367;p72"/>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8" name="Google Shape;1368;p72"/>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9" name="Google Shape;1369;p72"/>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1370" name="Google Shape;1370;p72"/>
          <p:cNvSpPr txBox="1">
            <a:spLocks noGrp="1"/>
          </p:cNvSpPr>
          <p:nvPr>
            <p:ph type="title"/>
          </p:nvPr>
        </p:nvSpPr>
        <p:spPr>
          <a:xfrm>
            <a:off x="742862" y="490158"/>
            <a:ext cx="3422400" cy="676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Scope</a:t>
            </a:r>
            <a:endParaRPr b="1" dirty="0">
              <a:latin typeface="Times New Roman" panose="02020603050405020304" pitchFamily="18" charset="0"/>
              <a:cs typeface="Times New Roman" panose="02020603050405020304" pitchFamily="18" charset="0"/>
            </a:endParaRPr>
          </a:p>
        </p:txBody>
      </p:sp>
      <p:sp>
        <p:nvSpPr>
          <p:cNvPr id="1371" name="Google Shape;1371;p72"/>
          <p:cNvSpPr txBox="1">
            <a:spLocks noGrp="1"/>
          </p:cNvSpPr>
          <p:nvPr>
            <p:ph type="subTitle" idx="1"/>
          </p:nvPr>
        </p:nvSpPr>
        <p:spPr>
          <a:xfrm>
            <a:off x="663559" y="1251188"/>
            <a:ext cx="6815358" cy="2698073"/>
          </a:xfrm>
          <a:prstGeom prst="rect">
            <a:avLst/>
          </a:prstGeom>
        </p:spPr>
        <p:txBody>
          <a:bodyPr spcFirstLastPara="1" wrap="square" lIns="91425" tIns="91425" rIns="91425" bIns="91425" anchor="t" anchorCtr="0">
            <a:noAutofit/>
          </a:bodyPr>
          <a:lstStyle/>
          <a:p>
            <a:pPr marL="146050" indent="0" rtl="0">
              <a:buNone/>
            </a:pPr>
            <a:r>
              <a:rPr lang="en-US" sz="1800" b="1" dirty="0">
                <a:solidFill>
                  <a:schemeClr val="accent2">
                    <a:lumMod val="10000"/>
                  </a:schemeClr>
                </a:solidFill>
                <a:effectLst/>
                <a:latin typeface="Times New Roman" panose="02020603050405020304" pitchFamily="18" charset="0"/>
                <a:cs typeface="Times New Roman" panose="02020603050405020304" pitchFamily="18" charset="0"/>
              </a:rPr>
              <a:t>User:</a:t>
            </a:r>
          </a:p>
          <a:p>
            <a:pPr rtl="0">
              <a:buFont typeface="Arial" panose="020B0604020202020204" pitchFamily="34" charset="0"/>
              <a:buChar char="•"/>
            </a:pPr>
            <a:r>
              <a:rPr lang="en-US" sz="1600" dirty="0">
                <a:solidFill>
                  <a:schemeClr val="accent2">
                    <a:lumMod val="10000"/>
                  </a:schemeClr>
                </a:solidFill>
                <a:effectLst/>
                <a:latin typeface="Times New Roman" panose="02020603050405020304" pitchFamily="18" charset="0"/>
                <a:cs typeface="Times New Roman" panose="02020603050405020304" pitchFamily="18" charset="0"/>
              </a:rPr>
              <a:t>User Registration</a:t>
            </a:r>
            <a:endParaRPr lang="en-US" sz="1600" dirty="0">
              <a:solidFill>
                <a:schemeClr val="accent2">
                  <a:lumMod val="10000"/>
                </a:schemeClr>
              </a:solidFill>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1600" dirty="0">
                <a:solidFill>
                  <a:schemeClr val="accent2">
                    <a:lumMod val="10000"/>
                  </a:schemeClr>
                </a:solidFill>
                <a:effectLst/>
                <a:latin typeface="Times New Roman" panose="02020603050405020304" pitchFamily="18" charset="0"/>
                <a:cs typeface="Times New Roman" panose="02020603050405020304" pitchFamily="18" charset="0"/>
              </a:rPr>
              <a:t> Login</a:t>
            </a:r>
          </a:p>
          <a:p>
            <a:pPr rtl="0">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 </a:t>
            </a:r>
            <a:r>
              <a:rPr lang="en-US" sz="1600" dirty="0">
                <a:solidFill>
                  <a:schemeClr val="accent2">
                    <a:lumMod val="10000"/>
                  </a:schemeClr>
                </a:solidFill>
                <a:effectLst/>
                <a:latin typeface="Times New Roman" panose="02020603050405020304" pitchFamily="18" charset="0"/>
                <a:cs typeface="Times New Roman" panose="02020603050405020304" pitchFamily="18" charset="0"/>
              </a:rPr>
              <a:t>Make An Appointment</a:t>
            </a:r>
          </a:p>
          <a:p>
            <a:pPr marL="146050" indent="0" rtl="0">
              <a:buNone/>
            </a:pPr>
            <a:r>
              <a:rPr lang="en-US" sz="1600" b="1" dirty="0">
                <a:solidFill>
                  <a:schemeClr val="accent2">
                    <a:lumMod val="10000"/>
                  </a:schemeClr>
                </a:solidFill>
                <a:latin typeface="Times New Roman" panose="02020603050405020304" pitchFamily="18" charset="0"/>
                <a:cs typeface="Times New Roman" panose="02020603050405020304" pitchFamily="18" charset="0"/>
              </a:rPr>
              <a:t> </a:t>
            </a:r>
            <a:r>
              <a:rPr lang="en-US" sz="1800" b="1" dirty="0">
                <a:solidFill>
                  <a:schemeClr val="accent2">
                    <a:lumMod val="10000"/>
                  </a:schemeClr>
                </a:solidFill>
                <a:latin typeface="Times New Roman" panose="02020603050405020304" pitchFamily="18" charset="0"/>
                <a:cs typeface="Times New Roman" panose="02020603050405020304" pitchFamily="18" charset="0"/>
              </a:rPr>
              <a:t>Admin:</a:t>
            </a:r>
          </a:p>
          <a:p>
            <a:pPr rtl="0">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Add Center</a:t>
            </a:r>
          </a:p>
          <a:p>
            <a:pPr rtl="0">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Remove Center</a:t>
            </a:r>
          </a:p>
          <a:p>
            <a:pPr rtl="0">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Add Tests</a:t>
            </a:r>
          </a:p>
          <a:p>
            <a:pPr rtl="0">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Remove Tests</a:t>
            </a:r>
          </a:p>
          <a:p>
            <a:pPr rtl="0">
              <a:buFont typeface="Arial" panose="020B0604020202020204" pitchFamily="34" charset="0"/>
              <a:buChar char="•"/>
            </a:pPr>
            <a:r>
              <a:rPr lang="en-US" sz="1600" dirty="0">
                <a:solidFill>
                  <a:schemeClr val="accent2">
                    <a:lumMod val="10000"/>
                  </a:schemeClr>
                </a:solidFill>
                <a:latin typeface="Times New Roman" panose="02020603050405020304" pitchFamily="18" charset="0"/>
                <a:cs typeface="Times New Roman" panose="02020603050405020304" pitchFamily="18" charset="0"/>
              </a:rPr>
              <a:t>Approval of Appointment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5512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pSp>
        <p:nvGrpSpPr>
          <p:cNvPr id="1364" name="Google Shape;1364;p72"/>
          <p:cNvGrpSpPr/>
          <p:nvPr/>
        </p:nvGrpSpPr>
        <p:grpSpPr>
          <a:xfrm>
            <a:off x="585899" y="416766"/>
            <a:ext cx="7972201" cy="4309967"/>
            <a:chOff x="1465050" y="946225"/>
            <a:chExt cx="6213900" cy="3359100"/>
          </a:xfrm>
        </p:grpSpPr>
        <p:sp>
          <p:nvSpPr>
            <p:cNvPr id="1365" name="Google Shape;1365;p72"/>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6" name="Google Shape;1366;p72"/>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7" name="Google Shape;1367;p72"/>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8" name="Google Shape;1368;p72"/>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9" name="Google Shape;1369;p72"/>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1370" name="Google Shape;1370;p72"/>
          <p:cNvSpPr txBox="1">
            <a:spLocks noGrp="1"/>
          </p:cNvSpPr>
          <p:nvPr>
            <p:ph type="title"/>
          </p:nvPr>
        </p:nvSpPr>
        <p:spPr>
          <a:xfrm>
            <a:off x="801094" y="788276"/>
            <a:ext cx="1727168" cy="5505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Entities</a:t>
            </a:r>
            <a:endParaRPr b="1" dirty="0">
              <a:latin typeface="Times New Roman" panose="02020603050405020304" pitchFamily="18" charset="0"/>
              <a:cs typeface="Times New Roman" panose="02020603050405020304" pitchFamily="18" charset="0"/>
            </a:endParaRPr>
          </a:p>
        </p:txBody>
      </p:sp>
      <p:sp>
        <p:nvSpPr>
          <p:cNvPr id="1371" name="Google Shape;1371;p72"/>
          <p:cNvSpPr txBox="1">
            <a:spLocks noGrp="1"/>
          </p:cNvSpPr>
          <p:nvPr>
            <p:ph type="subTitle" idx="1"/>
          </p:nvPr>
        </p:nvSpPr>
        <p:spPr>
          <a:xfrm>
            <a:off x="873508" y="1417314"/>
            <a:ext cx="6815358" cy="2009400"/>
          </a:xfrm>
          <a:prstGeom prst="rect">
            <a:avLst/>
          </a:prstGeom>
        </p:spPr>
        <p:txBody>
          <a:bodyPr spcFirstLastPara="1" wrap="square" lIns="91425" tIns="91425" rIns="91425" bIns="91425" anchor="t" anchorCtr="0">
            <a:noAutofit/>
          </a:bodyPr>
          <a:lstStyle/>
          <a:p>
            <a:pPr rtl="0">
              <a:buFont typeface="Wingdings" panose="05000000000000000000" pitchFamily="2" charset="2"/>
              <a:buChar char="q"/>
            </a:pPr>
            <a:r>
              <a:rPr lang="en-US" sz="2000" dirty="0">
                <a:solidFill>
                  <a:schemeClr val="accent2">
                    <a:lumMod val="10000"/>
                  </a:schemeClr>
                </a:solidFill>
                <a:latin typeface="Times New Roman" panose="02020603050405020304" pitchFamily="18" charset="0"/>
                <a:cs typeface="Times New Roman" panose="02020603050405020304" pitchFamily="18" charset="0"/>
              </a:rPr>
              <a:t>User </a:t>
            </a:r>
          </a:p>
          <a:p>
            <a:pPr rtl="0">
              <a:buFont typeface="Wingdings" panose="05000000000000000000" pitchFamily="2" charset="2"/>
              <a:buChar char="q"/>
            </a:pPr>
            <a:r>
              <a:rPr lang="en-US" sz="2000" dirty="0">
                <a:solidFill>
                  <a:schemeClr val="accent2">
                    <a:lumMod val="10000"/>
                  </a:schemeClr>
                </a:solidFill>
                <a:latin typeface="Times New Roman" panose="02020603050405020304" pitchFamily="18" charset="0"/>
                <a:cs typeface="Times New Roman" panose="02020603050405020304" pitchFamily="18" charset="0"/>
              </a:rPr>
              <a:t>Diagnostic Center</a:t>
            </a:r>
          </a:p>
          <a:p>
            <a:pPr rtl="0">
              <a:buFont typeface="Wingdings" panose="05000000000000000000" pitchFamily="2" charset="2"/>
              <a:buChar char="q"/>
            </a:pPr>
            <a:r>
              <a:rPr lang="en-US" sz="2000" dirty="0">
                <a:solidFill>
                  <a:schemeClr val="accent2">
                    <a:lumMod val="10000"/>
                  </a:schemeClr>
                </a:solidFill>
                <a:latin typeface="Times New Roman" panose="02020603050405020304" pitchFamily="18" charset="0"/>
                <a:cs typeface="Times New Roman" panose="02020603050405020304" pitchFamily="18" charset="0"/>
              </a:rPr>
              <a:t>Test</a:t>
            </a:r>
          </a:p>
          <a:p>
            <a:pPr rtl="0">
              <a:buFont typeface="Wingdings" panose="05000000000000000000" pitchFamily="2" charset="2"/>
              <a:buChar char="q"/>
            </a:pPr>
            <a:r>
              <a:rPr lang="en-US" sz="2000" dirty="0">
                <a:solidFill>
                  <a:schemeClr val="accent2">
                    <a:lumMod val="10000"/>
                  </a:schemeClr>
                </a:solidFill>
                <a:latin typeface="Times New Roman" panose="02020603050405020304" pitchFamily="18" charset="0"/>
                <a:cs typeface="Times New Roman" panose="02020603050405020304" pitchFamily="18" charset="0"/>
              </a:rPr>
              <a:t>Appointment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4512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pSp>
        <p:nvGrpSpPr>
          <p:cNvPr id="1364" name="Google Shape;1364;p72"/>
          <p:cNvGrpSpPr/>
          <p:nvPr/>
        </p:nvGrpSpPr>
        <p:grpSpPr>
          <a:xfrm>
            <a:off x="585899" y="416766"/>
            <a:ext cx="7972201" cy="4309967"/>
            <a:chOff x="1465050" y="946225"/>
            <a:chExt cx="6213900" cy="3359100"/>
          </a:xfrm>
        </p:grpSpPr>
        <p:sp>
          <p:nvSpPr>
            <p:cNvPr id="1365" name="Google Shape;1365;p72"/>
            <p:cNvSpPr/>
            <p:nvPr/>
          </p:nvSpPr>
          <p:spPr>
            <a:xfrm flipH="1">
              <a:off x="1465050" y="946225"/>
              <a:ext cx="6213900" cy="33591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6" name="Google Shape;1366;p72"/>
            <p:cNvSpPr/>
            <p:nvPr/>
          </p:nvSpPr>
          <p:spPr>
            <a:xfrm flipH="1">
              <a:off x="1527450" y="1174625"/>
              <a:ext cx="6089100" cy="3073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7" name="Google Shape;1367;p72"/>
            <p:cNvSpPr/>
            <p:nvPr/>
          </p:nvSpPr>
          <p:spPr>
            <a:xfrm flipH="1">
              <a:off x="1542006" y="1017959"/>
              <a:ext cx="90777" cy="9077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8" name="Google Shape;1368;p72"/>
            <p:cNvSpPr/>
            <p:nvPr/>
          </p:nvSpPr>
          <p:spPr>
            <a:xfrm flipH="1">
              <a:off x="1689226" y="1017959"/>
              <a:ext cx="90517" cy="9077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369" name="Google Shape;1369;p72"/>
            <p:cNvSpPr/>
            <p:nvPr/>
          </p:nvSpPr>
          <p:spPr>
            <a:xfrm flipH="1">
              <a:off x="1839826" y="1016662"/>
              <a:ext cx="109764" cy="9337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1370" name="Google Shape;1370;p72"/>
          <p:cNvSpPr txBox="1">
            <a:spLocks noGrp="1"/>
          </p:cNvSpPr>
          <p:nvPr>
            <p:ph type="title"/>
          </p:nvPr>
        </p:nvSpPr>
        <p:spPr>
          <a:xfrm>
            <a:off x="742862" y="784528"/>
            <a:ext cx="2387854" cy="5124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Class Diagram</a:t>
            </a:r>
            <a:endParaRPr dirty="0">
              <a:latin typeface="Times New Roman" panose="02020603050405020304" pitchFamily="18" charset="0"/>
              <a:cs typeface="Times New Roman" panose="02020603050405020304" pitchFamily="18" charset="0"/>
            </a:endParaRPr>
          </a:p>
        </p:txBody>
      </p:sp>
      <p:sp>
        <p:nvSpPr>
          <p:cNvPr id="1371" name="Google Shape;1371;p72"/>
          <p:cNvSpPr txBox="1">
            <a:spLocks noGrp="1"/>
          </p:cNvSpPr>
          <p:nvPr>
            <p:ph type="subTitle" idx="1"/>
          </p:nvPr>
        </p:nvSpPr>
        <p:spPr>
          <a:xfrm>
            <a:off x="989638" y="2109944"/>
            <a:ext cx="6815358" cy="200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4CA3C2E5-AEE7-DB45-06AA-5976F3CE27C8}"/>
              </a:ext>
            </a:extLst>
          </p:cNvPr>
          <p:cNvPicPr>
            <a:picLocks noChangeAspect="1"/>
          </p:cNvPicPr>
          <p:nvPr/>
        </p:nvPicPr>
        <p:blipFill>
          <a:blip r:embed="rId3"/>
          <a:stretch>
            <a:fillRect/>
          </a:stretch>
        </p:blipFill>
        <p:spPr>
          <a:xfrm>
            <a:off x="683533" y="1297022"/>
            <a:ext cx="7836579" cy="3194015"/>
          </a:xfrm>
          <a:prstGeom prst="rect">
            <a:avLst/>
          </a:prstGeom>
        </p:spPr>
      </p:pic>
    </p:spTree>
    <p:extLst>
      <p:ext uri="{BB962C8B-B14F-4D97-AF65-F5344CB8AC3E}">
        <p14:creationId xmlns:p14="http://schemas.microsoft.com/office/powerpoint/2010/main" val="3528397959"/>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591</Words>
  <Application>Microsoft Office PowerPoint</Application>
  <PresentationFormat>On-screen Show (16:9)</PresentationFormat>
  <Paragraphs>87</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Times New Roman</vt:lpstr>
      <vt:lpstr>Roboto Condensed Light</vt:lpstr>
      <vt:lpstr>Anaheim</vt:lpstr>
      <vt:lpstr>Wingdings</vt:lpstr>
      <vt:lpstr>Arial</vt:lpstr>
      <vt:lpstr>Alata</vt:lpstr>
      <vt:lpstr>Montserrat</vt:lpstr>
      <vt:lpstr>Healthcare Center Website by Slidesgo</vt:lpstr>
      <vt:lpstr>HEALTHCARE SYSTEM </vt:lpstr>
      <vt:lpstr>CONTENTS</vt:lpstr>
      <vt:lpstr>Introduction</vt:lpstr>
      <vt:lpstr>Problem statement</vt:lpstr>
      <vt:lpstr>Software Requirements</vt:lpstr>
      <vt:lpstr>Functional Requirements</vt:lpstr>
      <vt:lpstr>Scope</vt:lpstr>
      <vt:lpstr>Entities</vt:lpstr>
      <vt:lpstr>Class Diagram</vt:lpstr>
      <vt:lpstr>ER Diagrams</vt:lpstr>
      <vt:lpstr>Use Case Diagram</vt:lpstr>
      <vt:lpstr>Use Case Diagram</vt:lpstr>
      <vt:lpstr>PowerPoint Presentation</vt:lpstr>
      <vt:lpstr>Admin Sequence Diagram</vt:lpstr>
      <vt:lpstr>PowerPoint Presentation</vt:lpstr>
      <vt:lpstr>Sequence Diagram: Customer</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SYSTEM</dc:title>
  <dc:creator>KRISHNAM VIJAY KUMAR</dc:creator>
  <cp:lastModifiedBy>K S, Akshaya</cp:lastModifiedBy>
  <cp:revision>15</cp:revision>
  <dcterms:modified xsi:type="dcterms:W3CDTF">2023-12-19T04:50:51Z</dcterms:modified>
</cp:coreProperties>
</file>