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0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6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0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1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9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24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7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4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0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715D49-6BA4-486F-A625-702D1B2CDBC0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BA1696-29A7-438E-A590-9006D0DC8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00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Synchronous</a:t>
            </a:r>
            <a:r>
              <a:rPr lang="en-GB" dirty="0"/>
              <a:t> V</a:t>
            </a:r>
            <a:r>
              <a:rPr lang="en-GB" dirty="0" smtClean="0"/>
              <a:t>s </a:t>
            </a:r>
            <a:r>
              <a:rPr lang="en-GB" dirty="0"/>
              <a:t>Asynchronous Reset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Reset</a:t>
            </a:r>
          </a:p>
          <a:p>
            <a:pPr marL="0" indent="0">
              <a:buNone/>
            </a:pPr>
            <a:r>
              <a:rPr lang="en-US" dirty="0" smtClean="0"/>
              <a:t>The signal used to initialize the hardware to a predefined sate</a:t>
            </a:r>
          </a:p>
          <a:p>
            <a:pPr fontAlgn="base"/>
            <a:r>
              <a:rPr lang="en-GB" b="1" dirty="0"/>
              <a:t>Synchronous reset</a:t>
            </a:r>
          </a:p>
          <a:p>
            <a:pPr marL="0" indent="0">
              <a:buNone/>
            </a:pPr>
            <a:r>
              <a:rPr lang="en-GB" dirty="0" smtClean="0"/>
              <a:t>Reset samples </a:t>
            </a:r>
            <a:r>
              <a:rPr lang="en-GB" dirty="0"/>
              <a:t>with respect to </a:t>
            </a:r>
            <a:r>
              <a:rPr lang="en-GB" dirty="0" smtClean="0"/>
              <a:t>the clock</a:t>
            </a:r>
          </a:p>
          <a:p>
            <a:pPr marL="0" indent="0">
              <a:buNone/>
            </a:pPr>
            <a:r>
              <a:rPr lang="en-GB" dirty="0" smtClean="0"/>
              <a:t>Activates </a:t>
            </a:r>
            <a:r>
              <a:rPr lang="en-GB" dirty="0"/>
              <a:t>on the active clock edge when the reset signal is </a:t>
            </a:r>
            <a:r>
              <a:rPr lang="en-GB" dirty="0" smtClean="0"/>
              <a:t>asserted</a:t>
            </a:r>
            <a:endParaRPr lang="en-GB" dirty="0"/>
          </a:p>
          <a:p>
            <a:r>
              <a:rPr lang="en-GB" b="1" dirty="0" smtClean="0"/>
              <a:t>Asynchronous reset</a:t>
            </a:r>
          </a:p>
          <a:p>
            <a:pPr marL="0" indent="0">
              <a:buNone/>
            </a:pPr>
            <a:r>
              <a:rPr lang="en-GB" dirty="0" smtClean="0"/>
              <a:t>Reset samples </a:t>
            </a:r>
            <a:r>
              <a:rPr lang="en-GB" dirty="0"/>
              <a:t>independent of </a:t>
            </a:r>
            <a:r>
              <a:rPr lang="en-GB" dirty="0" smtClean="0"/>
              <a:t>the clock</a:t>
            </a:r>
          </a:p>
          <a:p>
            <a:pPr marL="0" indent="0">
              <a:buNone/>
            </a:pPr>
            <a:r>
              <a:rPr lang="en-GB" dirty="0" smtClean="0"/>
              <a:t>Activates </a:t>
            </a:r>
            <a:r>
              <a:rPr lang="en-GB" dirty="0"/>
              <a:t>as soon as the reset signal is asserted. 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77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Active low asynchronous reset (Verilog code)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3923"/>
            <a:ext cx="8825659" cy="3622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module </a:t>
            </a:r>
            <a:r>
              <a:rPr lang="en-GB" sz="1400" dirty="0" err="1" smtClean="0"/>
              <a:t>d_flip_flop</a:t>
            </a:r>
            <a:r>
              <a:rPr lang="en-GB" sz="1400" dirty="0" smtClean="0"/>
              <a:t>(</a:t>
            </a:r>
            <a:r>
              <a:rPr lang="en-GB" sz="1400" dirty="0" err="1" smtClean="0"/>
              <a:t>q,d,clk,rst</a:t>
            </a:r>
            <a:r>
              <a:rPr lang="en-GB" sz="1400" dirty="0" smtClean="0"/>
              <a:t>);</a:t>
            </a:r>
          </a:p>
          <a:p>
            <a:pPr marL="0" indent="0">
              <a:buNone/>
            </a:pPr>
            <a:r>
              <a:rPr lang="en-GB" sz="1400" dirty="0" smtClean="0"/>
              <a:t>input </a:t>
            </a:r>
            <a:r>
              <a:rPr lang="en-GB" sz="1400" dirty="0" err="1" smtClean="0"/>
              <a:t>d,clk,rst,rst</a:t>
            </a:r>
            <a:r>
              <a:rPr lang="en-GB" sz="1400" dirty="0" smtClean="0"/>
              <a:t>;</a:t>
            </a:r>
          </a:p>
          <a:p>
            <a:pPr marL="0" indent="0">
              <a:buNone/>
            </a:pPr>
            <a:r>
              <a:rPr lang="en-GB" sz="1400" dirty="0" smtClean="0"/>
              <a:t>output </a:t>
            </a:r>
            <a:r>
              <a:rPr lang="en-GB" sz="1400" dirty="0" err="1" smtClean="0"/>
              <a:t>reg</a:t>
            </a:r>
            <a:r>
              <a:rPr lang="en-GB" sz="1400" dirty="0" smtClean="0"/>
              <a:t> q;</a:t>
            </a:r>
          </a:p>
          <a:p>
            <a:pPr marL="0" indent="0">
              <a:buNone/>
            </a:pPr>
            <a:r>
              <a:rPr lang="en-GB" sz="1400" b="1" dirty="0" smtClean="0"/>
              <a:t>always @(</a:t>
            </a:r>
            <a:r>
              <a:rPr lang="en-GB" sz="1400" b="1" dirty="0" err="1" smtClean="0"/>
              <a:t>posedge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clk</a:t>
            </a:r>
            <a:r>
              <a:rPr lang="en-GB" sz="1400" b="1" dirty="0" smtClean="0"/>
              <a:t> or </a:t>
            </a:r>
            <a:r>
              <a:rPr lang="en-GB" sz="1400" b="1" dirty="0" err="1" smtClean="0"/>
              <a:t>negedge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rst</a:t>
            </a:r>
            <a:r>
              <a:rPr lang="en-GB" sz="1400" b="1" dirty="0" smtClean="0"/>
              <a:t>)</a:t>
            </a:r>
          </a:p>
          <a:p>
            <a:pPr marL="0" indent="0">
              <a:buNone/>
            </a:pPr>
            <a:r>
              <a:rPr lang="en-GB" sz="1400" dirty="0" smtClean="0"/>
              <a:t>begin</a:t>
            </a:r>
          </a:p>
          <a:p>
            <a:pPr marL="0" indent="0">
              <a:buNone/>
            </a:pPr>
            <a:r>
              <a:rPr lang="en-GB" sz="1400" dirty="0" smtClean="0"/>
              <a:t>if(!</a:t>
            </a:r>
            <a:r>
              <a:rPr lang="en-GB" sz="1400" dirty="0" err="1" smtClean="0"/>
              <a:t>rst</a:t>
            </a:r>
            <a:r>
              <a:rPr lang="en-GB" sz="1400" dirty="0" smtClean="0"/>
              <a:t>)</a:t>
            </a:r>
          </a:p>
          <a:p>
            <a:pPr marL="0" indent="0">
              <a:buNone/>
            </a:pPr>
            <a:r>
              <a:rPr lang="en-GB" sz="1400" dirty="0" smtClean="0"/>
              <a:t>    q&lt;=0;</a:t>
            </a:r>
          </a:p>
          <a:p>
            <a:pPr marL="0" indent="0">
              <a:buNone/>
            </a:pPr>
            <a:r>
              <a:rPr lang="en-GB" sz="1400" dirty="0" smtClean="0"/>
              <a:t>else</a:t>
            </a:r>
          </a:p>
          <a:p>
            <a:pPr marL="0" indent="0">
              <a:buNone/>
            </a:pPr>
            <a:r>
              <a:rPr lang="en-GB" sz="1400" dirty="0" smtClean="0"/>
              <a:t>    q&lt;=d;</a:t>
            </a:r>
          </a:p>
          <a:p>
            <a:pPr marL="0" indent="0">
              <a:buNone/>
            </a:pPr>
            <a:r>
              <a:rPr lang="en-GB" sz="1400" dirty="0" smtClean="0"/>
              <a:t>end</a:t>
            </a:r>
          </a:p>
          <a:p>
            <a:pPr marL="0" indent="0">
              <a:buNone/>
            </a:pPr>
            <a:r>
              <a:rPr lang="en-GB" sz="1400" dirty="0" err="1" smtClean="0"/>
              <a:t>endmodule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733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low synchronous reset (Verilog 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module </a:t>
            </a:r>
            <a:r>
              <a:rPr lang="en-GB" dirty="0" err="1" smtClean="0"/>
              <a:t>d_flip_flop</a:t>
            </a:r>
            <a:r>
              <a:rPr lang="en-GB" dirty="0" smtClean="0"/>
              <a:t>(</a:t>
            </a:r>
            <a:r>
              <a:rPr lang="en-GB" dirty="0" err="1" smtClean="0"/>
              <a:t>q,d,clk,rst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input </a:t>
            </a:r>
            <a:r>
              <a:rPr lang="en-GB" dirty="0" err="1" smtClean="0"/>
              <a:t>d,clk,rst,rst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output </a:t>
            </a:r>
            <a:r>
              <a:rPr lang="en-GB" dirty="0" err="1" smtClean="0"/>
              <a:t>reg</a:t>
            </a:r>
            <a:r>
              <a:rPr lang="en-GB" dirty="0" smtClean="0"/>
              <a:t> q;</a:t>
            </a:r>
          </a:p>
          <a:p>
            <a:pPr marL="0" indent="0">
              <a:buNone/>
            </a:pPr>
            <a:r>
              <a:rPr lang="en-GB" b="1" dirty="0" smtClean="0"/>
              <a:t>always @(</a:t>
            </a:r>
            <a:r>
              <a:rPr lang="en-GB" b="1" dirty="0" err="1" smtClean="0"/>
              <a:t>posedge</a:t>
            </a:r>
            <a:r>
              <a:rPr lang="en-GB" b="1" dirty="0" smtClean="0"/>
              <a:t> </a:t>
            </a:r>
            <a:r>
              <a:rPr lang="en-GB" b="1" dirty="0" err="1" smtClean="0"/>
              <a:t>clk</a:t>
            </a:r>
            <a:r>
              <a:rPr lang="en-GB" b="1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begin</a:t>
            </a:r>
          </a:p>
          <a:p>
            <a:pPr marL="0" indent="0">
              <a:buNone/>
            </a:pPr>
            <a:r>
              <a:rPr lang="en-GB" dirty="0" smtClean="0"/>
              <a:t>if(!</a:t>
            </a:r>
            <a:r>
              <a:rPr lang="en-GB" dirty="0" err="1" smtClean="0"/>
              <a:t>rst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    q&lt;=0;</a:t>
            </a:r>
          </a:p>
          <a:p>
            <a:pPr marL="0" indent="0">
              <a:buNone/>
            </a:pPr>
            <a:r>
              <a:rPr lang="en-GB" dirty="0" smtClean="0"/>
              <a:t>else</a:t>
            </a:r>
          </a:p>
          <a:p>
            <a:pPr marL="0" indent="0">
              <a:buNone/>
            </a:pPr>
            <a:r>
              <a:rPr lang="en-GB" dirty="0" smtClean="0"/>
              <a:t>    q&lt;=d;</a:t>
            </a:r>
          </a:p>
          <a:p>
            <a:pPr marL="0" indent="0">
              <a:buNone/>
            </a:pPr>
            <a:r>
              <a:rPr lang="en-GB" dirty="0" smtClean="0"/>
              <a:t>end</a:t>
            </a:r>
          </a:p>
          <a:p>
            <a:pPr marL="0" indent="0">
              <a:buNone/>
            </a:pPr>
            <a:r>
              <a:rPr lang="en-GB" dirty="0" err="1" smtClean="0"/>
              <a:t>endmodule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133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140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Synchronous Vs Asynchronous Reset </vt:lpstr>
      <vt:lpstr>Active low asynchronous reset (Verilog code)</vt:lpstr>
      <vt:lpstr>Active low synchronous reset (Verilog code)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 Reset </dc:title>
  <dc:creator>Microsoft</dc:creator>
  <cp:lastModifiedBy>Microsoft</cp:lastModifiedBy>
  <cp:revision>4</cp:revision>
  <dcterms:created xsi:type="dcterms:W3CDTF">2023-04-09T20:08:53Z</dcterms:created>
  <dcterms:modified xsi:type="dcterms:W3CDTF">2023-04-09T20:55:12Z</dcterms:modified>
</cp:coreProperties>
</file>