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8" r:id="rId5"/>
    <p:sldId id="300" r:id="rId6"/>
    <p:sldId id="262" r:id="rId7"/>
    <p:sldId id="286" r:id="rId8"/>
    <p:sldId id="304" r:id="rId9"/>
    <p:sldId id="299" r:id="rId10"/>
    <p:sldId id="287" r:id="rId11"/>
    <p:sldId id="288" r:id="rId12"/>
    <p:sldId id="303" r:id="rId13"/>
    <p:sldId id="289" r:id="rId14"/>
    <p:sldId id="295" r:id="rId15"/>
    <p:sldId id="292" r:id="rId16"/>
    <p:sldId id="277" r:id="rId17"/>
    <p:sldId id="278" r:id="rId18"/>
    <p:sldId id="293" r:id="rId19"/>
    <p:sldId id="290" r:id="rId20"/>
    <p:sldId id="294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01" r:id="rId29"/>
    <p:sldId id="302" r:id="rId30"/>
    <p:sldId id="298" r:id="rId31"/>
    <p:sldId id="297" r:id="rId32"/>
    <p:sldId id="296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889" autoAdjust="0"/>
  </p:normalViewPr>
  <p:slideViewPr>
    <p:cSldViewPr>
      <p:cViewPr>
        <p:scale>
          <a:sx n="65" d="100"/>
          <a:sy n="65" d="100"/>
        </p:scale>
        <p:origin x="-2964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CE3F57-40E0-4575-95F2-69AA208AFFA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2068E2-D076-4522-A8BE-F5FAF8D55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71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</a:t>
            </a:r>
            <a:r>
              <a:rPr sz="4000" b="1" smtClean="0"/>
              <a:t>Bayesian Belief Networks to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      </a:t>
            </a:r>
            <a:r>
              <a:rPr sz="4000" b="1" smtClean="0"/>
              <a:t>Predict Software Defects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029200"/>
            <a:ext cx="3429000" cy="182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M. </a:t>
            </a:r>
            <a:r>
              <a:rPr lang="en-US" sz="2800" dirty="0" err="1" smtClean="0"/>
              <a:t>Haneesh</a:t>
            </a:r>
            <a:r>
              <a:rPr lang="en-US" sz="2800" dirty="0" smtClean="0"/>
              <a:t> – 554</a:t>
            </a:r>
          </a:p>
          <a:p>
            <a:r>
              <a:rPr lang="en-US" sz="2800" dirty="0" smtClean="0"/>
              <a:t>G. </a:t>
            </a:r>
            <a:r>
              <a:rPr lang="en-US" sz="2800" dirty="0" err="1" smtClean="0"/>
              <a:t>Manas</a:t>
            </a:r>
            <a:r>
              <a:rPr lang="en-US" sz="2800" dirty="0" smtClean="0"/>
              <a:t>     -  533</a:t>
            </a:r>
          </a:p>
          <a:p>
            <a:r>
              <a:rPr lang="en-US" sz="2800" dirty="0" smtClean="0"/>
              <a:t>G. </a:t>
            </a:r>
            <a:r>
              <a:rPr lang="en-US" sz="2800" dirty="0" err="1" smtClean="0"/>
              <a:t>Ramesh</a:t>
            </a:r>
            <a:r>
              <a:rPr lang="en-US" sz="2800" dirty="0" smtClean="0"/>
              <a:t>   - 534</a:t>
            </a:r>
          </a:p>
          <a:p>
            <a:endParaRPr lang="en-US" dirty="0"/>
          </a:p>
        </p:txBody>
      </p:sp>
      <p:pic>
        <p:nvPicPr>
          <p:cNvPr id="4" name="Picture 3" descr="MH900384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95400"/>
            <a:ext cx="4214813" cy="375761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Naïve </a:t>
            </a:r>
            <a:r>
              <a:rPr lang="en-US" b="1" u="sng" dirty="0" err="1" smtClean="0"/>
              <a:t>Bayes</a:t>
            </a:r>
            <a:r>
              <a:rPr lang="en-US" b="1" u="sng" dirty="0" smtClean="0"/>
              <a:t>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586740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Naïve </a:t>
            </a:r>
            <a:r>
              <a:rPr lang="en-US" dirty="0" err="1" smtClean="0"/>
              <a:t>Bayes</a:t>
            </a:r>
            <a:r>
              <a:rPr lang="en-US" dirty="0" smtClean="0"/>
              <a:t> classifier is a simple Probabilistic Classifier with strong independence assumptions.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assumes that the presence or absence of a particular feature is unrelated to the presence or absence of any other feature, given the class variable.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It requires a small amount of training data to estimate the parameters necessary for classification.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Because independent variables are assumed, only the variances of the variables for each class need to be determined and not the entire covariance matrix.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239000" cy="4111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Naïve </a:t>
            </a:r>
            <a:r>
              <a:rPr lang="en-US" b="1" u="sng" dirty="0" err="1" smtClean="0"/>
              <a:t>Bayes</a:t>
            </a:r>
            <a:r>
              <a:rPr lang="en-US" b="1" u="sng" dirty="0" smtClean="0"/>
              <a:t> Model</a:t>
            </a:r>
            <a:r>
              <a:rPr lang="en-US" dirty="0" smtClean="0"/>
              <a:t>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610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probability model for a classifier is a conditional model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 = Class Variable with small no of outcomes</a:t>
            </a:r>
          </a:p>
          <a:p>
            <a:pPr>
              <a:buNone/>
            </a:pPr>
            <a:r>
              <a:rPr lang="en-US" dirty="0" smtClean="0"/>
              <a:t>	F1…Fn = Feature Variables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n is large, probability table is infeasible and hence it is written using </a:t>
            </a:r>
            <a:r>
              <a:rPr lang="en-US" dirty="0" err="1" smtClean="0"/>
              <a:t>Bayes</a:t>
            </a:r>
            <a:r>
              <a:rPr lang="en-US" dirty="0" smtClean="0"/>
              <a:t> theorem,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=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denominator ignored as it doesn’t depend on C and F(</a:t>
            </a:r>
            <a:r>
              <a:rPr lang="en-US" dirty="0" err="1" smtClean="0"/>
              <a:t>i</a:t>
            </a:r>
            <a:r>
              <a:rPr lang="en-US" dirty="0" smtClean="0"/>
              <a:t>) values given so that it is effectively constant.</a:t>
            </a:r>
            <a:endParaRPr lang="en-US" dirty="0"/>
          </a:p>
        </p:txBody>
      </p:sp>
      <p:pic>
        <p:nvPicPr>
          <p:cNvPr id="4" name="Picture 3" descr="p(C \vert F_1,\dots,F_n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(C \vert F_1,\dots,F_n) = \frac{p(C) \ p(F_1,\dots,F_n\vert C)}{p(F_1,\dots,F_n)}. \,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886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\mbox{posterior} = \frac{\mbox{prior} \times \mbox{likelihood}}{\mbox{evidence}}. \,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9530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467600" cy="639762"/>
          </a:xfrm>
        </p:spPr>
        <p:txBody>
          <a:bodyPr/>
          <a:lstStyle/>
          <a:p>
            <a:r>
              <a:rPr lang="en-US" b="1" u="sng" dirty="0" smtClean="0"/>
              <a:t>System Requirement Specification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b="1" u="sng" dirty="0" smtClean="0"/>
              <a:t>SOFTWARE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REQUIREMENTS</a:t>
            </a:r>
            <a:r>
              <a:rPr lang="en-US" sz="2400" b="1" dirty="0" smtClean="0"/>
              <a:t>: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b="1" dirty="0" smtClean="0"/>
              <a:t>Operating System</a:t>
            </a:r>
            <a:r>
              <a:rPr lang="en-US" dirty="0" smtClean="0"/>
              <a:t>		: Windows 2000</a:t>
            </a:r>
          </a:p>
          <a:p>
            <a:pPr>
              <a:buNone/>
            </a:pPr>
            <a:r>
              <a:rPr lang="en-US" b="1" dirty="0" smtClean="0"/>
              <a:t>Tool					</a:t>
            </a:r>
            <a:r>
              <a:rPr lang="en-US" dirty="0" smtClean="0"/>
              <a:t>: </a:t>
            </a:r>
            <a:r>
              <a:rPr lang="en-US" dirty="0" err="1" smtClean="0"/>
              <a:t>BayesiaLab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HARDWARE</a:t>
            </a:r>
            <a:r>
              <a:rPr lang="en-US" b="1" dirty="0" smtClean="0"/>
              <a:t> </a:t>
            </a:r>
            <a:r>
              <a:rPr lang="en-US" b="1" u="sng" dirty="0" smtClean="0"/>
              <a:t>REQUIREMENTS</a:t>
            </a:r>
            <a:r>
              <a:rPr lang="en-US" b="1" dirty="0" smtClean="0"/>
              <a:t>: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b="1" dirty="0" smtClean="0"/>
              <a:t>Processor</a:t>
            </a:r>
            <a:r>
              <a:rPr lang="en-US" dirty="0" smtClean="0"/>
              <a:t>				: Pentium IV</a:t>
            </a:r>
            <a:endParaRPr lang="en-US" sz="2000" dirty="0" smtClean="0"/>
          </a:p>
          <a:p>
            <a:pPr>
              <a:buNone/>
            </a:pPr>
            <a:r>
              <a:rPr lang="en-US" b="1" dirty="0" smtClean="0"/>
              <a:t>Clock Speed</a:t>
            </a:r>
            <a:r>
              <a:rPr lang="en-US" dirty="0" smtClean="0"/>
              <a:t>			: 2.86GHZ Processor</a:t>
            </a:r>
            <a:endParaRPr lang="en-US" sz="2000" dirty="0" smtClean="0"/>
          </a:p>
          <a:p>
            <a:pPr>
              <a:buNone/>
            </a:pPr>
            <a:r>
              <a:rPr lang="en-US" b="1" dirty="0" smtClean="0"/>
              <a:t>Hard disk	</a:t>
            </a:r>
            <a:r>
              <a:rPr lang="en-US" dirty="0" smtClean="0"/>
              <a:t>			: 2GB</a:t>
            </a:r>
            <a:endParaRPr lang="en-US" sz="2000" dirty="0" smtClean="0"/>
          </a:p>
          <a:p>
            <a:pPr>
              <a:buNone/>
            </a:pPr>
            <a:r>
              <a:rPr lang="en-US" b="1" dirty="0" smtClean="0"/>
              <a:t>RAM</a:t>
            </a:r>
            <a:r>
              <a:rPr lang="en-US" dirty="0" smtClean="0"/>
              <a:t>					: 256MB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Markov Blanket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2960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 machine learning, the Markov blanket for a node A in a Bayesian network is the set of nodes     composed of A's parents, its children, and its children's other parents. A Markov blanket may also be denoted by . MB(A)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set of nodes in the network is conditionally independent of A when conditioned on the set   ,  that is, when conditioned on the Markov blanket of the node A.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probability has the Markov property; formally, for distinct nodes  and :</a:t>
            </a:r>
          </a:p>
          <a:p>
            <a:pPr>
              <a:lnSpc>
                <a:spcPct val="150000"/>
              </a:lnSpc>
              <a:buNone/>
            </a:pPr>
            <a:r>
              <a:rPr lang="en" dirty="0" smtClean="0"/>
              <a:t>                     </a:t>
            </a:r>
          </a:p>
          <a:p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\Pr(A \mid \partial A , B) = \Pr(A \mid \partial A). \!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867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partial 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76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\partial 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733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u="sng" dirty="0" smtClean="0"/>
              <a:t>Markov Blanket </a:t>
            </a:r>
            <a:r>
              <a:rPr lang="en-US" dirty="0" smtClean="0"/>
              <a:t>(cont..)</a:t>
            </a:r>
            <a:endParaRPr lang="en-US" dirty="0"/>
          </a:p>
        </p:txBody>
      </p:sp>
      <p:pic>
        <p:nvPicPr>
          <p:cNvPr id="4" name="Content Placeholder 3" descr="C:\Users\SAMHITA\Desktop\240px-Diagram_of_a_Markov_blanket.svg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5657671"/>
            <a:ext cx="7620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 a Bayesian network, the Markov blanket of node </a:t>
            </a:r>
            <a:r>
              <a:rPr lang="en-US" sz="2200" i="1" dirty="0" smtClean="0"/>
              <a:t>A</a:t>
            </a:r>
            <a:r>
              <a:rPr lang="en-US" sz="2200" dirty="0" smtClean="0"/>
              <a:t> includes its parents, children and the other parents of all of its children.</a:t>
            </a:r>
            <a:endParaRPr lang="en-US" sz="2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467600" cy="563562"/>
          </a:xfrm>
        </p:spPr>
        <p:txBody>
          <a:bodyPr/>
          <a:lstStyle/>
          <a:p>
            <a:r>
              <a:rPr lang="en-US" b="1" u="sng" dirty="0" smtClean="0"/>
              <a:t>Markov Blanket </a:t>
            </a:r>
            <a:r>
              <a:rPr lang="en-US" dirty="0" smtClean="0"/>
              <a:t>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229600" cy="54071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Markov blanket of a node contains all the variables that shield the node from the rest of the network.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This means that the Markov blanket of a node is the only knowledge needed to predict the behavior of that node.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a Bayesian network, the values of the parents and children of a node evidently give information about that node.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However, its children's parents also have to be included, because they can be used to explain away the node in question.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639762"/>
          </a:xfrm>
        </p:spPr>
        <p:txBody>
          <a:bodyPr/>
          <a:lstStyle/>
          <a:p>
            <a:r>
              <a:rPr lang="en-US" b="1" u="sng" dirty="0" smtClean="0"/>
              <a:t>Confusion Matrix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4582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A confusion matrix contains information about actual and predicted classifications done by a classification system. Performance of such systems is commonly evaluated using the data in the matrix. </a:t>
            </a:r>
          </a:p>
          <a:p>
            <a:r>
              <a:rPr lang="en-US" dirty="0" smtClean="0"/>
              <a:t>The entries in the confusion matrix have the following meaning in the context of our study: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962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  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Negative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Positive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Negative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Positive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715962"/>
          </a:xfrm>
        </p:spPr>
        <p:txBody>
          <a:bodyPr/>
          <a:lstStyle/>
          <a:p>
            <a:r>
              <a:rPr lang="en-US" b="1" u="sng" dirty="0" smtClean="0"/>
              <a:t>Confusion Matrix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7696200" cy="6019800"/>
          </a:xfrm>
        </p:spPr>
        <p:txBody>
          <a:bodyPr/>
          <a:lstStyle/>
          <a:p>
            <a:pPr lvl="0"/>
            <a:r>
              <a:rPr lang="en-US" i="1" dirty="0" smtClean="0"/>
              <a:t>T</a:t>
            </a:r>
            <a:r>
              <a:rPr lang="en-US" dirty="0" smtClean="0"/>
              <a:t>he number of correct predictions that an instance is negative = TN</a:t>
            </a:r>
          </a:p>
          <a:p>
            <a:pPr lvl="0"/>
            <a:r>
              <a:rPr lang="en-US" i="1" dirty="0" smtClean="0"/>
              <a:t>T</a:t>
            </a:r>
            <a:r>
              <a:rPr lang="en-US" dirty="0" smtClean="0"/>
              <a:t>he number of incorrect predictions that an instance is positive =FN</a:t>
            </a:r>
          </a:p>
          <a:p>
            <a:pPr lvl="0"/>
            <a:r>
              <a:rPr lang="en-US" i="1" dirty="0" smtClean="0"/>
              <a:t>T</a:t>
            </a:r>
            <a:r>
              <a:rPr lang="en-US" dirty="0" smtClean="0"/>
              <a:t>he number of incorrect of predictions that an instance negative = FP</a:t>
            </a:r>
          </a:p>
          <a:p>
            <a:pPr lvl="0"/>
            <a:r>
              <a:rPr lang="en-US" i="1" dirty="0" smtClean="0"/>
              <a:t>T</a:t>
            </a:r>
            <a:r>
              <a:rPr lang="en-US" dirty="0" smtClean="0"/>
              <a:t>he number of correct predictions that an instance is positive = TP</a:t>
            </a:r>
          </a:p>
          <a:p>
            <a:endParaRPr lang="en-US" dirty="0" smtClean="0"/>
          </a:p>
          <a:p>
            <a:r>
              <a:rPr lang="en-US" dirty="0" smtClean="0"/>
              <a:t>Accuracy = TN+TP / TP + TN + FP + FN</a:t>
            </a:r>
          </a:p>
          <a:p>
            <a:r>
              <a:rPr lang="en-US" dirty="0" smtClean="0"/>
              <a:t>Sensitivity = TP / TP + FN</a:t>
            </a:r>
          </a:p>
          <a:p>
            <a:r>
              <a:rPr lang="en-US" dirty="0" smtClean="0"/>
              <a:t>Specificity = TN / TN+ FP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39762"/>
          </a:xfrm>
        </p:spPr>
        <p:txBody>
          <a:bodyPr/>
          <a:lstStyle/>
          <a:p>
            <a:r>
              <a:rPr lang="en-US" b="1" u="sng" dirty="0" smtClean="0"/>
              <a:t>Use Case Diagram</a:t>
            </a:r>
            <a:endParaRPr lang="en-US" b="1" u="sng" dirty="0"/>
          </a:p>
        </p:txBody>
      </p:sp>
      <p:pic>
        <p:nvPicPr>
          <p:cNvPr id="4" name="Picture 3" descr="D:\bbnusecas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487362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Markov Random Field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82000" cy="56357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Set of random variables having a Markov property described by an undirected graph.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Similarity and Difference between MRF and BBN.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Markov network can represent certain dependencies that a Bayesian network cannot on the other hand for example, </a:t>
            </a:r>
            <a:r>
              <a:rPr lang="en-US" u="sng" dirty="0" smtClean="0"/>
              <a:t>Cyclic Dependencies.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can't represent certain dependencies that a Bayesian network can such as </a:t>
            </a:r>
            <a:r>
              <a:rPr lang="en-US" u="sng" dirty="0" smtClean="0"/>
              <a:t>induced dependencies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685800"/>
          </a:xfrm>
        </p:spPr>
        <p:txBody>
          <a:bodyPr/>
          <a:lstStyle/>
          <a:p>
            <a:r>
              <a:rPr lang="en-US" b="1" u="sng" dirty="0" smtClean="0"/>
              <a:t>Contents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609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Objective Of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Software Defects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Bayesian Network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Bayesian Network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Requirement Specification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Confusion Matrix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Screen Shots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Enhancement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C900140717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4800"/>
            <a:ext cx="2540305" cy="2286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639762"/>
          </a:xfrm>
        </p:spPr>
        <p:txBody>
          <a:bodyPr/>
          <a:lstStyle/>
          <a:p>
            <a:r>
              <a:rPr lang="en-US" b="1" u="sng" dirty="0" smtClean="0"/>
              <a:t>Markov Random Field </a:t>
            </a:r>
            <a:r>
              <a:rPr lang="en-US" b="1" dirty="0" smtClean="0"/>
              <a:t>(Cont..)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10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Given an undirected graph </a:t>
            </a:r>
            <a:r>
              <a:rPr lang="en-US" i="1" dirty="0" smtClean="0"/>
              <a:t>G</a:t>
            </a:r>
            <a:r>
              <a:rPr lang="en-US" dirty="0" smtClean="0"/>
              <a:t> = (</a:t>
            </a:r>
            <a:r>
              <a:rPr lang="en-US" i="1" dirty="0" smtClean="0"/>
              <a:t>V</a:t>
            </a:r>
            <a:r>
              <a:rPr lang="en-US" dirty="0" smtClean="0"/>
              <a:t>, </a:t>
            </a:r>
            <a:r>
              <a:rPr lang="en-US" i="1" dirty="0" smtClean="0"/>
              <a:t>E</a:t>
            </a:r>
            <a:r>
              <a:rPr lang="en-US" dirty="0" smtClean="0"/>
              <a:t>), a set of random variables </a:t>
            </a:r>
            <a:r>
              <a:rPr lang="en-US" i="1" dirty="0" smtClean="0"/>
              <a:t>X</a:t>
            </a:r>
            <a:r>
              <a:rPr lang="en-US" dirty="0" smtClean="0"/>
              <a:t> = (</a:t>
            </a:r>
            <a:r>
              <a:rPr lang="en-US" i="1" dirty="0" smtClean="0"/>
              <a:t>X</a:t>
            </a:r>
            <a:r>
              <a:rPr lang="en-US" i="1" baseline="-25000" dirty="0" smtClean="0"/>
              <a:t>v</a:t>
            </a:r>
            <a:r>
              <a:rPr lang="en-US" dirty="0" smtClean="0"/>
              <a:t>)</a:t>
            </a:r>
            <a:r>
              <a:rPr lang="en-US" i="1" baseline="-25000" dirty="0" smtClean="0"/>
              <a:t>v</a:t>
            </a:r>
            <a:r>
              <a:rPr lang="en-US" baseline="-25000" dirty="0" smtClean="0"/>
              <a:t> ∈ </a:t>
            </a:r>
            <a:r>
              <a:rPr lang="en-US" i="1" baseline="-25000" dirty="0" smtClean="0"/>
              <a:t>V</a:t>
            </a:r>
            <a:r>
              <a:rPr lang="en-US" dirty="0" smtClean="0"/>
              <a:t> indexed by </a:t>
            </a:r>
            <a:r>
              <a:rPr lang="en-US" i="1" dirty="0" smtClean="0"/>
              <a:t>V</a:t>
            </a:r>
            <a:r>
              <a:rPr lang="en-US" dirty="0" smtClean="0"/>
              <a:t>  form a Markov random field with respect to </a:t>
            </a:r>
            <a:r>
              <a:rPr lang="en-US" i="1" dirty="0" smtClean="0"/>
              <a:t>G</a:t>
            </a:r>
            <a:r>
              <a:rPr lang="en-US" dirty="0" smtClean="0"/>
              <a:t>  if they satisfy the local Markov properties:</a:t>
            </a:r>
          </a:p>
          <a:p>
            <a:r>
              <a:rPr lang="en-US" b="1" dirty="0" err="1" smtClean="0"/>
              <a:t>Pairwise</a:t>
            </a:r>
            <a:r>
              <a:rPr lang="en-US" b="1" dirty="0" smtClean="0"/>
              <a:t> Markov property</a:t>
            </a:r>
            <a:r>
              <a:rPr lang="en-US" dirty="0" smtClean="0"/>
              <a:t>: Any two non-adjacent variables are conditionally independent given all other variables: </a:t>
            </a:r>
          </a:p>
          <a:p>
            <a:r>
              <a:rPr lang="en-US" b="1" dirty="0" smtClean="0"/>
              <a:t>Local Markov property</a:t>
            </a:r>
            <a:r>
              <a:rPr lang="en-US" dirty="0" smtClean="0"/>
              <a:t>: A variable is conditionally independent of all other variables given its neighbors: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where ne(</a:t>
            </a:r>
            <a:r>
              <a:rPr lang="en-US" i="1" dirty="0" smtClean="0"/>
              <a:t>v</a:t>
            </a:r>
            <a:r>
              <a:rPr lang="en-US" dirty="0" smtClean="0"/>
              <a:t>) is the set of neighbors of </a:t>
            </a:r>
            <a:r>
              <a:rPr lang="en-US" i="1" dirty="0" smtClean="0"/>
              <a:t>v</a:t>
            </a:r>
            <a:r>
              <a:rPr lang="en-US" dirty="0" smtClean="0"/>
              <a:t>, and </a:t>
            </a:r>
            <a:r>
              <a:rPr lang="en-US" dirty="0" err="1" smtClean="0"/>
              <a:t>cl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{</a:t>
            </a:r>
            <a:r>
              <a:rPr lang="en-US" i="1" dirty="0" smtClean="0"/>
              <a:t>v</a:t>
            </a:r>
            <a:r>
              <a:rPr lang="en-US" dirty="0" smtClean="0"/>
              <a:t>} ∪ ne(</a:t>
            </a:r>
            <a:r>
              <a:rPr lang="en-US" i="1" dirty="0" smtClean="0"/>
              <a:t>v</a:t>
            </a:r>
            <a:r>
              <a:rPr lang="en-US" dirty="0" smtClean="0"/>
              <a:t>) is the closed </a:t>
            </a:r>
            <a:r>
              <a:rPr lang="en-US" dirty="0" err="1" smtClean="0"/>
              <a:t>neighbourhood</a:t>
            </a:r>
            <a:r>
              <a:rPr lang="en-US" dirty="0" smtClean="0"/>
              <a:t> of 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Global Markov property</a:t>
            </a:r>
            <a:r>
              <a:rPr lang="en-US" dirty="0" smtClean="0"/>
              <a:t>: Any two subsets of variables are conditionally independent given a separating subset: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X_u \perp\!\!\!\perp X_v \mid X_{V \setminus \{u,v\}} \quad \text{if } \{u,v\} \notin 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0040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X_v \perp\!\!\!\perp X_{V\setminus \operatorname{cl}(v)} \mid X_{\operatorname{ne}(v)}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419600"/>
            <a:ext cx="2675255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X_A \perp\!\!\!\perp X_B \mid X_S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64770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AMHITA\Desktop\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AMHITA\Desktop\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SAMHITA\Desktop\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AMHITA\Desktop\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AMHITA\Desktop\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AMHITA\Desktop\1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609600"/>
          <a:ext cx="8534400" cy="611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532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Sensitivity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Specificity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Accuracy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FOLD 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FOLD 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FOLD 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Average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58.1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72.8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tx2"/>
                </a:solidFill>
              </a:rPr>
              <a:t>Results – Naïve </a:t>
            </a:r>
            <a:r>
              <a:rPr lang="en-US" sz="3200" u="sng" dirty="0" err="1" smtClean="0">
                <a:solidFill>
                  <a:schemeClr val="tx2"/>
                </a:solidFill>
              </a:rPr>
              <a:t>Bayes</a:t>
            </a:r>
            <a:r>
              <a:rPr lang="en-US" sz="3200" u="sng" dirty="0" smtClean="0">
                <a:solidFill>
                  <a:schemeClr val="tx2"/>
                </a:solidFill>
              </a:rPr>
              <a:t> </a:t>
            </a:r>
            <a:endParaRPr lang="en-US" sz="3200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467600" cy="792162"/>
          </a:xfrm>
        </p:spPr>
        <p:txBody>
          <a:bodyPr/>
          <a:lstStyle/>
          <a:p>
            <a:r>
              <a:rPr lang="en-US" b="1" u="sng" dirty="0" smtClean="0"/>
              <a:t>Results – Markov Blanket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1430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Sensitivity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Specificity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Accuracy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Average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59.3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72.3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15962"/>
          </a:xfrm>
        </p:spPr>
        <p:txBody>
          <a:bodyPr/>
          <a:lstStyle/>
          <a:p>
            <a:r>
              <a:rPr lang="en-US" b="1" u="sng" dirty="0" smtClean="0"/>
              <a:t>Results – Augmented Markov Blanket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066800"/>
          <a:ext cx="8382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469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Sensitivity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Specificity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Accuracy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FOLD 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Average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75.5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46.8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71.2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762000"/>
          </a:xfrm>
        </p:spPr>
        <p:txBody>
          <a:bodyPr/>
          <a:lstStyle/>
          <a:p>
            <a:r>
              <a:rPr lang="en-US" b="1" u="sng" dirty="0" smtClean="0"/>
              <a:t>Objective of 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This project reviews the use of Bayesian networks (BNs) in predicting software defects which is identifying error prone software modules referred to as software defect prediction.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MM90028887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0"/>
            <a:ext cx="838200" cy="109610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868362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Future enhancement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5330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predict software defects more precisely, many more intelligent techniques apart from BBN can be employed viz. PNN, GRNN, J48, </a:t>
            </a:r>
            <a:r>
              <a:rPr lang="en-US" dirty="0" err="1" smtClean="0"/>
              <a:t>TreeNet</a:t>
            </a:r>
            <a:r>
              <a:rPr lang="en-US" dirty="0" smtClean="0"/>
              <a:t> and CART etc. 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Further, their ensemble approach can also be applied to software defects to get more accurate results.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project, we employed Bayesian Belief Networks to predict software defects. </a:t>
            </a:r>
          </a:p>
          <a:p>
            <a:r>
              <a:rPr lang="en-US" dirty="0" smtClean="0"/>
              <a:t>From the experiment, we found the average sensitivity of 79.6%, average specificity of 58.1% and average accuracy of 72.8% by using Naïve </a:t>
            </a:r>
            <a:r>
              <a:rPr lang="en-US" dirty="0" err="1" smtClean="0"/>
              <a:t>Bayes</a:t>
            </a:r>
            <a:r>
              <a:rPr lang="en-US" dirty="0" smtClean="0"/>
              <a:t> Supervised Learning method.</a:t>
            </a:r>
          </a:p>
          <a:p>
            <a:r>
              <a:rPr lang="en-US" dirty="0" smtClean="0"/>
              <a:t>The average sensitivity of 77%, average specificity of 59.3% and average accuracy of 72.3% by using Markov Blanket Supervised Learning method and also</a:t>
            </a:r>
          </a:p>
          <a:p>
            <a:r>
              <a:rPr lang="en-US" dirty="0" smtClean="0"/>
              <a:t> The average sensitivity of 75.5%, average specificity of 46.8% and average accuracy of 71.2% by using Augmented Markov Blanket Supervised Learning method. </a:t>
            </a:r>
          </a:p>
          <a:p>
            <a:r>
              <a:rPr lang="en-US" dirty="0" smtClean="0"/>
              <a:t>This is the outcome of our study. From this simulation study, we are be able to predict if a software project is having a defect or not.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u="sng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638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[1] </a:t>
            </a:r>
            <a:r>
              <a:rPr lang="en-US" dirty="0" err="1" smtClean="0"/>
              <a:t>Alpaydın</a:t>
            </a:r>
            <a:r>
              <a:rPr lang="en-US" dirty="0" smtClean="0"/>
              <a:t> E (2004) Introduction to machine learning. The MIT Press, Cambridge, MA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[2] </a:t>
            </a:r>
            <a:r>
              <a:rPr lang="en-US" dirty="0" err="1" smtClean="0"/>
              <a:t>Amasaki</a:t>
            </a:r>
            <a:r>
              <a:rPr lang="en-US" dirty="0" smtClean="0"/>
              <a:t> S, Takagi Y, Mizuno O, </a:t>
            </a:r>
            <a:r>
              <a:rPr lang="en-US" dirty="0" err="1" smtClean="0"/>
              <a:t>Kikuno</a:t>
            </a:r>
            <a:r>
              <a:rPr lang="en-US" dirty="0" smtClean="0"/>
              <a:t> T (2003) A </a:t>
            </a:r>
            <a:r>
              <a:rPr lang="en-US" dirty="0" err="1" smtClean="0"/>
              <a:t>bayesian</a:t>
            </a:r>
            <a:r>
              <a:rPr lang="en-US" dirty="0" smtClean="0"/>
              <a:t> belief network for assessing the likelihood of fault content. In: Proceedings of the 14th international symposium on software reliability engineering, ISSRE ’03. IEEE Computer Society, Washington, DC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[3] </a:t>
            </a:r>
            <a:r>
              <a:rPr lang="en-US" dirty="0" err="1" smtClean="0"/>
              <a:t>Bibi</a:t>
            </a:r>
            <a:r>
              <a:rPr lang="en-US" dirty="0" smtClean="0"/>
              <a:t> S, </a:t>
            </a:r>
            <a:r>
              <a:rPr lang="en-US" dirty="0" err="1" smtClean="0"/>
              <a:t>Stamelos</a:t>
            </a:r>
            <a:r>
              <a:rPr lang="en-US" dirty="0" smtClean="0"/>
              <a:t> I (2004) Software process modeling with </a:t>
            </a:r>
            <a:r>
              <a:rPr lang="en-US" dirty="0" err="1" smtClean="0"/>
              <a:t>bayesian</a:t>
            </a:r>
            <a:r>
              <a:rPr lang="en-US" dirty="0" smtClean="0"/>
              <a:t> belief networks. In: Proceedings of 10th international software metrics symposium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[4] </a:t>
            </a:r>
            <a:r>
              <a:rPr lang="en-US" dirty="0" err="1" smtClean="0"/>
              <a:t>Boetticher</a:t>
            </a:r>
            <a:r>
              <a:rPr lang="en-US" dirty="0" smtClean="0"/>
              <a:t> G, </a:t>
            </a:r>
            <a:r>
              <a:rPr lang="en-US" dirty="0" err="1" smtClean="0"/>
              <a:t>Menzies</a:t>
            </a:r>
            <a:r>
              <a:rPr lang="en-US" dirty="0" smtClean="0"/>
              <a:t> T, </a:t>
            </a:r>
            <a:r>
              <a:rPr lang="en-US" dirty="0" err="1" smtClean="0"/>
              <a:t>Ostrand</a:t>
            </a:r>
            <a:r>
              <a:rPr lang="en-US" dirty="0" smtClean="0"/>
              <a:t> T (2007) Promise repository of empirical software engineering data http://promisedata.org/ repository. Department of Computer Science, West Virginia University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[5] </a:t>
            </a:r>
            <a:r>
              <a:rPr lang="en-US" dirty="0" err="1" smtClean="0"/>
              <a:t>Boetticher</a:t>
            </a:r>
            <a:r>
              <a:rPr lang="en-US" dirty="0" smtClean="0"/>
              <a:t> GD (2005) Nearest neighbor sampling for better defect prediction. In: Proceedings of the 2005 workshop on predictor models in software engineering, PROMISE ’05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[6] </a:t>
            </a:r>
            <a:r>
              <a:rPr lang="en-US" dirty="0" err="1" smtClean="0"/>
              <a:t>Chidamber</a:t>
            </a:r>
            <a:r>
              <a:rPr lang="en-US" dirty="0" smtClean="0"/>
              <a:t> SR, </a:t>
            </a:r>
            <a:r>
              <a:rPr lang="en-US" dirty="0" err="1" smtClean="0"/>
              <a:t>Kemerer</a:t>
            </a:r>
            <a:r>
              <a:rPr lang="en-US" dirty="0" smtClean="0"/>
              <a:t> CF (1991) Towards a metrics suite for object oriented design. SIGPLAN 26(11):197–211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[7] Cooper GF, Herskovits E (1992) </a:t>
            </a:r>
            <a:r>
              <a:rPr lang="en-US" dirty="0" err="1" smtClean="0"/>
              <a:t>Abayesian</a:t>
            </a:r>
            <a:r>
              <a:rPr lang="en-US" dirty="0" smtClean="0"/>
              <a:t> method for the induction of probabilistic networks from data. Mach Learn 9(4):309–347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[8] </a:t>
            </a:r>
            <a:r>
              <a:rPr lang="en-US" dirty="0" err="1" smtClean="0"/>
              <a:t>Dejaeger</a:t>
            </a:r>
            <a:r>
              <a:rPr lang="en-US" dirty="0" smtClean="0"/>
              <a:t> K, </a:t>
            </a:r>
            <a:r>
              <a:rPr lang="en-US" dirty="0" err="1" smtClean="0"/>
              <a:t>Verbraken</a:t>
            </a:r>
            <a:r>
              <a:rPr lang="en-US" dirty="0" smtClean="0"/>
              <a:t> T, </a:t>
            </a:r>
            <a:r>
              <a:rPr lang="en-US" dirty="0" err="1" smtClean="0"/>
              <a:t>Baesens</a:t>
            </a:r>
            <a:r>
              <a:rPr lang="en-US" dirty="0" smtClean="0"/>
              <a:t> B (2012) Towards comprehensible software fault prediction models using </a:t>
            </a:r>
            <a:r>
              <a:rPr lang="en-US" dirty="0" err="1" smtClean="0"/>
              <a:t>bayesian</a:t>
            </a:r>
            <a:r>
              <a:rPr lang="en-US" dirty="0" smtClean="0"/>
              <a:t> network classifiers. IEEE Trans </a:t>
            </a:r>
            <a:r>
              <a:rPr lang="en-US" dirty="0" err="1" smtClean="0"/>
              <a:t>Softw</a:t>
            </a:r>
            <a:r>
              <a:rPr lang="en-US" dirty="0" smtClean="0"/>
              <a:t> Eng 99:1. doi:10.1109/TSE.2012.20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19400"/>
            <a:ext cx="7467600" cy="1524000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/>
              <a:t>Thank </a:t>
            </a:r>
            <a:br>
              <a:rPr lang="en-US" sz="9600" b="1" dirty="0" smtClean="0"/>
            </a:br>
            <a:r>
              <a:rPr lang="en-US" sz="9600" b="1" dirty="0" smtClean="0"/>
              <a:t>				You</a:t>
            </a:r>
            <a:endParaRPr lang="en-US" sz="9600" b="1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762000"/>
          </a:xfrm>
        </p:spPr>
        <p:txBody>
          <a:bodyPr/>
          <a:lstStyle/>
          <a:p>
            <a:r>
              <a:rPr lang="en-US" b="1" u="sng" dirty="0" smtClean="0"/>
              <a:t>Software Defects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610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 </a:t>
            </a:r>
            <a:r>
              <a:rPr lang="en-US" i="1" dirty="0" smtClean="0"/>
              <a:t>software defect</a:t>
            </a:r>
            <a:r>
              <a:rPr lang="en-US" dirty="0" smtClean="0"/>
              <a:t> is a deficiency in a software product that causes it to perform unexpectedly. 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From a software user’s perspective, a defect is anything that causes the software not to meet their expectations.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 </a:t>
            </a:r>
            <a:r>
              <a:rPr lang="en-US" i="1" dirty="0" smtClean="0"/>
              <a:t>software user</a:t>
            </a:r>
            <a:r>
              <a:rPr lang="en-US" dirty="0" smtClean="0"/>
              <a:t> can be either a person or another piece of software.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 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639762"/>
          </a:xfrm>
        </p:spPr>
        <p:txBody>
          <a:bodyPr/>
          <a:lstStyle/>
          <a:p>
            <a:r>
              <a:rPr lang="en-US" b="1" u="sng" dirty="0" smtClean="0"/>
              <a:t>Software Defects 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066802"/>
          <a:ext cx="8305800" cy="556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User Expectation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Defects</a:t>
                      </a:r>
                      <a:endParaRPr lang="en-US" dirty="0"/>
                    </a:p>
                  </a:txBody>
                  <a:tcPr/>
                </a:tc>
              </a:tr>
              <a:tr h="12168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software will help me accomplish a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Desired software functionality is missing</a:t>
                      </a:r>
                      <a:endParaRPr lang="en-US" dirty="0"/>
                    </a:p>
                  </a:txBody>
                  <a:tcPr/>
                </a:tc>
              </a:tr>
              <a:tr h="12168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Clicking on the button performs the task I want 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Clicking on the button does nothing or not what I want it to do</a:t>
                      </a:r>
                      <a:endParaRPr lang="en-US" dirty="0"/>
                    </a:p>
                  </a:txBody>
                  <a:tcPr/>
                </a:tc>
              </a:tr>
              <a:tr h="12168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file can be successfully copied to another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file becomes corrupted during the copy process</a:t>
                      </a:r>
                      <a:endParaRPr lang="en-US" dirty="0"/>
                    </a:p>
                  </a:txBody>
                  <a:tcPr/>
                </a:tc>
              </a:tr>
              <a:tr h="12168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Calling a method in the API will perform as 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API fails due to an undocumented change to the registry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Bayesian Network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686800" cy="5638800"/>
          </a:xfrm>
        </p:spPr>
        <p:txBody>
          <a:bodyPr>
            <a:normAutofit fontScale="85000" lnSpcReduction="20000"/>
          </a:bodyPr>
          <a:lstStyle/>
          <a:p>
            <a:pPr hangingPunct="0">
              <a:lnSpc>
                <a:spcPct val="150000"/>
              </a:lnSpc>
            </a:pPr>
            <a:r>
              <a:rPr lang="en-US" dirty="0" smtClean="0"/>
              <a:t>A Bayesian network is a directed acyclic graph (DAG), composed of </a:t>
            </a:r>
            <a:r>
              <a:rPr lang="en-US" i="1" dirty="0" smtClean="0"/>
              <a:t>E</a:t>
            </a:r>
            <a:r>
              <a:rPr lang="en-US" dirty="0" smtClean="0"/>
              <a:t> edges and </a:t>
            </a:r>
            <a:r>
              <a:rPr lang="en-US" i="1" dirty="0" smtClean="0"/>
              <a:t>V </a:t>
            </a:r>
            <a:r>
              <a:rPr lang="en-US" dirty="0" smtClean="0"/>
              <a:t>vertices which represent joint probability distribution of a set of variables.</a:t>
            </a:r>
          </a:p>
          <a:p>
            <a:pPr hangingPunct="0">
              <a:lnSpc>
                <a:spcPct val="150000"/>
              </a:lnSpc>
              <a:buNone/>
            </a:pPr>
            <a:r>
              <a:rPr lang="en-US" dirty="0" smtClean="0"/>
              <a:t> </a:t>
            </a:r>
          </a:p>
          <a:p>
            <a:pPr hangingPunct="0">
              <a:lnSpc>
                <a:spcPct val="150000"/>
              </a:lnSpc>
            </a:pPr>
            <a:r>
              <a:rPr lang="en-US" dirty="0" smtClean="0"/>
              <a:t>V = Vertex which represents random variable</a:t>
            </a:r>
          </a:p>
          <a:p>
            <a:pPr hangingPunct="0">
              <a:lnSpc>
                <a:spcPct val="150000"/>
              </a:lnSpc>
              <a:buNone/>
            </a:pPr>
            <a:r>
              <a:rPr lang="en-US" dirty="0" smtClean="0"/>
              <a:t>	E = Edge which represents Conditional Dependency between the variable and its successor variable.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 hangingPunct="0">
              <a:lnSpc>
                <a:spcPct val="150000"/>
              </a:lnSpc>
            </a:pPr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 = {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, ...</a:t>
            </a:r>
            <a:r>
              <a:rPr lang="en-US" dirty="0" smtClean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 } be </a:t>
            </a:r>
            <a:r>
              <a:rPr lang="en-US" i="1" dirty="0" smtClean="0"/>
              <a:t>n</a:t>
            </a:r>
            <a:r>
              <a:rPr lang="en-US" dirty="0" smtClean="0"/>
              <a:t> variables taking continuous or discrete values. The probability distribution of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is shown as </a:t>
            </a:r>
            <a:r>
              <a:rPr lang="en-US" i="1" dirty="0" smtClean="0"/>
              <a:t>P(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|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baseline="-25000" dirty="0" smtClean="0"/>
              <a:t>xi</a:t>
            </a:r>
            <a:r>
              <a:rPr lang="en-US" dirty="0" smtClean="0"/>
              <a:t> 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xi</a:t>
            </a:r>
            <a:r>
              <a:rPr lang="en-US" dirty="0" smtClean="0"/>
              <a:t> ’s represent parents of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if any. When there are no parents of</a:t>
            </a:r>
            <a:r>
              <a:rPr lang="en-US" i="1" dirty="0" smtClean="0"/>
              <a:t> 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, then it is a prior probability distribution</a:t>
            </a:r>
            <a:r>
              <a:rPr lang="en-US" i="1" dirty="0" smtClean="0"/>
              <a:t> </a:t>
            </a:r>
            <a:r>
              <a:rPr lang="en-US" dirty="0" smtClean="0"/>
              <a:t>and can be shown as </a:t>
            </a:r>
            <a:r>
              <a:rPr lang="en-US" i="1" dirty="0" smtClean="0"/>
              <a:t>P(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781800" cy="609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simple Bayesian network. Rain influences whether the sprinkler is activated, and both rain and the sprinkler influence whether the grass is wet.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46px-SimpleBayesNetNodes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505200"/>
            <a:ext cx="3221831" cy="1676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Application of BN to predict Software Defect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543800" cy="5330952"/>
          </a:xfrm>
        </p:spPr>
        <p:txBody>
          <a:bodyPr/>
          <a:lstStyle/>
          <a:p>
            <a:r>
              <a:rPr lang="en-US" dirty="0" smtClean="0"/>
              <a:t>Many methods for software defect prediction but accuracy of specific algorithm depends on attributes of data set.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Important to model relationships among Metrics and Defect proneness. Two results are obtained.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SAMHITA\Desktop\Captu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038600"/>
            <a:ext cx="533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u="sng" dirty="0" smtClean="0"/>
              <a:t>Bayesian Network Models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Model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Markov Blanket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Markov Random Field</a:t>
            </a:r>
          </a:p>
          <a:p>
            <a:endParaRPr lang="en-US" dirty="0"/>
          </a:p>
        </p:txBody>
      </p:sp>
      <p:pic>
        <p:nvPicPr>
          <p:cNvPr id="1026" name="Picture 2" descr="C:\Users\SAMHITA\Downloads\MC9102163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733800"/>
            <a:ext cx="2295976" cy="22113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774</TotalTime>
  <Words>1202</Words>
  <Application>Microsoft Office PowerPoint</Application>
  <PresentationFormat>On-screen Show (4:3)</PresentationFormat>
  <Paragraphs>300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 Bayesian Belief Networks to        Predict Software Defects</vt:lpstr>
      <vt:lpstr>Contents</vt:lpstr>
      <vt:lpstr>Objective of Project</vt:lpstr>
      <vt:lpstr>Software Defects</vt:lpstr>
      <vt:lpstr>Software Defects Example</vt:lpstr>
      <vt:lpstr>Bayesian Network</vt:lpstr>
      <vt:lpstr>Example</vt:lpstr>
      <vt:lpstr>Application of BN to predict Software Defect</vt:lpstr>
      <vt:lpstr>Bayesian Network Models</vt:lpstr>
      <vt:lpstr>Naïve Bayes Model</vt:lpstr>
      <vt:lpstr>Naïve Bayes Model (cont..)</vt:lpstr>
      <vt:lpstr>System Requirement Specification</vt:lpstr>
      <vt:lpstr>Markov Blanket</vt:lpstr>
      <vt:lpstr>Markov Blanket (cont..)</vt:lpstr>
      <vt:lpstr>Markov Blanket (Cont..)</vt:lpstr>
      <vt:lpstr>Confusion Matrix </vt:lpstr>
      <vt:lpstr>Confusion Matrix</vt:lpstr>
      <vt:lpstr>Use Case Diagram</vt:lpstr>
      <vt:lpstr>Markov Random Field</vt:lpstr>
      <vt:lpstr>Markov Random Field (Cont..)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Results – Markov Blanket</vt:lpstr>
      <vt:lpstr>Results – Augmented Markov Blanket</vt:lpstr>
      <vt:lpstr>Future enhancement </vt:lpstr>
      <vt:lpstr> Conclusion </vt:lpstr>
      <vt:lpstr>References </vt:lpstr>
      <vt:lpstr>Thank  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Belief Networks to  Predict Software Defects</dc:title>
  <dc:creator>GUNA KUMARI</dc:creator>
  <cp:lastModifiedBy>SAMHITA</cp:lastModifiedBy>
  <cp:revision>93</cp:revision>
  <dcterms:created xsi:type="dcterms:W3CDTF">2014-02-15T04:46:45Z</dcterms:created>
  <dcterms:modified xsi:type="dcterms:W3CDTF">2014-04-16T01:49:54Z</dcterms:modified>
</cp:coreProperties>
</file>