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327914E-FC67-4C21-82E6-48C0E0FB3591}" type="datetimeFigureOut">
              <a:rPr lang="en-US" smtClean="0"/>
              <a:pPr/>
              <a:t>4/16/2014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A4B2174-C9BD-4E1D-A906-212362188EC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27914E-FC67-4C21-82E6-48C0E0FB3591}" type="datetimeFigureOut">
              <a:rPr lang="en-US" smtClean="0"/>
              <a:pPr/>
              <a:t>4/16/2014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B2174-C9BD-4E1D-A906-212362188E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27914E-FC67-4C21-82E6-48C0E0FB3591}" type="datetimeFigureOut">
              <a:rPr lang="en-US" smtClean="0"/>
              <a:pPr/>
              <a:t>4/16/2014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B2174-C9BD-4E1D-A906-212362188E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327914E-FC67-4C21-82E6-48C0E0FB3591}" type="datetimeFigureOut">
              <a:rPr lang="en-US" smtClean="0"/>
              <a:pPr/>
              <a:t>4/16/2014</a:t>
            </a:fld>
            <a:endParaRPr lang="en-US"/>
          </a:p>
        </p:txBody>
      </p:sp>
      <p:sp>
        <p:nvSpPr>
          <p:cNvPr id="9" name="Slide Number Placeholder 8"/>
          <p:cNvSpPr>
            <a:spLocks noGrp="1"/>
          </p:cNvSpPr>
          <p:nvPr>
            <p:ph type="sldNum" sz="quarter" idx="15"/>
          </p:nvPr>
        </p:nvSpPr>
        <p:spPr/>
        <p:txBody>
          <a:bodyPr rtlCol="0"/>
          <a:lstStyle/>
          <a:p>
            <a:fld id="{0A4B2174-C9BD-4E1D-A906-212362188EC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327914E-FC67-4C21-82E6-48C0E0FB3591}" type="datetimeFigureOut">
              <a:rPr lang="en-US" smtClean="0"/>
              <a:pPr/>
              <a:t>4/16/2014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A4B2174-C9BD-4E1D-A906-212362188EC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327914E-FC67-4C21-82E6-48C0E0FB3591}" type="datetimeFigureOut">
              <a:rPr lang="en-US" smtClean="0"/>
              <a:pPr/>
              <a:t>4/16/2014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B2174-C9BD-4E1D-A906-212362188EC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327914E-FC67-4C21-82E6-48C0E0FB3591}" type="datetimeFigureOut">
              <a:rPr lang="en-US" smtClean="0"/>
              <a:pPr/>
              <a:t>4/16/2014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4B2174-C9BD-4E1D-A906-212362188EC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327914E-FC67-4C21-82E6-48C0E0FB3591}" type="datetimeFigureOut">
              <a:rPr lang="en-US" smtClean="0"/>
              <a:pPr/>
              <a:t>4/16/2014</a:t>
            </a:fld>
            <a:endParaRPr lang="en-US"/>
          </a:p>
        </p:txBody>
      </p:sp>
      <p:sp>
        <p:nvSpPr>
          <p:cNvPr id="7" name="Slide Number Placeholder 6"/>
          <p:cNvSpPr>
            <a:spLocks noGrp="1"/>
          </p:cNvSpPr>
          <p:nvPr>
            <p:ph type="sldNum" sz="quarter" idx="11"/>
          </p:nvPr>
        </p:nvSpPr>
        <p:spPr/>
        <p:txBody>
          <a:bodyPr rtlCol="0"/>
          <a:lstStyle/>
          <a:p>
            <a:fld id="{0A4B2174-C9BD-4E1D-A906-212362188EC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7914E-FC67-4C21-82E6-48C0E0FB3591}" type="datetimeFigureOut">
              <a:rPr lang="en-US" smtClean="0"/>
              <a:pPr/>
              <a:t>4/16/2014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4B2174-C9BD-4E1D-A906-212362188E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327914E-FC67-4C21-82E6-48C0E0FB3591}" type="datetimeFigureOut">
              <a:rPr lang="en-US" smtClean="0"/>
              <a:pPr/>
              <a:t>4/16/2014</a:t>
            </a:fld>
            <a:endParaRPr lang="en-US"/>
          </a:p>
        </p:txBody>
      </p:sp>
      <p:sp>
        <p:nvSpPr>
          <p:cNvPr id="22" name="Slide Number Placeholder 21"/>
          <p:cNvSpPr>
            <a:spLocks noGrp="1"/>
          </p:cNvSpPr>
          <p:nvPr>
            <p:ph type="sldNum" sz="quarter" idx="15"/>
          </p:nvPr>
        </p:nvSpPr>
        <p:spPr/>
        <p:txBody>
          <a:bodyPr rtlCol="0"/>
          <a:lstStyle/>
          <a:p>
            <a:fld id="{0A4B2174-C9BD-4E1D-A906-212362188EC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327914E-FC67-4C21-82E6-48C0E0FB3591}" type="datetimeFigureOut">
              <a:rPr lang="en-US" smtClean="0"/>
              <a:pPr/>
              <a:t>4/16/2014</a:t>
            </a:fld>
            <a:endParaRPr lang="en-US"/>
          </a:p>
        </p:txBody>
      </p:sp>
      <p:sp>
        <p:nvSpPr>
          <p:cNvPr id="18" name="Slide Number Placeholder 17"/>
          <p:cNvSpPr>
            <a:spLocks noGrp="1"/>
          </p:cNvSpPr>
          <p:nvPr>
            <p:ph type="sldNum" sz="quarter" idx="11"/>
          </p:nvPr>
        </p:nvSpPr>
        <p:spPr/>
        <p:txBody>
          <a:bodyPr rtlCol="0"/>
          <a:lstStyle/>
          <a:p>
            <a:fld id="{0A4B2174-C9BD-4E1D-A906-212362188EC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27914E-FC67-4C21-82E6-48C0E0FB3591}" type="datetimeFigureOut">
              <a:rPr lang="en-US" smtClean="0"/>
              <a:pPr/>
              <a:t>4/16/2014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A4B2174-C9BD-4E1D-A906-212362188E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533400"/>
            <a:ext cx="6858000" cy="1066800"/>
          </a:xfrm>
        </p:spPr>
        <p:txBody>
          <a:bodyPr>
            <a:normAutofit/>
          </a:bodyPr>
          <a:lstStyle/>
          <a:p>
            <a:r>
              <a:rPr lang="en-US" sz="4400" dirty="0" smtClean="0"/>
              <a:t>Face Identification</a:t>
            </a:r>
            <a:endParaRPr lang="en-US" sz="4400" dirty="0"/>
          </a:p>
        </p:txBody>
      </p:sp>
      <p:sp>
        <p:nvSpPr>
          <p:cNvPr id="3" name="Subtitle 2"/>
          <p:cNvSpPr>
            <a:spLocks noGrp="1"/>
          </p:cNvSpPr>
          <p:nvPr>
            <p:ph type="subTitle" idx="1"/>
          </p:nvPr>
        </p:nvSpPr>
        <p:spPr>
          <a:xfrm>
            <a:off x="6629400" y="5181600"/>
            <a:ext cx="2362200" cy="1371600"/>
          </a:xfrm>
        </p:spPr>
        <p:txBody>
          <a:bodyPr/>
          <a:lstStyle/>
          <a:p>
            <a:r>
              <a:rPr lang="en-US" dirty="0" smtClean="0"/>
              <a:t>M. </a:t>
            </a:r>
            <a:r>
              <a:rPr lang="en-US" dirty="0" err="1" smtClean="0"/>
              <a:t>Haneesh</a:t>
            </a:r>
            <a:r>
              <a:rPr lang="en-US" dirty="0" smtClean="0"/>
              <a:t> – 554</a:t>
            </a:r>
          </a:p>
          <a:p>
            <a:r>
              <a:rPr lang="en-US" dirty="0" smtClean="0"/>
              <a:t>G. </a:t>
            </a:r>
            <a:r>
              <a:rPr lang="en-US" dirty="0" err="1" smtClean="0"/>
              <a:t>Manas</a:t>
            </a:r>
            <a:r>
              <a:rPr lang="en-US" dirty="0" smtClean="0"/>
              <a:t>     -  533</a:t>
            </a:r>
          </a:p>
          <a:p>
            <a:r>
              <a:rPr lang="en-US" dirty="0" smtClean="0"/>
              <a:t>G. </a:t>
            </a:r>
            <a:r>
              <a:rPr lang="en-US" dirty="0" err="1" smtClean="0"/>
              <a:t>Ramesh</a:t>
            </a:r>
            <a:r>
              <a:rPr lang="en-US" dirty="0" smtClean="0"/>
              <a:t>   - 534</a:t>
            </a:r>
          </a:p>
          <a:p>
            <a:endParaRPr lang="en-US" dirty="0"/>
          </a:p>
        </p:txBody>
      </p:sp>
      <p:pic>
        <p:nvPicPr>
          <p:cNvPr id="4" name="Picture 3" descr="MH900384390.JPG"/>
          <p:cNvPicPr>
            <a:picLocks noChangeAspect="1"/>
          </p:cNvPicPr>
          <p:nvPr/>
        </p:nvPicPr>
        <p:blipFill>
          <a:blip r:embed="rId2"/>
          <a:stretch>
            <a:fillRect/>
          </a:stretch>
        </p:blipFill>
        <p:spPr>
          <a:xfrm>
            <a:off x="4343400" y="1676400"/>
            <a:ext cx="4214813" cy="2971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563562"/>
          </a:xfrm>
        </p:spPr>
        <p:txBody>
          <a:bodyPr/>
          <a:lstStyle/>
          <a:p>
            <a:r>
              <a:rPr lang="en-US" b="1" u="sng" dirty="0" smtClean="0"/>
              <a:t>System Requirement Specification</a:t>
            </a:r>
            <a:endParaRPr lang="en-US" u="sng" dirty="0"/>
          </a:p>
        </p:txBody>
      </p:sp>
      <p:sp>
        <p:nvSpPr>
          <p:cNvPr id="3" name="Content Placeholder 2"/>
          <p:cNvSpPr>
            <a:spLocks noGrp="1"/>
          </p:cNvSpPr>
          <p:nvPr>
            <p:ph sz="quarter" idx="1"/>
          </p:nvPr>
        </p:nvSpPr>
        <p:spPr>
          <a:xfrm>
            <a:off x="228600" y="914400"/>
            <a:ext cx="7696200" cy="5559552"/>
          </a:xfrm>
        </p:spPr>
        <p:txBody>
          <a:bodyPr>
            <a:normAutofit fontScale="92500" lnSpcReduction="10000"/>
          </a:bodyPr>
          <a:lstStyle/>
          <a:p>
            <a:pPr lvl="1">
              <a:buNone/>
            </a:pPr>
            <a:endParaRPr lang="en-US" sz="2400" b="1" dirty="0" smtClean="0"/>
          </a:p>
          <a:p>
            <a:pPr lvl="1">
              <a:buNone/>
            </a:pPr>
            <a:r>
              <a:rPr lang="en-US" sz="2400" b="1" u="sng" dirty="0" smtClean="0"/>
              <a:t>SOFTWARE</a:t>
            </a:r>
            <a:r>
              <a:rPr lang="en-US" sz="2400" b="1" dirty="0" smtClean="0"/>
              <a:t> </a:t>
            </a:r>
            <a:r>
              <a:rPr lang="en-US" sz="2400" b="1" u="sng" dirty="0" smtClean="0"/>
              <a:t>REQUIREMENTS</a:t>
            </a:r>
            <a:r>
              <a:rPr lang="en-US" sz="2400" b="1" dirty="0" smtClean="0"/>
              <a:t>:</a:t>
            </a:r>
            <a:endParaRPr lang="en-US" sz="2000" dirty="0" smtClean="0"/>
          </a:p>
          <a:p>
            <a:endParaRPr lang="en-US" sz="2000" dirty="0" smtClean="0"/>
          </a:p>
          <a:p>
            <a:pPr>
              <a:buNone/>
            </a:pPr>
            <a:r>
              <a:rPr lang="en-US" b="1" dirty="0" smtClean="0"/>
              <a:t>Operating System</a:t>
            </a:r>
            <a:r>
              <a:rPr lang="en-US" dirty="0" smtClean="0"/>
              <a:t>			: Windows 2000</a:t>
            </a:r>
          </a:p>
          <a:p>
            <a:pPr>
              <a:buNone/>
            </a:pPr>
            <a:r>
              <a:rPr lang="en-US" b="1" dirty="0" smtClean="0"/>
              <a:t>Database Server	</a:t>
            </a:r>
            <a:r>
              <a:rPr lang="en-US" dirty="0" smtClean="0"/>
              <a:t>		: </a:t>
            </a:r>
            <a:r>
              <a:rPr lang="en-US" dirty="0" err="1" smtClean="0"/>
              <a:t>MySQL</a:t>
            </a:r>
            <a:endParaRPr lang="en-US" sz="2000" dirty="0" smtClean="0"/>
          </a:p>
          <a:p>
            <a:pPr>
              <a:buNone/>
            </a:pPr>
            <a:r>
              <a:rPr lang="en-US" b="1" dirty="0" smtClean="0"/>
              <a:t>Programming Language</a:t>
            </a:r>
            <a:r>
              <a:rPr lang="en-US" dirty="0" smtClean="0"/>
              <a:t>		: Java</a:t>
            </a:r>
            <a:endParaRPr lang="en-US" sz="2000" dirty="0" smtClean="0"/>
          </a:p>
          <a:p>
            <a:pPr>
              <a:buNone/>
            </a:pPr>
            <a:r>
              <a:rPr lang="en-US" b="1" dirty="0" smtClean="0"/>
              <a:t>Frame Work</a:t>
            </a:r>
            <a:r>
              <a:rPr lang="en-US" dirty="0" smtClean="0"/>
              <a:t>				: Swing</a:t>
            </a:r>
            <a:endParaRPr lang="en-US" sz="2000" dirty="0" smtClean="0"/>
          </a:p>
          <a:p>
            <a:endParaRPr lang="en-US" dirty="0" smtClean="0"/>
          </a:p>
          <a:p>
            <a:pPr>
              <a:buNone/>
            </a:pPr>
            <a:r>
              <a:rPr lang="en-US" sz="2400" b="1" dirty="0" smtClean="0"/>
              <a:t>	</a:t>
            </a:r>
            <a:r>
              <a:rPr lang="en-US" sz="2400" b="1" u="sng" dirty="0" smtClean="0"/>
              <a:t>HARDWARE</a:t>
            </a:r>
            <a:r>
              <a:rPr lang="en-US" sz="2400" b="1" dirty="0" smtClean="0"/>
              <a:t> </a:t>
            </a:r>
            <a:r>
              <a:rPr lang="en-US" sz="2400" b="1" u="sng" dirty="0" smtClean="0"/>
              <a:t>REQUIREMENTS</a:t>
            </a:r>
            <a:r>
              <a:rPr lang="en-US" sz="2400" b="1" dirty="0" smtClean="0"/>
              <a:t>:</a:t>
            </a:r>
            <a:endParaRPr lang="en-US" sz="2000" dirty="0" smtClean="0"/>
          </a:p>
          <a:p>
            <a:endParaRPr lang="en-US" sz="2000" dirty="0" smtClean="0"/>
          </a:p>
          <a:p>
            <a:pPr>
              <a:buNone/>
            </a:pPr>
            <a:r>
              <a:rPr lang="en-US" b="1" dirty="0" smtClean="0"/>
              <a:t>Processor</a:t>
            </a:r>
            <a:r>
              <a:rPr lang="en-US" dirty="0" smtClean="0"/>
              <a:t>				: Pentium IV</a:t>
            </a:r>
            <a:endParaRPr lang="en-US" sz="2000" dirty="0" smtClean="0"/>
          </a:p>
          <a:p>
            <a:pPr>
              <a:buNone/>
            </a:pPr>
            <a:r>
              <a:rPr lang="en-US" b="1" dirty="0" smtClean="0"/>
              <a:t>Clock Speed</a:t>
            </a:r>
            <a:r>
              <a:rPr lang="en-US" dirty="0" smtClean="0"/>
              <a:t>				: 2.86GHZ Processor</a:t>
            </a:r>
            <a:endParaRPr lang="en-US" sz="2000" dirty="0" smtClean="0"/>
          </a:p>
          <a:p>
            <a:pPr>
              <a:buNone/>
            </a:pPr>
            <a:r>
              <a:rPr lang="en-US" b="1" dirty="0" smtClean="0"/>
              <a:t>Hard disk	</a:t>
            </a:r>
            <a:r>
              <a:rPr lang="en-US" dirty="0" smtClean="0"/>
              <a:t>			: 2GB</a:t>
            </a:r>
            <a:endParaRPr lang="en-US" sz="2000" dirty="0" smtClean="0"/>
          </a:p>
          <a:p>
            <a:pPr>
              <a:buNone/>
            </a:pPr>
            <a:r>
              <a:rPr lang="en-US" b="1" dirty="0" smtClean="0"/>
              <a:t>RAM</a:t>
            </a:r>
            <a:r>
              <a:rPr lang="en-US" dirty="0" smtClean="0"/>
              <a:t>					: 256MB</a:t>
            </a:r>
            <a:endParaRPr lang="en-US" sz="2000"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467600" cy="639762"/>
          </a:xfrm>
        </p:spPr>
        <p:txBody>
          <a:bodyPr/>
          <a:lstStyle/>
          <a:p>
            <a:r>
              <a:rPr lang="en-US" b="1" u="sng" dirty="0" smtClean="0"/>
              <a:t>Use Case Diagram</a:t>
            </a:r>
            <a:endParaRPr lang="en-US" b="1" u="sng"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nvGraphicFramePr>
        <p:xfrm>
          <a:off x="533400" y="1295400"/>
          <a:ext cx="7391400" cy="5105400"/>
        </p:xfrm>
        <a:graphic>
          <a:graphicData uri="http://schemas.openxmlformats.org/presentationml/2006/ole">
            <p:oleObj spid="_x0000_s1025" name="Bitmap Image" r:id="rId3" imgW="6830378" imgH="5695238" progId="PBrush">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467600" cy="639762"/>
          </a:xfrm>
        </p:spPr>
        <p:txBody>
          <a:bodyPr/>
          <a:lstStyle/>
          <a:p>
            <a:r>
              <a:rPr lang="en-US" b="1" u="sng" dirty="0" smtClean="0"/>
              <a:t>Screen Shots</a:t>
            </a:r>
            <a:endParaRPr lang="en-US" b="1" u="sng"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nvGraphicFramePr>
        <p:xfrm>
          <a:off x="914400" y="1219200"/>
          <a:ext cx="4095750" cy="5162550"/>
        </p:xfrm>
        <a:graphic>
          <a:graphicData uri="http://schemas.openxmlformats.org/presentationml/2006/ole">
            <p:oleObj spid="_x0000_s24577" name="Bitmap Image" r:id="rId3" imgW="3839111" imgH="4791744" progId="PBrush">
              <p:embed/>
            </p:oleObj>
          </a:graphicData>
        </a:graphic>
      </p:graphicFrame>
      <p:sp>
        <p:nvSpPr>
          <p:cNvPr id="24579" name="Rectangle 3"/>
          <p:cNvSpPr>
            <a:spLocks noChangeArrowheads="1"/>
          </p:cNvSpPr>
          <p:nvPr/>
        </p:nvSpPr>
        <p:spPr bwMode="auto">
          <a:xfrm>
            <a:off x="5715000" y="2819400"/>
            <a:ext cx="2514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LOGIN SCREEN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nvGraphicFramePr>
        <p:xfrm>
          <a:off x="457200" y="914400"/>
          <a:ext cx="4038600" cy="5534025"/>
        </p:xfrm>
        <a:graphic>
          <a:graphicData uri="http://schemas.openxmlformats.org/presentationml/2006/ole">
            <p:oleObj spid="_x0000_s25601" name="Bitmap Image" r:id="rId3" imgW="4819048" imgH="4780952" progId="PBrush">
              <p:embed/>
            </p:oleObj>
          </a:graphicData>
        </a:graphic>
      </p:graphicFrame>
      <p:sp>
        <p:nvSpPr>
          <p:cNvPr id="256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3" name="Object 3"/>
          <p:cNvGraphicFramePr>
            <a:graphicFrameLocks noChangeAspect="1"/>
          </p:cNvGraphicFramePr>
          <p:nvPr/>
        </p:nvGraphicFramePr>
        <p:xfrm>
          <a:off x="5105400" y="914400"/>
          <a:ext cx="3886200" cy="5562600"/>
        </p:xfrm>
        <a:graphic>
          <a:graphicData uri="http://schemas.openxmlformats.org/presentationml/2006/ole">
            <p:oleObj spid="_x0000_s25603" name="Bitmap Image" r:id="rId4" imgW="4761905" imgH="4761905" progId="PBrush">
              <p:embed/>
            </p:oleObj>
          </a:graphicData>
        </a:graphic>
      </p:graphicFrame>
      <p:sp>
        <p:nvSpPr>
          <p:cNvPr id="256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390650" algn="l"/>
              </a:tabLst>
            </a:pPr>
            <a:r>
              <a:rPr kumimoji="0" lang="en-US"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MAIN SCREEN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390650" algn="l"/>
              </a:tabLst>
            </a:pPr>
            <a:r>
              <a:rPr kumimoji="0" lang="en-US"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MAIN SCREEN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2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626" name="Object 2"/>
          <p:cNvGraphicFramePr>
            <a:graphicFrameLocks noChangeAspect="1"/>
          </p:cNvGraphicFramePr>
          <p:nvPr/>
        </p:nvGraphicFramePr>
        <p:xfrm>
          <a:off x="457200" y="1371600"/>
          <a:ext cx="4038600" cy="4953000"/>
        </p:xfrm>
        <a:graphic>
          <a:graphicData uri="http://schemas.openxmlformats.org/presentationml/2006/ole">
            <p:oleObj spid="_x0000_s26626" name="Bitmap Image" r:id="rId3" imgW="4742857" imgH="4753639" progId="PBrush">
              <p:embed/>
            </p:oleObj>
          </a:graphicData>
        </a:graphic>
      </p:graphicFrame>
      <p:sp>
        <p:nvSpPr>
          <p:cNvPr id="266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628" name="Object 4"/>
          <p:cNvGraphicFramePr>
            <a:graphicFrameLocks noChangeAspect="1"/>
          </p:cNvGraphicFramePr>
          <p:nvPr/>
        </p:nvGraphicFramePr>
        <p:xfrm>
          <a:off x="4876800" y="1371600"/>
          <a:ext cx="3810000" cy="4953000"/>
        </p:xfrm>
        <a:graphic>
          <a:graphicData uri="http://schemas.openxmlformats.org/presentationml/2006/ole">
            <p:oleObj spid="_x0000_s26628" name="Bitmap Image" r:id="rId4" imgW="4742857" imgH="4742857" progId="PBrush">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609600" y="1371600"/>
            <a:ext cx="3962045" cy="4953000"/>
          </a:xfrm>
          <a:prstGeom prst="rect">
            <a:avLst/>
          </a:prstGeom>
          <a:noFill/>
          <a:ln w="9525">
            <a:noFill/>
            <a:miter lim="800000"/>
            <a:headEnd/>
            <a:tailEnd/>
          </a:ln>
        </p:spPr>
      </p:pic>
      <p:pic>
        <p:nvPicPr>
          <p:cNvPr id="27651" name="Picture 3"/>
          <p:cNvPicPr>
            <a:picLocks noChangeAspect="1" noChangeArrowheads="1"/>
          </p:cNvPicPr>
          <p:nvPr/>
        </p:nvPicPr>
        <p:blipFill>
          <a:blip r:embed="rId3"/>
          <a:srcRect/>
          <a:stretch>
            <a:fillRect/>
          </a:stretch>
        </p:blipFill>
        <p:spPr bwMode="auto">
          <a:xfrm>
            <a:off x="4800600" y="1371600"/>
            <a:ext cx="3976688" cy="4952999"/>
          </a:xfrm>
          <a:prstGeom prst="rect">
            <a:avLst/>
          </a:prstGeom>
          <a:noFill/>
          <a:ln w="9525">
            <a:noFill/>
            <a:miter lim="800000"/>
            <a:headEnd/>
            <a:tailEnd/>
          </a:ln>
        </p:spPr>
      </p:pic>
      <p:sp>
        <p:nvSpPr>
          <p:cNvPr id="27652" name="Rectangle 4"/>
          <p:cNvSpPr>
            <a:spLocks noChangeArrowheads="1"/>
          </p:cNvSpPr>
          <p:nvPr/>
        </p:nvSpPr>
        <p:spPr bwMode="auto">
          <a:xfrm>
            <a:off x="1219200" y="381000"/>
            <a:ext cx="23622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390650" algn="l"/>
              </a:tabLst>
            </a:pP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NEW CRIMINAL FORM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653" name="Rectangle 5"/>
          <p:cNvSpPr>
            <a:spLocks noChangeArrowheads="1"/>
          </p:cNvSpPr>
          <p:nvPr/>
        </p:nvSpPr>
        <p:spPr bwMode="auto">
          <a:xfrm>
            <a:off x="5638800" y="609600"/>
            <a:ext cx="2438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SHOW DETAILS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685800" y="1447800"/>
            <a:ext cx="3810000" cy="4876800"/>
          </a:xfrm>
          <a:prstGeom prst="rect">
            <a:avLst/>
          </a:prstGeom>
          <a:noFill/>
          <a:ln w="9525">
            <a:noFill/>
            <a:miter lim="800000"/>
            <a:headEnd/>
            <a:tailEnd/>
          </a:ln>
        </p:spPr>
      </p:pic>
      <p:pic>
        <p:nvPicPr>
          <p:cNvPr id="28675" name="Picture 3"/>
          <p:cNvPicPr>
            <a:picLocks noChangeAspect="1" noChangeArrowheads="1"/>
          </p:cNvPicPr>
          <p:nvPr/>
        </p:nvPicPr>
        <p:blipFill>
          <a:blip r:embed="rId3"/>
          <a:srcRect/>
          <a:stretch>
            <a:fillRect/>
          </a:stretch>
        </p:blipFill>
        <p:spPr bwMode="auto">
          <a:xfrm>
            <a:off x="5029200" y="1447800"/>
            <a:ext cx="3810000" cy="4916488"/>
          </a:xfrm>
          <a:prstGeom prst="rect">
            <a:avLst/>
          </a:prstGeom>
          <a:noFill/>
          <a:ln w="9525">
            <a:noFill/>
            <a:miter lim="800000"/>
            <a:headEnd/>
            <a:tailEnd/>
          </a:ln>
        </p:spPr>
      </p:pic>
      <p:sp>
        <p:nvSpPr>
          <p:cNvPr id="28676" name="Rectangle 4"/>
          <p:cNvSpPr>
            <a:spLocks noChangeArrowheads="1"/>
          </p:cNvSpPr>
          <p:nvPr/>
        </p:nvSpPr>
        <p:spPr bwMode="auto">
          <a:xfrm>
            <a:off x="838200" y="685800"/>
            <a:ext cx="3276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CLIP IMAGE SCREEN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5486400" y="762000"/>
            <a:ext cx="3276600" cy="55399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UPDATE DETAILS SCREEN</a:t>
            </a:r>
            <a:endParaRPr kumimoji="0" lang="en-US" sz="4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761998"/>
          <a:ext cx="8458200" cy="6034965"/>
        </p:xfrm>
        <a:graphic>
          <a:graphicData uri="http://schemas.openxmlformats.org/drawingml/2006/table">
            <a:tbl>
              <a:tblPr/>
              <a:tblGrid>
                <a:gridCol w="974606"/>
                <a:gridCol w="1914407"/>
                <a:gridCol w="2056538"/>
                <a:gridCol w="1648520"/>
                <a:gridCol w="1864129"/>
              </a:tblGrid>
              <a:tr h="319507">
                <a:tc>
                  <a:txBody>
                    <a:bodyPr/>
                    <a:lstStyle/>
                    <a:p>
                      <a:pPr marL="0" marR="0" algn="ctr">
                        <a:spcBef>
                          <a:spcPts val="0"/>
                        </a:spcBef>
                        <a:spcAft>
                          <a:spcPts val="0"/>
                        </a:spcAft>
                      </a:pPr>
                      <a:r>
                        <a:rPr lang="en-US" sz="1400" b="1" dirty="0" err="1">
                          <a:latin typeface="Times New Roman"/>
                          <a:ea typeface="Times New Roman"/>
                        </a:rPr>
                        <a:t>S.no</a:t>
                      </a:r>
                      <a:r>
                        <a:rPr lang="en-US" sz="1400" b="1" dirty="0">
                          <a:latin typeface="Times New Roman"/>
                          <a:ea typeface="Times New Roman"/>
                        </a:rPr>
                        <a:t>.</a:t>
                      </a:r>
                      <a:endParaRPr lang="en-US" sz="1400" dirty="0">
                        <a:latin typeface="Times New Roman"/>
                        <a:ea typeface="Times New Roman"/>
                      </a:endParaRP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a:latin typeface="Times New Roman"/>
                          <a:ea typeface="Times New Roman"/>
                        </a:rPr>
                        <a:t>Screen</a:t>
                      </a:r>
                      <a:endParaRPr lang="en-US" sz="1400">
                        <a:latin typeface="Times New Roman"/>
                        <a:ea typeface="Times New Roman"/>
                      </a:endParaRP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a:latin typeface="Times New Roman"/>
                          <a:ea typeface="Times New Roman"/>
                        </a:rPr>
                        <a:t>Input</a:t>
                      </a:r>
                      <a:endParaRPr lang="en-US" sz="1400">
                        <a:latin typeface="Times New Roman"/>
                        <a:ea typeface="Times New Roman"/>
                      </a:endParaRP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a:latin typeface="Times New Roman"/>
                          <a:ea typeface="Times New Roman"/>
                        </a:rPr>
                        <a:t>Output</a:t>
                      </a:r>
                      <a:endParaRPr lang="en-US" sz="1400">
                        <a:latin typeface="Times New Roman"/>
                        <a:ea typeface="Times New Roman"/>
                      </a:endParaRP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a:latin typeface="Times New Roman"/>
                          <a:ea typeface="Times New Roman"/>
                        </a:rPr>
                        <a:t>Remarks</a:t>
                      </a:r>
                      <a:endParaRPr lang="en-US" sz="1400">
                        <a:latin typeface="Times New Roman"/>
                        <a:ea typeface="Times New Roman"/>
                      </a:endParaRP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2557">
                <a:tc>
                  <a:txBody>
                    <a:bodyPr/>
                    <a:lstStyle/>
                    <a:p>
                      <a:pPr marL="0" marR="0" algn="ctr">
                        <a:lnSpc>
                          <a:spcPct val="150000"/>
                        </a:lnSpc>
                        <a:spcBef>
                          <a:spcPts val="0"/>
                        </a:spcBef>
                        <a:spcAft>
                          <a:spcPts val="0"/>
                        </a:spcAft>
                      </a:pPr>
                      <a:r>
                        <a:rPr lang="en-US" sz="1400">
                          <a:latin typeface="Times New Roman"/>
                          <a:ea typeface="Times New Roman"/>
                        </a:rPr>
                        <a:t>1</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Login Page</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User Id</a:t>
                      </a:r>
                    </a:p>
                    <a:p>
                      <a:pPr marL="0" marR="0" algn="ctr">
                        <a:lnSpc>
                          <a:spcPct val="150000"/>
                        </a:lnSpc>
                        <a:spcBef>
                          <a:spcPts val="0"/>
                        </a:spcBef>
                        <a:spcAft>
                          <a:spcPts val="0"/>
                        </a:spcAft>
                      </a:pPr>
                      <a:r>
                        <a:rPr lang="en-US" sz="1400">
                          <a:latin typeface="Times New Roman"/>
                          <a:ea typeface="Times New Roman"/>
                        </a:rPr>
                        <a:t>Password</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User validation</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User will enter into Main Screen</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6741">
                <a:tc>
                  <a:txBody>
                    <a:bodyPr/>
                    <a:lstStyle/>
                    <a:p>
                      <a:pPr marL="0" marR="0" algn="ctr">
                        <a:lnSpc>
                          <a:spcPct val="150000"/>
                        </a:lnSpc>
                        <a:spcBef>
                          <a:spcPts val="0"/>
                        </a:spcBef>
                        <a:spcAft>
                          <a:spcPts val="0"/>
                        </a:spcAft>
                      </a:pPr>
                      <a:r>
                        <a:rPr lang="en-US" sz="1400">
                          <a:latin typeface="Times New Roman"/>
                          <a:ea typeface="Times New Roman"/>
                        </a:rPr>
                        <a:t>2</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Main Screen</a:t>
                      </a:r>
                    </a:p>
                    <a:p>
                      <a:pPr marL="342900" marR="0" lvl="0" indent="-342900" algn="ctr">
                        <a:lnSpc>
                          <a:spcPct val="150000"/>
                        </a:lnSpc>
                        <a:spcBef>
                          <a:spcPts val="0"/>
                        </a:spcBef>
                        <a:spcAft>
                          <a:spcPts val="0"/>
                        </a:spcAft>
                        <a:buFont typeface="Wingdings"/>
                        <a:buChar char=""/>
                        <a:tabLst>
                          <a:tab pos="457200" algn="l"/>
                        </a:tabLst>
                      </a:pPr>
                      <a:r>
                        <a:rPr lang="en-US" sz="1400">
                          <a:latin typeface="Times New Roman"/>
                          <a:ea typeface="Times New Roman"/>
                        </a:rPr>
                        <a:t>File</a:t>
                      </a:r>
                    </a:p>
                    <a:p>
                      <a:pPr marL="342900" marR="0" lvl="0" indent="-342900" algn="ctr">
                        <a:lnSpc>
                          <a:spcPct val="150000"/>
                        </a:lnSpc>
                        <a:spcBef>
                          <a:spcPts val="0"/>
                        </a:spcBef>
                        <a:spcAft>
                          <a:spcPts val="0"/>
                        </a:spcAft>
                        <a:buFont typeface="Symbol"/>
                        <a:buChar char=""/>
                        <a:tabLst>
                          <a:tab pos="457200" algn="l"/>
                        </a:tabLst>
                      </a:pPr>
                      <a:r>
                        <a:rPr lang="en-US" sz="1400">
                          <a:latin typeface="Times New Roman"/>
                          <a:ea typeface="Times New Roman"/>
                        </a:rPr>
                        <a:t>New</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dirty="0">
                          <a:latin typeface="Times New Roman"/>
                          <a:ea typeface="Times New Roman"/>
                        </a:rPr>
                        <a:t>Criminal Details are entered</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Details are stored in the database</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New Menu is selected to enter new criminal details.</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928">
                <a:tc>
                  <a:txBody>
                    <a:bodyPr/>
                    <a:lstStyle/>
                    <a:p>
                      <a:pPr marL="0" marR="0" algn="ctr">
                        <a:lnSpc>
                          <a:spcPct val="150000"/>
                        </a:lnSpc>
                        <a:spcBef>
                          <a:spcPts val="0"/>
                        </a:spcBef>
                        <a:spcAft>
                          <a:spcPts val="0"/>
                        </a:spcAft>
                      </a:pPr>
                      <a:r>
                        <a:rPr lang="en-US" sz="1400">
                          <a:latin typeface="Times New Roman"/>
                          <a:ea typeface="Times New Roman"/>
                        </a:rPr>
                        <a:t>3</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Main Screen</a:t>
                      </a:r>
                    </a:p>
                    <a:p>
                      <a:pPr marL="342900" marR="0" lvl="0" indent="-342900" algn="ctr">
                        <a:lnSpc>
                          <a:spcPct val="150000"/>
                        </a:lnSpc>
                        <a:spcBef>
                          <a:spcPts val="0"/>
                        </a:spcBef>
                        <a:spcAft>
                          <a:spcPts val="0"/>
                        </a:spcAft>
                        <a:buFont typeface="Wingdings"/>
                        <a:buChar char=""/>
                        <a:tabLst>
                          <a:tab pos="457200" algn="l"/>
                        </a:tabLst>
                      </a:pPr>
                      <a:r>
                        <a:rPr lang="en-US" sz="1400">
                          <a:latin typeface="Times New Roman"/>
                          <a:ea typeface="Times New Roman"/>
                        </a:rPr>
                        <a:t>File</a:t>
                      </a:r>
                    </a:p>
                    <a:p>
                      <a:pPr marL="342900" marR="0" lvl="0" indent="-342900" algn="ctr">
                        <a:lnSpc>
                          <a:spcPct val="150000"/>
                        </a:lnSpc>
                        <a:spcBef>
                          <a:spcPts val="0"/>
                        </a:spcBef>
                        <a:spcAft>
                          <a:spcPts val="0"/>
                        </a:spcAft>
                        <a:buFont typeface="Symbol"/>
                        <a:buChar char=""/>
                        <a:tabLst>
                          <a:tab pos="457200" algn="l"/>
                        </a:tabLst>
                      </a:pPr>
                      <a:r>
                        <a:rPr lang="en-US" sz="1400">
                          <a:latin typeface="Times New Roman"/>
                          <a:ea typeface="Times New Roman"/>
                        </a:rPr>
                        <a:t>Show Details</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Display option is clicked.</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Criminal Details are displayed</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Display details menu is selected to get details from database.</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2557">
                <a:tc>
                  <a:txBody>
                    <a:bodyPr/>
                    <a:lstStyle/>
                    <a:p>
                      <a:pPr marL="0" marR="0" algn="ctr">
                        <a:lnSpc>
                          <a:spcPct val="150000"/>
                        </a:lnSpc>
                        <a:spcBef>
                          <a:spcPts val="0"/>
                        </a:spcBef>
                        <a:spcAft>
                          <a:spcPts val="0"/>
                        </a:spcAft>
                      </a:pPr>
                      <a:r>
                        <a:rPr lang="en-US" sz="1400">
                          <a:latin typeface="Times New Roman"/>
                          <a:ea typeface="Times New Roman"/>
                        </a:rPr>
                        <a:t>4</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Main Screen</a:t>
                      </a:r>
                    </a:p>
                    <a:p>
                      <a:pPr marL="342900" marR="0" lvl="0" indent="-342900" algn="ctr">
                        <a:lnSpc>
                          <a:spcPct val="150000"/>
                        </a:lnSpc>
                        <a:spcBef>
                          <a:spcPts val="0"/>
                        </a:spcBef>
                        <a:spcAft>
                          <a:spcPts val="0"/>
                        </a:spcAft>
                        <a:buFont typeface="Wingdings"/>
                        <a:buChar char=""/>
                        <a:tabLst>
                          <a:tab pos="457200" algn="l"/>
                        </a:tabLst>
                      </a:pPr>
                      <a:r>
                        <a:rPr lang="en-US" sz="1400">
                          <a:latin typeface="Times New Roman"/>
                          <a:ea typeface="Times New Roman"/>
                        </a:rPr>
                        <a:t>File</a:t>
                      </a:r>
                    </a:p>
                    <a:p>
                      <a:pPr marL="342900" marR="0" lvl="0" indent="-342900" algn="ctr">
                        <a:lnSpc>
                          <a:spcPct val="150000"/>
                        </a:lnSpc>
                        <a:spcBef>
                          <a:spcPts val="0"/>
                        </a:spcBef>
                        <a:spcAft>
                          <a:spcPts val="0"/>
                        </a:spcAft>
                        <a:buFont typeface="Symbol"/>
                        <a:buChar char=""/>
                        <a:tabLst>
                          <a:tab pos="457200" algn="l"/>
                        </a:tabLst>
                      </a:pPr>
                      <a:r>
                        <a:rPr lang="en-US" sz="1400">
                          <a:latin typeface="Times New Roman"/>
                          <a:ea typeface="Times New Roman"/>
                        </a:rPr>
                        <a:t>Exit</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Exit Option is Clicked.</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Screen will be exited</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Screen will be shut down</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5112">
                <a:tc>
                  <a:txBody>
                    <a:bodyPr/>
                    <a:lstStyle/>
                    <a:p>
                      <a:pPr marL="0" marR="0" algn="ctr">
                        <a:lnSpc>
                          <a:spcPct val="150000"/>
                        </a:lnSpc>
                        <a:spcBef>
                          <a:spcPts val="0"/>
                        </a:spcBef>
                        <a:spcAft>
                          <a:spcPts val="0"/>
                        </a:spcAft>
                      </a:pPr>
                      <a:r>
                        <a:rPr lang="en-US" sz="1400">
                          <a:latin typeface="Times New Roman"/>
                          <a:ea typeface="Times New Roman"/>
                        </a:rPr>
                        <a:t>5</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Main Screen</a:t>
                      </a:r>
                    </a:p>
                    <a:p>
                      <a:pPr marL="342900" marR="0" lvl="0" indent="-342900" algn="ctr">
                        <a:lnSpc>
                          <a:spcPct val="150000"/>
                        </a:lnSpc>
                        <a:spcBef>
                          <a:spcPts val="0"/>
                        </a:spcBef>
                        <a:spcAft>
                          <a:spcPts val="0"/>
                        </a:spcAft>
                        <a:buFont typeface="Wingdings"/>
                        <a:buChar char=""/>
                        <a:tabLst>
                          <a:tab pos="457200" algn="l"/>
                        </a:tabLst>
                      </a:pPr>
                      <a:r>
                        <a:rPr lang="en-US" sz="1400">
                          <a:latin typeface="Times New Roman"/>
                          <a:ea typeface="Times New Roman"/>
                        </a:rPr>
                        <a:t>Edit</a:t>
                      </a:r>
                    </a:p>
                    <a:p>
                      <a:pPr marL="342900" marR="0" lvl="0" indent="-342900" algn="ctr">
                        <a:lnSpc>
                          <a:spcPct val="150000"/>
                        </a:lnSpc>
                        <a:spcBef>
                          <a:spcPts val="0"/>
                        </a:spcBef>
                        <a:spcAft>
                          <a:spcPts val="0"/>
                        </a:spcAft>
                        <a:buFont typeface="Symbol"/>
                        <a:buChar char=""/>
                        <a:tabLst>
                          <a:tab pos="457200" algn="l"/>
                        </a:tabLst>
                      </a:pPr>
                      <a:r>
                        <a:rPr lang="en-US" sz="1400">
                          <a:latin typeface="Times New Roman"/>
                          <a:ea typeface="Times New Roman"/>
                        </a:rPr>
                        <a:t>Clip Image</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Criminal Image is clipped into different parts</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latin typeface="Times New Roman"/>
                          <a:ea typeface="Times New Roman"/>
                        </a:rPr>
                        <a:t>The clips are stored in database</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dirty="0">
                          <a:latin typeface="Times New Roman"/>
                          <a:ea typeface="Times New Roman"/>
                        </a:rPr>
                        <a:t>Clip image menu is selected to clip image and store them in database</a:t>
                      </a:r>
                    </a:p>
                  </a:txBody>
                  <a:tcPr marL="42227" marR="42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itle 4"/>
          <p:cNvSpPr>
            <a:spLocks noGrp="1"/>
          </p:cNvSpPr>
          <p:nvPr>
            <p:ph type="title"/>
          </p:nvPr>
        </p:nvSpPr>
        <p:spPr>
          <a:xfrm>
            <a:off x="228600" y="152400"/>
            <a:ext cx="7467600" cy="563562"/>
          </a:xfrm>
        </p:spPr>
        <p:txBody>
          <a:bodyPr/>
          <a:lstStyle/>
          <a:p>
            <a:r>
              <a:rPr lang="en-US" b="1" u="sng" dirty="0" smtClean="0"/>
              <a:t>Test Cases</a:t>
            </a:r>
            <a:endParaRPr lang="en-US" b="1"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7467600" cy="563562"/>
          </a:xfrm>
        </p:spPr>
        <p:txBody>
          <a:bodyPr/>
          <a:lstStyle/>
          <a:p>
            <a:r>
              <a:rPr lang="en-US" b="1" u="sng" dirty="0" smtClean="0"/>
              <a:t>Conclusion</a:t>
            </a:r>
            <a:endParaRPr lang="en-US" b="1" u="sng" dirty="0"/>
          </a:p>
        </p:txBody>
      </p:sp>
      <p:sp>
        <p:nvSpPr>
          <p:cNvPr id="4" name="Content Placeholder 3"/>
          <p:cNvSpPr>
            <a:spLocks noGrp="1"/>
          </p:cNvSpPr>
          <p:nvPr>
            <p:ph sz="quarter" idx="1"/>
          </p:nvPr>
        </p:nvSpPr>
        <p:spPr>
          <a:xfrm>
            <a:off x="152400" y="762000"/>
            <a:ext cx="8534400" cy="5943600"/>
          </a:xfrm>
        </p:spPr>
        <p:txBody>
          <a:bodyPr>
            <a:normAutofit/>
          </a:bodyPr>
          <a:lstStyle/>
          <a:p>
            <a:pPr>
              <a:lnSpc>
                <a:spcPct val="150000"/>
              </a:lnSpc>
            </a:pPr>
            <a:r>
              <a:rPr lang="en-US" dirty="0" smtClean="0"/>
              <a:t>The purpose of face identification system is to identify criminals. In past years this process is carried out by humans. This process may give the image of the criminal but it is very difficult to identify the criminal details and also it requires much amount of human burden.</a:t>
            </a:r>
          </a:p>
          <a:p>
            <a:pPr>
              <a:lnSpc>
                <a:spcPct val="150000"/>
              </a:lnSpc>
              <a:buNone/>
            </a:pPr>
            <a:endParaRPr lang="en-US" dirty="0" smtClean="0"/>
          </a:p>
          <a:p>
            <a:pPr>
              <a:lnSpc>
                <a:spcPct val="150000"/>
              </a:lnSpc>
            </a:pPr>
            <a:r>
              <a:rPr lang="en-US" dirty="0" smtClean="0"/>
              <a:t> The main aim of our project is to overcome the drawbacks of human based system by using the machine based face identification process.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7467600" cy="487362"/>
          </a:xfrm>
        </p:spPr>
        <p:txBody>
          <a:bodyPr>
            <a:normAutofit fontScale="90000"/>
          </a:bodyPr>
          <a:lstStyle/>
          <a:p>
            <a:r>
              <a:rPr lang="en-US" b="1" u="sng" dirty="0" smtClean="0"/>
              <a:t>References</a:t>
            </a:r>
            <a:endParaRPr lang="en-US" b="1" u="sng" dirty="0"/>
          </a:p>
        </p:txBody>
      </p:sp>
      <p:sp>
        <p:nvSpPr>
          <p:cNvPr id="4" name="Content Placeholder 3"/>
          <p:cNvSpPr>
            <a:spLocks noGrp="1"/>
          </p:cNvSpPr>
          <p:nvPr>
            <p:ph sz="quarter" idx="1"/>
          </p:nvPr>
        </p:nvSpPr>
        <p:spPr>
          <a:xfrm>
            <a:off x="228600" y="762000"/>
            <a:ext cx="7696200" cy="5711952"/>
          </a:xfrm>
        </p:spPr>
        <p:txBody>
          <a:bodyPr>
            <a:normAutofit fontScale="62500" lnSpcReduction="20000"/>
          </a:bodyPr>
          <a:lstStyle/>
          <a:p>
            <a:r>
              <a:rPr lang="en-US" b="1" dirty="0" smtClean="0"/>
              <a:t>BOOKS REFERRED</a:t>
            </a:r>
          </a:p>
          <a:p>
            <a:endParaRPr lang="en-US" dirty="0" smtClean="0"/>
          </a:p>
          <a:p>
            <a:r>
              <a:rPr lang="en-US" dirty="0" smtClean="0"/>
              <a:t>The following books were used extensively for the project development and implementation.</a:t>
            </a:r>
          </a:p>
          <a:p>
            <a:pPr>
              <a:buNone/>
            </a:pPr>
            <a:r>
              <a:rPr lang="en-US" dirty="0" smtClean="0"/>
              <a:t> </a:t>
            </a:r>
          </a:p>
          <a:p>
            <a:pPr>
              <a:buNone/>
            </a:pPr>
            <a:r>
              <a:rPr lang="en-US" dirty="0" smtClean="0"/>
              <a:t>1. 	“The Complete Reference Java2” Tata McGraw-Hill publishing Company Limited. By Herbert </a:t>
            </a:r>
            <a:r>
              <a:rPr lang="en-US" dirty="0" err="1" smtClean="0"/>
              <a:t>Schildt</a:t>
            </a:r>
            <a:r>
              <a:rPr lang="en-US" dirty="0" smtClean="0"/>
              <a:t>.</a:t>
            </a:r>
          </a:p>
          <a:p>
            <a:pPr>
              <a:buNone/>
            </a:pPr>
            <a:r>
              <a:rPr lang="en-US" dirty="0" smtClean="0"/>
              <a:t> </a:t>
            </a:r>
          </a:p>
          <a:p>
            <a:pPr>
              <a:buNone/>
            </a:pPr>
            <a:r>
              <a:rPr lang="en-US" dirty="0" smtClean="0"/>
              <a:t>2. 	“Software Engineering, A Practitioner’s Approach” Tata McGraw-Hill Publishing Company Limited. By Roger S. Pressman.</a:t>
            </a:r>
          </a:p>
          <a:p>
            <a:endParaRPr lang="en-US" dirty="0" smtClean="0"/>
          </a:p>
          <a:p>
            <a:pPr>
              <a:buNone/>
            </a:pPr>
            <a:r>
              <a:rPr lang="en-US" dirty="0" smtClean="0"/>
              <a:t>3. 	“PL/SQL”. By Ivan </a:t>
            </a:r>
            <a:r>
              <a:rPr lang="en-US" dirty="0" err="1" smtClean="0"/>
              <a:t>Bayross</a:t>
            </a:r>
            <a:r>
              <a:rPr lang="en-US" dirty="0" smtClean="0"/>
              <a:t>.</a:t>
            </a:r>
          </a:p>
          <a:p>
            <a:pPr>
              <a:buNone/>
            </a:pPr>
            <a:endParaRPr lang="en-US" dirty="0" smtClean="0"/>
          </a:p>
          <a:p>
            <a:pPr>
              <a:buNone/>
            </a:pPr>
            <a:endParaRPr lang="en-US" dirty="0" smtClean="0"/>
          </a:p>
          <a:p>
            <a:r>
              <a:rPr lang="en-US" b="1" dirty="0" smtClean="0"/>
              <a:t>WEBSITES REFERRED </a:t>
            </a:r>
            <a:endParaRPr lang="en-US" dirty="0" smtClean="0"/>
          </a:p>
          <a:p>
            <a:endParaRPr lang="en-US" dirty="0" smtClean="0"/>
          </a:p>
          <a:p>
            <a:r>
              <a:rPr lang="en-US" dirty="0" smtClean="0"/>
              <a:t>The following links were searched and exploited extensively for the project development and implementation.</a:t>
            </a:r>
          </a:p>
          <a:p>
            <a:pPr>
              <a:buNone/>
            </a:pPr>
            <a:r>
              <a:rPr lang="en-US" dirty="0" smtClean="0"/>
              <a:t> </a:t>
            </a:r>
          </a:p>
          <a:p>
            <a:pPr marL="457200" lvl="0" indent="-457200">
              <a:buNone/>
            </a:pPr>
            <a:r>
              <a:rPr lang="en-US" dirty="0" smtClean="0"/>
              <a:t>1. http://www.java.sun.com/products\java</a:t>
            </a:r>
          </a:p>
          <a:p>
            <a:pPr marL="457200" lvl="0" indent="-457200">
              <a:buNone/>
            </a:pPr>
            <a:r>
              <a:rPr lang="en-US" dirty="0" smtClean="0"/>
              <a:t>2. http://www.jakarta.apache.org</a:t>
            </a:r>
          </a:p>
          <a:p>
            <a:pPr lvl="0">
              <a:buNone/>
            </a:pPr>
            <a:r>
              <a:rPr lang="en-US" dirty="0" smtClean="0"/>
              <a:t>3. http://www.javaworld.com/</a:t>
            </a:r>
          </a:p>
          <a:p>
            <a:pPr lvl="0">
              <a:buNone/>
            </a:pPr>
            <a:r>
              <a:rPr lang="en-US" dirty="0" smtClean="0"/>
              <a:t>4. http://www.java2s.com/</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715962"/>
          </a:xfrm>
        </p:spPr>
        <p:txBody>
          <a:bodyPr/>
          <a:lstStyle/>
          <a:p>
            <a:r>
              <a:rPr lang="en-US" b="1" u="sng" dirty="0" smtClean="0"/>
              <a:t>Contents</a:t>
            </a:r>
            <a:endParaRPr lang="en-US" b="1" u="sng" dirty="0"/>
          </a:p>
        </p:txBody>
      </p:sp>
      <p:sp>
        <p:nvSpPr>
          <p:cNvPr id="3" name="Content Placeholder 2"/>
          <p:cNvSpPr>
            <a:spLocks noGrp="1"/>
          </p:cNvSpPr>
          <p:nvPr>
            <p:ph sz="quarter" idx="1"/>
          </p:nvPr>
        </p:nvSpPr>
        <p:spPr>
          <a:xfrm>
            <a:off x="381000" y="914400"/>
            <a:ext cx="7543800" cy="5559552"/>
          </a:xfrm>
        </p:spPr>
        <p:txBody>
          <a:bodyPr>
            <a:normAutofit fontScale="85000" lnSpcReduction="10000"/>
          </a:bodyPr>
          <a:lstStyle/>
          <a:p>
            <a:pPr>
              <a:lnSpc>
                <a:spcPct val="150000"/>
              </a:lnSpc>
            </a:pPr>
            <a:r>
              <a:rPr lang="en-US" dirty="0" smtClean="0"/>
              <a:t>Objective Of Project</a:t>
            </a:r>
          </a:p>
          <a:p>
            <a:pPr>
              <a:lnSpc>
                <a:spcPct val="150000"/>
              </a:lnSpc>
            </a:pPr>
            <a:r>
              <a:rPr lang="en-US" dirty="0" smtClean="0"/>
              <a:t>Face Identification</a:t>
            </a:r>
          </a:p>
          <a:p>
            <a:pPr>
              <a:lnSpc>
                <a:spcPct val="150000"/>
              </a:lnSpc>
            </a:pPr>
            <a:r>
              <a:rPr lang="en-US" dirty="0" smtClean="0"/>
              <a:t>Existing System</a:t>
            </a:r>
          </a:p>
          <a:p>
            <a:pPr>
              <a:lnSpc>
                <a:spcPct val="150000"/>
              </a:lnSpc>
            </a:pPr>
            <a:r>
              <a:rPr lang="en-US" dirty="0" smtClean="0"/>
              <a:t>Proposed System</a:t>
            </a:r>
          </a:p>
          <a:p>
            <a:pPr>
              <a:lnSpc>
                <a:spcPct val="150000"/>
              </a:lnSpc>
            </a:pPr>
            <a:r>
              <a:rPr lang="en-US" dirty="0" smtClean="0"/>
              <a:t>Modules</a:t>
            </a:r>
          </a:p>
          <a:p>
            <a:pPr>
              <a:lnSpc>
                <a:spcPct val="150000"/>
              </a:lnSpc>
            </a:pPr>
            <a:r>
              <a:rPr lang="en-US" dirty="0" smtClean="0"/>
              <a:t>System Requirement Specification</a:t>
            </a:r>
          </a:p>
          <a:p>
            <a:pPr>
              <a:lnSpc>
                <a:spcPct val="150000"/>
              </a:lnSpc>
            </a:pPr>
            <a:r>
              <a:rPr lang="en-US" dirty="0" smtClean="0"/>
              <a:t>Use Case Diagram</a:t>
            </a:r>
          </a:p>
          <a:p>
            <a:pPr>
              <a:lnSpc>
                <a:spcPct val="150000"/>
              </a:lnSpc>
            </a:pPr>
            <a:r>
              <a:rPr lang="en-US" dirty="0" smtClean="0"/>
              <a:t>Screen Shots</a:t>
            </a:r>
          </a:p>
          <a:p>
            <a:pPr>
              <a:lnSpc>
                <a:spcPct val="150000"/>
              </a:lnSpc>
            </a:pPr>
            <a:r>
              <a:rPr lang="en-US" dirty="0" smtClean="0"/>
              <a:t>Test Cases</a:t>
            </a:r>
          </a:p>
          <a:p>
            <a:pPr>
              <a:lnSpc>
                <a:spcPct val="150000"/>
              </a:lnSpc>
            </a:pPr>
            <a:r>
              <a:rPr lang="en-US" dirty="0" smtClean="0"/>
              <a:t>Conclusion</a:t>
            </a:r>
          </a:p>
          <a:p>
            <a:pPr>
              <a:lnSpc>
                <a:spcPct val="150000"/>
              </a:lnSpc>
            </a:pPr>
            <a:r>
              <a:rPr lang="en-US" dirty="0" smtClean="0"/>
              <a:t>References</a:t>
            </a:r>
          </a:p>
          <a:p>
            <a:endParaRPr lang="en-US" dirty="0" smtClean="0"/>
          </a:p>
          <a:p>
            <a:endParaRPr lang="en-US" dirty="0" smtClean="0"/>
          </a:p>
          <a:p>
            <a:endParaRPr lang="en-US" dirty="0"/>
          </a:p>
        </p:txBody>
      </p:sp>
      <p:pic>
        <p:nvPicPr>
          <p:cNvPr id="4" name="Picture 3" descr="MC900140717.WMF"/>
          <p:cNvPicPr>
            <a:picLocks noChangeAspect="1"/>
          </p:cNvPicPr>
          <p:nvPr/>
        </p:nvPicPr>
        <p:blipFill>
          <a:blip r:embed="rId2"/>
          <a:stretch>
            <a:fillRect/>
          </a:stretch>
        </p:blipFill>
        <p:spPr>
          <a:xfrm>
            <a:off x="6248400" y="304800"/>
            <a:ext cx="2540305" cy="2286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u="sng" dirty="0" smtClean="0"/>
              <a:t>Objective of Project</a:t>
            </a:r>
            <a:endParaRPr lang="en-US" b="1" u="sng" dirty="0"/>
          </a:p>
        </p:txBody>
      </p:sp>
      <p:sp>
        <p:nvSpPr>
          <p:cNvPr id="3" name="Content Placeholder 2"/>
          <p:cNvSpPr>
            <a:spLocks noGrp="1"/>
          </p:cNvSpPr>
          <p:nvPr>
            <p:ph sz="quarter" idx="1"/>
          </p:nvPr>
        </p:nvSpPr>
        <p:spPr>
          <a:xfrm>
            <a:off x="228600" y="1295400"/>
            <a:ext cx="7696200" cy="5178552"/>
          </a:xfrm>
        </p:spPr>
        <p:txBody>
          <a:bodyPr/>
          <a:lstStyle/>
          <a:p>
            <a:pPr>
              <a:lnSpc>
                <a:spcPct val="150000"/>
              </a:lnSpc>
              <a:buNone/>
            </a:pPr>
            <a:r>
              <a:rPr lang="en-US" dirty="0" smtClean="0"/>
              <a:t>   This project can be used to identify a criminal in the investigation department. The project maintains the photographs of all the criminals. Each photograph is clipped into different parts.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639762"/>
          </a:xfrm>
        </p:spPr>
        <p:txBody>
          <a:bodyPr/>
          <a:lstStyle/>
          <a:p>
            <a:r>
              <a:rPr lang="en-US" b="1" u="sng" dirty="0" smtClean="0"/>
              <a:t>Face Identification</a:t>
            </a:r>
            <a:endParaRPr lang="en-US" b="1" u="sng" dirty="0"/>
          </a:p>
        </p:txBody>
      </p:sp>
      <p:sp>
        <p:nvSpPr>
          <p:cNvPr id="3" name="Content Placeholder 2"/>
          <p:cNvSpPr>
            <a:spLocks noGrp="1"/>
          </p:cNvSpPr>
          <p:nvPr>
            <p:ph sz="quarter" idx="1"/>
          </p:nvPr>
        </p:nvSpPr>
        <p:spPr>
          <a:xfrm>
            <a:off x="152400" y="914400"/>
            <a:ext cx="7772400" cy="5559552"/>
          </a:xfrm>
        </p:spPr>
        <p:txBody>
          <a:bodyPr/>
          <a:lstStyle/>
          <a:p>
            <a:pPr>
              <a:lnSpc>
                <a:spcPct val="150000"/>
              </a:lnSpc>
            </a:pPr>
            <a:r>
              <a:rPr lang="en-US" dirty="0" smtClean="0"/>
              <a:t>Face Identification is a technique that is mainly used to identify criminals based on the clues given by the eyewitnesses. </a:t>
            </a:r>
          </a:p>
          <a:p>
            <a:pPr>
              <a:lnSpc>
                <a:spcPct val="150000"/>
              </a:lnSpc>
            </a:pPr>
            <a:r>
              <a:rPr lang="en-US" dirty="0" smtClean="0"/>
              <a:t>Based on the clues we develop an image by using the image that we have in our database and then we compare it with the images already we have.</a:t>
            </a:r>
          </a:p>
          <a:p>
            <a:pPr>
              <a:lnSpc>
                <a:spcPct val="150000"/>
              </a:lnSpc>
            </a:pPr>
            <a:r>
              <a:rPr lang="en-US" dirty="0" smtClean="0"/>
              <a:t> To identify any criminals we must have a record that generally contains name, age, location, previous crime, gender, photo, etc.</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467600" cy="639762"/>
          </a:xfrm>
        </p:spPr>
        <p:txBody>
          <a:bodyPr/>
          <a:lstStyle/>
          <a:p>
            <a:r>
              <a:rPr lang="en-US" b="1" u="sng" dirty="0" smtClean="0"/>
              <a:t>Existing System</a:t>
            </a:r>
            <a:endParaRPr lang="en-US" b="1" u="sng" dirty="0"/>
          </a:p>
        </p:txBody>
      </p:sp>
      <p:sp>
        <p:nvSpPr>
          <p:cNvPr id="3" name="Content Placeholder 2"/>
          <p:cNvSpPr>
            <a:spLocks noGrp="1"/>
          </p:cNvSpPr>
          <p:nvPr>
            <p:ph sz="quarter" idx="1"/>
          </p:nvPr>
        </p:nvSpPr>
        <p:spPr>
          <a:xfrm>
            <a:off x="228600" y="914400"/>
            <a:ext cx="8458200" cy="5791200"/>
          </a:xfrm>
        </p:spPr>
        <p:txBody>
          <a:bodyPr>
            <a:normAutofit fontScale="92500"/>
          </a:bodyPr>
          <a:lstStyle/>
          <a:p>
            <a:pPr>
              <a:lnSpc>
                <a:spcPct val="150000"/>
              </a:lnSpc>
            </a:pPr>
            <a:r>
              <a:rPr lang="en-US" dirty="0" smtClean="0"/>
              <a:t>In recent years to identify any criminal face they used to make a sketch or draw a image based on the eyewitnesses. </a:t>
            </a:r>
          </a:p>
          <a:p>
            <a:pPr>
              <a:lnSpc>
                <a:spcPct val="150000"/>
              </a:lnSpc>
            </a:pPr>
            <a:r>
              <a:rPr lang="en-US" dirty="0" smtClean="0"/>
              <a:t>It used to take more amount of time and it was very difficult task to catch the criminals within a stipulated time. </a:t>
            </a:r>
          </a:p>
          <a:p>
            <a:pPr>
              <a:lnSpc>
                <a:spcPct val="150000"/>
              </a:lnSpc>
            </a:pPr>
            <a:r>
              <a:rPr lang="en-US" dirty="0" smtClean="0"/>
              <a:t>Check the existing records first.</a:t>
            </a:r>
          </a:p>
          <a:p>
            <a:pPr>
              <a:lnSpc>
                <a:spcPct val="150000"/>
              </a:lnSpc>
            </a:pPr>
            <a:r>
              <a:rPr lang="en-US" dirty="0" smtClean="0"/>
              <a:t>Each record was maintained in the books or registers or files which used to contain information about previous criminals with their names, alias name, gender, age, crime involved, etc. </a:t>
            </a:r>
          </a:p>
          <a:p>
            <a:pPr>
              <a:lnSpc>
                <a:spcPct val="150000"/>
              </a:lnSpc>
            </a:pPr>
            <a:r>
              <a:rPr lang="en-US" dirty="0" smtClean="0"/>
              <a:t>It needed very much of manual effort.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563562"/>
          </a:xfrm>
        </p:spPr>
        <p:txBody>
          <a:bodyPr/>
          <a:lstStyle/>
          <a:p>
            <a:r>
              <a:rPr lang="en-US" b="1" u="sng" dirty="0" smtClean="0"/>
              <a:t>Proposed System</a:t>
            </a:r>
            <a:endParaRPr lang="en-US" b="1" u="sng" dirty="0"/>
          </a:p>
        </p:txBody>
      </p:sp>
      <p:sp>
        <p:nvSpPr>
          <p:cNvPr id="3" name="Content Placeholder 2"/>
          <p:cNvSpPr>
            <a:spLocks noGrp="1"/>
          </p:cNvSpPr>
          <p:nvPr>
            <p:ph sz="quarter" idx="1"/>
          </p:nvPr>
        </p:nvSpPr>
        <p:spPr>
          <a:xfrm>
            <a:off x="228600" y="990600"/>
            <a:ext cx="7696200" cy="5483352"/>
          </a:xfrm>
        </p:spPr>
        <p:txBody>
          <a:bodyPr>
            <a:normAutofit fontScale="92500"/>
          </a:bodyPr>
          <a:lstStyle/>
          <a:p>
            <a:pPr lvl="0">
              <a:lnSpc>
                <a:spcPct val="150000"/>
              </a:lnSpc>
            </a:pPr>
            <a:r>
              <a:rPr lang="en-US" dirty="0" smtClean="0"/>
              <a:t>Addition, Clipping, Construction and updating of the criminal record and face.</a:t>
            </a:r>
          </a:p>
          <a:p>
            <a:pPr>
              <a:lnSpc>
                <a:spcPct val="150000"/>
              </a:lnSpc>
            </a:pPr>
            <a:endParaRPr lang="en-US" dirty="0" smtClean="0"/>
          </a:p>
          <a:p>
            <a:pPr lvl="0">
              <a:lnSpc>
                <a:spcPct val="150000"/>
              </a:lnSpc>
            </a:pPr>
            <a:r>
              <a:rPr lang="en-US" dirty="0" smtClean="0"/>
              <a:t>Comparing the image with the faces that are there in our database.</a:t>
            </a:r>
          </a:p>
          <a:p>
            <a:pPr>
              <a:lnSpc>
                <a:spcPct val="150000"/>
              </a:lnSpc>
            </a:pPr>
            <a:endParaRPr lang="en-US" dirty="0" smtClean="0"/>
          </a:p>
          <a:p>
            <a:pPr lvl="0">
              <a:lnSpc>
                <a:spcPct val="150000"/>
              </a:lnSpc>
            </a:pPr>
            <a:r>
              <a:rPr lang="en-US" dirty="0" smtClean="0"/>
              <a:t>If any new images are found then it should be entered into our database by add image module and then it should be segmented into different slices.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467600" cy="563562"/>
          </a:xfrm>
        </p:spPr>
        <p:txBody>
          <a:bodyPr/>
          <a:lstStyle/>
          <a:p>
            <a:r>
              <a:rPr lang="en-US" b="1" u="sng" dirty="0" smtClean="0"/>
              <a:t>Modules</a:t>
            </a:r>
            <a:endParaRPr lang="en-US" b="1" u="sng" dirty="0"/>
          </a:p>
        </p:txBody>
      </p:sp>
      <p:sp>
        <p:nvSpPr>
          <p:cNvPr id="3" name="Content Placeholder 2"/>
          <p:cNvSpPr>
            <a:spLocks noGrp="1"/>
          </p:cNvSpPr>
          <p:nvPr>
            <p:ph sz="quarter" idx="1"/>
          </p:nvPr>
        </p:nvSpPr>
        <p:spPr/>
        <p:txBody>
          <a:bodyPr/>
          <a:lstStyle/>
          <a:p>
            <a:r>
              <a:rPr lang="en-US" dirty="0" smtClean="0"/>
              <a:t>A module is a small part of our project. We may create many modules and finally we combine them to form a system.</a:t>
            </a:r>
          </a:p>
          <a:p>
            <a:pPr>
              <a:buNone/>
            </a:pPr>
            <a:endParaRPr lang="en-US" dirty="0" smtClean="0"/>
          </a:p>
          <a:p>
            <a:r>
              <a:rPr lang="en-US" dirty="0" smtClean="0"/>
              <a:t>The modules used in this project are :</a:t>
            </a:r>
          </a:p>
          <a:p>
            <a:endParaRPr lang="en-US" dirty="0" smtClean="0"/>
          </a:p>
          <a:p>
            <a:pPr lvl="0">
              <a:buFont typeface="Wingdings" pitchFamily="2" charset="2"/>
              <a:buChar char="§"/>
            </a:pPr>
            <a:r>
              <a:rPr lang="en-US" dirty="0" smtClean="0"/>
              <a:t>Add Image</a:t>
            </a:r>
          </a:p>
          <a:p>
            <a:pPr>
              <a:buFont typeface="Wingdings" pitchFamily="2" charset="2"/>
              <a:buChar char="§"/>
            </a:pPr>
            <a:r>
              <a:rPr lang="en-US" dirty="0" smtClean="0"/>
              <a:t>Clip Image</a:t>
            </a:r>
          </a:p>
          <a:p>
            <a:pPr lvl="0">
              <a:buFont typeface="Wingdings" pitchFamily="2" charset="2"/>
              <a:buChar char="§"/>
            </a:pPr>
            <a:r>
              <a:rPr lang="en-US" dirty="0" smtClean="0"/>
              <a:t>Construct Image</a:t>
            </a:r>
          </a:p>
          <a:p>
            <a:pPr lvl="0">
              <a:buFont typeface="Wingdings" pitchFamily="2" charset="2"/>
              <a:buChar char="§"/>
            </a:pPr>
            <a:r>
              <a:rPr lang="en-US" dirty="0" smtClean="0"/>
              <a:t>Identification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639762"/>
          </a:xfrm>
        </p:spPr>
        <p:txBody>
          <a:bodyPr/>
          <a:lstStyle/>
          <a:p>
            <a:r>
              <a:rPr lang="en-US" b="1" u="sng" dirty="0" smtClean="0"/>
              <a:t>Modules</a:t>
            </a:r>
            <a:r>
              <a:rPr lang="en-US" b="1" dirty="0" smtClean="0"/>
              <a:t> </a:t>
            </a:r>
            <a:r>
              <a:rPr lang="en-US" dirty="0" smtClean="0"/>
              <a:t>(cont..)</a:t>
            </a:r>
            <a:endParaRPr lang="en-US" dirty="0"/>
          </a:p>
        </p:txBody>
      </p:sp>
      <p:sp>
        <p:nvSpPr>
          <p:cNvPr id="3" name="Content Placeholder 2"/>
          <p:cNvSpPr>
            <a:spLocks noGrp="1"/>
          </p:cNvSpPr>
          <p:nvPr>
            <p:ph sz="quarter" idx="1"/>
          </p:nvPr>
        </p:nvSpPr>
        <p:spPr>
          <a:xfrm>
            <a:off x="228600" y="914400"/>
            <a:ext cx="8458200" cy="5559552"/>
          </a:xfrm>
        </p:spPr>
        <p:txBody>
          <a:bodyPr/>
          <a:lstStyle/>
          <a:p>
            <a:r>
              <a:rPr lang="en-US" b="1" dirty="0" smtClean="0"/>
              <a:t>Add Image</a:t>
            </a:r>
          </a:p>
          <a:p>
            <a:pPr>
              <a:buFont typeface="Wingdings" pitchFamily="2" charset="2"/>
              <a:buChar char="§"/>
            </a:pPr>
            <a:r>
              <a:rPr lang="en-US" dirty="0" smtClean="0"/>
              <a:t>Adding image along with the complete details of the person.</a:t>
            </a:r>
          </a:p>
          <a:p>
            <a:pPr>
              <a:buFont typeface="Wingdings" pitchFamily="2" charset="2"/>
              <a:buChar char="§"/>
            </a:pPr>
            <a:r>
              <a:rPr lang="en-US" dirty="0" smtClean="0"/>
              <a:t>Adding details of the criminals like name, age, alias name, gender, location, state, Arrested Date, etc. </a:t>
            </a:r>
          </a:p>
          <a:p>
            <a:pPr>
              <a:buFont typeface="Wingdings" pitchFamily="2" charset="2"/>
              <a:buChar char="§"/>
            </a:pPr>
            <a:r>
              <a:rPr lang="en-US" dirty="0" smtClean="0"/>
              <a:t>Unique criminal ID given to avoid duplication</a:t>
            </a:r>
          </a:p>
          <a:p>
            <a:endParaRPr lang="en-US" b="1" dirty="0" smtClean="0"/>
          </a:p>
          <a:p>
            <a:r>
              <a:rPr lang="en-US" b="1" dirty="0" smtClean="0"/>
              <a:t>Clip Image</a:t>
            </a:r>
          </a:p>
          <a:p>
            <a:pPr>
              <a:buFont typeface="Wingdings" pitchFamily="2" charset="2"/>
              <a:buChar char="§"/>
            </a:pPr>
            <a:r>
              <a:rPr lang="en-US" dirty="0" smtClean="0"/>
              <a:t>This modules main function is to divide the images into different pieces such as hairs, forehead, eyes, nose and lips and store them in the database and also create the files onto our system.</a:t>
            </a:r>
          </a:p>
          <a:p>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563562"/>
          </a:xfrm>
        </p:spPr>
        <p:txBody>
          <a:bodyPr/>
          <a:lstStyle/>
          <a:p>
            <a:r>
              <a:rPr lang="en-US" b="1" u="sng" dirty="0" smtClean="0"/>
              <a:t>Modules</a:t>
            </a:r>
            <a:r>
              <a:rPr lang="en-US" dirty="0" smtClean="0"/>
              <a:t> (cont..)</a:t>
            </a:r>
            <a:endParaRPr lang="en-US" dirty="0"/>
          </a:p>
        </p:txBody>
      </p:sp>
      <p:sp>
        <p:nvSpPr>
          <p:cNvPr id="3" name="Content Placeholder 2"/>
          <p:cNvSpPr>
            <a:spLocks noGrp="1"/>
          </p:cNvSpPr>
          <p:nvPr>
            <p:ph sz="quarter" idx="1"/>
          </p:nvPr>
        </p:nvSpPr>
        <p:spPr>
          <a:xfrm>
            <a:off x="228600" y="838200"/>
            <a:ext cx="8382000" cy="5943600"/>
          </a:xfrm>
        </p:spPr>
        <p:txBody>
          <a:bodyPr>
            <a:normAutofit/>
          </a:bodyPr>
          <a:lstStyle/>
          <a:p>
            <a:r>
              <a:rPr lang="en-US" b="1" dirty="0" smtClean="0"/>
              <a:t>Construct Image</a:t>
            </a:r>
          </a:p>
          <a:p>
            <a:pPr>
              <a:buFont typeface="Wingdings" pitchFamily="2" charset="2"/>
              <a:buChar char="§"/>
            </a:pPr>
            <a:r>
              <a:rPr lang="en-US" dirty="0" smtClean="0"/>
              <a:t>Based on the eyewitnesses we are going to construct the images. </a:t>
            </a:r>
          </a:p>
          <a:p>
            <a:pPr>
              <a:buFont typeface="Wingdings" pitchFamily="2" charset="2"/>
              <a:buChar char="§"/>
            </a:pPr>
            <a:r>
              <a:rPr lang="en-US" dirty="0" smtClean="0"/>
              <a:t>The witness will give us instruction by looking onto the screen on which there will be the parts of the images like eyes, hairs etc.</a:t>
            </a:r>
            <a:endParaRPr lang="en-US" b="1" dirty="0" smtClean="0"/>
          </a:p>
          <a:p>
            <a:endParaRPr lang="en-US" b="1" dirty="0" smtClean="0"/>
          </a:p>
          <a:p>
            <a:r>
              <a:rPr lang="en-US" b="1" dirty="0" smtClean="0"/>
              <a:t>Identification</a:t>
            </a:r>
          </a:p>
          <a:p>
            <a:pPr>
              <a:buFont typeface="Wingdings" pitchFamily="2" charset="2"/>
              <a:buChar char="§"/>
            </a:pPr>
            <a:r>
              <a:rPr lang="en-US" dirty="0" smtClean="0"/>
              <a:t>This module contains the interface to take the image from above module and it compares or searches with the images already there in the database. </a:t>
            </a:r>
          </a:p>
          <a:p>
            <a:pPr>
              <a:buFont typeface="Wingdings" pitchFamily="2" charset="2"/>
              <a:buChar char="§"/>
            </a:pPr>
            <a:r>
              <a:rPr lang="en-US" dirty="0" smtClean="0"/>
              <a:t>If any image is matched then we identify him/her as the criminal else we add that new image again to the database.  </a:t>
            </a:r>
            <a:r>
              <a:rPr lang="en-US" b="1" dirty="0" smtClean="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TotalTime>
  <Words>782</Words>
  <Application>Microsoft Office PowerPoint</Application>
  <PresentationFormat>On-screen Show (4:3)</PresentationFormat>
  <Paragraphs>148</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Oriel</vt:lpstr>
      <vt:lpstr>Bitmap Image</vt:lpstr>
      <vt:lpstr>Face Identification</vt:lpstr>
      <vt:lpstr>Contents</vt:lpstr>
      <vt:lpstr>Objective of Project</vt:lpstr>
      <vt:lpstr>Face Identification</vt:lpstr>
      <vt:lpstr>Existing System</vt:lpstr>
      <vt:lpstr>Proposed System</vt:lpstr>
      <vt:lpstr>Modules</vt:lpstr>
      <vt:lpstr>Modules (cont..)</vt:lpstr>
      <vt:lpstr>Modules (cont..)</vt:lpstr>
      <vt:lpstr>System Requirement Specification</vt:lpstr>
      <vt:lpstr>Use Case Diagram</vt:lpstr>
      <vt:lpstr>Screen Shots</vt:lpstr>
      <vt:lpstr>Slide 13</vt:lpstr>
      <vt:lpstr>Slide 14</vt:lpstr>
      <vt:lpstr>Slide 15</vt:lpstr>
      <vt:lpstr>Slide 16</vt:lpstr>
      <vt:lpstr>Test Cases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Identification</dc:title>
  <dc:creator>SAMHITA</dc:creator>
  <cp:lastModifiedBy>SAMHITA</cp:lastModifiedBy>
  <cp:revision>15</cp:revision>
  <dcterms:created xsi:type="dcterms:W3CDTF">2014-04-15T11:48:28Z</dcterms:created>
  <dcterms:modified xsi:type="dcterms:W3CDTF">2014-04-16T01:56:24Z</dcterms:modified>
</cp:coreProperties>
</file>