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5"/>
  </p:notesMasterIdLst>
  <p:sldIdLst>
    <p:sldId id="256" r:id="rId2"/>
    <p:sldId id="257" r:id="rId3"/>
    <p:sldId id="258" r:id="rId4"/>
    <p:sldId id="259" r:id="rId5"/>
    <p:sldId id="260" r:id="rId6"/>
    <p:sldId id="261" r:id="rId7"/>
    <p:sldId id="262" r:id="rId8"/>
    <p:sldId id="265" r:id="rId9"/>
    <p:sldId id="266" r:id="rId10"/>
    <p:sldId id="264"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C0791-EA1C-4644-ADAA-A3566ECA4F90}"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E1066-CD9F-46C6-9580-298CBE3631C2}" type="slidenum">
              <a:rPr lang="en-US" smtClean="0"/>
              <a:t>‹#›</a:t>
            </a:fld>
            <a:endParaRPr lang="en-US"/>
          </a:p>
        </p:txBody>
      </p:sp>
    </p:spTree>
    <p:extLst>
      <p:ext uri="{BB962C8B-B14F-4D97-AF65-F5344CB8AC3E}">
        <p14:creationId xmlns:p14="http://schemas.microsoft.com/office/powerpoint/2010/main" val="88873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E1066-CD9F-46C6-9580-298CBE3631C2}" type="slidenum">
              <a:rPr lang="en-US" smtClean="0"/>
              <a:t>1</a:t>
            </a:fld>
            <a:endParaRPr lang="en-US"/>
          </a:p>
        </p:txBody>
      </p:sp>
    </p:spTree>
    <p:extLst>
      <p:ext uri="{BB962C8B-B14F-4D97-AF65-F5344CB8AC3E}">
        <p14:creationId xmlns:p14="http://schemas.microsoft.com/office/powerpoint/2010/main" val="180528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2E095F7-EF50-4A5F-B4D9-899ED280DFB0}"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110212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095F7-EF50-4A5F-B4D9-899ED280DFB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327448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095F7-EF50-4A5F-B4D9-899ED280DFB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15958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095F7-EF50-4A5F-B4D9-899ED280DFB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AAC86-92F4-4A67-BF87-F68A8589138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1965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095F7-EF50-4A5F-B4D9-899ED280DFB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343340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E095F7-EF50-4A5F-B4D9-899ED280DFB0}"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1537403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E095F7-EF50-4A5F-B4D9-899ED280DFB0}"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131406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095F7-EF50-4A5F-B4D9-899ED280DFB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1285223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095F7-EF50-4A5F-B4D9-899ED280DFB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345070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095F7-EF50-4A5F-B4D9-899ED280DFB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267718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095F7-EF50-4A5F-B4D9-899ED280DFB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290977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095F7-EF50-4A5F-B4D9-899ED280DFB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220917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095F7-EF50-4A5F-B4D9-899ED280DFB0}"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91957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095F7-EF50-4A5F-B4D9-899ED280DFB0}"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110823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095F7-EF50-4A5F-B4D9-899ED280DFB0}"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189508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095F7-EF50-4A5F-B4D9-899ED280DFB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34392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095F7-EF50-4A5F-B4D9-899ED280DFB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AAC86-92F4-4A67-BF87-F68A85891381}" type="slidenum">
              <a:rPr lang="en-US" smtClean="0"/>
              <a:t>‹#›</a:t>
            </a:fld>
            <a:endParaRPr lang="en-US"/>
          </a:p>
        </p:txBody>
      </p:sp>
    </p:spTree>
    <p:extLst>
      <p:ext uri="{BB962C8B-B14F-4D97-AF65-F5344CB8AC3E}">
        <p14:creationId xmlns:p14="http://schemas.microsoft.com/office/powerpoint/2010/main" val="413477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2E095F7-EF50-4A5F-B4D9-899ED280DFB0}" type="datetimeFigureOut">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15AAC86-92F4-4A67-BF87-F68A85891381}" type="slidenum">
              <a:rPr lang="en-US" smtClean="0"/>
              <a:t>‹#›</a:t>
            </a:fld>
            <a:endParaRPr lang="en-US"/>
          </a:p>
        </p:txBody>
      </p:sp>
    </p:spTree>
    <p:extLst>
      <p:ext uri="{BB962C8B-B14F-4D97-AF65-F5344CB8AC3E}">
        <p14:creationId xmlns:p14="http://schemas.microsoft.com/office/powerpoint/2010/main" val="866770931"/>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340E-872D-4B05-2929-639F2BCD765C}"/>
              </a:ext>
            </a:extLst>
          </p:cNvPr>
          <p:cNvSpPr>
            <a:spLocks noGrp="1"/>
          </p:cNvSpPr>
          <p:nvPr>
            <p:ph type="ctrTitle"/>
          </p:nvPr>
        </p:nvSpPr>
        <p:spPr>
          <a:xfrm>
            <a:off x="254643" y="1793695"/>
            <a:ext cx="11771453" cy="1470365"/>
          </a:xfrm>
        </p:spPr>
        <p:txBody>
          <a:bodyPr anchor="ctr">
            <a:noAutofit/>
          </a:bodyPr>
          <a:lstStyle/>
          <a:p>
            <a:pPr algn="ctr"/>
            <a:r>
              <a:rPr lang="en-US" sz="6000" dirty="0">
                <a:solidFill>
                  <a:schemeClr val="accent1">
                    <a:lumMod val="20000"/>
                    <a:lumOff val="80000"/>
                  </a:schemeClr>
                </a:solidFill>
                <a:latin typeface="Times New Roman" panose="02020603050405020304" pitchFamily="18" charset="0"/>
                <a:cs typeface="Times New Roman" panose="02020603050405020304" pitchFamily="18" charset="0"/>
              </a:rPr>
              <a:t>Bear Attack in North America </a:t>
            </a:r>
            <a:r>
              <a:rPr lang="en-US" sz="4400" dirty="0">
                <a:solidFill>
                  <a:schemeClr val="accent1">
                    <a:lumMod val="20000"/>
                    <a:lumOff val="80000"/>
                  </a:schemeClr>
                </a:solidFill>
                <a:latin typeface="Times New Roman" panose="02020603050405020304" pitchFamily="18" charset="0"/>
                <a:cs typeface="Times New Roman" panose="02020603050405020304" pitchFamily="18" charset="0"/>
              </a:rPr>
              <a:t>:</a:t>
            </a:r>
            <a:br>
              <a:rPr lang="en-US" sz="4400" dirty="0">
                <a:solidFill>
                  <a:schemeClr val="accent1">
                    <a:lumMod val="20000"/>
                    <a:lumOff val="80000"/>
                  </a:schemeClr>
                </a:solidFill>
                <a:latin typeface="Times New Roman" panose="02020603050405020304" pitchFamily="18" charset="0"/>
                <a:cs typeface="Times New Roman" panose="02020603050405020304" pitchFamily="18" charset="0"/>
              </a:rPr>
            </a:br>
            <a:r>
              <a:rPr lang="en-US" sz="4400" dirty="0">
                <a:solidFill>
                  <a:schemeClr val="accent1">
                    <a:lumMod val="20000"/>
                    <a:lumOff val="80000"/>
                  </a:schemeClr>
                </a:solidFill>
                <a:latin typeface="Times New Roman" panose="02020603050405020304" pitchFamily="18" charset="0"/>
                <a:cs typeface="Times New Roman" panose="02020603050405020304" pitchFamily="18" charset="0"/>
              </a:rPr>
              <a:t> A Comprehensive Analysis</a:t>
            </a:r>
          </a:p>
        </p:txBody>
      </p:sp>
      <p:sp>
        <p:nvSpPr>
          <p:cNvPr id="3" name="Subtitle 2">
            <a:extLst>
              <a:ext uri="{FF2B5EF4-FFF2-40B4-BE49-F238E27FC236}">
                <a16:creationId xmlns:a16="http://schemas.microsoft.com/office/drawing/2014/main" id="{49D2784C-B85D-E5D1-1C74-3D409AB86261}"/>
              </a:ext>
            </a:extLst>
          </p:cNvPr>
          <p:cNvSpPr>
            <a:spLocks noGrp="1"/>
          </p:cNvSpPr>
          <p:nvPr>
            <p:ph type="subTitle" idx="1"/>
          </p:nvPr>
        </p:nvSpPr>
        <p:spPr>
          <a:xfrm>
            <a:off x="428263" y="4896090"/>
            <a:ext cx="11597833" cy="1365813"/>
          </a:xfrm>
        </p:spPr>
        <p:txBody>
          <a:bodyPr>
            <a:normAutofit fontScale="62500" lnSpcReduction="20000"/>
          </a:bodyPr>
          <a:lstStyle/>
          <a:p>
            <a:pPr algn="r"/>
            <a:endParaRPr lang="en-US" dirty="0">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HANEESHA THASNI N</a:t>
            </a:r>
          </a:p>
          <a:p>
            <a:pPr algn="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65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9550-C078-1F43-73B7-C2453EEAAE7C}"/>
              </a:ext>
            </a:extLst>
          </p:cNvPr>
          <p:cNvSpPr>
            <a:spLocks noGrp="1"/>
          </p:cNvSpPr>
          <p:nvPr>
            <p:ph type="title"/>
          </p:nvPr>
        </p:nvSpPr>
        <p:spPr/>
        <p:txBody>
          <a:bodyPr>
            <a:normAutofit fontScale="90000"/>
          </a:bodyPr>
          <a:lstStyle/>
          <a:p>
            <a:pPr algn="ctr"/>
            <a:r>
              <a:rPr lang="en-US" sz="4400" b="1" i="0" dirty="0">
                <a:solidFill>
                  <a:schemeClr val="accent2">
                    <a:lumMod val="75000"/>
                  </a:schemeClr>
                </a:solidFill>
                <a:effectLst/>
                <a:latin typeface="Times New Roman" panose="02020603050405020304" pitchFamily="18" charset="0"/>
                <a:cs typeface="Times New Roman" panose="02020603050405020304" pitchFamily="18" charset="0"/>
              </a:rPr>
              <a:t>Visualizing Bear Attack Intensity on Location</a:t>
            </a:r>
            <a:br>
              <a:rPr lang="en-US" b="1" i="0" dirty="0">
                <a:effectLst/>
                <a:latin typeface="system-ui"/>
              </a:rPr>
            </a:br>
            <a:endParaRPr lang="en-US" dirty="0"/>
          </a:p>
        </p:txBody>
      </p:sp>
      <p:pic>
        <p:nvPicPr>
          <p:cNvPr id="5" name="Content Placeholder 4">
            <a:extLst>
              <a:ext uri="{FF2B5EF4-FFF2-40B4-BE49-F238E27FC236}">
                <a16:creationId xmlns:a16="http://schemas.microsoft.com/office/drawing/2014/main" id="{BDA24C5F-8156-0286-6503-0461E29EB516}"/>
              </a:ext>
            </a:extLst>
          </p:cNvPr>
          <p:cNvPicPr>
            <a:picLocks noGrp="1" noChangeAspect="1"/>
          </p:cNvPicPr>
          <p:nvPr>
            <p:ph sz="half" idx="1"/>
          </p:nvPr>
        </p:nvPicPr>
        <p:blipFill>
          <a:blip r:embed="rId2"/>
          <a:stretch>
            <a:fillRect/>
          </a:stretch>
        </p:blipFill>
        <p:spPr>
          <a:xfrm>
            <a:off x="84223" y="1192192"/>
            <a:ext cx="6428152" cy="3796496"/>
          </a:xfrm>
          <a:prstGeom prst="rect">
            <a:avLst/>
          </a:prstGeom>
        </p:spPr>
      </p:pic>
      <p:pic>
        <p:nvPicPr>
          <p:cNvPr id="6" name="Content Placeholder 5">
            <a:extLst>
              <a:ext uri="{FF2B5EF4-FFF2-40B4-BE49-F238E27FC236}">
                <a16:creationId xmlns:a16="http://schemas.microsoft.com/office/drawing/2014/main" id="{4E6410FC-85EB-F83F-F8B9-E31137987925}"/>
              </a:ext>
            </a:extLst>
          </p:cNvPr>
          <p:cNvPicPr>
            <a:picLocks noGrp="1" noChangeAspect="1"/>
          </p:cNvPicPr>
          <p:nvPr>
            <p:ph sz="half" idx="2"/>
          </p:nvPr>
        </p:nvPicPr>
        <p:blipFill>
          <a:blip r:embed="rId3"/>
          <a:stretch>
            <a:fillRect/>
          </a:stretch>
        </p:blipFill>
        <p:spPr>
          <a:xfrm>
            <a:off x="6625068" y="1192192"/>
            <a:ext cx="5482709" cy="3796496"/>
          </a:xfrm>
          <a:prstGeom prst="rect">
            <a:avLst/>
          </a:prstGeom>
        </p:spPr>
      </p:pic>
      <p:sp>
        <p:nvSpPr>
          <p:cNvPr id="7" name="TextBox 6">
            <a:extLst>
              <a:ext uri="{FF2B5EF4-FFF2-40B4-BE49-F238E27FC236}">
                <a16:creationId xmlns:a16="http://schemas.microsoft.com/office/drawing/2014/main" id="{5CA1086E-E00C-3313-C768-1F066F8E385B}"/>
              </a:ext>
            </a:extLst>
          </p:cNvPr>
          <p:cNvSpPr txBox="1"/>
          <p:nvPr/>
        </p:nvSpPr>
        <p:spPr>
          <a:xfrm>
            <a:off x="233093" y="5034225"/>
            <a:ext cx="11725814" cy="1384995"/>
          </a:xfrm>
          <a:prstGeom prst="rect">
            <a:avLst/>
          </a:prstGeom>
          <a:noFill/>
        </p:spPr>
        <p:txBody>
          <a:bodyPr wrap="square" rtlCol="0">
            <a:spAutoFit/>
          </a:bodyPr>
          <a:lstStyle/>
          <a:p>
            <a:pPr algn="l"/>
            <a:r>
              <a:rPr lang="en-US" sz="1400" b="1" i="0" dirty="0">
                <a:effectLst/>
                <a:latin typeface="Times New Roman" panose="02020603050405020304" pitchFamily="18" charset="0"/>
                <a:cs typeface="Times New Roman" panose="02020603050405020304" pitchFamily="18" charset="0"/>
              </a:rPr>
              <a:t>Glacier National Park, Montana:</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Highest intensity with 10 incidents per month, indicating a significant concern for visitor safety and wildlife management.</a:t>
            </a:r>
          </a:p>
          <a:p>
            <a:pPr algn="l"/>
            <a:r>
              <a:rPr lang="en-US" sz="1400" b="1" i="0" dirty="0">
                <a:effectLst/>
                <a:latin typeface="Times New Roman" panose="02020603050405020304" pitchFamily="18" charset="0"/>
                <a:cs typeface="Times New Roman" panose="02020603050405020304" pitchFamily="18" charset="0"/>
              </a:rPr>
              <a:t>Yellowstone National Park, Wyoming:</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Moderate intensity with 7 incidents per month, suggesting a need for continued monitoring and safety measures.</a:t>
            </a:r>
          </a:p>
          <a:p>
            <a:pPr algn="l"/>
            <a:r>
              <a:rPr lang="en-US" sz="1400" b="1" i="0" dirty="0">
                <a:effectLst/>
                <a:latin typeface="Times New Roman" panose="02020603050405020304" pitchFamily="18" charset="0"/>
                <a:cs typeface="Times New Roman" panose="02020603050405020304" pitchFamily="18" charset="0"/>
              </a:rPr>
              <a:t>Algonquin Provincial Park, Ontario:</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Lower intensity with 5 incidents per month, yet still noteworthy for park authorities and visitors.</a:t>
            </a:r>
          </a:p>
        </p:txBody>
      </p:sp>
    </p:spTree>
    <p:extLst>
      <p:ext uri="{BB962C8B-B14F-4D97-AF65-F5344CB8AC3E}">
        <p14:creationId xmlns:p14="http://schemas.microsoft.com/office/powerpoint/2010/main" val="89627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6479-C575-E1DB-0BA3-85A9E72B0D7E}"/>
              </a:ext>
            </a:extLst>
          </p:cNvPr>
          <p:cNvSpPr>
            <a:spLocks noGrp="1"/>
          </p:cNvSpPr>
          <p:nvPr>
            <p:ph type="title"/>
          </p:nvPr>
        </p:nvSpPr>
        <p:spPr>
          <a:xfrm>
            <a:off x="838200" y="179930"/>
            <a:ext cx="10515600" cy="1325563"/>
          </a:xfrm>
        </p:spPr>
        <p:txBody>
          <a:bodyPr>
            <a:normAutofit/>
          </a:bodyPr>
          <a:lstStyle/>
          <a:p>
            <a:pPr algn="ctr"/>
            <a:r>
              <a:rPr lang="en-US" sz="4000" b="1" dirty="0">
                <a:solidFill>
                  <a:schemeClr val="accent2">
                    <a:lumMod val="75000"/>
                  </a:schemeClr>
                </a:solidFill>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DCA0A90B-2392-996F-F9C2-C233D6B33F3E}"/>
              </a:ext>
            </a:extLst>
          </p:cNvPr>
          <p:cNvSpPr>
            <a:spLocks noGrp="1"/>
          </p:cNvSpPr>
          <p:nvPr>
            <p:ph idx="1"/>
          </p:nvPr>
        </p:nvSpPr>
        <p:spPr>
          <a:xfrm>
            <a:off x="208344" y="1505494"/>
            <a:ext cx="11783028" cy="5172576"/>
          </a:xfrm>
        </p:spPr>
        <p:txBody>
          <a:bodyPr>
            <a:normAutofit fontScale="32500" lnSpcReduction="20000"/>
          </a:bodyPr>
          <a:lstStyle/>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Enhance safety practices and launch awareness campaigns, especially during the high-risk months of July through October.</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Boost awareness initiatives and educational programs in regions with higher bear attack rates.</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Introduce preventive safety measures during periods of increased bear activity.</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Investigate the causes behind the higher occurrence of incidents in specific areas.</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Create species-specific educational materials for park visitors and staff to raise safety awareness.</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Strengthen management protocols for captive bears to minimize the risk of attacks.</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Conduct more research into factors contributing to bear aggression and the frequency of human-bear encounters, both in the wild and in captivity.</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Improve Incident Reporting: Complete geolocation data (latitude and longitude) for bear attacks to track high-risk areas and improve monitoring.</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Real-Time Alerts: Set up alert systems in high-risk areas to warn about bear sightings and prevent encounters.</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Monitor Long-Term Trends: There’s been a rise in bear attacks since the 1970s. Investigating reasons like habitat loss and climate change could help develop preventive measures.</a:t>
            </a:r>
          </a:p>
          <a:p>
            <a:pPr algn="just">
              <a:lnSpc>
                <a:spcPct val="120000"/>
              </a:lnSpc>
              <a:buFont typeface="Arial" panose="020B0604020202020204" pitchFamily="34" charset="0"/>
              <a:buChar char="•"/>
            </a:pPr>
            <a:r>
              <a:rPr lang="en-US" sz="5000" b="0" i="0" dirty="0">
                <a:effectLst/>
                <a:latin typeface="Times New Roman" panose="02020603050405020304" pitchFamily="18" charset="0"/>
                <a:cs typeface="Times New Roman" panose="02020603050405020304" pitchFamily="18" charset="0"/>
              </a:rPr>
              <a:t>Encourage the use of bear deterrents (bear spray, noise devices)</a:t>
            </a:r>
          </a:p>
          <a:p>
            <a:endParaRPr lang="en-US" dirty="0"/>
          </a:p>
        </p:txBody>
      </p:sp>
    </p:spTree>
    <p:extLst>
      <p:ext uri="{BB962C8B-B14F-4D97-AF65-F5344CB8AC3E}">
        <p14:creationId xmlns:p14="http://schemas.microsoft.com/office/powerpoint/2010/main" val="191813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255C8-398A-9B91-15AC-B0A9B010481E}"/>
              </a:ext>
            </a:extLst>
          </p:cNvPr>
          <p:cNvSpPr>
            <a:spLocks noGrp="1"/>
          </p:cNvSpPr>
          <p:nvPr>
            <p:ph idx="1"/>
          </p:nvPr>
        </p:nvSpPr>
        <p:spPr>
          <a:xfrm>
            <a:off x="838200" y="1099595"/>
            <a:ext cx="10515600" cy="507736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 summary, recognizing high-risk times and areas for bear encounters is essential for improving public safety and minimizing conflicts between humans and bears. The months of May, July, August, September, and October are particularly dangerous, with Glacier National Park and Yellowstone National Park identified as key hotspots. This analysis highlights the need for targeted safety campaigns to educate the public on bear awareness and prevention, alongside further research into bear behavior and human interactions to enhance these safety measures and promote coexistence.</a:t>
            </a:r>
          </a:p>
        </p:txBody>
      </p:sp>
    </p:spTree>
    <p:extLst>
      <p:ext uri="{BB962C8B-B14F-4D97-AF65-F5344CB8AC3E}">
        <p14:creationId xmlns:p14="http://schemas.microsoft.com/office/powerpoint/2010/main" val="425654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32216-4F56-5C9F-8E59-347DC10C7FD0}"/>
              </a:ext>
            </a:extLst>
          </p:cNvPr>
          <p:cNvSpPr txBox="1"/>
          <p:nvPr/>
        </p:nvSpPr>
        <p:spPr>
          <a:xfrm>
            <a:off x="2939970" y="1574158"/>
            <a:ext cx="5497974" cy="1200329"/>
          </a:xfrm>
          <a:prstGeom prst="rect">
            <a:avLst/>
          </a:prstGeom>
          <a:noFill/>
        </p:spPr>
        <p:txBody>
          <a:bodyPr wrap="square" rtlCol="0">
            <a:spAutoFit/>
          </a:bodyPr>
          <a:lstStyle/>
          <a:p>
            <a:pPr algn="ctr"/>
            <a:r>
              <a:rPr lang="en-US" sz="7200" b="1" dirty="0">
                <a:latin typeface="Times New Roman" panose="02020603050405020304" pitchFamily="18" charset="0"/>
                <a:cs typeface="Times New Roman" panose="02020603050405020304" pitchFamily="18" charset="0"/>
              </a:rPr>
              <a:t>Thank</a:t>
            </a:r>
            <a:r>
              <a:rPr lang="en-US" sz="4800" b="1"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63006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3EEC-C30C-D171-1BA8-604F9EC263D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DA325819-C271-2E53-0BFB-80E2A8683536}"/>
              </a:ext>
            </a:extLst>
          </p:cNvPr>
          <p:cNvSpPr>
            <a:spLocks noGrp="1" noChangeArrowheads="1"/>
          </p:cNvSpPr>
          <p:nvPr>
            <p:ph idx="1"/>
          </p:nvPr>
        </p:nvSpPr>
        <p:spPr bwMode="auto">
          <a:xfrm>
            <a:off x="838200" y="3672938"/>
            <a:ext cx="9602309" cy="223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Analyzing bear attacks in North America</a:t>
            </a:r>
          </a:p>
          <a:p>
            <a:pPr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trends, common factors, and geographic distribution</a:t>
            </a:r>
          </a:p>
          <a:p>
            <a:pPr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Offering preventive measures and safety guidelines </a:t>
            </a:r>
          </a:p>
        </p:txBody>
      </p:sp>
      <p:sp>
        <p:nvSpPr>
          <p:cNvPr id="5" name="TextBox 4">
            <a:extLst>
              <a:ext uri="{FF2B5EF4-FFF2-40B4-BE49-F238E27FC236}">
                <a16:creationId xmlns:a16="http://schemas.microsoft.com/office/drawing/2014/main" id="{432C39D2-A448-27B0-33D1-038EC357DB10}"/>
              </a:ext>
            </a:extLst>
          </p:cNvPr>
          <p:cNvSpPr txBox="1"/>
          <p:nvPr/>
        </p:nvSpPr>
        <p:spPr>
          <a:xfrm>
            <a:off x="682906" y="2083443"/>
            <a:ext cx="10926502" cy="1307537"/>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It</a:t>
            </a:r>
            <a:r>
              <a:rPr lang="en-US" sz="2800" b="0" i="0" dirty="0">
                <a:effectLst/>
                <a:latin typeface="Times New Roman" panose="02020603050405020304" pitchFamily="18" charset="0"/>
                <a:cs typeface="Times New Roman" panose="02020603050405020304" pitchFamily="18" charset="0"/>
              </a:rPr>
              <a:t> shows every recorded killing by a black, brown, or polar bear from 1900-2018 in North America.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29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6C5C-55C3-4D1A-552B-3C2E68904B92}"/>
              </a:ext>
            </a:extLst>
          </p:cNvPr>
          <p:cNvSpPr>
            <a:spLocks noGrp="1"/>
          </p:cNvSpPr>
          <p:nvPr>
            <p:ph type="title"/>
          </p:nvPr>
        </p:nvSpPr>
        <p:spPr>
          <a:xfrm>
            <a:off x="838200" y="365126"/>
            <a:ext cx="10515600" cy="769194"/>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Dataset</a:t>
            </a:r>
            <a:r>
              <a:rPr lang="en-US" b="1" dirty="0"/>
              <a:t> </a:t>
            </a:r>
            <a:r>
              <a:rPr lang="en-US" sz="4000" b="1" dirty="0">
                <a:latin typeface="Times New Roman" panose="02020603050405020304" pitchFamily="18" charset="0"/>
                <a:cs typeface="Times New Roman" panose="02020603050405020304" pitchFamily="18" charset="0"/>
              </a:rPr>
              <a:t>Overview</a:t>
            </a:r>
            <a:br>
              <a:rPr lang="en-US" b="1" dirty="0"/>
            </a:br>
            <a:endParaRPr lang="en-US" dirty="0"/>
          </a:p>
        </p:txBody>
      </p:sp>
      <p:sp>
        <p:nvSpPr>
          <p:cNvPr id="3" name="Content Placeholder 2">
            <a:extLst>
              <a:ext uri="{FF2B5EF4-FFF2-40B4-BE49-F238E27FC236}">
                <a16:creationId xmlns:a16="http://schemas.microsoft.com/office/drawing/2014/main" id="{8007AA5E-A562-1C51-AB32-05A70F158534}"/>
              </a:ext>
            </a:extLst>
          </p:cNvPr>
          <p:cNvSpPr>
            <a:spLocks noGrp="1"/>
          </p:cNvSpPr>
          <p:nvPr>
            <p:ph idx="1"/>
          </p:nvPr>
        </p:nvSpPr>
        <p:spPr>
          <a:xfrm>
            <a:off x="502535" y="1027905"/>
            <a:ext cx="10515600" cy="5592813"/>
          </a:xfrm>
        </p:spPr>
        <p:txBody>
          <a:bodyPr>
            <a:normAutofit fontScale="55000" lnSpcReduction="20000"/>
          </a:bodyPr>
          <a:lstStyle/>
          <a:p>
            <a:pP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Total Records : 166 rows x 16 columns</a:t>
            </a:r>
          </a:p>
          <a:p>
            <a:pP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Columns : </a:t>
            </a:r>
          </a:p>
          <a:p>
            <a:pPr lvl="1"/>
            <a:r>
              <a:rPr lang="en-US" sz="2900" dirty="0">
                <a:latin typeface="Times New Roman" panose="02020603050405020304" pitchFamily="18" charset="0"/>
                <a:cs typeface="Times New Roman" panose="02020603050405020304" pitchFamily="18" charset="0"/>
              </a:rPr>
              <a:t> Name</a:t>
            </a:r>
          </a:p>
          <a:p>
            <a:pPr lvl="1"/>
            <a:r>
              <a:rPr lang="en-US" sz="2900" dirty="0">
                <a:latin typeface="Times New Roman" panose="02020603050405020304" pitchFamily="18" charset="0"/>
                <a:cs typeface="Times New Roman" panose="02020603050405020304" pitchFamily="18" charset="0"/>
              </a:rPr>
              <a:t>Age</a:t>
            </a:r>
          </a:p>
          <a:p>
            <a:pPr lvl="1"/>
            <a:r>
              <a:rPr lang="en-US" sz="2900" dirty="0">
                <a:latin typeface="Times New Roman" panose="02020603050405020304" pitchFamily="18" charset="0"/>
                <a:cs typeface="Times New Roman" panose="02020603050405020304" pitchFamily="18" charset="0"/>
              </a:rPr>
              <a:t> Gender</a:t>
            </a:r>
          </a:p>
          <a:p>
            <a:pPr lvl="1"/>
            <a:r>
              <a:rPr lang="en-US" sz="2900" dirty="0">
                <a:latin typeface="Times New Roman" panose="02020603050405020304" pitchFamily="18" charset="0"/>
                <a:cs typeface="Times New Roman" panose="02020603050405020304" pitchFamily="18" charset="0"/>
              </a:rPr>
              <a:t> Date</a:t>
            </a:r>
          </a:p>
          <a:p>
            <a:pPr lvl="1"/>
            <a:r>
              <a:rPr lang="en-US" sz="2900" dirty="0">
                <a:latin typeface="Times New Roman" panose="02020603050405020304" pitchFamily="18" charset="0"/>
                <a:cs typeface="Times New Roman" panose="02020603050405020304" pitchFamily="18" charset="0"/>
              </a:rPr>
              <a:t> Month</a:t>
            </a:r>
          </a:p>
          <a:p>
            <a:pPr lvl="1"/>
            <a:r>
              <a:rPr lang="en-US" sz="2900" dirty="0">
                <a:latin typeface="Times New Roman" panose="02020603050405020304" pitchFamily="18" charset="0"/>
                <a:cs typeface="Times New Roman" panose="02020603050405020304" pitchFamily="18" charset="0"/>
              </a:rPr>
              <a:t>Year</a:t>
            </a:r>
          </a:p>
          <a:p>
            <a:pPr lvl="1"/>
            <a:r>
              <a:rPr lang="en-US" sz="2900" dirty="0">
                <a:latin typeface="Times New Roman" panose="02020603050405020304" pitchFamily="18" charset="0"/>
                <a:cs typeface="Times New Roman" panose="02020603050405020304" pitchFamily="18" charset="0"/>
              </a:rPr>
              <a:t> Type</a:t>
            </a:r>
          </a:p>
          <a:p>
            <a:pPr lvl="1"/>
            <a:r>
              <a:rPr lang="en-US" sz="2900" dirty="0">
                <a:latin typeface="Times New Roman" panose="02020603050405020304" pitchFamily="18" charset="0"/>
                <a:cs typeface="Times New Roman" panose="02020603050405020304" pitchFamily="18" charset="0"/>
              </a:rPr>
              <a:t> Location</a:t>
            </a:r>
          </a:p>
          <a:p>
            <a:pPr lvl="1"/>
            <a:r>
              <a:rPr lang="en-US" sz="2900" dirty="0">
                <a:latin typeface="Times New Roman" panose="02020603050405020304" pitchFamily="18" charset="0"/>
                <a:cs typeface="Times New Roman" panose="02020603050405020304" pitchFamily="18" charset="0"/>
              </a:rPr>
              <a:t>Description</a:t>
            </a:r>
          </a:p>
          <a:p>
            <a:pPr lvl="1"/>
            <a:r>
              <a:rPr lang="en-US" sz="2900" dirty="0">
                <a:latin typeface="Times New Roman" panose="02020603050405020304" pitchFamily="18" charset="0"/>
                <a:cs typeface="Times New Roman" panose="02020603050405020304" pitchFamily="18" charset="0"/>
              </a:rPr>
              <a:t> Type of bear</a:t>
            </a:r>
          </a:p>
          <a:p>
            <a:pPr lvl="1"/>
            <a:r>
              <a:rPr lang="en-US" sz="2900" dirty="0">
                <a:latin typeface="Times New Roman" panose="02020603050405020304" pitchFamily="18" charset="0"/>
                <a:cs typeface="Times New Roman" panose="02020603050405020304" pitchFamily="18" charset="0"/>
              </a:rPr>
              <a:t> Hunter</a:t>
            </a:r>
          </a:p>
          <a:p>
            <a:pPr lvl="1"/>
            <a:r>
              <a:rPr lang="en-US" sz="2900" dirty="0">
                <a:latin typeface="Times New Roman" panose="02020603050405020304" pitchFamily="18" charset="0"/>
                <a:cs typeface="Times New Roman" panose="02020603050405020304" pitchFamily="18" charset="0"/>
              </a:rPr>
              <a:t> Hikers</a:t>
            </a:r>
          </a:p>
          <a:p>
            <a:pPr lvl="1"/>
            <a:r>
              <a:rPr lang="en-US" sz="2900" dirty="0">
                <a:latin typeface="Times New Roman" panose="02020603050405020304" pitchFamily="18" charset="0"/>
                <a:cs typeface="Times New Roman" panose="02020603050405020304" pitchFamily="18" charset="0"/>
              </a:rPr>
              <a:t> Grizzly</a:t>
            </a:r>
          </a:p>
          <a:p>
            <a:pPr lvl="1"/>
            <a:r>
              <a:rPr lang="en-US" sz="2900" dirty="0">
                <a:latin typeface="Times New Roman" panose="02020603050405020304" pitchFamily="18" charset="0"/>
                <a:cs typeface="Times New Roman" panose="02020603050405020304" pitchFamily="18" charset="0"/>
              </a:rPr>
              <a:t> Only one killed</a:t>
            </a:r>
          </a:p>
          <a:p>
            <a:pPr lvl="1"/>
            <a:r>
              <a:rPr lang="en-US" sz="2900" dirty="0">
                <a:latin typeface="Times New Roman" panose="02020603050405020304" pitchFamily="18" charset="0"/>
                <a:cs typeface="Times New Roman" panose="02020603050405020304" pitchFamily="18" charset="0"/>
              </a:rPr>
              <a:t> Latitude</a:t>
            </a:r>
          </a:p>
          <a:p>
            <a:pPr lvl="1"/>
            <a:r>
              <a:rPr lang="en-US" sz="2900" dirty="0">
                <a:latin typeface="Times New Roman" panose="02020603050405020304" pitchFamily="18" charset="0"/>
                <a:cs typeface="Times New Roman" panose="02020603050405020304" pitchFamily="18" charset="0"/>
              </a:rPr>
              <a:t> Longitude</a:t>
            </a:r>
          </a:p>
          <a:p>
            <a:pP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Time Range : 1901 – 2018</a:t>
            </a:r>
          </a:p>
          <a:p>
            <a:pP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Missing values are filled and dropped.</a:t>
            </a:r>
          </a:p>
          <a:p>
            <a:pP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Data Source : Kaggle</a:t>
            </a:r>
          </a:p>
          <a:p>
            <a:pPr marL="0" indent="0">
              <a:buNone/>
            </a:pPr>
            <a:endParaRPr lang="en-US" dirty="0"/>
          </a:p>
        </p:txBody>
      </p:sp>
    </p:spTree>
    <p:extLst>
      <p:ext uri="{BB962C8B-B14F-4D97-AF65-F5344CB8AC3E}">
        <p14:creationId xmlns:p14="http://schemas.microsoft.com/office/powerpoint/2010/main" val="30830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357F-9E83-8F5E-93EC-F57AF7B8170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Analysis Objectives</a:t>
            </a:r>
          </a:p>
        </p:txBody>
      </p:sp>
      <p:sp>
        <p:nvSpPr>
          <p:cNvPr id="3" name="Content Placeholder 2">
            <a:extLst>
              <a:ext uri="{FF2B5EF4-FFF2-40B4-BE49-F238E27FC236}">
                <a16:creationId xmlns:a16="http://schemas.microsoft.com/office/drawing/2014/main" id="{39720852-E6C2-B841-1C8B-AE1E2AF73E91}"/>
              </a:ext>
            </a:extLst>
          </p:cNvPr>
          <p:cNvSpPr>
            <a:spLocks noGrp="1"/>
          </p:cNvSpPr>
          <p:nvPr>
            <p:ph sz="half" idx="1"/>
          </p:nvPr>
        </p:nvSpPr>
        <p:spPr>
          <a:xfrm>
            <a:off x="838199" y="1825625"/>
            <a:ext cx="10088301" cy="4351338"/>
          </a:xfrm>
        </p:spPr>
        <p:txBody>
          <a:bodyPr>
            <a:normAutofit/>
          </a:bodyPr>
          <a:lstStyle/>
          <a:p>
            <a:r>
              <a:rPr lang="en-US" dirty="0">
                <a:latin typeface="Times New Roman" panose="02020603050405020304" pitchFamily="18" charset="0"/>
                <a:cs typeface="Times New Roman" panose="02020603050405020304" pitchFamily="18" charset="0"/>
              </a:rPr>
              <a:t>Analyze Gender and Age Distribution of Bear Attack Victims</a:t>
            </a:r>
          </a:p>
          <a:p>
            <a:r>
              <a:rPr lang="en-US" dirty="0">
                <a:latin typeface="Times New Roman" panose="02020603050405020304" pitchFamily="18" charset="0"/>
                <a:cs typeface="Times New Roman" panose="02020603050405020304" pitchFamily="18" charset="0"/>
              </a:rPr>
              <a:t>Compare Bear Attack Incidents: Wild vs. Captive Settings</a:t>
            </a:r>
          </a:p>
          <a:p>
            <a:r>
              <a:rPr lang="en-US" dirty="0">
                <a:latin typeface="Times New Roman" panose="02020603050405020304" pitchFamily="18" charset="0"/>
                <a:cs typeface="Times New Roman" panose="02020603050405020304" pitchFamily="18" charset="0"/>
              </a:rPr>
              <a:t>Examine Incident Trends Over Time (Years/Months)</a:t>
            </a:r>
          </a:p>
          <a:p>
            <a:r>
              <a:rPr lang="en-US" dirty="0">
                <a:latin typeface="Times New Roman" panose="02020603050405020304" pitchFamily="18" charset="0"/>
                <a:cs typeface="Times New Roman" panose="02020603050405020304" pitchFamily="18" charset="0"/>
              </a:rPr>
              <a:t>Investigate Bear Attacks on Hikers and Hunters by Month</a:t>
            </a:r>
          </a:p>
          <a:p>
            <a:r>
              <a:rPr lang="en-US" dirty="0">
                <a:latin typeface="Times New Roman" panose="02020603050405020304" pitchFamily="18" charset="0"/>
                <a:cs typeface="Times New Roman" panose="02020603050405020304" pitchFamily="18" charset="0"/>
              </a:rPr>
              <a:t>Visualize Bear Attack Intensity by Location</a:t>
            </a:r>
          </a:p>
        </p:txBody>
      </p:sp>
    </p:spTree>
    <p:extLst>
      <p:ext uri="{BB962C8B-B14F-4D97-AF65-F5344CB8AC3E}">
        <p14:creationId xmlns:p14="http://schemas.microsoft.com/office/powerpoint/2010/main" val="220545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2E41-2703-ED43-09F1-CBB312569F42}"/>
              </a:ext>
            </a:extLst>
          </p:cNvPr>
          <p:cNvSpPr>
            <a:spLocks noGrp="1"/>
          </p:cNvSpPr>
          <p:nvPr>
            <p:ph type="title"/>
          </p:nvPr>
        </p:nvSpPr>
        <p:spPr/>
        <p:txBody>
          <a:bodyPr>
            <a:noAutofit/>
          </a:bodyPr>
          <a:lstStyle/>
          <a:p>
            <a:pPr algn="ctr"/>
            <a:r>
              <a:rPr lang="en-US" sz="4000" b="1" dirty="0">
                <a:solidFill>
                  <a:schemeClr val="accent2">
                    <a:lumMod val="75000"/>
                  </a:schemeClr>
                </a:solidFill>
                <a:latin typeface="Times New Roman" panose="02020603050405020304" pitchFamily="18" charset="0"/>
                <a:cs typeface="Times New Roman" panose="02020603050405020304" pitchFamily="18" charset="0"/>
              </a:rPr>
              <a:t>Gender and Age Distribution of Bear Attack Victims</a:t>
            </a:r>
            <a:br>
              <a:rPr lang="en-US" sz="4000" b="1" dirty="0">
                <a:solidFill>
                  <a:schemeClr val="accent2">
                    <a:lumMod val="75000"/>
                  </a:schemeClr>
                </a:solidFill>
                <a:latin typeface="Times New Roman" panose="02020603050405020304" pitchFamily="18" charset="0"/>
                <a:cs typeface="Times New Roman" panose="02020603050405020304" pitchFamily="18" charset="0"/>
              </a:rPr>
            </a:br>
            <a:endParaRPr lang="en-US" sz="4000" b="1" dirty="0">
              <a:solidFill>
                <a:schemeClr val="accent2">
                  <a:lumMod val="75000"/>
                </a:schemeClr>
              </a:solidFill>
            </a:endParaRPr>
          </a:p>
        </p:txBody>
      </p:sp>
      <p:pic>
        <p:nvPicPr>
          <p:cNvPr id="5" name="Content Placeholder 4">
            <a:extLst>
              <a:ext uri="{FF2B5EF4-FFF2-40B4-BE49-F238E27FC236}">
                <a16:creationId xmlns:a16="http://schemas.microsoft.com/office/drawing/2014/main" id="{B6DF7165-49AF-CF04-0C4C-5D280F107F40}"/>
              </a:ext>
            </a:extLst>
          </p:cNvPr>
          <p:cNvPicPr>
            <a:picLocks noGrp="1" noChangeAspect="1"/>
          </p:cNvPicPr>
          <p:nvPr>
            <p:ph sz="half" idx="1"/>
          </p:nvPr>
        </p:nvPicPr>
        <p:blipFill>
          <a:blip r:embed="rId2"/>
          <a:stretch>
            <a:fillRect/>
          </a:stretch>
        </p:blipFill>
        <p:spPr>
          <a:xfrm>
            <a:off x="133205" y="1503328"/>
            <a:ext cx="5549966" cy="3663984"/>
          </a:xfrm>
          <a:prstGeom prst="rect">
            <a:avLst/>
          </a:prstGeom>
        </p:spPr>
      </p:pic>
      <p:pic>
        <p:nvPicPr>
          <p:cNvPr id="6" name="Content Placeholder 5">
            <a:extLst>
              <a:ext uri="{FF2B5EF4-FFF2-40B4-BE49-F238E27FC236}">
                <a16:creationId xmlns:a16="http://schemas.microsoft.com/office/drawing/2014/main" id="{917709A6-8322-8AFE-BF20-00A181CAEBB0}"/>
              </a:ext>
            </a:extLst>
          </p:cNvPr>
          <p:cNvPicPr>
            <a:picLocks noGrp="1" noChangeAspect="1"/>
          </p:cNvPicPr>
          <p:nvPr>
            <p:ph sz="half" idx="2"/>
          </p:nvPr>
        </p:nvPicPr>
        <p:blipFill>
          <a:blip r:embed="rId3"/>
          <a:stretch>
            <a:fillRect/>
          </a:stretch>
        </p:blipFill>
        <p:spPr>
          <a:xfrm>
            <a:off x="5844157" y="1503328"/>
            <a:ext cx="6214639" cy="3663984"/>
          </a:xfrm>
          <a:prstGeom prst="rect">
            <a:avLst/>
          </a:prstGeom>
        </p:spPr>
      </p:pic>
      <p:sp>
        <p:nvSpPr>
          <p:cNvPr id="9" name="TextBox 8">
            <a:extLst>
              <a:ext uri="{FF2B5EF4-FFF2-40B4-BE49-F238E27FC236}">
                <a16:creationId xmlns:a16="http://schemas.microsoft.com/office/drawing/2014/main" id="{49033648-BBC3-640D-FD00-009A7D811D5A}"/>
              </a:ext>
            </a:extLst>
          </p:cNvPr>
          <p:cNvSpPr txBox="1"/>
          <p:nvPr/>
        </p:nvSpPr>
        <p:spPr>
          <a:xfrm>
            <a:off x="300943" y="5354672"/>
            <a:ext cx="11435786" cy="98488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ystem-ui"/>
              </a:rPr>
              <a:t> </a:t>
            </a:r>
            <a:r>
              <a:rPr lang="en-US" sz="2000" b="0" i="0" dirty="0">
                <a:effectLst/>
                <a:latin typeface="Times New Roman" panose="02020603050405020304" pitchFamily="18" charset="0"/>
                <a:cs typeface="Times New Roman" panose="02020603050405020304" pitchFamily="18" charset="0"/>
              </a:rPr>
              <a:t>Highest number of victims are fall in middle aged ranges, particularly between 20 and 50.</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The majority of bear attack victims are male.</a:t>
            </a:r>
          </a:p>
          <a:p>
            <a:pPr algn="l">
              <a:buFont typeface="Arial" panose="020B0604020202020204" pitchFamily="34" charset="0"/>
              <a:buChar char="•"/>
            </a:pPr>
            <a:endParaRPr lang="en-US" b="0" i="0" dirty="0">
              <a:effectLst/>
              <a:latin typeface="system-ui"/>
            </a:endParaRPr>
          </a:p>
        </p:txBody>
      </p:sp>
    </p:spTree>
    <p:extLst>
      <p:ext uri="{BB962C8B-B14F-4D97-AF65-F5344CB8AC3E}">
        <p14:creationId xmlns:p14="http://schemas.microsoft.com/office/powerpoint/2010/main" val="374952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C124-AAE3-119A-9A33-74014FA98B20}"/>
              </a:ext>
            </a:extLst>
          </p:cNvPr>
          <p:cNvSpPr>
            <a:spLocks noGrp="1"/>
          </p:cNvSpPr>
          <p:nvPr>
            <p:ph type="title"/>
          </p:nvPr>
        </p:nvSpPr>
        <p:spPr/>
        <p:txBody>
          <a:bodyPr>
            <a:normAutofit fontScale="90000"/>
          </a:bodyPr>
          <a:lstStyle/>
          <a:p>
            <a:pPr algn="ctr"/>
            <a:r>
              <a:rPr lang="en-US" sz="4400" b="1" i="0" dirty="0">
                <a:solidFill>
                  <a:schemeClr val="accent2">
                    <a:lumMod val="75000"/>
                  </a:schemeClr>
                </a:solidFill>
                <a:effectLst/>
                <a:latin typeface="Times New Roman" panose="02020603050405020304" pitchFamily="18" charset="0"/>
                <a:cs typeface="Times New Roman" panose="02020603050405020304" pitchFamily="18" charset="0"/>
              </a:rPr>
              <a:t>Bear Attack Incidents: Wild vs. Captive</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889C251-DCA9-D545-77D2-50C0077F5AF1}"/>
              </a:ext>
            </a:extLst>
          </p:cNvPr>
          <p:cNvPicPr>
            <a:picLocks noGrp="1" noChangeAspect="1"/>
          </p:cNvPicPr>
          <p:nvPr>
            <p:ph idx="1"/>
          </p:nvPr>
        </p:nvPicPr>
        <p:blipFill>
          <a:blip r:embed="rId2"/>
          <a:stretch>
            <a:fillRect/>
          </a:stretch>
        </p:blipFill>
        <p:spPr>
          <a:xfrm>
            <a:off x="1446835" y="1366372"/>
            <a:ext cx="9178724" cy="4270499"/>
          </a:xfrm>
          <a:prstGeom prst="rect">
            <a:avLst/>
          </a:prstGeom>
        </p:spPr>
      </p:pic>
      <p:sp>
        <p:nvSpPr>
          <p:cNvPr id="5" name="TextBox 4">
            <a:extLst>
              <a:ext uri="{FF2B5EF4-FFF2-40B4-BE49-F238E27FC236}">
                <a16:creationId xmlns:a16="http://schemas.microsoft.com/office/drawing/2014/main" id="{D5358753-D4F0-DFF6-018A-96B992D165F1}"/>
              </a:ext>
            </a:extLst>
          </p:cNvPr>
          <p:cNvSpPr txBox="1"/>
          <p:nvPr/>
        </p:nvSpPr>
        <p:spPr>
          <a:xfrm>
            <a:off x="389681" y="5803071"/>
            <a:ext cx="11412638" cy="984885"/>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Wild animals are mostly attacked, with Brown bears being the most aggressive compared to Black bears, while Polar bears have the fewest attacks.</a:t>
            </a:r>
          </a:p>
          <a:p>
            <a:endParaRPr lang="en-US" dirty="0"/>
          </a:p>
        </p:txBody>
      </p:sp>
    </p:spTree>
    <p:extLst>
      <p:ext uri="{BB962C8B-B14F-4D97-AF65-F5344CB8AC3E}">
        <p14:creationId xmlns:p14="http://schemas.microsoft.com/office/powerpoint/2010/main" val="371821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F4D7-256A-A316-4415-6E34F8B8E419}"/>
              </a:ext>
            </a:extLst>
          </p:cNvPr>
          <p:cNvSpPr>
            <a:spLocks noGrp="1"/>
          </p:cNvSpPr>
          <p:nvPr>
            <p:ph type="title"/>
          </p:nvPr>
        </p:nvSpPr>
        <p:spPr/>
        <p:txBody>
          <a:bodyPr>
            <a:normAutofit/>
          </a:bodyPr>
          <a:lstStyle/>
          <a:p>
            <a:pPr algn="ctr"/>
            <a:r>
              <a:rPr lang="en-US" sz="4000" b="1" i="0" dirty="0">
                <a:solidFill>
                  <a:schemeClr val="accent2">
                    <a:lumMod val="75000"/>
                  </a:schemeClr>
                </a:solidFill>
                <a:effectLst/>
                <a:latin typeface="Times New Roman" panose="02020603050405020304" pitchFamily="18" charset="0"/>
                <a:cs typeface="Times New Roman" panose="02020603050405020304" pitchFamily="18" charset="0"/>
              </a:rPr>
              <a:t>Incident Trend over Time ( Years ) </a:t>
            </a:r>
            <a:br>
              <a:rPr lang="en-US" sz="4000" b="1" i="0" dirty="0">
                <a:solidFill>
                  <a:schemeClr val="accent2">
                    <a:lumMod val="75000"/>
                  </a:schemeClr>
                </a:solidFill>
                <a:effectLst/>
                <a:latin typeface="system-ui"/>
              </a:rPr>
            </a:br>
            <a:endParaRPr lang="en-US" sz="4000" dirty="0">
              <a:solidFill>
                <a:schemeClr val="accent2">
                  <a:lumMod val="75000"/>
                </a:schemeClr>
              </a:solidFill>
            </a:endParaRPr>
          </a:p>
        </p:txBody>
      </p:sp>
      <p:pic>
        <p:nvPicPr>
          <p:cNvPr id="5" name="Content Placeholder 4">
            <a:extLst>
              <a:ext uri="{FF2B5EF4-FFF2-40B4-BE49-F238E27FC236}">
                <a16:creationId xmlns:a16="http://schemas.microsoft.com/office/drawing/2014/main" id="{350DBDB5-82DE-5C2A-96FA-4AE95A0BFF15}"/>
              </a:ext>
            </a:extLst>
          </p:cNvPr>
          <p:cNvPicPr>
            <a:picLocks noGrp="1" noChangeAspect="1"/>
          </p:cNvPicPr>
          <p:nvPr>
            <p:ph sz="half" idx="1"/>
          </p:nvPr>
        </p:nvPicPr>
        <p:blipFill>
          <a:blip r:embed="rId2"/>
          <a:stretch>
            <a:fillRect/>
          </a:stretch>
        </p:blipFill>
        <p:spPr>
          <a:xfrm>
            <a:off x="58744" y="1273215"/>
            <a:ext cx="4733175" cy="4091817"/>
          </a:xfrm>
          <a:prstGeom prst="rect">
            <a:avLst/>
          </a:prstGeom>
        </p:spPr>
      </p:pic>
      <p:pic>
        <p:nvPicPr>
          <p:cNvPr id="6" name="Content Placeholder 5">
            <a:extLst>
              <a:ext uri="{FF2B5EF4-FFF2-40B4-BE49-F238E27FC236}">
                <a16:creationId xmlns:a16="http://schemas.microsoft.com/office/drawing/2014/main" id="{9C7ECD64-94E2-FCB2-3959-83C2BC3975D0}"/>
              </a:ext>
            </a:extLst>
          </p:cNvPr>
          <p:cNvPicPr>
            <a:picLocks noGrp="1" noChangeAspect="1"/>
          </p:cNvPicPr>
          <p:nvPr>
            <p:ph sz="half" idx="2"/>
          </p:nvPr>
        </p:nvPicPr>
        <p:blipFill>
          <a:blip r:embed="rId3"/>
          <a:stretch>
            <a:fillRect/>
          </a:stretch>
        </p:blipFill>
        <p:spPr>
          <a:xfrm>
            <a:off x="4961874" y="1273215"/>
            <a:ext cx="7171382" cy="4091817"/>
          </a:xfrm>
          <a:prstGeom prst="rect">
            <a:avLst/>
          </a:prstGeom>
        </p:spPr>
      </p:pic>
      <p:sp>
        <p:nvSpPr>
          <p:cNvPr id="8" name="TextBox 7">
            <a:extLst>
              <a:ext uri="{FF2B5EF4-FFF2-40B4-BE49-F238E27FC236}">
                <a16:creationId xmlns:a16="http://schemas.microsoft.com/office/drawing/2014/main" id="{AAEEBA88-7CD3-5BDF-AEA9-10B4025B3C64}"/>
              </a:ext>
            </a:extLst>
          </p:cNvPr>
          <p:cNvSpPr txBox="1"/>
          <p:nvPr/>
        </p:nvSpPr>
        <p:spPr>
          <a:xfrm>
            <a:off x="300941" y="5657671"/>
            <a:ext cx="11401063" cy="1292662"/>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ystem-ui"/>
              </a:rPr>
              <a:t> </a:t>
            </a:r>
            <a:r>
              <a:rPr lang="en-US" sz="2000" b="0" i="0" dirty="0">
                <a:effectLst/>
                <a:latin typeface="Times New Roman" panose="02020603050405020304" pitchFamily="18" charset="0"/>
                <a:cs typeface="Times New Roman" panose="02020603050405020304" pitchFamily="18" charset="0"/>
              </a:rPr>
              <a:t>Sharp increase from 1970</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1980,2005 and 2018 are the years with higher number of incidents.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1983,1992 and 2014 are also higher compared to other year.</a:t>
            </a:r>
          </a:p>
          <a:p>
            <a:pPr algn="l">
              <a:buFont typeface="Arial" panose="020B0604020202020204" pitchFamily="34" charset="0"/>
              <a:buChar char="•"/>
            </a:pPr>
            <a:endParaRPr lang="en-US" b="0" i="0" dirty="0">
              <a:effectLst/>
              <a:latin typeface="system-ui"/>
            </a:endParaRPr>
          </a:p>
        </p:txBody>
      </p:sp>
    </p:spTree>
    <p:extLst>
      <p:ext uri="{BB962C8B-B14F-4D97-AF65-F5344CB8AC3E}">
        <p14:creationId xmlns:p14="http://schemas.microsoft.com/office/powerpoint/2010/main" val="409531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152D-5552-C520-E23B-98F2D926B8B7}"/>
              </a:ext>
            </a:extLst>
          </p:cNvPr>
          <p:cNvSpPr>
            <a:spLocks noGrp="1"/>
          </p:cNvSpPr>
          <p:nvPr>
            <p:ph type="title"/>
          </p:nvPr>
        </p:nvSpPr>
        <p:spPr/>
        <p:txBody>
          <a:bodyPr>
            <a:normAutofit/>
          </a:bodyPr>
          <a:lstStyle/>
          <a:p>
            <a:pPr algn="ctr"/>
            <a:r>
              <a:rPr lang="en-US" sz="4000" b="1" i="0" dirty="0">
                <a:solidFill>
                  <a:schemeClr val="accent2">
                    <a:lumMod val="75000"/>
                  </a:schemeClr>
                </a:solidFill>
                <a:effectLst/>
                <a:latin typeface="Times New Roman" panose="02020603050405020304" pitchFamily="18" charset="0"/>
                <a:cs typeface="Times New Roman" panose="02020603050405020304" pitchFamily="18" charset="0"/>
              </a:rPr>
              <a:t>Incident Trend over Time ( Months)</a:t>
            </a:r>
            <a:br>
              <a:rPr lang="en-US" sz="4000" b="1" i="0" dirty="0">
                <a:solidFill>
                  <a:schemeClr val="accent2">
                    <a:lumMod val="75000"/>
                  </a:schemeClr>
                </a:solidFill>
                <a:effectLst/>
                <a:latin typeface="Times New Roman" panose="02020603050405020304" pitchFamily="18" charset="0"/>
                <a:cs typeface="Times New Roman" panose="02020603050405020304" pitchFamily="18" charset="0"/>
              </a:rPr>
            </a:br>
            <a:endParaRPr lang="en-US" sz="4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08CF731-9AC1-6D30-DDB4-B4A705CCEE5E}"/>
              </a:ext>
            </a:extLst>
          </p:cNvPr>
          <p:cNvPicPr>
            <a:picLocks noGrp="1" noChangeAspect="1"/>
          </p:cNvPicPr>
          <p:nvPr>
            <p:ph idx="1"/>
          </p:nvPr>
        </p:nvPicPr>
        <p:blipFill>
          <a:blip r:embed="rId2"/>
          <a:stretch>
            <a:fillRect/>
          </a:stretch>
        </p:blipFill>
        <p:spPr>
          <a:xfrm>
            <a:off x="83649" y="1294124"/>
            <a:ext cx="7266275" cy="4785155"/>
          </a:xfrm>
          <a:prstGeom prst="rect">
            <a:avLst/>
          </a:prstGeom>
        </p:spPr>
      </p:pic>
      <p:sp>
        <p:nvSpPr>
          <p:cNvPr id="5" name="TextBox 4">
            <a:extLst>
              <a:ext uri="{FF2B5EF4-FFF2-40B4-BE49-F238E27FC236}">
                <a16:creationId xmlns:a16="http://schemas.microsoft.com/office/drawing/2014/main" id="{18F5A984-1F80-EBBE-6FFF-0E5ECABE2ADE}"/>
              </a:ext>
            </a:extLst>
          </p:cNvPr>
          <p:cNvSpPr txBox="1"/>
          <p:nvPr/>
        </p:nvSpPr>
        <p:spPr>
          <a:xfrm>
            <a:off x="7581418" y="2142101"/>
            <a:ext cx="4526933" cy="4431983"/>
          </a:xfrm>
          <a:prstGeom prst="rect">
            <a:avLst/>
          </a:prstGeom>
          <a:noFill/>
        </p:spPr>
        <p:txBody>
          <a:bodyPr wrap="square" rtlCol="0">
            <a:spAutoFit/>
          </a:bodyPr>
          <a:lstStyle/>
          <a:p>
            <a:pPr algn="just"/>
            <a:r>
              <a:rPr lang="en-US" sz="1700" b="1" i="0" dirty="0">
                <a:effectLst/>
                <a:latin typeface="Times New Roman" panose="02020603050405020304" pitchFamily="18" charset="0"/>
                <a:cs typeface="Times New Roman" panose="02020603050405020304" pitchFamily="18" charset="0"/>
              </a:rPr>
              <a:t>Highest Incidents in August and July:</a:t>
            </a:r>
            <a:endParaRPr lang="en-US" sz="17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This could be attributed to increased human activity in bear habitats during summer months, when outdoor activities such as hiking, camping, and hunting are more common.</a:t>
            </a:r>
          </a:p>
          <a:p>
            <a:pPr algn="just">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algn="just"/>
            <a:r>
              <a:rPr lang="en-US" sz="1700" b="1" i="0" dirty="0">
                <a:effectLst/>
                <a:latin typeface="Times New Roman" panose="02020603050405020304" pitchFamily="18" charset="0"/>
                <a:cs typeface="Times New Roman" panose="02020603050405020304" pitchFamily="18" charset="0"/>
              </a:rPr>
              <a:t>Significant Incidents in September and October:</a:t>
            </a:r>
          </a:p>
          <a:p>
            <a:pPr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months of September and October also exhibit a higher frequency of bear attacks, likely due to the increased movement of bears during the fall season as they prepare for hibernation.</a:t>
            </a:r>
          </a:p>
          <a:p>
            <a:pPr algn="just">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algn="just"/>
            <a:r>
              <a:rPr lang="en-US" sz="1700" b="1" i="0" dirty="0">
                <a:effectLst/>
                <a:latin typeface="Times New Roman" panose="02020603050405020304" pitchFamily="18" charset="0"/>
                <a:cs typeface="Times New Roman" panose="02020603050405020304" pitchFamily="18" charset="0"/>
              </a:rPr>
              <a:t>Lower Incidents in Winter and Early Spring:</a:t>
            </a:r>
          </a:p>
          <a:p>
            <a:pPr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December, January, February, and March show notably fewer incidents, which aligns with the bears' hibernation period, where bear activity is significantly reduced.</a:t>
            </a:r>
          </a:p>
          <a:p>
            <a:pPr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April also shows fewer incidents, as it marks the transition out of winter and the early stages of bear activity resuming.</a:t>
            </a:r>
          </a:p>
          <a:p>
            <a:endParaRPr lang="en-US" dirty="0"/>
          </a:p>
        </p:txBody>
      </p:sp>
    </p:spTree>
    <p:extLst>
      <p:ext uri="{BB962C8B-B14F-4D97-AF65-F5344CB8AC3E}">
        <p14:creationId xmlns:p14="http://schemas.microsoft.com/office/powerpoint/2010/main" val="373918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F09D-92F9-DAC6-AA1E-7D62BCD98773}"/>
              </a:ext>
            </a:extLst>
          </p:cNvPr>
          <p:cNvSpPr>
            <a:spLocks noGrp="1"/>
          </p:cNvSpPr>
          <p:nvPr>
            <p:ph type="title"/>
          </p:nvPr>
        </p:nvSpPr>
        <p:spPr/>
        <p:txBody>
          <a:bodyPr>
            <a:normAutofit/>
          </a:bodyPr>
          <a:lstStyle/>
          <a:p>
            <a:pPr algn="ctr"/>
            <a:r>
              <a:rPr lang="en-US" sz="4000" b="1" i="0" dirty="0">
                <a:solidFill>
                  <a:schemeClr val="accent2">
                    <a:lumMod val="75000"/>
                  </a:schemeClr>
                </a:solidFill>
                <a:effectLst/>
                <a:latin typeface="Times New Roman" panose="02020603050405020304" pitchFamily="18" charset="0"/>
                <a:cs typeface="Times New Roman" panose="02020603050405020304" pitchFamily="18" charset="0"/>
              </a:rPr>
              <a:t>Bear Attacks on Hikers and Hunters by Month</a:t>
            </a:r>
            <a:br>
              <a:rPr lang="en-US" sz="4000" b="1" i="0" dirty="0">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F47511A-A14F-FB54-CC10-8B62685881AA}"/>
              </a:ext>
            </a:extLst>
          </p:cNvPr>
          <p:cNvPicPr>
            <a:picLocks noGrp="1" noChangeAspect="1"/>
          </p:cNvPicPr>
          <p:nvPr>
            <p:ph idx="1"/>
          </p:nvPr>
        </p:nvPicPr>
        <p:blipFill>
          <a:blip r:embed="rId2"/>
          <a:stretch>
            <a:fillRect/>
          </a:stretch>
        </p:blipFill>
        <p:spPr>
          <a:xfrm>
            <a:off x="1885949" y="1825625"/>
            <a:ext cx="8702676" cy="4351338"/>
          </a:xfrm>
          <a:prstGeom prst="rect">
            <a:avLst/>
          </a:prstGeom>
        </p:spPr>
      </p:pic>
    </p:spTree>
    <p:extLst>
      <p:ext uri="{BB962C8B-B14F-4D97-AF65-F5344CB8AC3E}">
        <p14:creationId xmlns:p14="http://schemas.microsoft.com/office/powerpoint/2010/main" val="212240741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TM04033923[[fn=Depth]]</Template>
  <TotalTime>518</TotalTime>
  <Words>795</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Corbel</vt:lpstr>
      <vt:lpstr>system-ui</vt:lpstr>
      <vt:lpstr>Times New Roman</vt:lpstr>
      <vt:lpstr>Wingdings</vt:lpstr>
      <vt:lpstr>Depth</vt:lpstr>
      <vt:lpstr>Bear Attack in North America :  A Comprehensive Analysis</vt:lpstr>
      <vt:lpstr>Introduction</vt:lpstr>
      <vt:lpstr>Dataset Overview </vt:lpstr>
      <vt:lpstr>Analysis Objectives</vt:lpstr>
      <vt:lpstr>Gender and Age Distribution of Bear Attack Victims </vt:lpstr>
      <vt:lpstr>Bear Attack Incidents: Wild vs. Captive </vt:lpstr>
      <vt:lpstr>Incident Trend over Time ( Years )  </vt:lpstr>
      <vt:lpstr>Incident Trend over Time ( Months) </vt:lpstr>
      <vt:lpstr>Bear Attacks on Hikers and Hunters by Month </vt:lpstr>
      <vt:lpstr>Visualizing Bear Attack Intensity on Location </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Haneesha Thasni</dc:creator>
  <cp:lastModifiedBy>Haneesha Thasni</cp:lastModifiedBy>
  <cp:revision>1</cp:revision>
  <dcterms:created xsi:type="dcterms:W3CDTF">2024-09-26T05:49:54Z</dcterms:created>
  <dcterms:modified xsi:type="dcterms:W3CDTF">2024-09-26T14:28:21Z</dcterms:modified>
</cp:coreProperties>
</file>