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7"/>
  </p:notesMasterIdLst>
  <p:sldIdLst>
    <p:sldId id="256" r:id="rId2"/>
    <p:sldId id="257" r:id="rId3"/>
    <p:sldId id="258" r:id="rId4"/>
    <p:sldId id="259" r:id="rId5"/>
    <p:sldId id="264" r:id="rId6"/>
    <p:sldId id="265" r:id="rId7"/>
    <p:sldId id="266" r:id="rId8"/>
    <p:sldId id="267" r:id="rId9"/>
    <p:sldId id="268" r:id="rId10"/>
    <p:sldId id="269" r:id="rId11"/>
    <p:sldId id="270" r:id="rId12"/>
    <p:sldId id="260"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E850B-0E64-4B5F-B889-C1F3BB039B87}"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17B69-0843-4B04-A0C3-6C67AB84AC08}" type="slidenum">
              <a:rPr lang="en-US" smtClean="0"/>
              <a:t>‹#›</a:t>
            </a:fld>
            <a:endParaRPr lang="en-US"/>
          </a:p>
        </p:txBody>
      </p:sp>
    </p:spTree>
    <p:extLst>
      <p:ext uri="{BB962C8B-B14F-4D97-AF65-F5344CB8AC3E}">
        <p14:creationId xmlns:p14="http://schemas.microsoft.com/office/powerpoint/2010/main" val="287658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17B69-0843-4B04-A0C3-6C67AB84AC08}" type="slidenum">
              <a:rPr lang="en-US" smtClean="0"/>
              <a:t>1</a:t>
            </a:fld>
            <a:endParaRPr lang="en-US"/>
          </a:p>
        </p:txBody>
      </p:sp>
    </p:spTree>
    <p:extLst>
      <p:ext uri="{BB962C8B-B14F-4D97-AF65-F5344CB8AC3E}">
        <p14:creationId xmlns:p14="http://schemas.microsoft.com/office/powerpoint/2010/main" val="56745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6B57F3-D2FC-4BF1-9ECF-2D91CECAFE6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1133747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B57F3-D2FC-4BF1-9ECF-2D91CECAFE6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405313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B57F3-D2FC-4BF1-9ECF-2D91CECAFE6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238578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B57F3-D2FC-4BF1-9ECF-2D91CECAFE6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210732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B57F3-D2FC-4BF1-9ECF-2D91CECAFE6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85921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B57F3-D2FC-4BF1-9ECF-2D91CECAFE6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424564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6B57F3-D2FC-4BF1-9ECF-2D91CECAFE6F}"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84787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6B57F3-D2FC-4BF1-9ECF-2D91CECAFE6F}"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350271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B57F3-D2FC-4BF1-9ECF-2D91CECAFE6F}"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43097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B57F3-D2FC-4BF1-9ECF-2D91CECAFE6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416682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B57F3-D2FC-4BF1-9ECF-2D91CECAFE6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731CD-D630-46CA-907F-281C294DA3CE}" type="slidenum">
              <a:rPr lang="en-US" smtClean="0"/>
              <a:t>‹#›</a:t>
            </a:fld>
            <a:endParaRPr lang="en-US"/>
          </a:p>
        </p:txBody>
      </p:sp>
    </p:spTree>
    <p:extLst>
      <p:ext uri="{BB962C8B-B14F-4D97-AF65-F5344CB8AC3E}">
        <p14:creationId xmlns:p14="http://schemas.microsoft.com/office/powerpoint/2010/main" val="376550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46B57F3-D2FC-4BF1-9ECF-2D91CECAFE6F}" type="datetimeFigureOut">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74731CD-D630-46CA-907F-281C294DA3CE}" type="slidenum">
              <a:rPr lang="en-US" smtClean="0"/>
              <a:t>‹#›</a:t>
            </a:fld>
            <a:endParaRPr lang="en-US"/>
          </a:p>
        </p:txBody>
      </p:sp>
    </p:spTree>
    <p:extLst>
      <p:ext uri="{BB962C8B-B14F-4D97-AF65-F5344CB8AC3E}">
        <p14:creationId xmlns:p14="http://schemas.microsoft.com/office/powerpoint/2010/main" val="2337622462"/>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38D3-079D-E364-A994-90B9BA71F8C7}"/>
              </a:ext>
            </a:extLst>
          </p:cNvPr>
          <p:cNvSpPr>
            <a:spLocks noGrp="1"/>
          </p:cNvSpPr>
          <p:nvPr>
            <p:ph type="ctrTitle"/>
          </p:nvPr>
        </p:nvSpPr>
        <p:spPr>
          <a:xfrm>
            <a:off x="625974" y="1864874"/>
            <a:ext cx="10615960" cy="2160618"/>
          </a:xfrm>
        </p:spPr>
        <p:txBody>
          <a:bodyPr anchor="ctr">
            <a:noAutofit/>
          </a:bodyPr>
          <a:lstStyle/>
          <a:p>
            <a:r>
              <a:rPr lang="en-US" sz="5600" b="1" dirty="0">
                <a:latin typeface="Times New Roman" panose="02020603050405020304" pitchFamily="18" charset="0"/>
                <a:cs typeface="Times New Roman" panose="02020603050405020304" pitchFamily="18" charset="0"/>
              </a:rPr>
              <a:t>Analysis of Cosmetic Online Business Payment Data </a:t>
            </a:r>
            <a:br>
              <a:rPr lang="en-US" sz="5600" b="1" dirty="0">
                <a:latin typeface="Times New Roman" panose="02020603050405020304" pitchFamily="18" charset="0"/>
                <a:cs typeface="Times New Roman" panose="02020603050405020304" pitchFamily="18" charset="0"/>
              </a:rPr>
            </a:br>
            <a:r>
              <a:rPr lang="en-US" sz="5600" b="1" dirty="0">
                <a:latin typeface="Times New Roman" panose="02020603050405020304" pitchFamily="18" charset="0"/>
                <a:cs typeface="Times New Roman" panose="02020603050405020304" pitchFamily="18" charset="0"/>
              </a:rPr>
              <a:t>(2020-2023)</a:t>
            </a:r>
          </a:p>
        </p:txBody>
      </p:sp>
      <p:sp>
        <p:nvSpPr>
          <p:cNvPr id="3" name="Subtitle 2">
            <a:extLst>
              <a:ext uri="{FF2B5EF4-FFF2-40B4-BE49-F238E27FC236}">
                <a16:creationId xmlns:a16="http://schemas.microsoft.com/office/drawing/2014/main" id="{F4F823A7-75AC-FE58-3C80-C508FC8582FA}"/>
              </a:ext>
            </a:extLst>
          </p:cNvPr>
          <p:cNvSpPr>
            <a:spLocks noGrp="1"/>
          </p:cNvSpPr>
          <p:nvPr>
            <p:ph type="subTitle" idx="1"/>
          </p:nvPr>
        </p:nvSpPr>
        <p:spPr>
          <a:xfrm>
            <a:off x="5933954" y="5505299"/>
            <a:ext cx="5501833" cy="460676"/>
          </a:xfrm>
        </p:spPr>
        <p:txBody>
          <a:bodyPr>
            <a:normAutofit/>
          </a:bodyPr>
          <a:lstStyle/>
          <a:p>
            <a:r>
              <a:rPr lang="en-US" sz="2200" dirty="0">
                <a:latin typeface="Times New Roman" panose="02020603050405020304" pitchFamily="18" charset="0"/>
                <a:cs typeface="Times New Roman" panose="02020603050405020304" pitchFamily="18" charset="0"/>
              </a:rPr>
              <a:t>HANEESHA THASNI N</a:t>
            </a:r>
          </a:p>
        </p:txBody>
      </p:sp>
    </p:spTree>
    <p:extLst>
      <p:ext uri="{BB962C8B-B14F-4D97-AF65-F5344CB8AC3E}">
        <p14:creationId xmlns:p14="http://schemas.microsoft.com/office/powerpoint/2010/main" val="231577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00DD-D177-CC6D-146D-B92AE4EE998B}"/>
              </a:ext>
            </a:extLst>
          </p:cNvPr>
          <p:cNvSpPr>
            <a:spLocks noGrp="1"/>
          </p:cNvSpPr>
          <p:nvPr>
            <p:ph type="title"/>
          </p:nvPr>
        </p:nvSpPr>
        <p:spPr>
          <a:xfrm>
            <a:off x="208840" y="203079"/>
            <a:ext cx="11713084" cy="653447"/>
          </a:xfrm>
        </p:spPr>
        <p:txBody>
          <a:bodyPr anchor="t">
            <a:normAutofit fontScale="90000"/>
          </a:bodyPr>
          <a:lstStyle/>
          <a:p>
            <a:pPr algn="ctr"/>
            <a:r>
              <a:rPr lang="en-US" sz="3100" b="1" i="0" dirty="0">
                <a:effectLst/>
                <a:latin typeface="Times New Roman" panose="02020603050405020304" pitchFamily="18" charset="0"/>
                <a:cs typeface="Times New Roman" panose="02020603050405020304" pitchFamily="18" charset="0"/>
              </a:rPr>
              <a:t>Annual Comparison of Payment Amounts Processed by Payment Provider</a:t>
            </a:r>
            <a:br>
              <a:rPr lang="en-US" b="1" i="0" dirty="0">
                <a:effectLst/>
                <a:latin typeface="system-ui"/>
              </a:rPr>
            </a:br>
            <a:br>
              <a:rPr lang="en-US" b="1" i="0" dirty="0">
                <a:effectLst/>
                <a:latin typeface="system-ui"/>
              </a:rPr>
            </a:br>
            <a:endParaRPr lang="en-US" dirty="0"/>
          </a:p>
        </p:txBody>
      </p:sp>
      <p:pic>
        <p:nvPicPr>
          <p:cNvPr id="5" name="Content Placeholder 4" descr="A graph of a bar chart&#10;&#10;Description automatically generated with medium confidence">
            <a:extLst>
              <a:ext uri="{FF2B5EF4-FFF2-40B4-BE49-F238E27FC236}">
                <a16:creationId xmlns:a16="http://schemas.microsoft.com/office/drawing/2014/main" id="{00F559B9-046E-7138-8807-78171D6C8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39" y="1131143"/>
            <a:ext cx="7592497" cy="5694373"/>
          </a:xfrm>
        </p:spPr>
      </p:pic>
      <p:sp>
        <p:nvSpPr>
          <p:cNvPr id="6" name="TextBox 5">
            <a:extLst>
              <a:ext uri="{FF2B5EF4-FFF2-40B4-BE49-F238E27FC236}">
                <a16:creationId xmlns:a16="http://schemas.microsoft.com/office/drawing/2014/main" id="{8141814A-B3BD-B8D0-044F-3ABBE318DE52}"/>
              </a:ext>
            </a:extLst>
          </p:cNvPr>
          <p:cNvSpPr txBox="1"/>
          <p:nvPr/>
        </p:nvSpPr>
        <p:spPr>
          <a:xfrm>
            <a:off x="7858715" y="2487171"/>
            <a:ext cx="4124446" cy="188365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Before 2021, offline payments dominated, but by 2021-2022, Razor pay saw a significant rise. By 2023, it became the sole payment method.</a:t>
            </a:r>
          </a:p>
        </p:txBody>
      </p:sp>
    </p:spTree>
    <p:extLst>
      <p:ext uri="{BB962C8B-B14F-4D97-AF65-F5344CB8AC3E}">
        <p14:creationId xmlns:p14="http://schemas.microsoft.com/office/powerpoint/2010/main" val="39751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308B-653B-7FFA-564D-562D23E5D1C7}"/>
              </a:ext>
            </a:extLst>
          </p:cNvPr>
          <p:cNvSpPr>
            <a:spLocks noGrp="1"/>
          </p:cNvSpPr>
          <p:nvPr>
            <p:ph type="title"/>
          </p:nvPr>
        </p:nvSpPr>
        <p:spPr>
          <a:xfrm>
            <a:off x="838199" y="365125"/>
            <a:ext cx="10528139" cy="722895"/>
          </a:xfrm>
        </p:spPr>
        <p:txBody>
          <a:bodyPr anchor="t">
            <a:normAutofit fontScale="90000"/>
          </a:bodyPr>
          <a:lstStyle/>
          <a:p>
            <a:pPr algn="ctr"/>
            <a:r>
              <a:rPr lang="en-US" b="1" i="0" dirty="0">
                <a:effectLst/>
                <a:latin typeface="Times New Roman" panose="02020603050405020304" pitchFamily="18" charset="0"/>
                <a:cs typeface="Times New Roman" panose="02020603050405020304" pitchFamily="18" charset="0"/>
              </a:rPr>
              <a:t>Payment Amount Distribution</a:t>
            </a:r>
            <a:br>
              <a:rPr lang="en-US" b="1" i="0" dirty="0">
                <a:effectLst/>
                <a:latin typeface="system-ui"/>
              </a:rPr>
            </a:br>
            <a:endParaRPr lang="en-US" dirty="0"/>
          </a:p>
        </p:txBody>
      </p:sp>
      <p:pic>
        <p:nvPicPr>
          <p:cNvPr id="5" name="Content Placeholder 4" descr="A diagram of a payment amount distribution&#10;&#10;Description automatically generated">
            <a:extLst>
              <a:ext uri="{FF2B5EF4-FFF2-40B4-BE49-F238E27FC236}">
                <a16:creationId xmlns:a16="http://schemas.microsoft.com/office/drawing/2014/main" id="{3DDF3A6D-DAA9-4BDE-0732-7AFC3DAB3A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683" y="1088020"/>
            <a:ext cx="10528138" cy="4351338"/>
          </a:xfrm>
        </p:spPr>
      </p:pic>
      <p:sp>
        <p:nvSpPr>
          <p:cNvPr id="6" name="TextBox 5">
            <a:extLst>
              <a:ext uri="{FF2B5EF4-FFF2-40B4-BE49-F238E27FC236}">
                <a16:creationId xmlns:a16="http://schemas.microsoft.com/office/drawing/2014/main" id="{9977A0D7-FC3F-6951-14D5-AD8BC62E679E}"/>
              </a:ext>
            </a:extLst>
          </p:cNvPr>
          <p:cNvSpPr txBox="1"/>
          <p:nvPr/>
        </p:nvSpPr>
        <p:spPr>
          <a:xfrm>
            <a:off x="525683" y="5673222"/>
            <a:ext cx="10683430" cy="769441"/>
          </a:xfrm>
          <a:prstGeom prst="rect">
            <a:avLst/>
          </a:prstGeom>
          <a:noFill/>
        </p:spPr>
        <p:txBody>
          <a:bodyPr wrap="square" rtlCol="0">
            <a:spAutoFit/>
          </a:bodyPr>
          <a:lstStyle/>
          <a:p>
            <a:pPr algn="just"/>
            <a:r>
              <a:rPr lang="en-US" sz="2200" b="1" i="0" dirty="0">
                <a:effectLst/>
                <a:latin typeface="Times New Roman" panose="02020603050405020304" pitchFamily="18" charset="0"/>
                <a:cs typeface="Times New Roman" panose="02020603050405020304" pitchFamily="18" charset="0"/>
              </a:rPr>
              <a:t>Most payments are on the lower end, with fewer high-value payments. The distribution is right-skewed, indicating a higher frequency of smaller payment amounts</a:t>
            </a:r>
            <a:r>
              <a:rPr lang="en-US" b="1" i="0" dirty="0">
                <a:effectLst/>
                <a:latin typeface="system-ui"/>
              </a:rPr>
              <a:t>.</a:t>
            </a:r>
          </a:p>
        </p:txBody>
      </p:sp>
    </p:spTree>
    <p:extLst>
      <p:ext uri="{BB962C8B-B14F-4D97-AF65-F5344CB8AC3E}">
        <p14:creationId xmlns:p14="http://schemas.microsoft.com/office/powerpoint/2010/main" val="428476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E088-ADB6-5A4A-46D2-49F0D44C396E}"/>
              </a:ext>
            </a:extLst>
          </p:cNvPr>
          <p:cNvSpPr>
            <a:spLocks noGrp="1"/>
          </p:cNvSpPr>
          <p:nvPr>
            <p:ph type="title"/>
          </p:nvPr>
        </p:nvSpPr>
        <p:spPr>
          <a:xfrm>
            <a:off x="3708721" y="156782"/>
            <a:ext cx="3965294" cy="699746"/>
          </a:xfrm>
        </p:spPr>
        <p:txBody>
          <a:bodyPr/>
          <a:lstStyle/>
          <a:p>
            <a:pPr algn="ctr"/>
            <a:r>
              <a:rPr lang="en-US" b="1" dirty="0">
                <a:latin typeface="Times New Roman" panose="02020603050405020304" pitchFamily="18" charset="0"/>
                <a:cs typeface="Times New Roman" panose="02020603050405020304" pitchFamily="18" charset="0"/>
              </a:rPr>
              <a:t>Key Insights</a:t>
            </a:r>
          </a:p>
        </p:txBody>
      </p:sp>
      <p:sp>
        <p:nvSpPr>
          <p:cNvPr id="3" name="Content Placeholder 2">
            <a:extLst>
              <a:ext uri="{FF2B5EF4-FFF2-40B4-BE49-F238E27FC236}">
                <a16:creationId xmlns:a16="http://schemas.microsoft.com/office/drawing/2014/main" id="{326AD41F-CD7B-D554-1AE7-9EE74D4F74E1}"/>
              </a:ext>
            </a:extLst>
          </p:cNvPr>
          <p:cNvSpPr>
            <a:spLocks noGrp="1"/>
          </p:cNvSpPr>
          <p:nvPr>
            <p:ph idx="1"/>
          </p:nvPr>
        </p:nvSpPr>
        <p:spPr>
          <a:xfrm>
            <a:off x="733064" y="1620457"/>
            <a:ext cx="11281458" cy="4780344"/>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Currency Usage:</a:t>
            </a:r>
            <a:r>
              <a:rPr lang="en-US" sz="2000" dirty="0">
                <a:latin typeface="Times New Roman" panose="02020603050405020304" pitchFamily="18" charset="0"/>
                <a:cs typeface="Times New Roman" panose="02020603050405020304" pitchFamily="18" charset="0"/>
              </a:rPr>
              <a:t> strictly localized operation</a:t>
            </a:r>
          </a:p>
          <a:p>
            <a:pPr>
              <a:lnSpc>
                <a:spcPct val="100000"/>
              </a:lnSpc>
            </a:pPr>
            <a:r>
              <a:rPr lang="en-US" sz="2000" b="1" dirty="0">
                <a:latin typeface="Times New Roman" panose="02020603050405020304" pitchFamily="18" charset="0"/>
                <a:cs typeface="Times New Roman" panose="02020603050405020304" pitchFamily="18" charset="0"/>
              </a:rPr>
              <a:t>2021 Surge in Cosmetic Payments</a:t>
            </a:r>
          </a:p>
          <a:p>
            <a:pPr>
              <a:lnSpc>
                <a:spcPct val="100000"/>
              </a:lnSpc>
            </a:pPr>
            <a:r>
              <a:rPr lang="en-US" sz="2000" b="1" dirty="0">
                <a:latin typeface="Times New Roman" panose="02020603050405020304" pitchFamily="18" charset="0"/>
                <a:cs typeface="Times New Roman" panose="02020603050405020304" pitchFamily="18" charset="0"/>
              </a:rPr>
              <a:t>2022 Decline in Payments</a:t>
            </a:r>
          </a:p>
          <a:p>
            <a:pPr>
              <a:lnSpc>
                <a:spcPct val="100000"/>
              </a:lnSpc>
            </a:pPr>
            <a:r>
              <a:rPr lang="en-US" sz="2000" b="1" dirty="0">
                <a:latin typeface="Times New Roman" panose="02020603050405020304" pitchFamily="18" charset="0"/>
                <a:cs typeface="Times New Roman" panose="02020603050405020304" pitchFamily="18" charset="0"/>
              </a:rPr>
              <a:t>Monthly Payment Patterns: H</a:t>
            </a:r>
            <a:r>
              <a:rPr lang="en-US" sz="2000" dirty="0">
                <a:latin typeface="Times New Roman" panose="02020603050405020304" pitchFamily="18" charset="0"/>
                <a:cs typeface="Times New Roman" panose="02020603050405020304" pitchFamily="18" charset="0"/>
              </a:rPr>
              <a:t>ighest in </a:t>
            </a:r>
            <a:r>
              <a:rPr lang="en-US" sz="2000" b="1" dirty="0">
                <a:latin typeface="Times New Roman" panose="02020603050405020304" pitchFamily="18" charset="0"/>
                <a:cs typeface="Times New Roman" panose="02020603050405020304" pitchFamily="18" charset="0"/>
              </a:rPr>
              <a:t>May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April</a:t>
            </a:r>
            <a:r>
              <a:rPr lang="en-US" sz="2000" dirty="0">
                <a:latin typeface="Times New Roman" panose="02020603050405020304" pitchFamily="18" charset="0"/>
                <a:cs typeface="Times New Roman" panose="02020603050405020304" pitchFamily="18" charset="0"/>
              </a:rPr>
              <a:t>, likely due to seasonal promotions and increased personal care.</a:t>
            </a:r>
          </a:p>
          <a:p>
            <a:pPr>
              <a:lnSpc>
                <a:spcPct val="100000"/>
              </a:lnSpc>
            </a:pPr>
            <a:r>
              <a:rPr lang="en-US" sz="2000" b="1" dirty="0">
                <a:latin typeface="Times New Roman" panose="02020603050405020304" pitchFamily="18" charset="0"/>
                <a:cs typeface="Times New Roman" panose="02020603050405020304" pitchFamily="18" charset="0"/>
              </a:rPr>
              <a:t>Day-wise Payment Trends:</a:t>
            </a:r>
            <a:r>
              <a:rPr lang="en-US" sz="2000" dirty="0">
                <a:latin typeface="Times New Roman" panose="02020603050405020304" pitchFamily="18" charset="0"/>
                <a:cs typeface="Times New Roman" panose="02020603050405020304" pitchFamily="18" charset="0"/>
              </a:rPr>
              <a:t> Payments peaked on </a:t>
            </a:r>
            <a:r>
              <a:rPr lang="en-US" sz="2000" b="1" dirty="0">
                <a:latin typeface="Times New Roman" panose="02020603050405020304" pitchFamily="18" charset="0"/>
                <a:cs typeface="Times New Roman" panose="02020603050405020304" pitchFamily="18" charset="0"/>
              </a:rPr>
              <a:t>Wednesdays</a:t>
            </a:r>
            <a:r>
              <a:rPr lang="en-US" sz="2000" dirty="0">
                <a:latin typeface="Times New Roman" panose="02020603050405020304" pitchFamily="18" charset="0"/>
                <a:cs typeface="Times New Roman" panose="02020603050405020304" pitchFamily="18" charset="0"/>
              </a:rPr>
              <a:t>, possibly due to mid-week settlements.</a:t>
            </a:r>
          </a:p>
          <a:p>
            <a:pPr>
              <a:lnSpc>
                <a:spcPct val="100000"/>
              </a:lnSpc>
            </a:pPr>
            <a:r>
              <a:rPr lang="en-US" sz="2000" b="1" dirty="0">
                <a:latin typeface="Times New Roman" panose="02020603050405020304" pitchFamily="18" charset="0"/>
                <a:cs typeface="Times New Roman" panose="02020603050405020304" pitchFamily="18" charset="0"/>
              </a:rPr>
              <a:t>City-wise Payment Insights: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Delhi</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Mumbai</a:t>
            </a:r>
            <a:r>
              <a:rPr lang="en-US" sz="2000" dirty="0">
                <a:latin typeface="Times New Roman" panose="02020603050405020304" pitchFamily="18" charset="0"/>
                <a:cs typeface="Times New Roman" panose="02020603050405020304" pitchFamily="18" charset="0"/>
              </a:rPr>
              <a:t> were the top cities for cosmetic online payments.</a:t>
            </a:r>
          </a:p>
          <a:p>
            <a:pPr>
              <a:lnSpc>
                <a:spcPct val="100000"/>
              </a:lnSpc>
            </a:pPr>
            <a:r>
              <a:rPr lang="en-US" sz="2000" b="1" dirty="0">
                <a:latin typeface="Times New Roman" panose="02020603050405020304" pitchFamily="18" charset="0"/>
                <a:cs typeface="Times New Roman" panose="02020603050405020304" pitchFamily="18" charset="0"/>
              </a:rPr>
              <a:t>Order Quantity by City: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Agartala</a:t>
            </a:r>
            <a:r>
              <a:rPr lang="en-US" sz="2000" dirty="0">
                <a:latin typeface="Times New Roman" panose="02020603050405020304" pitchFamily="18" charset="0"/>
                <a:cs typeface="Times New Roman" panose="02020603050405020304" pitchFamily="18" charset="0"/>
              </a:rPr>
              <a:t> led in order quantity, followed by </a:t>
            </a:r>
            <a:r>
              <a:rPr lang="en-US" sz="2000" b="1" dirty="0">
                <a:latin typeface="Times New Roman" panose="02020603050405020304" pitchFamily="18" charset="0"/>
                <a:cs typeface="Times New Roman" panose="02020603050405020304" pitchFamily="18" charset="0"/>
              </a:rPr>
              <a:t>Ahmedabad.</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Shift from Offline to Razor pay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05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6547-134D-3DD8-F798-17F6B173E198}"/>
              </a:ext>
            </a:extLst>
          </p:cNvPr>
          <p:cNvSpPr>
            <a:spLocks noGrp="1"/>
          </p:cNvSpPr>
          <p:nvPr>
            <p:ph type="title"/>
          </p:nvPr>
        </p:nvSpPr>
        <p:spPr>
          <a:xfrm>
            <a:off x="3349906" y="98908"/>
            <a:ext cx="4949142" cy="873366"/>
          </a:xfrm>
        </p:spPr>
        <p:txBody>
          <a:bodyPr/>
          <a:lstStyle/>
          <a:p>
            <a:pPr algn="ctr"/>
            <a:r>
              <a:rPr lang="en-US" b="1" dirty="0">
                <a:latin typeface="Times New Roman" panose="02020603050405020304" pitchFamily="18" charset="0"/>
                <a:cs typeface="Times New Roman" panose="02020603050405020304" pitchFamily="18" charset="0"/>
              </a:rPr>
              <a:t>Recommendations</a:t>
            </a:r>
          </a:p>
        </p:txBody>
      </p:sp>
      <p:sp>
        <p:nvSpPr>
          <p:cNvPr id="9" name="Content Placeholder 8">
            <a:extLst>
              <a:ext uri="{FF2B5EF4-FFF2-40B4-BE49-F238E27FC236}">
                <a16:creationId xmlns:a16="http://schemas.microsoft.com/office/drawing/2014/main" id="{AAAA98B1-4572-A6E1-7D1E-FC2E6F91B06C}"/>
              </a:ext>
            </a:extLst>
          </p:cNvPr>
          <p:cNvSpPr>
            <a:spLocks noGrp="1"/>
          </p:cNvSpPr>
          <p:nvPr>
            <p:ph idx="1"/>
          </p:nvPr>
        </p:nvSpPr>
        <p:spPr>
          <a:xfrm>
            <a:off x="925974" y="1620456"/>
            <a:ext cx="9942653" cy="4271058"/>
          </a:xfrm>
        </p:spPr>
        <p:txBody>
          <a:bodyPr>
            <a:normAutofit/>
          </a:bodyPr>
          <a:lstStyle/>
          <a:p>
            <a:pPr algn="just">
              <a:lnSpc>
                <a:spcPct val="100000"/>
              </a:lnSpc>
            </a:pPr>
            <a:r>
              <a:rPr lang="en-US" sz="3000" dirty="0">
                <a:latin typeface="Times New Roman" panose="02020603050405020304" pitchFamily="18" charset="0"/>
                <a:cs typeface="Times New Roman" panose="02020603050405020304" pitchFamily="18" charset="0"/>
              </a:rPr>
              <a:t>Expand in Key Markets</a:t>
            </a:r>
          </a:p>
          <a:p>
            <a:pPr algn="just">
              <a:lnSpc>
                <a:spcPct val="100000"/>
              </a:lnSpc>
            </a:pPr>
            <a:r>
              <a:rPr lang="en-US" sz="3000" dirty="0">
                <a:latin typeface="Times New Roman" panose="02020603050405020304" pitchFamily="18" charset="0"/>
                <a:cs typeface="Times New Roman" panose="02020603050405020304" pitchFamily="18" charset="0"/>
              </a:rPr>
              <a:t>Tailored Discounts</a:t>
            </a:r>
          </a:p>
          <a:p>
            <a:pPr algn="just">
              <a:lnSpc>
                <a:spcPct val="100000"/>
              </a:lnSpc>
            </a:pPr>
            <a:r>
              <a:rPr lang="en-US" sz="3000" dirty="0">
                <a:latin typeface="Times New Roman" panose="02020603050405020304" pitchFamily="18" charset="0"/>
                <a:cs typeface="Times New Roman" panose="02020603050405020304" pitchFamily="18" charset="0"/>
              </a:rPr>
              <a:t>Optimize Payment Processes</a:t>
            </a:r>
          </a:p>
          <a:p>
            <a:pPr algn="just">
              <a:lnSpc>
                <a:spcPct val="100000"/>
              </a:lnSpc>
            </a:pPr>
            <a:r>
              <a:rPr lang="en-US" sz="3000" dirty="0">
                <a:latin typeface="Times New Roman" panose="02020603050405020304" pitchFamily="18" charset="0"/>
                <a:cs typeface="Times New Roman" panose="02020603050405020304" pitchFamily="18" charset="0"/>
              </a:rPr>
              <a:t>Monitor Market Trends</a:t>
            </a:r>
            <a:endParaRPr lang="en-US" dirty="0">
              <a:latin typeface="Times New Roman" panose="02020603050405020304" pitchFamily="18" charset="0"/>
              <a:cs typeface="Times New Roman" panose="02020603050405020304" pitchFamily="18" charset="0"/>
            </a:endParaRPr>
          </a:p>
          <a:p>
            <a:pPr algn="just">
              <a:lnSpc>
                <a:spcPct val="100000"/>
              </a:lnSpc>
            </a:pPr>
            <a:r>
              <a:rPr lang="en-US" sz="3000" dirty="0">
                <a:latin typeface="Times New Roman" panose="02020603050405020304" pitchFamily="18" charset="0"/>
                <a:cs typeface="Times New Roman" panose="02020603050405020304" pitchFamily="18" charset="0"/>
              </a:rPr>
              <a:t>Shipping Efficiency</a:t>
            </a:r>
            <a:endParaRPr lang="en-US" dirty="0"/>
          </a:p>
          <a:p>
            <a:endParaRPr lang="en-US" dirty="0"/>
          </a:p>
        </p:txBody>
      </p:sp>
    </p:spTree>
    <p:extLst>
      <p:ext uri="{BB962C8B-B14F-4D97-AF65-F5344CB8AC3E}">
        <p14:creationId xmlns:p14="http://schemas.microsoft.com/office/powerpoint/2010/main" val="337534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53B1A-A2A8-380E-8EF0-39A6668ED04F}"/>
              </a:ext>
            </a:extLst>
          </p:cNvPr>
          <p:cNvSpPr txBox="1"/>
          <p:nvPr/>
        </p:nvSpPr>
        <p:spPr>
          <a:xfrm>
            <a:off x="405114" y="289368"/>
            <a:ext cx="11053823" cy="611994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analysis of payment transaction data from the online cosmetic business reveals significant growth, particularly during the pandemic. There has been a clear shift towards online payment methods, with major cities like Delhi and Mumbai leading in transactions. Understanding seasonal trends and customer preferences can help businesses enhance their strategies and engage more effectively with their audience.</a:t>
            </a:r>
          </a:p>
          <a:p>
            <a:pPr algn="just">
              <a:lnSpc>
                <a:spcPct val="150000"/>
              </a:lnSpc>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Key Takeaways:</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online cosmetic market has expanded rapidly, especially during the pandemic.</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There is a strong preference for online payments over traditional methods.</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Targeted strategies based on city and seasonal trends can improve business performance.</a:t>
            </a:r>
          </a:p>
        </p:txBody>
      </p:sp>
    </p:spTree>
    <p:extLst>
      <p:ext uri="{BB962C8B-B14F-4D97-AF65-F5344CB8AC3E}">
        <p14:creationId xmlns:p14="http://schemas.microsoft.com/office/powerpoint/2010/main" val="355585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CC62-3213-B037-5DAC-AD8D8660BED0}"/>
              </a:ext>
            </a:extLst>
          </p:cNvPr>
          <p:cNvSpPr>
            <a:spLocks noGrp="1"/>
          </p:cNvSpPr>
          <p:nvPr>
            <p:ph type="title"/>
          </p:nvPr>
        </p:nvSpPr>
        <p:spPr>
          <a:xfrm>
            <a:off x="629856" y="2622188"/>
            <a:ext cx="10515600" cy="1325563"/>
          </a:xfrm>
        </p:spPr>
        <p:txBody>
          <a:bodyPr>
            <a:normAutofit/>
          </a:bodyPr>
          <a:lstStyle/>
          <a:p>
            <a:pPr algn="ctr"/>
            <a:r>
              <a:rPr lang="en-US" sz="6600" dirty="0"/>
              <a:t>Thank You</a:t>
            </a:r>
          </a:p>
        </p:txBody>
      </p:sp>
    </p:spTree>
    <p:extLst>
      <p:ext uri="{BB962C8B-B14F-4D97-AF65-F5344CB8AC3E}">
        <p14:creationId xmlns:p14="http://schemas.microsoft.com/office/powerpoint/2010/main" val="383160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20A4-5BCD-D307-EB9C-ECD90C93855D}"/>
              </a:ext>
            </a:extLst>
          </p:cNvPr>
          <p:cNvSpPr>
            <a:spLocks noGrp="1"/>
          </p:cNvSpPr>
          <p:nvPr>
            <p:ph type="title"/>
          </p:nvPr>
        </p:nvSpPr>
        <p:spPr>
          <a:xfrm>
            <a:off x="3865180" y="84419"/>
            <a:ext cx="4448939" cy="1122944"/>
          </a:xfrm>
        </p:spPr>
        <p:txBody>
          <a:bodyPr anchor="ctr">
            <a:normAutofit/>
          </a:bodyPr>
          <a:lstStyle/>
          <a:p>
            <a:pPr algn="ctr"/>
            <a:r>
              <a:rPr lang="en-US" sz="5400"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D03D2B01-47A7-C3FE-AF7F-6A94F12B49C1}"/>
              </a:ext>
            </a:extLst>
          </p:cNvPr>
          <p:cNvSpPr>
            <a:spLocks noGrp="1" noChangeArrowheads="1"/>
          </p:cNvSpPr>
          <p:nvPr>
            <p:ph type="body" idx="1"/>
          </p:nvPr>
        </p:nvSpPr>
        <p:spPr bwMode="auto">
          <a:xfrm>
            <a:off x="612557" y="2943647"/>
            <a:ext cx="11239131" cy="362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analyzes payment transaction data from a cosmetic e-commerce platform.</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includes trends in payments, shipping, and order quantities.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examines the move from offline to online payment methods.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analysis provides recommendations to enhance business strategies and understand customer behavior better.</a:t>
            </a:r>
          </a:p>
        </p:txBody>
      </p:sp>
      <p:sp>
        <p:nvSpPr>
          <p:cNvPr id="5" name="TextBox 4">
            <a:extLst>
              <a:ext uri="{FF2B5EF4-FFF2-40B4-BE49-F238E27FC236}">
                <a16:creationId xmlns:a16="http://schemas.microsoft.com/office/drawing/2014/main" id="{B24713E7-B9B2-9E33-2F9C-D00FE3513DB0}"/>
              </a:ext>
            </a:extLst>
          </p:cNvPr>
          <p:cNvSpPr txBox="1"/>
          <p:nvPr/>
        </p:nvSpPr>
        <p:spPr>
          <a:xfrm>
            <a:off x="327237" y="1321025"/>
            <a:ext cx="11239130" cy="1307537"/>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online cosmetic market has grown quickly, particularly during the pandemic.</a:t>
            </a:r>
          </a:p>
        </p:txBody>
      </p:sp>
    </p:spTree>
    <p:extLst>
      <p:ext uri="{BB962C8B-B14F-4D97-AF65-F5344CB8AC3E}">
        <p14:creationId xmlns:p14="http://schemas.microsoft.com/office/powerpoint/2010/main" val="89788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2CA0-4251-5893-7E6B-53E197F409B9}"/>
              </a:ext>
            </a:extLst>
          </p:cNvPr>
          <p:cNvSpPr>
            <a:spLocks noGrp="1"/>
          </p:cNvSpPr>
          <p:nvPr>
            <p:ph type="title"/>
          </p:nvPr>
        </p:nvSpPr>
        <p:spPr>
          <a:xfrm>
            <a:off x="3258105" y="213064"/>
            <a:ext cx="3825536" cy="852256"/>
          </a:xfrm>
        </p:spPr>
        <p:txBody>
          <a:bodyPr/>
          <a:lstStyle/>
          <a:p>
            <a:pPr algn="ctr"/>
            <a:r>
              <a:rPr lang="en-US" b="1" dirty="0">
                <a:latin typeface="Times New Roman" panose="02020603050405020304" pitchFamily="18" charset="0"/>
                <a:cs typeface="Times New Roman" panose="02020603050405020304" pitchFamily="18" charset="0"/>
              </a:rPr>
              <a:t>Data Overview</a:t>
            </a:r>
          </a:p>
        </p:txBody>
      </p:sp>
      <p:sp>
        <p:nvSpPr>
          <p:cNvPr id="5" name="Content Placeholder 4">
            <a:extLst>
              <a:ext uri="{FF2B5EF4-FFF2-40B4-BE49-F238E27FC236}">
                <a16:creationId xmlns:a16="http://schemas.microsoft.com/office/drawing/2014/main" id="{3B0864C3-E4DC-792C-E5A6-C37B692469BD}"/>
              </a:ext>
            </a:extLst>
          </p:cNvPr>
          <p:cNvSpPr>
            <a:spLocks noGrp="1"/>
          </p:cNvSpPr>
          <p:nvPr>
            <p:ph idx="1"/>
          </p:nvPr>
        </p:nvSpPr>
        <p:spPr>
          <a:xfrm>
            <a:off x="696157" y="1253331"/>
            <a:ext cx="11262064" cy="4351338"/>
          </a:xfrm>
        </p:spPr>
        <p:txBody>
          <a:bodyPr>
            <a:normAutofit fontScale="775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Contains payment transaction details, such as amounts, payment types, providers, and locations.</a:t>
            </a:r>
          </a:p>
          <a:p>
            <a:pPr algn="just">
              <a:lnSpc>
                <a:spcPct val="150000"/>
              </a:lnSpc>
            </a:pPr>
            <a:r>
              <a:rPr lang="en-US" b="1" dirty="0">
                <a:latin typeface="Times New Roman" panose="02020603050405020304" pitchFamily="18" charset="0"/>
                <a:cs typeface="Times New Roman" panose="02020603050405020304" pitchFamily="18" charset="0"/>
              </a:rPr>
              <a:t>Years Analyzed</a:t>
            </a:r>
            <a:r>
              <a:rPr lang="en-US" dirty="0">
                <a:latin typeface="Times New Roman" panose="02020603050405020304" pitchFamily="18" charset="0"/>
                <a:cs typeface="Times New Roman" panose="02020603050405020304" pitchFamily="18" charset="0"/>
              </a:rPr>
              <a:t>: 2020 to 2023.</a:t>
            </a:r>
          </a:p>
          <a:p>
            <a:pPr algn="just">
              <a:lnSpc>
                <a:spcPct val="150000"/>
              </a:lnSpc>
            </a:pPr>
            <a:r>
              <a:rPr lang="en-US" b="1" dirty="0">
                <a:latin typeface="Times New Roman" panose="02020603050405020304" pitchFamily="18" charset="0"/>
                <a:cs typeface="Times New Roman" panose="02020603050405020304" pitchFamily="18" charset="0"/>
              </a:rPr>
              <a:t>Cities Covered</a:t>
            </a:r>
            <a:r>
              <a:rPr lang="en-US" dirty="0">
                <a:latin typeface="Times New Roman" panose="02020603050405020304" pitchFamily="18" charset="0"/>
                <a:cs typeface="Times New Roman" panose="02020603050405020304" pitchFamily="18" charset="0"/>
              </a:rPr>
              <a:t>: 261 cities across India.</a:t>
            </a:r>
          </a:p>
          <a:p>
            <a:pPr algn="just">
              <a:lnSpc>
                <a:spcPct val="150000"/>
              </a:lnSpc>
            </a:pPr>
            <a:r>
              <a:rPr lang="en-US" b="1" dirty="0">
                <a:latin typeface="Times New Roman" panose="02020603050405020304" pitchFamily="18" charset="0"/>
                <a:cs typeface="Times New Roman" panose="02020603050405020304" pitchFamily="18" charset="0"/>
              </a:rPr>
              <a:t>Total Records</a:t>
            </a:r>
            <a:r>
              <a:rPr lang="en-US" dirty="0">
                <a:latin typeface="Times New Roman" panose="02020603050405020304" pitchFamily="18" charset="0"/>
                <a:cs typeface="Times New Roman" panose="02020603050405020304" pitchFamily="18" charset="0"/>
              </a:rPr>
              <a:t>: 13 columns x 1127 rows</a:t>
            </a:r>
          </a:p>
          <a:p>
            <a:pPr algn="just">
              <a:lnSpc>
                <a:spcPct val="150000"/>
              </a:lnSpc>
            </a:pPr>
            <a:r>
              <a:rPr lang="en-US" b="1" dirty="0">
                <a:latin typeface="Times New Roman" panose="02020603050405020304" pitchFamily="18" charset="0"/>
                <a:cs typeface="Times New Roman" panose="02020603050405020304" pitchFamily="18" charset="0"/>
              </a:rPr>
              <a:t>Key Features</a:t>
            </a:r>
            <a:r>
              <a:rPr lang="en-US" dirty="0">
                <a:latin typeface="Times New Roman" panose="02020603050405020304" pitchFamily="18" charset="0"/>
                <a:cs typeface="Times New Roman" panose="02020603050405020304" pitchFamily="18" charset="0"/>
              </a:rPr>
              <a:t>: Date, City, Payment Amount, Payment Provider, Order Quantity, Shipping Cost, Discounts, and Status.</a:t>
            </a:r>
          </a:p>
          <a:p>
            <a:pPr algn="just">
              <a:lnSpc>
                <a:spcPct val="150000"/>
              </a:lnSpc>
            </a:pPr>
            <a:r>
              <a:rPr lang="en-US" b="1" dirty="0">
                <a:latin typeface="Times New Roman" panose="02020603050405020304" pitchFamily="18" charset="0"/>
                <a:cs typeface="Times New Roman" panose="02020603050405020304" pitchFamily="18" charset="0"/>
              </a:rPr>
              <a:t>Data Source</a:t>
            </a:r>
            <a:r>
              <a:rPr lang="en-US" dirty="0">
                <a:latin typeface="Times New Roman" panose="02020603050405020304" pitchFamily="18" charset="0"/>
                <a:cs typeface="Times New Roman" panose="02020603050405020304" pitchFamily="18" charset="0"/>
              </a:rPr>
              <a:t>: Kaggle</a:t>
            </a:r>
          </a:p>
        </p:txBody>
      </p:sp>
    </p:spTree>
    <p:extLst>
      <p:ext uri="{BB962C8B-B14F-4D97-AF65-F5344CB8AC3E}">
        <p14:creationId xmlns:p14="http://schemas.microsoft.com/office/powerpoint/2010/main" val="28139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66DC-E0C1-EEC6-4263-516D9A79FECC}"/>
              </a:ext>
            </a:extLst>
          </p:cNvPr>
          <p:cNvSpPr>
            <a:spLocks noGrp="1"/>
          </p:cNvSpPr>
          <p:nvPr>
            <p:ph type="title"/>
          </p:nvPr>
        </p:nvSpPr>
        <p:spPr>
          <a:xfrm>
            <a:off x="4131815" y="326500"/>
            <a:ext cx="2899299" cy="709073"/>
          </a:xfrm>
        </p:spPr>
        <p:txBody>
          <a:bodyPr/>
          <a:lstStyle/>
          <a:p>
            <a:pPr algn="ctr"/>
            <a:r>
              <a:rPr lang="en-US" b="1" dirty="0">
                <a:latin typeface="Times New Roman" panose="02020603050405020304" pitchFamily="18" charset="0"/>
                <a:cs typeface="Times New Roman" panose="02020603050405020304" pitchFamily="18" charset="0"/>
              </a:rPr>
              <a:t>Analysis</a:t>
            </a:r>
          </a:p>
        </p:txBody>
      </p:sp>
      <p:sp>
        <p:nvSpPr>
          <p:cNvPr id="5" name="Content Placeholder 4">
            <a:extLst>
              <a:ext uri="{FF2B5EF4-FFF2-40B4-BE49-F238E27FC236}">
                <a16:creationId xmlns:a16="http://schemas.microsoft.com/office/drawing/2014/main" id="{58F29C56-E085-FB92-BA87-7204F2689F43}"/>
              </a:ext>
            </a:extLst>
          </p:cNvPr>
          <p:cNvSpPr>
            <a:spLocks noGrp="1"/>
          </p:cNvSpPr>
          <p:nvPr>
            <p:ph idx="1"/>
          </p:nvPr>
        </p:nvSpPr>
        <p:spPr>
          <a:xfrm>
            <a:off x="926975" y="1636501"/>
            <a:ext cx="10525219" cy="3583570"/>
          </a:xfrm>
        </p:spPr>
        <p:txBody>
          <a:bodyPr>
            <a:normAutofit/>
          </a:bodyPr>
          <a:lstStyle/>
          <a:p>
            <a:pPr algn="just">
              <a:lnSpc>
                <a:spcPct val="150000"/>
              </a:lnSpc>
            </a:pPr>
            <a:r>
              <a:rPr lang="en-US" sz="2600" dirty="0">
                <a:latin typeface="Times New Roman" panose="02020603050405020304" pitchFamily="18" charset="0"/>
                <a:cs typeface="Times New Roman" panose="02020603050405020304" pitchFamily="18" charset="0"/>
              </a:rPr>
              <a:t>Payment trends over months and years.</a:t>
            </a:r>
          </a:p>
          <a:p>
            <a:pPr algn="just">
              <a:lnSpc>
                <a:spcPct val="150000"/>
              </a:lnSpc>
            </a:pPr>
            <a:r>
              <a:rPr lang="en-US" sz="2600" dirty="0">
                <a:latin typeface="Times New Roman" panose="02020603050405020304" pitchFamily="18" charset="0"/>
                <a:cs typeface="Times New Roman" panose="02020603050405020304" pitchFamily="18" charset="0"/>
              </a:rPr>
              <a:t>Comparison of payment methods (Razor pay vs. offline).</a:t>
            </a:r>
          </a:p>
          <a:p>
            <a:pPr algn="just">
              <a:lnSpc>
                <a:spcPct val="150000"/>
              </a:lnSpc>
            </a:pPr>
            <a:r>
              <a:rPr lang="en-US" sz="2600" dirty="0">
                <a:latin typeface="Times New Roman" panose="02020603050405020304" pitchFamily="18" charset="0"/>
                <a:cs typeface="Times New Roman" panose="02020603050405020304" pitchFamily="18" charset="0"/>
              </a:rPr>
              <a:t>Geographic analysis of payment distribution.</a:t>
            </a:r>
          </a:p>
          <a:p>
            <a:pPr algn="just">
              <a:lnSpc>
                <a:spcPct val="150000"/>
              </a:lnSpc>
            </a:pPr>
            <a:r>
              <a:rPr lang="en-US" sz="2600" dirty="0">
                <a:latin typeface="Times New Roman" panose="02020603050405020304" pitchFamily="18" charset="0"/>
                <a:cs typeface="Times New Roman" panose="02020603050405020304" pitchFamily="18" charset="0"/>
              </a:rPr>
              <a:t>Order quantity trends across cities.</a:t>
            </a:r>
          </a:p>
          <a:p>
            <a:pPr algn="just">
              <a:lnSpc>
                <a:spcPct val="150000"/>
              </a:lnSpc>
            </a:pPr>
            <a:r>
              <a:rPr lang="en-US" sz="2600" dirty="0">
                <a:latin typeface="Times New Roman" panose="02020603050405020304" pitchFamily="18" charset="0"/>
                <a:cs typeface="Times New Roman" panose="02020603050405020304" pitchFamily="18" charset="0"/>
              </a:rPr>
              <a:t>Correlation between shipping cost, order quantity, and discount.</a:t>
            </a:r>
          </a:p>
        </p:txBody>
      </p:sp>
    </p:spTree>
    <p:extLst>
      <p:ext uri="{BB962C8B-B14F-4D97-AF65-F5344CB8AC3E}">
        <p14:creationId xmlns:p14="http://schemas.microsoft.com/office/powerpoint/2010/main" val="352228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6E57-AB7F-C08C-A1DD-686071F117BD}"/>
              </a:ext>
            </a:extLst>
          </p:cNvPr>
          <p:cNvSpPr>
            <a:spLocks noGrp="1"/>
          </p:cNvSpPr>
          <p:nvPr>
            <p:ph type="title"/>
          </p:nvPr>
        </p:nvSpPr>
        <p:spPr>
          <a:xfrm>
            <a:off x="1053296" y="-57873"/>
            <a:ext cx="9120852" cy="949124"/>
          </a:xfrm>
        </p:spPr>
        <p:txBody>
          <a:bodyPr anchor="t">
            <a:normAutofit fontScale="90000"/>
          </a:bodyPr>
          <a:lstStyle/>
          <a:p>
            <a:pPr algn="ctr"/>
            <a:r>
              <a:rPr lang="en-US" b="1" i="0" dirty="0">
                <a:effectLst/>
                <a:latin typeface="Times New Roman" panose="02020603050405020304" pitchFamily="18" charset="0"/>
                <a:cs typeface="Times New Roman" panose="02020603050405020304" pitchFamily="18" charset="0"/>
              </a:rPr>
              <a:t>Payment </a:t>
            </a:r>
            <a:r>
              <a:rPr lang="en-US" b="1" dirty="0">
                <a:latin typeface="Times New Roman" panose="02020603050405020304" pitchFamily="18" charset="0"/>
                <a:cs typeface="Times New Roman" panose="02020603050405020304" pitchFamily="18" charset="0"/>
              </a:rPr>
              <a:t>T</a:t>
            </a:r>
            <a:r>
              <a:rPr lang="en-US" b="1" i="0" dirty="0">
                <a:effectLst/>
                <a:latin typeface="Times New Roman" panose="02020603050405020304" pitchFamily="18" charset="0"/>
                <a:cs typeface="Times New Roman" panose="02020603050405020304" pitchFamily="18" charset="0"/>
              </a:rPr>
              <a:t>rends over Years and Months</a:t>
            </a:r>
            <a:br>
              <a:rPr lang="en-US" b="1" i="0" dirty="0">
                <a:effectLst/>
                <a:latin typeface="system-ui"/>
              </a:rPr>
            </a:br>
            <a:endParaRPr lang="en-US" dirty="0"/>
          </a:p>
        </p:txBody>
      </p:sp>
      <p:pic>
        <p:nvPicPr>
          <p:cNvPr id="6" name="Content Placeholder 5" descr="A red line graph with black text&#10;&#10;Description automatically generated">
            <a:extLst>
              <a:ext uri="{FF2B5EF4-FFF2-40B4-BE49-F238E27FC236}">
                <a16:creationId xmlns:a16="http://schemas.microsoft.com/office/drawing/2014/main" id="{4EBA0070-3474-7A8E-7F3F-BCBA50D36A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822" y="945942"/>
            <a:ext cx="5885104" cy="3869126"/>
          </a:xfrm>
        </p:spPr>
      </p:pic>
      <p:pic>
        <p:nvPicPr>
          <p:cNvPr id="8" name="Content Placeholder 7" descr="A green graph with black text&#10;&#10;Description automatically generated">
            <a:extLst>
              <a:ext uri="{FF2B5EF4-FFF2-40B4-BE49-F238E27FC236}">
                <a16:creationId xmlns:a16="http://schemas.microsoft.com/office/drawing/2014/main" id="{38CFCE20-27ED-A10C-EA9F-1EDBD999D2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945942"/>
            <a:ext cx="6019182" cy="3869126"/>
          </a:xfrm>
        </p:spPr>
      </p:pic>
      <p:sp>
        <p:nvSpPr>
          <p:cNvPr id="12" name="Rectangle 2">
            <a:extLst>
              <a:ext uri="{FF2B5EF4-FFF2-40B4-BE49-F238E27FC236}">
                <a16:creationId xmlns:a16="http://schemas.microsoft.com/office/drawing/2014/main" id="{A45EFF22-DA48-6E39-DA8B-42D58682DAC0}"/>
              </a:ext>
            </a:extLst>
          </p:cNvPr>
          <p:cNvSpPr>
            <a:spLocks noChangeArrowheads="1"/>
          </p:cNvSpPr>
          <p:nvPr/>
        </p:nvSpPr>
        <p:spPr bwMode="auto">
          <a:xfrm>
            <a:off x="121363" y="5450393"/>
            <a:ext cx="119492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2021, cosmetic online payments saw a sharp increase. However, starting in 2022, there has been a notable decline</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Payments for cosmetics are highest in May and April</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92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B2DD-F217-1463-7027-07FB7F30E0A4}"/>
              </a:ext>
            </a:extLst>
          </p:cNvPr>
          <p:cNvSpPr>
            <a:spLocks noGrp="1"/>
          </p:cNvSpPr>
          <p:nvPr>
            <p:ph type="title"/>
          </p:nvPr>
        </p:nvSpPr>
        <p:spPr>
          <a:xfrm>
            <a:off x="927903" y="55027"/>
            <a:ext cx="10336193" cy="688171"/>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Order </a:t>
            </a:r>
            <a:r>
              <a:rPr lang="en-US" b="1" dirty="0">
                <a:latin typeface="Times New Roman" panose="02020603050405020304" pitchFamily="18" charset="0"/>
                <a:cs typeface="Times New Roman" panose="02020603050405020304" pitchFamily="18" charset="0"/>
              </a:rPr>
              <a:t>Q</a:t>
            </a:r>
            <a:r>
              <a:rPr lang="en-US" sz="4400" b="1" dirty="0">
                <a:latin typeface="Times New Roman" panose="02020603050405020304" pitchFamily="18" charset="0"/>
                <a:cs typeface="Times New Roman" panose="02020603050405020304" pitchFamily="18" charset="0"/>
              </a:rPr>
              <a:t>uantity Trends across Cities</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EC74C99-9B38-F7C9-4BE2-B5A0525A807B}"/>
              </a:ext>
            </a:extLst>
          </p:cNvPr>
          <p:cNvSpPr>
            <a:spLocks noGrp="1"/>
          </p:cNvSpPr>
          <p:nvPr>
            <p:ph type="body" idx="1"/>
          </p:nvPr>
        </p:nvSpPr>
        <p:spPr>
          <a:xfrm>
            <a:off x="239221" y="1027901"/>
            <a:ext cx="5157787" cy="823912"/>
          </a:xfrm>
        </p:spPr>
        <p:txBody>
          <a:bodyPr anchor="ctr">
            <a:normAutofit fontScale="47500" lnSpcReduction="20000"/>
          </a:bodyPr>
          <a:lstStyle/>
          <a:p>
            <a:pPr algn="ctr"/>
            <a:r>
              <a:rPr lang="en-US" sz="3800" b="1" i="0" dirty="0">
                <a:effectLst/>
                <a:latin typeface="Times New Roman" panose="02020603050405020304" pitchFamily="18" charset="0"/>
                <a:cs typeface="Times New Roman" panose="02020603050405020304" pitchFamily="18" charset="0"/>
              </a:rPr>
              <a:t>Orders by city</a:t>
            </a:r>
          </a:p>
          <a:p>
            <a:endParaRPr lang="en-US" dirty="0"/>
          </a:p>
        </p:txBody>
      </p:sp>
      <p:pic>
        <p:nvPicPr>
          <p:cNvPr id="8" name="Content Placeholder 7" descr="A blue and black graph&#10;&#10;Description automatically generated">
            <a:extLst>
              <a:ext uri="{FF2B5EF4-FFF2-40B4-BE49-F238E27FC236}">
                <a16:creationId xmlns:a16="http://schemas.microsoft.com/office/drawing/2014/main" id="{765FBA9D-9E26-E407-2C61-CAE55396CF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882" y="1597306"/>
            <a:ext cx="5982809" cy="3530279"/>
          </a:xfrm>
        </p:spPr>
      </p:pic>
      <p:sp>
        <p:nvSpPr>
          <p:cNvPr id="5" name="Text Placeholder 4">
            <a:extLst>
              <a:ext uri="{FF2B5EF4-FFF2-40B4-BE49-F238E27FC236}">
                <a16:creationId xmlns:a16="http://schemas.microsoft.com/office/drawing/2014/main" id="{FFB3D2DC-5F8B-CAC7-DEA6-E2E925D55DC3}"/>
              </a:ext>
            </a:extLst>
          </p:cNvPr>
          <p:cNvSpPr>
            <a:spLocks noGrp="1"/>
          </p:cNvSpPr>
          <p:nvPr>
            <p:ph type="body" sz="quarter" idx="3"/>
          </p:nvPr>
        </p:nvSpPr>
        <p:spPr>
          <a:xfrm>
            <a:off x="6172200" y="1095772"/>
            <a:ext cx="4893197" cy="688171"/>
          </a:xfrm>
        </p:spPr>
        <p:txBody>
          <a:bodyPr anchor="ctr">
            <a:normAutofit fontScale="47500" lnSpcReduction="20000"/>
          </a:bodyPr>
          <a:lstStyle/>
          <a:p>
            <a:pPr algn="ctr"/>
            <a:r>
              <a:rPr lang="en-US" sz="3800" b="1" i="0" dirty="0">
                <a:effectLst/>
                <a:latin typeface="Times New Roman" panose="02020603050405020304" pitchFamily="18" charset="0"/>
                <a:cs typeface="Times New Roman" panose="02020603050405020304" pitchFamily="18" charset="0"/>
              </a:rPr>
              <a:t>Order Quantity by City</a:t>
            </a:r>
            <a:endParaRPr lang="en-US" sz="3800" dirty="0">
              <a:effectLst/>
              <a:latin typeface="Times New Roman" panose="02020603050405020304" pitchFamily="18" charset="0"/>
              <a:cs typeface="Times New Roman" panose="02020603050405020304" pitchFamily="18" charset="0"/>
            </a:endParaRPr>
          </a:p>
          <a:p>
            <a:br>
              <a:rPr lang="en-US" b="0" i="0" dirty="0">
                <a:effectLst/>
                <a:latin typeface="menlo"/>
              </a:rPr>
            </a:br>
            <a:endParaRPr lang="en-US" dirty="0"/>
          </a:p>
        </p:txBody>
      </p:sp>
      <p:pic>
        <p:nvPicPr>
          <p:cNvPr id="10" name="Content Placeholder 9" descr="A graph of blue bars&#10;&#10;Description automatically generated">
            <a:extLst>
              <a:ext uri="{FF2B5EF4-FFF2-40B4-BE49-F238E27FC236}">
                <a16:creationId xmlns:a16="http://schemas.microsoft.com/office/drawing/2014/main" id="{6E891E30-C828-C857-D4A0-F757D60C9DD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2029" y="1597306"/>
            <a:ext cx="5826153" cy="3530279"/>
          </a:xfrm>
        </p:spPr>
      </p:pic>
      <p:sp>
        <p:nvSpPr>
          <p:cNvPr id="11" name="TextBox 10">
            <a:extLst>
              <a:ext uri="{FF2B5EF4-FFF2-40B4-BE49-F238E27FC236}">
                <a16:creationId xmlns:a16="http://schemas.microsoft.com/office/drawing/2014/main" id="{BB091D42-D41B-5946-5DA0-705C363B793E}"/>
              </a:ext>
            </a:extLst>
          </p:cNvPr>
          <p:cNvSpPr txBox="1"/>
          <p:nvPr/>
        </p:nvSpPr>
        <p:spPr>
          <a:xfrm>
            <a:off x="415383" y="5393313"/>
            <a:ext cx="11776617" cy="8735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Delhi leads cosmetic online payments in India with 112 transactions, followed by Mumbai with 106.</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terms of order quantity, Agartala ranks highest with 33 orders, followed by Ahmedabad with 24.</a:t>
            </a:r>
          </a:p>
        </p:txBody>
      </p:sp>
    </p:spTree>
    <p:extLst>
      <p:ext uri="{BB962C8B-B14F-4D97-AF65-F5344CB8AC3E}">
        <p14:creationId xmlns:p14="http://schemas.microsoft.com/office/powerpoint/2010/main" val="287975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23D4-34AB-23C4-59B6-89EAAEC4EB7B}"/>
              </a:ext>
            </a:extLst>
          </p:cNvPr>
          <p:cNvSpPr>
            <a:spLocks noGrp="1"/>
          </p:cNvSpPr>
          <p:nvPr>
            <p:ph type="title"/>
          </p:nvPr>
        </p:nvSpPr>
        <p:spPr>
          <a:xfrm>
            <a:off x="555585" y="121534"/>
            <a:ext cx="11146420" cy="902825"/>
          </a:xfrm>
        </p:spPr>
        <p:txBody>
          <a:bodyPr anchor="t">
            <a:normAutofit fontScale="90000"/>
          </a:bodyPr>
          <a:lstStyle/>
          <a:p>
            <a:pPr algn="ctr"/>
            <a:r>
              <a:rPr lang="en-US" sz="4400" b="1" dirty="0">
                <a:latin typeface="Times New Roman" panose="02020603050405020304" pitchFamily="18" charset="0"/>
                <a:cs typeface="Times New Roman" panose="02020603050405020304" pitchFamily="18" charset="0"/>
              </a:rPr>
              <a:t>Geographic Analysis of </a:t>
            </a:r>
            <a:r>
              <a:rPr lang="en-US" b="1" dirty="0">
                <a:latin typeface="Times New Roman" panose="02020603050405020304" pitchFamily="18" charset="0"/>
                <a:cs typeface="Times New Roman" panose="02020603050405020304" pitchFamily="18" charset="0"/>
              </a:rPr>
              <a:t>P</a:t>
            </a:r>
            <a:r>
              <a:rPr lang="en-US" sz="4400" b="1" dirty="0">
                <a:latin typeface="Times New Roman" panose="02020603050405020304" pitchFamily="18" charset="0"/>
                <a:cs typeface="Times New Roman" panose="02020603050405020304" pitchFamily="18" charset="0"/>
              </a:rPr>
              <a:t>ayment Distribution</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CFA0445-C2DE-0051-A78F-45D7A3323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15" y="1253331"/>
            <a:ext cx="6708963" cy="5031722"/>
          </a:xfrm>
        </p:spPr>
      </p:pic>
      <p:sp>
        <p:nvSpPr>
          <p:cNvPr id="6" name="TextBox 5">
            <a:extLst>
              <a:ext uri="{FF2B5EF4-FFF2-40B4-BE49-F238E27FC236}">
                <a16:creationId xmlns:a16="http://schemas.microsoft.com/office/drawing/2014/main" id="{AD156A74-7C35-EA2D-476E-8FB2BFFD22B0}"/>
              </a:ext>
            </a:extLst>
          </p:cNvPr>
          <p:cNvSpPr txBox="1"/>
          <p:nvPr/>
        </p:nvSpPr>
        <p:spPr>
          <a:xfrm>
            <a:off x="7105866" y="2977959"/>
            <a:ext cx="4791919" cy="1323439"/>
          </a:xfrm>
          <a:prstGeom prst="rect">
            <a:avLst/>
          </a:prstGeom>
          <a:noFill/>
        </p:spPr>
        <p:txBody>
          <a:bodyPr wrap="square" rtlCol="0">
            <a:spAutoFit/>
          </a:bodyPr>
          <a:lstStyle/>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These </a:t>
            </a:r>
            <a:r>
              <a:rPr lang="en-US" sz="2000" b="1" dirty="0">
                <a:latin typeface="Times New Roman" panose="02020603050405020304" pitchFamily="18" charset="0"/>
                <a:cs typeface="Times New Roman" panose="02020603050405020304" pitchFamily="18" charset="0"/>
              </a:rPr>
              <a:t>graph</a:t>
            </a:r>
            <a:r>
              <a:rPr lang="en-US" sz="2000" b="1" i="0" dirty="0">
                <a:effectLst/>
                <a:latin typeface="Times New Roman" panose="02020603050405020304" pitchFamily="18" charset="0"/>
                <a:cs typeface="Times New Roman" panose="02020603050405020304" pitchFamily="18" charset="0"/>
              </a:rPr>
              <a:t> suggest that the online cosmetic business had a very efficient payment system with minimal issues.</a:t>
            </a:r>
          </a:p>
        </p:txBody>
      </p:sp>
    </p:spTree>
    <p:extLst>
      <p:ext uri="{BB962C8B-B14F-4D97-AF65-F5344CB8AC3E}">
        <p14:creationId xmlns:p14="http://schemas.microsoft.com/office/powerpoint/2010/main" val="165021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0406-9833-B1D5-6D31-9CC2B03BEBD4}"/>
              </a:ext>
            </a:extLst>
          </p:cNvPr>
          <p:cNvSpPr>
            <a:spLocks noGrp="1"/>
          </p:cNvSpPr>
          <p:nvPr>
            <p:ph type="title"/>
          </p:nvPr>
        </p:nvSpPr>
        <p:spPr>
          <a:xfrm>
            <a:off x="838200" y="365126"/>
            <a:ext cx="10515600" cy="888206"/>
          </a:xfrm>
        </p:spPr>
        <p:txBody>
          <a:bodyPr>
            <a:normAutofit fontScale="90000"/>
          </a:bodyPr>
          <a:lstStyle/>
          <a:p>
            <a:pPr algn="ctr"/>
            <a:r>
              <a:rPr lang="en-US" b="1" i="0" dirty="0">
                <a:effectLst/>
                <a:latin typeface="Times New Roman" panose="02020603050405020304" pitchFamily="18" charset="0"/>
                <a:cs typeface="Times New Roman" panose="02020603050405020304" pitchFamily="18" charset="0"/>
              </a:rPr>
              <a:t>Analysis of Discount Distribution by Quantity</a:t>
            </a:r>
            <a:br>
              <a:rPr lang="en-US" b="1" i="0" dirty="0">
                <a:effectLst/>
                <a:latin typeface="system-ui"/>
              </a:rPr>
            </a:br>
            <a:endParaRPr lang="en-US" dirty="0"/>
          </a:p>
        </p:txBody>
      </p:sp>
      <p:pic>
        <p:nvPicPr>
          <p:cNvPr id="5" name="Content Placeholder 4" descr="A graph with blue dots&#10;&#10;Description automatically generated">
            <a:extLst>
              <a:ext uri="{FF2B5EF4-FFF2-40B4-BE49-F238E27FC236}">
                <a16:creationId xmlns:a16="http://schemas.microsoft.com/office/drawing/2014/main" id="{46E9B385-F0F1-DDE7-B8EF-152D9AD15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90" y="1253330"/>
            <a:ext cx="6986057" cy="5239543"/>
          </a:xfrm>
        </p:spPr>
      </p:pic>
      <p:sp>
        <p:nvSpPr>
          <p:cNvPr id="6" name="TextBox 5">
            <a:extLst>
              <a:ext uri="{FF2B5EF4-FFF2-40B4-BE49-F238E27FC236}">
                <a16:creationId xmlns:a16="http://schemas.microsoft.com/office/drawing/2014/main" id="{C4D2C573-2AE4-3F1E-3C9C-FEDEABA1F295}"/>
              </a:ext>
            </a:extLst>
          </p:cNvPr>
          <p:cNvSpPr txBox="1"/>
          <p:nvPr/>
        </p:nvSpPr>
        <p:spPr>
          <a:xfrm>
            <a:off x="7616142" y="2187613"/>
            <a:ext cx="4294208" cy="3349956"/>
          </a:xfrm>
          <a:prstGeom prst="rect">
            <a:avLst/>
          </a:prstGeom>
          <a:noFill/>
        </p:spPr>
        <p:txBody>
          <a:bodyPr wrap="square" rtlCol="0">
            <a:spAutoFit/>
          </a:bodyPr>
          <a:lstStyle/>
          <a:p>
            <a:pPr>
              <a:lnSpc>
                <a:spcPct val="150000"/>
              </a:lnSpc>
            </a:pPr>
            <a:r>
              <a:rPr lang="en-US" sz="2400" b="1" i="0" dirty="0">
                <a:effectLst/>
                <a:latin typeface="Times New Roman" panose="02020603050405020304" pitchFamily="18" charset="0"/>
                <a:cs typeface="Times New Roman" panose="02020603050405020304" pitchFamily="18" charset="0"/>
              </a:rPr>
              <a:t>Higher quantities generally receive larger discounts, but the relationship is not consistent. There is significant variability in discounts for smaller quantities.</a:t>
            </a:r>
          </a:p>
        </p:txBody>
      </p:sp>
    </p:spTree>
    <p:extLst>
      <p:ext uri="{BB962C8B-B14F-4D97-AF65-F5344CB8AC3E}">
        <p14:creationId xmlns:p14="http://schemas.microsoft.com/office/powerpoint/2010/main" val="238071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8685-57DA-3798-830F-038D9DB529AA}"/>
              </a:ext>
            </a:extLst>
          </p:cNvPr>
          <p:cNvSpPr>
            <a:spLocks noGrp="1"/>
          </p:cNvSpPr>
          <p:nvPr>
            <p:ph type="title"/>
          </p:nvPr>
        </p:nvSpPr>
        <p:spPr>
          <a:xfrm>
            <a:off x="838200" y="365126"/>
            <a:ext cx="10515600" cy="942814"/>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Relationship between Shipping cost vs. Quantity</a:t>
            </a:r>
            <a:br>
              <a:rPr lang="en-US" b="1" i="0" dirty="0">
                <a:effectLst/>
                <a:latin typeface="system-ui"/>
              </a:rPr>
            </a:br>
            <a:endParaRPr lang="en-US" dirty="0"/>
          </a:p>
        </p:txBody>
      </p:sp>
      <p:pic>
        <p:nvPicPr>
          <p:cNvPr id="5" name="Content Placeholder 4" descr="A graph of shipping cost vs quantity&#10;&#10;Description automatically generated">
            <a:extLst>
              <a:ext uri="{FF2B5EF4-FFF2-40B4-BE49-F238E27FC236}">
                <a16:creationId xmlns:a16="http://schemas.microsoft.com/office/drawing/2014/main" id="{D057EB44-F4EC-A284-C1A8-B052954EE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15" y="1050120"/>
            <a:ext cx="7499900" cy="5624925"/>
          </a:xfrm>
        </p:spPr>
      </p:pic>
      <p:sp>
        <p:nvSpPr>
          <p:cNvPr id="6" name="TextBox 5">
            <a:extLst>
              <a:ext uri="{FF2B5EF4-FFF2-40B4-BE49-F238E27FC236}">
                <a16:creationId xmlns:a16="http://schemas.microsoft.com/office/drawing/2014/main" id="{715F89C1-F15C-2BF2-3292-69E8DD557D8F}"/>
              </a:ext>
            </a:extLst>
          </p:cNvPr>
          <p:cNvSpPr txBox="1"/>
          <p:nvPr/>
        </p:nvSpPr>
        <p:spPr>
          <a:xfrm>
            <a:off x="8449519" y="1724627"/>
            <a:ext cx="3568366" cy="2805063"/>
          </a:xfrm>
          <a:prstGeom prst="rect">
            <a:avLst/>
          </a:prstGeom>
          <a:noFill/>
        </p:spPr>
        <p:txBody>
          <a:bodyPr wrap="square" rtlCol="0">
            <a:spAutoFit/>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This scatter plot suggests that there is no strong correlation between the quantity of items shipped and the shipping cost.</a:t>
            </a:r>
          </a:p>
        </p:txBody>
      </p:sp>
    </p:spTree>
    <p:extLst>
      <p:ext uri="{BB962C8B-B14F-4D97-AF65-F5344CB8AC3E}">
        <p14:creationId xmlns:p14="http://schemas.microsoft.com/office/powerpoint/2010/main" val="369200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649</Words>
  <Application>Microsoft Office PowerPoint</Application>
  <PresentationFormat>Widescreen</PresentationFormat>
  <Paragraphs>64</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menlo</vt:lpstr>
      <vt:lpstr>system-ui</vt:lpstr>
      <vt:lpstr>Times New Roman</vt:lpstr>
      <vt:lpstr>Wingdings</vt:lpstr>
      <vt:lpstr>Office Theme</vt:lpstr>
      <vt:lpstr>Analysis of Cosmetic Online Business Payment Data  (2020-2023)</vt:lpstr>
      <vt:lpstr>Introduction</vt:lpstr>
      <vt:lpstr>Data Overview</vt:lpstr>
      <vt:lpstr>Analysis</vt:lpstr>
      <vt:lpstr>Payment Trends over Years and Months </vt:lpstr>
      <vt:lpstr>Order Quantity Trends across Cities</vt:lpstr>
      <vt:lpstr>Geographic Analysis of Payment Distribution </vt:lpstr>
      <vt:lpstr>Analysis of Discount Distribution by Quantity </vt:lpstr>
      <vt:lpstr>Relationship between Shipping cost vs. Quantity </vt:lpstr>
      <vt:lpstr>Annual Comparison of Payment Amounts Processed by Payment Provider  </vt:lpstr>
      <vt:lpstr>Payment Amount Distribution </vt:lpstr>
      <vt:lpstr>Key Insights</vt:lpstr>
      <vt:lpstr>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Haneesha Thasni</dc:creator>
  <cp:lastModifiedBy>Haneesha Thasni</cp:lastModifiedBy>
  <cp:revision>4</cp:revision>
  <dcterms:created xsi:type="dcterms:W3CDTF">2024-10-06T17:13:02Z</dcterms:created>
  <dcterms:modified xsi:type="dcterms:W3CDTF">2024-10-07T14:23:42Z</dcterms:modified>
</cp:coreProperties>
</file>