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7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4"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8804CD-2B5E-4A07-A90B-BE8C09789B43}"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1225910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804CD-2B5E-4A07-A90B-BE8C09789B43}"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398968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804CD-2B5E-4A07-A90B-BE8C09789B43}"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2474806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804CD-2B5E-4A07-A90B-BE8C09789B43}"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2379A-A52E-48CE-A32C-0173731D1C5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1865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804CD-2B5E-4A07-A90B-BE8C09789B43}"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1139736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8804CD-2B5E-4A07-A90B-BE8C09789B43}"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1547634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8804CD-2B5E-4A07-A90B-BE8C09789B43}"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2051862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804CD-2B5E-4A07-A90B-BE8C09789B43}"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3022536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804CD-2B5E-4A07-A90B-BE8C09789B43}"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320480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8804CD-2B5E-4A07-A90B-BE8C09789B43}"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37406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8804CD-2B5E-4A07-A90B-BE8C09789B43}"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1525132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804CD-2B5E-4A07-A90B-BE8C09789B43}"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357223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8804CD-2B5E-4A07-A90B-BE8C09789B43}"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1830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8804CD-2B5E-4A07-A90B-BE8C09789B43}"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274161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804CD-2B5E-4A07-A90B-BE8C09789B43}"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33488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804CD-2B5E-4A07-A90B-BE8C09789B43}"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47211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804CD-2B5E-4A07-A90B-BE8C09789B43}"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2379A-A52E-48CE-A32C-0173731D1C50}" type="slidenum">
              <a:rPr lang="en-US" smtClean="0"/>
              <a:t>‹#›</a:t>
            </a:fld>
            <a:endParaRPr lang="en-US"/>
          </a:p>
        </p:txBody>
      </p:sp>
    </p:spTree>
    <p:extLst>
      <p:ext uri="{BB962C8B-B14F-4D97-AF65-F5344CB8AC3E}">
        <p14:creationId xmlns:p14="http://schemas.microsoft.com/office/powerpoint/2010/main" val="273578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8804CD-2B5E-4A07-A90B-BE8C09789B43}" type="datetimeFigureOut">
              <a:rPr lang="en-US" smtClean="0"/>
              <a:t>4/24/2025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F52379A-A52E-48CE-A32C-0173731D1C50}" type="slidenum">
              <a:rPr lang="en-US" smtClean="0"/>
              <a:t>‹#›</a:t>
            </a:fld>
            <a:endParaRPr lang="en-US"/>
          </a:p>
        </p:txBody>
      </p:sp>
    </p:spTree>
    <p:extLst>
      <p:ext uri="{BB962C8B-B14F-4D97-AF65-F5344CB8AC3E}">
        <p14:creationId xmlns:p14="http://schemas.microsoft.com/office/powerpoint/2010/main" val="3277889030"/>
      </p:ext>
    </p:extLst>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C009-7568-A247-C749-3E7F3303EC32}"/>
              </a:ext>
            </a:extLst>
          </p:cNvPr>
          <p:cNvSpPr>
            <a:spLocks noGrp="1"/>
          </p:cNvSpPr>
          <p:nvPr>
            <p:ph type="ctrTitle"/>
          </p:nvPr>
        </p:nvSpPr>
        <p:spPr>
          <a:xfrm>
            <a:off x="1798882" y="2015070"/>
            <a:ext cx="9114596" cy="1009892"/>
          </a:xfrm>
        </p:spPr>
        <p:txBody>
          <a:bodyPr>
            <a:noAutofit/>
          </a:bodyPr>
          <a:lstStyle/>
          <a:p>
            <a:r>
              <a:rPr lang="en-US" b="1" dirty="0">
                <a:latin typeface="Times New Roman" panose="02020603050405020304" pitchFamily="18" charset="0"/>
                <a:cs typeface="Times New Roman" panose="02020603050405020304" pitchFamily="18" charset="0"/>
              </a:rPr>
              <a:t>Hotel Bookings Analysis</a:t>
            </a:r>
          </a:p>
        </p:txBody>
      </p:sp>
      <p:sp>
        <p:nvSpPr>
          <p:cNvPr id="3" name="Subtitle 2">
            <a:extLst>
              <a:ext uri="{FF2B5EF4-FFF2-40B4-BE49-F238E27FC236}">
                <a16:creationId xmlns:a16="http://schemas.microsoft.com/office/drawing/2014/main" id="{3369EC6F-39F8-F80B-9095-B00663F9CD0F}"/>
              </a:ext>
            </a:extLst>
          </p:cNvPr>
          <p:cNvSpPr>
            <a:spLocks noGrp="1"/>
          </p:cNvSpPr>
          <p:nvPr>
            <p:ph type="subTitle" idx="1"/>
          </p:nvPr>
        </p:nvSpPr>
        <p:spPr>
          <a:xfrm>
            <a:off x="6356180" y="5454086"/>
            <a:ext cx="5564188" cy="1009892"/>
          </a:xfrm>
        </p:spPr>
        <p:txBody>
          <a:bodyPr>
            <a:normAutofit lnSpcReduction="10000"/>
          </a:bodyPr>
          <a:lstStyle/>
          <a:p>
            <a:r>
              <a:rPr lang="en-US" dirty="0">
                <a:latin typeface="Times New Roman" panose="02020603050405020304" pitchFamily="18" charset="0"/>
                <a:cs typeface="Times New Roman" panose="02020603050405020304" pitchFamily="18" charset="0"/>
              </a:rPr>
              <a:t>Submitted By : Haneesha Thasni N</a:t>
            </a:r>
          </a:p>
          <a:p>
            <a:r>
              <a:rPr lang="en-US" dirty="0">
                <a:latin typeface="Times New Roman" panose="02020603050405020304" pitchFamily="18" charset="0"/>
                <a:cs typeface="Times New Roman" panose="02020603050405020304" pitchFamily="18" charset="0"/>
              </a:rPr>
              <a:t>Date: 25/04/2025</a:t>
            </a:r>
          </a:p>
        </p:txBody>
      </p:sp>
    </p:spTree>
    <p:extLst>
      <p:ext uri="{BB962C8B-B14F-4D97-AF65-F5344CB8AC3E}">
        <p14:creationId xmlns:p14="http://schemas.microsoft.com/office/powerpoint/2010/main" val="230038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2815-71A7-199F-45C3-F4084A2A7D66}"/>
              </a:ext>
            </a:extLst>
          </p:cNvPr>
          <p:cNvSpPr>
            <a:spLocks noGrp="1"/>
          </p:cNvSpPr>
          <p:nvPr>
            <p:ph type="title"/>
          </p:nvPr>
        </p:nvSpPr>
        <p:spPr>
          <a:xfrm>
            <a:off x="919119" y="240896"/>
            <a:ext cx="10353761" cy="923330"/>
          </a:xfrm>
        </p:spPr>
        <p:txBody>
          <a:bodyPr/>
          <a:lstStyle/>
          <a:p>
            <a:r>
              <a:rPr lang="en-US" dirty="0"/>
              <a:t>Trends Over Time by Bookings</a:t>
            </a:r>
          </a:p>
        </p:txBody>
      </p:sp>
      <p:pic>
        <p:nvPicPr>
          <p:cNvPr id="6" name="Content Placeholder 5">
            <a:extLst>
              <a:ext uri="{FF2B5EF4-FFF2-40B4-BE49-F238E27FC236}">
                <a16:creationId xmlns:a16="http://schemas.microsoft.com/office/drawing/2014/main" id="{FAFAD882-DD9F-6E60-03FA-687794EC30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6374" y="1605256"/>
            <a:ext cx="3520513" cy="2727299"/>
          </a:xfrm>
        </p:spPr>
      </p:pic>
      <p:pic>
        <p:nvPicPr>
          <p:cNvPr id="8" name="Content Placeholder 7">
            <a:extLst>
              <a:ext uri="{FF2B5EF4-FFF2-40B4-BE49-F238E27FC236}">
                <a16:creationId xmlns:a16="http://schemas.microsoft.com/office/drawing/2014/main" id="{DCC8F587-4CF9-23B5-FBC7-E879874D58E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06456" y="1605256"/>
            <a:ext cx="4348716" cy="2727299"/>
          </a:xfrm>
        </p:spPr>
      </p:pic>
      <p:pic>
        <p:nvPicPr>
          <p:cNvPr id="10" name="Picture 9">
            <a:extLst>
              <a:ext uri="{FF2B5EF4-FFF2-40B4-BE49-F238E27FC236}">
                <a16:creationId xmlns:a16="http://schemas.microsoft.com/office/drawing/2014/main" id="{016A6488-6CA9-64CF-54E9-2AEF2CAD4B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413" y="1605256"/>
            <a:ext cx="3732213" cy="2727298"/>
          </a:xfrm>
          <a:prstGeom prst="rect">
            <a:avLst/>
          </a:prstGeom>
        </p:spPr>
      </p:pic>
      <p:sp>
        <p:nvSpPr>
          <p:cNvPr id="11" name="TextBox 10">
            <a:extLst>
              <a:ext uri="{FF2B5EF4-FFF2-40B4-BE49-F238E27FC236}">
                <a16:creationId xmlns:a16="http://schemas.microsoft.com/office/drawing/2014/main" id="{D365FB8E-960F-7CA0-45F5-557F1186968E}"/>
              </a:ext>
            </a:extLst>
          </p:cNvPr>
          <p:cNvSpPr txBox="1"/>
          <p:nvPr/>
        </p:nvSpPr>
        <p:spPr>
          <a:xfrm>
            <a:off x="273137" y="5067020"/>
            <a:ext cx="1141535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bookings happened in 2016, mainly in January and February, with Fridays being the most popular, showing growth, seasonality, and weekday preference.</a:t>
            </a:r>
          </a:p>
          <a:p>
            <a:endParaRPr lang="en-US" dirty="0"/>
          </a:p>
        </p:txBody>
      </p:sp>
    </p:spTree>
    <p:extLst>
      <p:ext uri="{BB962C8B-B14F-4D97-AF65-F5344CB8AC3E}">
        <p14:creationId xmlns:p14="http://schemas.microsoft.com/office/powerpoint/2010/main" val="267276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1A8F-D755-319F-1807-B56720BE73A5}"/>
              </a:ext>
            </a:extLst>
          </p:cNvPr>
          <p:cNvSpPr>
            <a:spLocks noGrp="1"/>
          </p:cNvSpPr>
          <p:nvPr>
            <p:ph type="title"/>
          </p:nvPr>
        </p:nvSpPr>
        <p:spPr>
          <a:xfrm>
            <a:off x="919119" y="182869"/>
            <a:ext cx="10353761" cy="646331"/>
          </a:xfrm>
        </p:spPr>
        <p:txBody>
          <a:bodyPr/>
          <a:lstStyle/>
          <a:p>
            <a:r>
              <a:rPr lang="en-US" dirty="0"/>
              <a:t>Trends Over Time by Arrivals</a:t>
            </a:r>
          </a:p>
        </p:txBody>
      </p:sp>
      <p:pic>
        <p:nvPicPr>
          <p:cNvPr id="6" name="Content Placeholder 5">
            <a:extLst>
              <a:ext uri="{FF2B5EF4-FFF2-40B4-BE49-F238E27FC236}">
                <a16:creationId xmlns:a16="http://schemas.microsoft.com/office/drawing/2014/main" id="{3C599650-0792-56FA-AAA8-1F293A9367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025" y="1421062"/>
            <a:ext cx="3629025" cy="2736268"/>
          </a:xfrm>
        </p:spPr>
      </p:pic>
      <p:pic>
        <p:nvPicPr>
          <p:cNvPr id="8" name="Content Placeholder 7">
            <a:extLst>
              <a:ext uri="{FF2B5EF4-FFF2-40B4-BE49-F238E27FC236}">
                <a16:creationId xmlns:a16="http://schemas.microsoft.com/office/drawing/2014/main" id="{8A3BD5C8-0A4D-7597-D843-D07A252B74C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864127" y="1421062"/>
            <a:ext cx="4418636" cy="2736267"/>
          </a:xfrm>
        </p:spPr>
      </p:pic>
      <p:pic>
        <p:nvPicPr>
          <p:cNvPr id="10" name="Picture 9">
            <a:extLst>
              <a:ext uri="{FF2B5EF4-FFF2-40B4-BE49-F238E27FC236}">
                <a16:creationId xmlns:a16="http://schemas.microsoft.com/office/drawing/2014/main" id="{7AC8A05D-9CFC-7E7B-F0E7-D81C10DC8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7824" y="1421061"/>
            <a:ext cx="3726152" cy="2736268"/>
          </a:xfrm>
          <a:prstGeom prst="rect">
            <a:avLst/>
          </a:prstGeom>
        </p:spPr>
      </p:pic>
      <p:sp>
        <p:nvSpPr>
          <p:cNvPr id="11" name="TextBox 10">
            <a:extLst>
              <a:ext uri="{FF2B5EF4-FFF2-40B4-BE49-F238E27FC236}">
                <a16:creationId xmlns:a16="http://schemas.microsoft.com/office/drawing/2014/main" id="{C9AD3EF9-D1E8-E984-C30D-94B92924C228}"/>
              </a:ext>
            </a:extLst>
          </p:cNvPr>
          <p:cNvSpPr txBox="1"/>
          <p:nvPr/>
        </p:nvSpPr>
        <p:spPr>
          <a:xfrm>
            <a:off x="98025" y="4749190"/>
            <a:ext cx="1179980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Guest arrivals peaked in 2016, especially during summer months like August and July, with most check-ins on Fridays and Thursdays, showing growth, seasonality, and end-of-week preference.</a:t>
            </a:r>
          </a:p>
        </p:txBody>
      </p:sp>
    </p:spTree>
    <p:extLst>
      <p:ext uri="{BB962C8B-B14F-4D97-AF65-F5344CB8AC3E}">
        <p14:creationId xmlns:p14="http://schemas.microsoft.com/office/powerpoint/2010/main" val="215490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4DED-6591-A719-9511-9047BADF8E52}"/>
              </a:ext>
            </a:extLst>
          </p:cNvPr>
          <p:cNvSpPr>
            <a:spLocks noGrp="1"/>
          </p:cNvSpPr>
          <p:nvPr>
            <p:ph type="title"/>
          </p:nvPr>
        </p:nvSpPr>
        <p:spPr>
          <a:xfrm>
            <a:off x="842919" y="75691"/>
            <a:ext cx="10353761" cy="1326321"/>
          </a:xfrm>
        </p:spPr>
        <p:txBody>
          <a:bodyPr/>
          <a:lstStyle/>
          <a:p>
            <a:r>
              <a:rPr lang="en-US" dirty="0"/>
              <a:t>Top 10 Countries</a:t>
            </a:r>
          </a:p>
        </p:txBody>
      </p:sp>
      <p:pic>
        <p:nvPicPr>
          <p:cNvPr id="6" name="Content Placeholder 5">
            <a:extLst>
              <a:ext uri="{FF2B5EF4-FFF2-40B4-BE49-F238E27FC236}">
                <a16:creationId xmlns:a16="http://schemas.microsoft.com/office/drawing/2014/main" id="{ECD7A109-F3AB-A007-ECFB-5D350F4C96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856" y="1467148"/>
            <a:ext cx="5677786" cy="3416968"/>
          </a:xfrm>
        </p:spPr>
      </p:pic>
      <p:pic>
        <p:nvPicPr>
          <p:cNvPr id="8" name="Content Placeholder 7">
            <a:extLst>
              <a:ext uri="{FF2B5EF4-FFF2-40B4-BE49-F238E27FC236}">
                <a16:creationId xmlns:a16="http://schemas.microsoft.com/office/drawing/2014/main" id="{618634D1-EBCB-3462-BF4E-F35DBDF5F5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5901071" y="1467148"/>
            <a:ext cx="6142074" cy="3416968"/>
          </a:xfrm>
        </p:spPr>
      </p:pic>
      <p:sp>
        <p:nvSpPr>
          <p:cNvPr id="10" name="TextBox 9">
            <a:extLst>
              <a:ext uri="{FF2B5EF4-FFF2-40B4-BE49-F238E27FC236}">
                <a16:creationId xmlns:a16="http://schemas.microsoft.com/office/drawing/2014/main" id="{2FD3C284-9294-9D7C-4D05-4E17B2ADB61E}"/>
              </a:ext>
            </a:extLst>
          </p:cNvPr>
          <p:cNvSpPr txBox="1"/>
          <p:nvPr/>
        </p:nvSpPr>
        <p:spPr>
          <a:xfrm>
            <a:off x="148710" y="5390852"/>
            <a:ext cx="1135586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Portugal leads in bookings and revenue, followed by the UK and France, reflecting strong domestic and European tourism demand.</a:t>
            </a:r>
          </a:p>
        </p:txBody>
      </p:sp>
    </p:spTree>
    <p:extLst>
      <p:ext uri="{BB962C8B-B14F-4D97-AF65-F5344CB8AC3E}">
        <p14:creationId xmlns:p14="http://schemas.microsoft.com/office/powerpoint/2010/main" val="67669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826D66-65C6-F50B-02CD-615502000E03}"/>
              </a:ext>
            </a:extLst>
          </p:cNvPr>
          <p:cNvSpPr>
            <a:spLocks noGrp="1"/>
          </p:cNvSpPr>
          <p:nvPr>
            <p:ph type="title"/>
          </p:nvPr>
        </p:nvSpPr>
        <p:spPr>
          <a:xfrm>
            <a:off x="796837" y="141769"/>
            <a:ext cx="10353761" cy="857692"/>
          </a:xfrm>
        </p:spPr>
        <p:txBody>
          <a:bodyPr/>
          <a:lstStyle/>
          <a:p>
            <a:r>
              <a:rPr lang="en-US" dirty="0"/>
              <a:t>Cancellation Rate by Segment</a:t>
            </a:r>
          </a:p>
        </p:txBody>
      </p:sp>
      <p:pic>
        <p:nvPicPr>
          <p:cNvPr id="8" name="Content Placeholder 7">
            <a:extLst>
              <a:ext uri="{FF2B5EF4-FFF2-40B4-BE49-F238E27FC236}">
                <a16:creationId xmlns:a16="http://schemas.microsoft.com/office/drawing/2014/main" id="{0395391E-54BE-9C20-9AA8-BC3E500E7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58" y="1291629"/>
            <a:ext cx="11897833" cy="3599347"/>
          </a:xfrm>
        </p:spPr>
      </p:pic>
      <p:sp>
        <p:nvSpPr>
          <p:cNvPr id="9" name="TextBox 8">
            <a:extLst>
              <a:ext uri="{FF2B5EF4-FFF2-40B4-BE49-F238E27FC236}">
                <a16:creationId xmlns:a16="http://schemas.microsoft.com/office/drawing/2014/main" id="{9D5767CA-5F3A-885A-2F44-4F08EE631EB2}"/>
              </a:ext>
            </a:extLst>
          </p:cNvPr>
          <p:cNvSpPr txBox="1"/>
          <p:nvPr/>
        </p:nvSpPr>
        <p:spPr>
          <a:xfrm>
            <a:off x="428263" y="5706319"/>
            <a:ext cx="115865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Cancellations are most common for 'No Deposit' bookings, especially among transient customers and online travel agents.</a:t>
            </a:r>
          </a:p>
        </p:txBody>
      </p:sp>
    </p:spTree>
    <p:extLst>
      <p:ext uri="{BB962C8B-B14F-4D97-AF65-F5344CB8AC3E}">
        <p14:creationId xmlns:p14="http://schemas.microsoft.com/office/powerpoint/2010/main" val="6092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0283-0225-C549-5402-CF659660DCDC}"/>
              </a:ext>
            </a:extLst>
          </p:cNvPr>
          <p:cNvSpPr>
            <a:spLocks noGrp="1"/>
          </p:cNvSpPr>
          <p:nvPr>
            <p:ph type="title"/>
          </p:nvPr>
        </p:nvSpPr>
        <p:spPr>
          <a:xfrm>
            <a:off x="0" y="163108"/>
            <a:ext cx="12192000" cy="1035412"/>
          </a:xfrm>
        </p:spPr>
        <p:txBody>
          <a:bodyPr>
            <a:normAutofit/>
          </a:bodyPr>
          <a:lstStyle/>
          <a:p>
            <a:r>
              <a:rPr lang="en-US" dirty="0"/>
              <a:t>Stay Trends by Guest Type &amp; Booking Window</a:t>
            </a:r>
          </a:p>
        </p:txBody>
      </p:sp>
      <p:pic>
        <p:nvPicPr>
          <p:cNvPr id="6" name="Content Placeholder 5">
            <a:extLst>
              <a:ext uri="{FF2B5EF4-FFF2-40B4-BE49-F238E27FC236}">
                <a16:creationId xmlns:a16="http://schemas.microsoft.com/office/drawing/2014/main" id="{7D081BF6-251B-77C3-5419-97D889CECD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0120" y="1526845"/>
            <a:ext cx="5925879" cy="3417295"/>
          </a:xfrm>
        </p:spPr>
      </p:pic>
      <p:pic>
        <p:nvPicPr>
          <p:cNvPr id="8" name="Content Placeholder 7">
            <a:extLst>
              <a:ext uri="{FF2B5EF4-FFF2-40B4-BE49-F238E27FC236}">
                <a16:creationId xmlns:a16="http://schemas.microsoft.com/office/drawing/2014/main" id="{65248502-8EA0-2E29-4331-5436D54B2F5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8781" y="1521547"/>
            <a:ext cx="5811987" cy="3422593"/>
          </a:xfrm>
        </p:spPr>
      </p:pic>
      <p:sp>
        <p:nvSpPr>
          <p:cNvPr id="9" name="TextBox 8">
            <a:extLst>
              <a:ext uri="{FF2B5EF4-FFF2-40B4-BE49-F238E27FC236}">
                <a16:creationId xmlns:a16="http://schemas.microsoft.com/office/drawing/2014/main" id="{B477655A-9193-8760-AE28-097D9E185EA2}"/>
              </a:ext>
            </a:extLst>
          </p:cNvPr>
          <p:cNvSpPr txBox="1"/>
          <p:nvPr/>
        </p:nvSpPr>
        <p:spPr>
          <a:xfrm>
            <a:off x="302960" y="5606992"/>
            <a:ext cx="117078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Short stays are most popular, especially among couples and solo guests, and this trend persists across all booking windows.</a:t>
            </a:r>
          </a:p>
        </p:txBody>
      </p:sp>
    </p:spTree>
    <p:extLst>
      <p:ext uri="{BB962C8B-B14F-4D97-AF65-F5344CB8AC3E}">
        <p14:creationId xmlns:p14="http://schemas.microsoft.com/office/powerpoint/2010/main" val="213560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86DD-BEB3-AFC2-7767-E4C16BFCA663}"/>
              </a:ext>
            </a:extLst>
          </p:cNvPr>
          <p:cNvSpPr>
            <a:spLocks noGrp="1"/>
          </p:cNvSpPr>
          <p:nvPr>
            <p:ph type="title"/>
          </p:nvPr>
        </p:nvSpPr>
        <p:spPr>
          <a:xfrm>
            <a:off x="1001712" y="216196"/>
            <a:ext cx="10353761" cy="836427"/>
          </a:xfrm>
        </p:spPr>
        <p:txBody>
          <a:bodyPr/>
          <a:lstStyle/>
          <a:p>
            <a:r>
              <a:rPr lang="en-US" dirty="0"/>
              <a:t>Yearly Revenue vs Profit</a:t>
            </a:r>
          </a:p>
        </p:txBody>
      </p:sp>
      <p:pic>
        <p:nvPicPr>
          <p:cNvPr id="6" name="Content Placeholder 5">
            <a:extLst>
              <a:ext uri="{FF2B5EF4-FFF2-40B4-BE49-F238E27FC236}">
                <a16:creationId xmlns:a16="http://schemas.microsoft.com/office/drawing/2014/main" id="{0F869425-53BA-7447-0671-12663EE4D99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5692" y="1456672"/>
            <a:ext cx="6000307" cy="3285474"/>
          </a:xfrm>
        </p:spPr>
      </p:pic>
      <p:pic>
        <p:nvPicPr>
          <p:cNvPr id="8" name="Content Placeholder 7">
            <a:extLst>
              <a:ext uri="{FF2B5EF4-FFF2-40B4-BE49-F238E27FC236}">
                <a16:creationId xmlns:a16="http://schemas.microsoft.com/office/drawing/2014/main" id="{C7536D2E-5543-5C1C-3348-C86CA847EB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7517" y="1451356"/>
            <a:ext cx="5907680" cy="3278323"/>
          </a:xfrm>
        </p:spPr>
      </p:pic>
      <p:sp>
        <p:nvSpPr>
          <p:cNvPr id="9" name="TextBox 8">
            <a:extLst>
              <a:ext uri="{FF2B5EF4-FFF2-40B4-BE49-F238E27FC236}">
                <a16:creationId xmlns:a16="http://schemas.microsoft.com/office/drawing/2014/main" id="{AEA9E3FA-B060-C8EA-9DF1-A4516888FDF5}"/>
              </a:ext>
            </a:extLst>
          </p:cNvPr>
          <p:cNvSpPr txBox="1"/>
          <p:nvPr/>
        </p:nvSpPr>
        <p:spPr>
          <a:xfrm>
            <a:off x="235665" y="5401328"/>
            <a:ext cx="1154118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Yearly booking revenue and profits steadily grew from 2013 to 2017, with notable growth in 2014 and significant highs by 2017.</a:t>
            </a:r>
          </a:p>
        </p:txBody>
      </p:sp>
    </p:spTree>
    <p:extLst>
      <p:ext uri="{BB962C8B-B14F-4D97-AF65-F5344CB8AC3E}">
        <p14:creationId xmlns:p14="http://schemas.microsoft.com/office/powerpoint/2010/main" val="7370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55B5-E42D-589B-3E13-F61FFE1DC99B}"/>
              </a:ext>
            </a:extLst>
          </p:cNvPr>
          <p:cNvSpPr>
            <a:spLocks noGrp="1"/>
          </p:cNvSpPr>
          <p:nvPr>
            <p:ph type="title"/>
          </p:nvPr>
        </p:nvSpPr>
        <p:spPr>
          <a:xfrm>
            <a:off x="838200" y="92924"/>
            <a:ext cx="10515600" cy="701675"/>
          </a:xfrm>
        </p:spPr>
        <p:txBody>
          <a:bodyPr>
            <a:normAutofit fontScale="90000"/>
          </a:bodyPr>
          <a:lstStyle/>
          <a:p>
            <a:r>
              <a:rPr lang="en-US" dirty="0"/>
              <a:t>Revenue by Channel and Customer Type</a:t>
            </a:r>
          </a:p>
        </p:txBody>
      </p:sp>
      <p:pic>
        <p:nvPicPr>
          <p:cNvPr id="5" name="Content Placeholder 4">
            <a:extLst>
              <a:ext uri="{FF2B5EF4-FFF2-40B4-BE49-F238E27FC236}">
                <a16:creationId xmlns:a16="http://schemas.microsoft.com/office/drawing/2014/main" id="{C4B7250C-BA41-FDA2-EA0F-113F05A95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959" y="1244896"/>
            <a:ext cx="7857460" cy="3695700"/>
          </a:xfrm>
        </p:spPr>
      </p:pic>
      <p:sp>
        <p:nvSpPr>
          <p:cNvPr id="6" name="TextBox 5">
            <a:extLst>
              <a:ext uri="{FF2B5EF4-FFF2-40B4-BE49-F238E27FC236}">
                <a16:creationId xmlns:a16="http://schemas.microsoft.com/office/drawing/2014/main" id="{D8B70D52-F117-DFC1-A9D5-59235D511063}"/>
              </a:ext>
            </a:extLst>
          </p:cNvPr>
          <p:cNvSpPr txBox="1"/>
          <p:nvPr/>
        </p:nvSpPr>
        <p:spPr>
          <a:xfrm>
            <a:off x="576580" y="5613104"/>
            <a:ext cx="111192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"Online Travel Agent" channel drives the highest revenue, especially from transient customers.</a:t>
            </a:r>
          </a:p>
        </p:txBody>
      </p:sp>
    </p:spTree>
    <p:extLst>
      <p:ext uri="{BB962C8B-B14F-4D97-AF65-F5344CB8AC3E}">
        <p14:creationId xmlns:p14="http://schemas.microsoft.com/office/powerpoint/2010/main" val="67204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AA95-9890-6686-162A-C78954DD8799}"/>
              </a:ext>
            </a:extLst>
          </p:cNvPr>
          <p:cNvSpPr>
            <a:spLocks noGrp="1"/>
          </p:cNvSpPr>
          <p:nvPr>
            <p:ph type="title"/>
          </p:nvPr>
        </p:nvSpPr>
        <p:spPr>
          <a:xfrm>
            <a:off x="919119" y="215367"/>
            <a:ext cx="10353761" cy="783265"/>
          </a:xfrm>
        </p:spPr>
        <p:txBody>
          <a:bodyPr/>
          <a:lstStyle/>
          <a:p>
            <a:r>
              <a:rPr lang="en-US" dirty="0"/>
              <a:t>Average Daily Rate by Month</a:t>
            </a:r>
          </a:p>
        </p:txBody>
      </p:sp>
      <p:pic>
        <p:nvPicPr>
          <p:cNvPr id="5" name="Content Placeholder 4" descr="A graph with a line going up&#10;&#10;AI-generated content may be incorrect.">
            <a:extLst>
              <a:ext uri="{FF2B5EF4-FFF2-40B4-BE49-F238E27FC236}">
                <a16:creationId xmlns:a16="http://schemas.microsoft.com/office/drawing/2014/main" id="{900A0BE0-3341-1A30-C105-CC4A5249E9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2716" y="1326209"/>
            <a:ext cx="8027582" cy="3695700"/>
          </a:xfrm>
        </p:spPr>
      </p:pic>
      <p:sp>
        <p:nvSpPr>
          <p:cNvPr id="6" name="TextBox 5">
            <a:extLst>
              <a:ext uri="{FF2B5EF4-FFF2-40B4-BE49-F238E27FC236}">
                <a16:creationId xmlns:a16="http://schemas.microsoft.com/office/drawing/2014/main" id="{EB3C6654-E797-6648-F405-57A87332658C}"/>
              </a:ext>
            </a:extLst>
          </p:cNvPr>
          <p:cNvSpPr txBox="1"/>
          <p:nvPr/>
        </p:nvSpPr>
        <p:spPr>
          <a:xfrm>
            <a:off x="625033" y="5604669"/>
            <a:ext cx="104434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average daily rate peaks in July, drops steadily until November, and slightly rises toward the year's end.</a:t>
            </a:r>
          </a:p>
        </p:txBody>
      </p:sp>
    </p:spTree>
    <p:extLst>
      <p:ext uri="{BB962C8B-B14F-4D97-AF65-F5344CB8AC3E}">
        <p14:creationId xmlns:p14="http://schemas.microsoft.com/office/powerpoint/2010/main" val="128824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91F8-37E0-2601-08D8-8EF1701B437B}"/>
              </a:ext>
            </a:extLst>
          </p:cNvPr>
          <p:cNvSpPr>
            <a:spLocks noGrp="1"/>
          </p:cNvSpPr>
          <p:nvPr>
            <p:ph type="title"/>
          </p:nvPr>
        </p:nvSpPr>
        <p:spPr>
          <a:xfrm>
            <a:off x="833437" y="265945"/>
            <a:ext cx="10515600" cy="861791"/>
          </a:xfrm>
        </p:spPr>
        <p:txBody>
          <a:bodyPr/>
          <a:lstStyle/>
          <a:p>
            <a:r>
              <a:rPr lang="en-US" dirty="0"/>
              <a:t>Profit by Booking Window</a:t>
            </a:r>
          </a:p>
        </p:txBody>
      </p:sp>
      <p:pic>
        <p:nvPicPr>
          <p:cNvPr id="5" name="Content Placeholder 4">
            <a:extLst>
              <a:ext uri="{FF2B5EF4-FFF2-40B4-BE49-F238E27FC236}">
                <a16:creationId xmlns:a16="http://schemas.microsoft.com/office/drawing/2014/main" id="{92D50174-3ED9-C662-7E41-C035C0489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981" y="1393751"/>
            <a:ext cx="7868093" cy="3695700"/>
          </a:xfrm>
        </p:spPr>
      </p:pic>
      <p:sp>
        <p:nvSpPr>
          <p:cNvPr id="6" name="TextBox 5">
            <a:extLst>
              <a:ext uri="{FF2B5EF4-FFF2-40B4-BE49-F238E27FC236}">
                <a16:creationId xmlns:a16="http://schemas.microsoft.com/office/drawing/2014/main" id="{B67A35A8-204F-24F2-FFE2-974BCD773EC5}"/>
              </a:ext>
            </a:extLst>
          </p:cNvPr>
          <p:cNvSpPr txBox="1"/>
          <p:nvPr/>
        </p:nvSpPr>
        <p:spPr>
          <a:xfrm>
            <a:off x="833437" y="5587207"/>
            <a:ext cx="1013094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Bookings with longer lead times bring the most profits, while last-minute bookings yield the least.</a:t>
            </a:r>
          </a:p>
        </p:txBody>
      </p:sp>
    </p:spTree>
    <p:extLst>
      <p:ext uri="{BB962C8B-B14F-4D97-AF65-F5344CB8AC3E}">
        <p14:creationId xmlns:p14="http://schemas.microsoft.com/office/powerpoint/2010/main" val="39290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E623-AE8E-2774-611C-8232AA58124F}"/>
              </a:ext>
            </a:extLst>
          </p:cNvPr>
          <p:cNvSpPr>
            <a:spLocks noGrp="1"/>
          </p:cNvSpPr>
          <p:nvPr>
            <p:ph type="title"/>
          </p:nvPr>
        </p:nvSpPr>
        <p:spPr>
          <a:xfrm>
            <a:off x="833437" y="239733"/>
            <a:ext cx="10515600" cy="827067"/>
          </a:xfrm>
        </p:spPr>
        <p:txBody>
          <a:bodyPr/>
          <a:lstStyle/>
          <a:p>
            <a:r>
              <a:rPr lang="en-US" dirty="0"/>
              <a:t>Revenue Gain vs Revenue Loss</a:t>
            </a:r>
          </a:p>
        </p:txBody>
      </p:sp>
      <p:pic>
        <p:nvPicPr>
          <p:cNvPr id="5" name="Content Placeholder 4">
            <a:extLst>
              <a:ext uri="{FF2B5EF4-FFF2-40B4-BE49-F238E27FC236}">
                <a16:creationId xmlns:a16="http://schemas.microsoft.com/office/drawing/2014/main" id="{DF6AD9AA-8864-FB67-438C-1733DD1D5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0066" y="1358898"/>
            <a:ext cx="8240232" cy="3695700"/>
          </a:xfrm>
        </p:spPr>
      </p:pic>
      <p:sp>
        <p:nvSpPr>
          <p:cNvPr id="6" name="TextBox 5">
            <a:extLst>
              <a:ext uri="{FF2B5EF4-FFF2-40B4-BE49-F238E27FC236}">
                <a16:creationId xmlns:a16="http://schemas.microsoft.com/office/drawing/2014/main" id="{E46B34E1-13D3-1EEB-767A-9C200C16D6B5}"/>
              </a:ext>
            </a:extLst>
          </p:cNvPr>
          <p:cNvSpPr txBox="1"/>
          <p:nvPr/>
        </p:nvSpPr>
        <p:spPr>
          <a:xfrm>
            <a:off x="662583" y="5601878"/>
            <a:ext cx="9306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"Online Travel Agent" channel generates the most revenue but also faces significant losses.</a:t>
            </a:r>
          </a:p>
        </p:txBody>
      </p:sp>
    </p:spTree>
    <p:extLst>
      <p:ext uri="{BB962C8B-B14F-4D97-AF65-F5344CB8AC3E}">
        <p14:creationId xmlns:p14="http://schemas.microsoft.com/office/powerpoint/2010/main" val="62778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3DC22-A9B7-FC54-41B6-C0B61487EEC7}"/>
              </a:ext>
            </a:extLst>
          </p:cNvPr>
          <p:cNvSpPr>
            <a:spLocks noGrp="1"/>
          </p:cNvSpPr>
          <p:nvPr>
            <p:ph idx="1"/>
          </p:nvPr>
        </p:nvSpPr>
        <p:spPr>
          <a:xfrm>
            <a:off x="428263" y="467808"/>
            <a:ext cx="10961225" cy="4625052"/>
          </a:xfrm>
        </p:spPr>
        <p:txBody>
          <a:bodyPr>
            <a:normAutofit/>
          </a:bodyPr>
          <a:lstStyle/>
          <a:p>
            <a:pPr marL="0" indent="0" algn="ctr">
              <a:buNone/>
            </a:pPr>
            <a:r>
              <a:rPr lang="en-US" sz="2800" b="1" dirty="0">
                <a:latin typeface="Times New Roman" panose="02020603050405020304" pitchFamily="18" charset="0"/>
                <a:cs typeface="Times New Roman" panose="02020603050405020304" pitchFamily="18" charset="0"/>
              </a:rPr>
              <a:t>Welcome to our data-driven deep dive into hotel bookings!</a:t>
            </a:r>
          </a:p>
          <a:p>
            <a:pPr marL="0" indent="0" algn="ctr">
              <a:buNone/>
            </a:pPr>
            <a:endParaRPr lang="en-US" sz="2800" b="1" dirty="0">
              <a:latin typeface="Times New Roman" panose="02020603050405020304" pitchFamily="18" charset="0"/>
              <a:cs typeface="Times New Roman" panose="02020603050405020304" pitchFamily="18" charset="0"/>
            </a:endParaRPr>
          </a:p>
          <a:p>
            <a:pPr marL="0" indent="0" algn="just">
              <a:buNone/>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project uncovers powerful insights hidden within hotel booking data to reveal trends, boost revenue, and reduce cancellations. By analyzing booking behaviors, evaluating distribution channel performance, and identifying key influencers, our goal is to empower smarter decisions that enhance operational efficiency, elevate the guest experience, and drive profitability. Get ready to explore actionable strategies backed by data that will help turn challenges into opportunities in the hospitality space.</a:t>
            </a:r>
          </a:p>
        </p:txBody>
      </p:sp>
    </p:spTree>
    <p:extLst>
      <p:ext uri="{BB962C8B-B14F-4D97-AF65-F5344CB8AC3E}">
        <p14:creationId xmlns:p14="http://schemas.microsoft.com/office/powerpoint/2010/main" val="351982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0C6B-C9DF-8C9F-25DB-BB2BF8C4B5C5}"/>
              </a:ext>
            </a:extLst>
          </p:cNvPr>
          <p:cNvSpPr>
            <a:spLocks noGrp="1"/>
          </p:cNvSpPr>
          <p:nvPr>
            <p:ph type="title"/>
          </p:nvPr>
        </p:nvSpPr>
        <p:spPr>
          <a:xfrm>
            <a:off x="838200" y="365126"/>
            <a:ext cx="10515600" cy="896516"/>
          </a:xfrm>
        </p:spPr>
        <p:txBody>
          <a:bodyPr>
            <a:normAutofit fontScale="90000"/>
          </a:bodyPr>
          <a:lstStyle/>
          <a:p>
            <a:r>
              <a:rPr lang="en-US" dirty="0"/>
              <a:t>Customer Flow: Distribution Channel to Status</a:t>
            </a:r>
          </a:p>
        </p:txBody>
      </p:sp>
      <p:pic>
        <p:nvPicPr>
          <p:cNvPr id="5" name="Content Placeholder 4">
            <a:extLst>
              <a:ext uri="{FF2B5EF4-FFF2-40B4-BE49-F238E27FC236}">
                <a16:creationId xmlns:a16="http://schemas.microsoft.com/office/drawing/2014/main" id="{36A5583A-C493-06AE-AA1B-8D9A6C174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126" y="1468179"/>
            <a:ext cx="8016947" cy="3695700"/>
          </a:xfrm>
        </p:spPr>
      </p:pic>
      <p:sp>
        <p:nvSpPr>
          <p:cNvPr id="6" name="TextBox 5">
            <a:extLst>
              <a:ext uri="{FF2B5EF4-FFF2-40B4-BE49-F238E27FC236}">
                <a16:creationId xmlns:a16="http://schemas.microsoft.com/office/drawing/2014/main" id="{DB4DA84D-98E8-2849-EB3F-79B3D954EA85}"/>
              </a:ext>
            </a:extLst>
          </p:cNvPr>
          <p:cNvSpPr txBox="1"/>
          <p:nvPr/>
        </p:nvSpPr>
        <p:spPr>
          <a:xfrm>
            <a:off x="558411" y="5542524"/>
            <a:ext cx="1079538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"Online Travel Agent" channel has the most customers, with successful checkouts being common and fewer cancellations or no-shows.</a:t>
            </a:r>
          </a:p>
        </p:txBody>
      </p:sp>
    </p:spTree>
    <p:extLst>
      <p:ext uri="{BB962C8B-B14F-4D97-AF65-F5344CB8AC3E}">
        <p14:creationId xmlns:p14="http://schemas.microsoft.com/office/powerpoint/2010/main" val="328676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999E-B940-5E70-E3D5-4A4AF7B9F4B6}"/>
              </a:ext>
            </a:extLst>
          </p:cNvPr>
          <p:cNvSpPr>
            <a:spLocks noGrp="1"/>
          </p:cNvSpPr>
          <p:nvPr>
            <p:ph type="title"/>
          </p:nvPr>
        </p:nvSpPr>
        <p:spPr>
          <a:xfrm>
            <a:off x="828734" y="99237"/>
            <a:ext cx="10353761" cy="967563"/>
          </a:xfrm>
        </p:spPr>
        <p:txBody>
          <a:bodyPr/>
          <a:lstStyle/>
          <a:p>
            <a:r>
              <a:rPr lang="en-US" dirty="0"/>
              <a:t>Findings</a:t>
            </a:r>
          </a:p>
        </p:txBody>
      </p:sp>
      <p:sp>
        <p:nvSpPr>
          <p:cNvPr id="3" name="Content Placeholder 2">
            <a:extLst>
              <a:ext uri="{FF2B5EF4-FFF2-40B4-BE49-F238E27FC236}">
                <a16:creationId xmlns:a16="http://schemas.microsoft.com/office/drawing/2014/main" id="{E9922D74-9E81-1248-5623-9D9ECF5423F2}"/>
              </a:ext>
            </a:extLst>
          </p:cNvPr>
          <p:cNvSpPr>
            <a:spLocks noGrp="1"/>
          </p:cNvSpPr>
          <p:nvPr>
            <p:ph idx="1"/>
          </p:nvPr>
        </p:nvSpPr>
        <p:spPr>
          <a:xfrm>
            <a:off x="828733" y="1435395"/>
            <a:ext cx="10353762" cy="4355805"/>
          </a:xfrm>
        </p:spPr>
        <p:txBody>
          <a:bodyPr>
            <a:normAutofit fontScale="85000" lnSpcReduction="20000"/>
          </a:bodyPr>
          <a:lstStyle/>
          <a:p>
            <a:pPr>
              <a:buFont typeface="+mj-lt"/>
              <a:buAutoNum type="arabicPeriod"/>
            </a:pPr>
            <a:r>
              <a:rPr lang="en-US" sz="2300" dirty="0">
                <a:latin typeface="Times New Roman" panose="02020603050405020304" pitchFamily="18" charset="0"/>
                <a:cs typeface="Times New Roman" panose="02020603050405020304" pitchFamily="18" charset="0"/>
              </a:rPr>
              <a:t> Hotel bookings outnumber resorts; transient customers and couples are the main segments.</a:t>
            </a:r>
          </a:p>
          <a:p>
            <a:pPr>
              <a:buFont typeface="+mj-lt"/>
              <a:buAutoNum type="arabicPeriod"/>
            </a:pPr>
            <a:r>
              <a:rPr lang="en-US" sz="2300" dirty="0">
                <a:latin typeface="Times New Roman" panose="02020603050405020304" pitchFamily="18" charset="0"/>
                <a:cs typeface="Times New Roman" panose="02020603050405020304" pitchFamily="18" charset="0"/>
              </a:rPr>
              <a:t> Online travel agents lead in bookings and revenue but face high cancellations.</a:t>
            </a:r>
          </a:p>
          <a:p>
            <a:pPr>
              <a:buFont typeface="+mj-lt"/>
              <a:buAutoNum type="arabicPeriod"/>
            </a:pPr>
            <a:r>
              <a:rPr lang="en-US" sz="2300" dirty="0">
                <a:latin typeface="Times New Roman" panose="02020603050405020304" pitchFamily="18" charset="0"/>
                <a:cs typeface="Times New Roman" panose="02020603050405020304" pitchFamily="18" charset="0"/>
              </a:rPr>
              <a:t> Guests book early, prefer short stays, and no-deposit options.</a:t>
            </a:r>
          </a:p>
          <a:p>
            <a:pPr>
              <a:buFont typeface="+mj-lt"/>
              <a:buAutoNum type="arabicPeriod"/>
            </a:pPr>
            <a:r>
              <a:rPr lang="en-US" sz="2300" dirty="0">
                <a:latin typeface="Times New Roman" panose="02020603050405020304" pitchFamily="18" charset="0"/>
                <a:cs typeface="Times New Roman" panose="02020603050405020304" pitchFamily="18" charset="0"/>
              </a:rPr>
              <a:t> Portugal leads in bookings and revenue; distant countries show low activity.</a:t>
            </a:r>
          </a:p>
          <a:p>
            <a:pPr>
              <a:buFont typeface="+mj-lt"/>
              <a:buAutoNum type="arabicPeriod"/>
            </a:pPr>
            <a:r>
              <a:rPr lang="en-US" sz="2300" dirty="0">
                <a:latin typeface="Times New Roman" panose="02020603050405020304" pitchFamily="18" charset="0"/>
                <a:cs typeface="Times New Roman" panose="02020603050405020304" pitchFamily="18" charset="0"/>
              </a:rPr>
              <a:t> Peak bookings occur in January-February and summer months.</a:t>
            </a:r>
          </a:p>
          <a:p>
            <a:pPr>
              <a:buFont typeface="+mj-lt"/>
              <a:buAutoNum type="arabicPeriod"/>
            </a:pPr>
            <a:r>
              <a:rPr lang="en-US" sz="2300" dirty="0">
                <a:latin typeface="Times New Roman" panose="02020603050405020304" pitchFamily="18" charset="0"/>
                <a:cs typeface="Times New Roman" panose="02020603050405020304" pitchFamily="18" charset="0"/>
              </a:rPr>
              <a:t> Daily rates peak in July and dip until November.</a:t>
            </a:r>
          </a:p>
          <a:p>
            <a:pPr>
              <a:buFont typeface="+mj-lt"/>
              <a:buAutoNum type="arabicPeriod"/>
            </a:pPr>
            <a:r>
              <a:rPr lang="en-US" sz="2300" dirty="0">
                <a:latin typeface="Times New Roman" panose="02020603050405020304" pitchFamily="18" charset="0"/>
                <a:cs typeface="Times New Roman" panose="02020603050405020304" pitchFamily="18" charset="0"/>
              </a:rPr>
              <a:t> Most bookings succeed; no-deposit bookings have higher cancellations.</a:t>
            </a:r>
          </a:p>
          <a:p>
            <a:pPr>
              <a:buFont typeface="+mj-lt"/>
              <a:buAutoNum type="arabicPeriod"/>
            </a:pPr>
            <a:r>
              <a:rPr lang="en-US" sz="2300" dirty="0">
                <a:latin typeface="Times New Roman" panose="02020603050405020304" pitchFamily="18" charset="0"/>
                <a:cs typeface="Times New Roman" panose="02020603050405020304" pitchFamily="18" charset="0"/>
              </a:rPr>
              <a:t> Revenue and profits grew steadily from 2013 to 2017.</a:t>
            </a:r>
          </a:p>
          <a:p>
            <a:pPr>
              <a:buFont typeface="+mj-lt"/>
              <a:buAutoNum type="arabicPeriod"/>
            </a:pPr>
            <a:r>
              <a:rPr lang="en-US" sz="2300" dirty="0">
                <a:latin typeface="Times New Roman" panose="02020603050405020304" pitchFamily="18" charset="0"/>
                <a:cs typeface="Times New Roman" panose="02020603050405020304" pitchFamily="18" charset="0"/>
              </a:rPr>
              <a:t> Fridays and Thursdays see the most arrivals.</a:t>
            </a:r>
          </a:p>
          <a:p>
            <a:pPr>
              <a:buFont typeface="+mj-lt"/>
              <a:buAutoNum type="arabicPeriod"/>
            </a:pPr>
            <a:r>
              <a:rPr lang="en-US" sz="2300" dirty="0">
                <a:latin typeface="Times New Roman" panose="02020603050405020304" pitchFamily="18" charset="0"/>
                <a:cs typeface="Times New Roman" panose="02020603050405020304" pitchFamily="18" charset="0"/>
              </a:rPr>
              <a:t> All guests are first-time visitors, highlighting loyalty opportunities.</a:t>
            </a:r>
          </a:p>
          <a:p>
            <a:endParaRPr lang="en-US" dirty="0"/>
          </a:p>
        </p:txBody>
      </p:sp>
    </p:spTree>
    <p:extLst>
      <p:ext uri="{BB962C8B-B14F-4D97-AF65-F5344CB8AC3E}">
        <p14:creationId xmlns:p14="http://schemas.microsoft.com/office/powerpoint/2010/main" val="68131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F19A-5296-EC70-9FDF-A09FE5026AFF}"/>
              </a:ext>
            </a:extLst>
          </p:cNvPr>
          <p:cNvSpPr>
            <a:spLocks noGrp="1"/>
          </p:cNvSpPr>
          <p:nvPr>
            <p:ph type="title"/>
          </p:nvPr>
        </p:nvSpPr>
        <p:spPr>
          <a:xfrm>
            <a:off x="913795" y="99239"/>
            <a:ext cx="10353761" cy="1080976"/>
          </a:xfrm>
        </p:spPr>
        <p:txBody>
          <a:bodyPr/>
          <a:lstStyle/>
          <a:p>
            <a:r>
              <a:rPr lang="en-US" dirty="0"/>
              <a:t>Recommendations</a:t>
            </a:r>
          </a:p>
        </p:txBody>
      </p:sp>
      <p:sp>
        <p:nvSpPr>
          <p:cNvPr id="3" name="Content Placeholder 2">
            <a:extLst>
              <a:ext uri="{FF2B5EF4-FFF2-40B4-BE49-F238E27FC236}">
                <a16:creationId xmlns:a16="http://schemas.microsoft.com/office/drawing/2014/main" id="{EC1075F1-228B-C191-BBB3-04A074AD9815}"/>
              </a:ext>
            </a:extLst>
          </p:cNvPr>
          <p:cNvSpPr>
            <a:spLocks noGrp="1"/>
          </p:cNvSpPr>
          <p:nvPr>
            <p:ph idx="1"/>
          </p:nvPr>
        </p:nvSpPr>
        <p:spPr>
          <a:xfrm>
            <a:off x="913795" y="1499191"/>
            <a:ext cx="10353762" cy="4635795"/>
          </a:xfrm>
        </p:spPr>
        <p:txBody>
          <a:bodyPr>
            <a:normAutofit fontScale="92500" lnSpcReduction="10000"/>
          </a:bodyPr>
          <a:lstStyle/>
          <a:p>
            <a:pPr>
              <a:buFont typeface="+mj-lt"/>
              <a:buAutoNum type="arabicPeriod"/>
            </a:pPr>
            <a:r>
              <a:rPr lang="en-US" dirty="0">
                <a:latin typeface="Times New Roman" panose="02020603050405020304" pitchFamily="18" charset="0"/>
                <a:cs typeface="Times New Roman" panose="02020603050405020304" pitchFamily="18" charset="0"/>
              </a:rPr>
              <a:t> Introduce loyalty programs to encourage repeat visits.</a:t>
            </a:r>
          </a:p>
          <a:p>
            <a:pPr>
              <a:buFont typeface="+mj-lt"/>
              <a:buAutoNum type="arabicPeriod"/>
            </a:pPr>
            <a:r>
              <a:rPr lang="en-US" dirty="0">
                <a:latin typeface="Times New Roman" panose="02020603050405020304" pitchFamily="18" charset="0"/>
                <a:cs typeface="Times New Roman" panose="02020603050405020304" pitchFamily="18" charset="0"/>
              </a:rPr>
              <a:t> Optimize "Online Travel Agent" channel profitability and diversify sources.</a:t>
            </a:r>
          </a:p>
          <a:p>
            <a:pPr>
              <a:buFont typeface="+mj-lt"/>
              <a:buAutoNum type="arabicPeriod"/>
            </a:pPr>
            <a:r>
              <a:rPr lang="en-US" dirty="0">
                <a:latin typeface="Times New Roman" panose="02020603050405020304" pitchFamily="18" charset="0"/>
                <a:cs typeface="Times New Roman" panose="02020603050405020304" pitchFamily="18" charset="0"/>
              </a:rPr>
              <a:t> Focus marketing on top markets like Portugal, UK, and France.</a:t>
            </a:r>
          </a:p>
          <a:p>
            <a:pPr>
              <a:buFont typeface="+mj-lt"/>
              <a:buAutoNum type="arabicPeriod"/>
            </a:pPr>
            <a:r>
              <a:rPr lang="en-US" dirty="0">
                <a:latin typeface="Times New Roman" panose="02020603050405020304" pitchFamily="18" charset="0"/>
                <a:cs typeface="Times New Roman" panose="02020603050405020304" pitchFamily="18" charset="0"/>
              </a:rPr>
              <a:t> Leverage seasonal peaks with promotions; attract guests in low-demand periods.</a:t>
            </a:r>
          </a:p>
          <a:p>
            <a:pPr>
              <a:buFont typeface="+mj-lt"/>
              <a:buAutoNum type="arabicPeriod"/>
            </a:pPr>
            <a:r>
              <a:rPr lang="en-US" dirty="0">
                <a:latin typeface="Times New Roman" panose="02020603050405020304" pitchFamily="18" charset="0"/>
                <a:cs typeface="Times New Roman" panose="02020603050405020304" pitchFamily="18" charset="0"/>
              </a:rPr>
              <a:t> Adjust no-deposit policies to reduce cancellations.</a:t>
            </a:r>
          </a:p>
          <a:p>
            <a:pPr>
              <a:buFont typeface="+mj-lt"/>
              <a:buAutoNum type="arabicPeriod"/>
            </a:pPr>
            <a:r>
              <a:rPr lang="en-US" dirty="0">
                <a:latin typeface="Times New Roman" panose="02020603050405020304" pitchFamily="18" charset="0"/>
                <a:cs typeface="Times New Roman" panose="02020603050405020304" pitchFamily="18" charset="0"/>
              </a:rPr>
              <a:t> Target transient guests and couples with tailored packages.</a:t>
            </a:r>
          </a:p>
          <a:p>
            <a:pPr>
              <a:buFont typeface="+mj-lt"/>
              <a:buAutoNum type="arabicPeriod"/>
            </a:pPr>
            <a:r>
              <a:rPr lang="en-US" dirty="0">
                <a:latin typeface="Times New Roman" panose="02020603050405020304" pitchFamily="18" charset="0"/>
                <a:cs typeface="Times New Roman" panose="02020603050405020304" pitchFamily="18" charset="0"/>
              </a:rPr>
              <a:t> Use long-term booking trends for better inventory and pricing strategies.</a:t>
            </a:r>
          </a:p>
          <a:p>
            <a:pPr>
              <a:buFont typeface="+mj-lt"/>
              <a:buAutoNum type="arabicPeriod"/>
            </a:pPr>
            <a:r>
              <a:rPr lang="en-US" dirty="0">
                <a:latin typeface="Times New Roman" panose="02020603050405020304" pitchFamily="18" charset="0"/>
                <a:cs typeface="Times New Roman" panose="02020603050405020304" pitchFamily="18" charset="0"/>
              </a:rPr>
              <a:t> Maximize peak periods with higher daily rates; offer discounts in low-demand times.</a:t>
            </a:r>
          </a:p>
          <a:p>
            <a:pPr>
              <a:buFont typeface="+mj-lt"/>
              <a:buAutoNum type="arabicPeriod"/>
            </a:pPr>
            <a:r>
              <a:rPr lang="en-US" dirty="0">
                <a:latin typeface="Times New Roman" panose="02020603050405020304" pitchFamily="18" charset="0"/>
                <a:cs typeface="Times New Roman" panose="02020603050405020304" pitchFamily="18" charset="0"/>
              </a:rPr>
              <a:t> Create weekend deals to boost Friday and Thursday arrivals.</a:t>
            </a:r>
          </a:p>
          <a:p>
            <a:pPr>
              <a:buFont typeface="+mj-lt"/>
              <a:buAutoNum type="arabicPeriod"/>
            </a:pPr>
            <a:r>
              <a:rPr lang="en-US" dirty="0">
                <a:latin typeface="Times New Roman" panose="02020603050405020304" pitchFamily="18" charset="0"/>
                <a:cs typeface="Times New Roman" panose="02020603050405020304" pitchFamily="18" charset="0"/>
              </a:rPr>
              <a:t> Strengthen digital marketing to maintain online booking dominance.</a:t>
            </a:r>
          </a:p>
          <a:p>
            <a:endParaRPr lang="en-US" dirty="0"/>
          </a:p>
        </p:txBody>
      </p:sp>
    </p:spTree>
    <p:extLst>
      <p:ext uri="{BB962C8B-B14F-4D97-AF65-F5344CB8AC3E}">
        <p14:creationId xmlns:p14="http://schemas.microsoft.com/office/powerpoint/2010/main" val="411903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4310B-C30B-B5C6-7FBF-E2D33893086D}"/>
              </a:ext>
            </a:extLst>
          </p:cNvPr>
          <p:cNvSpPr>
            <a:spLocks noGrp="1"/>
          </p:cNvSpPr>
          <p:nvPr>
            <p:ph idx="1"/>
          </p:nvPr>
        </p:nvSpPr>
        <p:spPr>
          <a:xfrm>
            <a:off x="710878" y="980673"/>
            <a:ext cx="10515600" cy="4351338"/>
          </a:xfrm>
        </p:spPr>
        <p:txBody>
          <a:bodyPr anchor="ctr"/>
          <a:lstStyle/>
          <a:p>
            <a:pPr marL="0" indent="0" algn="just">
              <a:buNone/>
            </a:pPr>
            <a:r>
              <a:rPr lang="en-US" dirty="0">
                <a:latin typeface="Times New Roman" panose="02020603050405020304" pitchFamily="18" charset="0"/>
                <a:cs typeface="Times New Roman" panose="02020603050405020304" pitchFamily="18" charset="0"/>
              </a:rPr>
              <a:t>To wrap up, we’ve uncovered key trends in bookings, customer preferences, and revenue growth. By focusing on loyalty programs, enhancing digital marketing, and optimizing seasonal opportunities, we can boost guest satisfaction and profitability. These insights guide us toward smarter strategies to stay competitive and grow successfully.</a:t>
            </a:r>
          </a:p>
        </p:txBody>
      </p:sp>
    </p:spTree>
    <p:extLst>
      <p:ext uri="{BB962C8B-B14F-4D97-AF65-F5344CB8AC3E}">
        <p14:creationId xmlns:p14="http://schemas.microsoft.com/office/powerpoint/2010/main" val="201668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CC530-570D-DC03-AE9C-3EFE03141E2B}"/>
              </a:ext>
            </a:extLst>
          </p:cNvPr>
          <p:cNvSpPr>
            <a:spLocks noGrp="1"/>
          </p:cNvSpPr>
          <p:nvPr>
            <p:ph idx="1"/>
          </p:nvPr>
        </p:nvSpPr>
        <p:spPr>
          <a:xfrm>
            <a:off x="919119" y="1287990"/>
            <a:ext cx="10353762" cy="3695136"/>
          </a:xfrm>
        </p:spPr>
        <p:txBody>
          <a:bodyPr anchor="ctr">
            <a:normAutofit/>
          </a:bodyPr>
          <a:lstStyle/>
          <a:p>
            <a:pPr marL="0" indent="0" algn="ctr">
              <a:buNone/>
            </a:pPr>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2866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C694-0E09-0ED4-0839-77743D5F5319}"/>
              </a:ext>
            </a:extLst>
          </p:cNvPr>
          <p:cNvSpPr>
            <a:spLocks noGrp="1"/>
          </p:cNvSpPr>
          <p:nvPr>
            <p:ph type="title"/>
          </p:nvPr>
        </p:nvSpPr>
        <p:spPr>
          <a:xfrm>
            <a:off x="3467924" y="217990"/>
            <a:ext cx="4518607" cy="848810"/>
          </a:xfrm>
        </p:spPr>
        <p:txBody>
          <a:bodyPr>
            <a:normAutofit/>
          </a:bodyPr>
          <a:lstStyle/>
          <a:p>
            <a:pPr algn="ct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Data Overview</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49BF36D-911C-C013-DBB7-BEB40CA1A750}"/>
              </a:ext>
            </a:extLst>
          </p:cNvPr>
          <p:cNvSpPr>
            <a:spLocks noGrp="1"/>
          </p:cNvSpPr>
          <p:nvPr>
            <p:ph sz="half" idx="1"/>
          </p:nvPr>
        </p:nvSpPr>
        <p:spPr>
          <a:xfrm>
            <a:off x="681164" y="1253331"/>
            <a:ext cx="5573519" cy="5013229"/>
          </a:xfrm>
        </p:spPr>
        <p:txBody>
          <a:bodyPr>
            <a:normAutofit fontScale="25000" lnSpcReduction="20000"/>
          </a:bodyPr>
          <a:lstStyle/>
          <a:p>
            <a:r>
              <a:rPr lang="en-US" sz="7200" b="1" dirty="0">
                <a:latin typeface="Times New Roman" panose="02020603050405020304" pitchFamily="18" charset="0"/>
                <a:cs typeface="Times New Roman" panose="02020603050405020304" pitchFamily="18" charset="0"/>
              </a:rPr>
              <a:t>Total Records = 17 columns, 119390 rows</a:t>
            </a:r>
          </a:p>
          <a:p>
            <a:r>
              <a:rPr lang="en-US" sz="7200" b="1" dirty="0">
                <a:latin typeface="Times New Roman" panose="02020603050405020304" pitchFamily="18" charset="0"/>
                <a:cs typeface="Times New Roman" panose="02020603050405020304" pitchFamily="18" charset="0"/>
              </a:rPr>
              <a:t>No Duplicate Rows</a:t>
            </a:r>
          </a:p>
          <a:p>
            <a:r>
              <a:rPr lang="en-US" sz="7200" b="1" dirty="0">
                <a:latin typeface="Times New Roman" panose="02020603050405020304" pitchFamily="18" charset="0"/>
                <a:cs typeface="Times New Roman" panose="02020603050405020304" pitchFamily="18" charset="0"/>
              </a:rPr>
              <a:t>Null Value occur in 1 column( Country)</a:t>
            </a:r>
          </a:p>
          <a:p>
            <a:pPr marL="0" indent="0">
              <a:buNone/>
            </a:pPr>
            <a:endParaRPr lang="en-US" sz="6200" b="1" dirty="0">
              <a:latin typeface="Times New Roman" panose="02020603050405020304" pitchFamily="18"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Booking ID:</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Unique identifier assigned to each booking</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Hotel:</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Property type where the booking was made</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Booking Date:</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Date when the reservation was created</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Arrival Date:</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Scheduled check-in date</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Lead Time:</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Number of days between booking and arrival date</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Nights:</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Duration of the stay in nights</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Guests:</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Number of guests included in the booking</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Distribution Channel:</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Source of booking (Direct, Travel Agent, Corporate, etc.)</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62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Content Placeholder 3">
            <a:extLst>
              <a:ext uri="{FF2B5EF4-FFF2-40B4-BE49-F238E27FC236}">
                <a16:creationId xmlns:a16="http://schemas.microsoft.com/office/drawing/2014/main" id="{94128AC6-A0B2-E5CB-23F0-D60A97AF5043}"/>
              </a:ext>
            </a:extLst>
          </p:cNvPr>
          <p:cNvSpPr>
            <a:spLocks noGrp="1"/>
          </p:cNvSpPr>
          <p:nvPr>
            <p:ph sz="half" idx="2"/>
          </p:nvPr>
        </p:nvSpPr>
        <p:spPr>
          <a:xfrm>
            <a:off x="6785660" y="1253331"/>
            <a:ext cx="5181600" cy="5494710"/>
          </a:xfrm>
        </p:spPr>
        <p:txBody>
          <a:bodyPr>
            <a:normAutofit fontScale="25000" lnSpcReduction="20000"/>
          </a:bodyPr>
          <a:lstStyle/>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Customer Type:</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Classification of customers (Transient, Group, etc.)</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Country:</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Country of origin of the guest</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Deposit Type:</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Deposit payment status (No Deposit, Non-Refundable, etc.)</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Average Daily Rate (ADR):</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Average price per night charged for the booking</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Status:</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Current status of the booking (Check-Out, Cancelled, etc.)</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Status Update:</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Date when the booking status was last modified</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Cancelled (0/1):</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Indicator denoting whether the booking was cancelled</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Revenue:</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Actual revenue generated from completed bookings</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Aft>
                <a:spcPts val="800"/>
              </a:spcAft>
              <a:buSzPts val="1000"/>
              <a:buFont typeface="Wingdings" panose="05000000000000000000" pitchFamily="2" charset="2"/>
              <a:buChar char="q"/>
              <a:tabLst>
                <a:tab pos="457200" algn="l"/>
              </a:tabLst>
            </a:pPr>
            <a:r>
              <a:rPr lang="en-IN" sz="5600" b="1" dirty="0">
                <a:effectLst/>
                <a:latin typeface="Times New Roman" panose="02020603050405020304" pitchFamily="18" charset="0"/>
                <a:ea typeface="Calibri" panose="020F0502020204030204" pitchFamily="34" charset="0"/>
                <a:cs typeface="Times New Roman" panose="02020603050405020304" pitchFamily="18" charset="0"/>
              </a:rPr>
              <a:t>Revenue Loss:</a:t>
            </a:r>
            <a:r>
              <a:rPr lang="en-IN" sz="5600" dirty="0">
                <a:effectLst/>
                <a:latin typeface="Times New Roman" panose="02020603050405020304" pitchFamily="18" charset="0"/>
                <a:ea typeface="Calibri" panose="020F0502020204030204" pitchFamily="34" charset="0"/>
                <a:cs typeface="Times New Roman" panose="02020603050405020304" pitchFamily="18" charset="0"/>
              </a:rPr>
              <a:t> Estimated revenue loss due to cancellations</a:t>
            </a:r>
            <a:endParaRPr lang="en-US" sz="5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755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E5D9-FB28-1537-0D0E-F7B9B4E00AC1}"/>
              </a:ext>
            </a:extLst>
          </p:cNvPr>
          <p:cNvSpPr>
            <a:spLocks noGrp="1"/>
          </p:cNvSpPr>
          <p:nvPr>
            <p:ph type="title"/>
          </p:nvPr>
        </p:nvSpPr>
        <p:spPr>
          <a:xfrm>
            <a:off x="754307" y="354418"/>
            <a:ext cx="10353761" cy="783265"/>
          </a:xfrm>
        </p:spPr>
        <p:txBody>
          <a:bodyPr>
            <a:normAutofit/>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US" sz="32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E1DE7B2E-F367-41DE-0E6E-FC49A4BA3776}"/>
              </a:ext>
            </a:extLst>
          </p:cNvPr>
          <p:cNvSpPr>
            <a:spLocks noGrp="1" noChangeArrowheads="1"/>
          </p:cNvSpPr>
          <p:nvPr>
            <p:ph idx="1"/>
          </p:nvPr>
        </p:nvSpPr>
        <p:spPr bwMode="auto">
          <a:xfrm>
            <a:off x="838200" y="1409188"/>
            <a:ext cx="9123010" cy="443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Cancellation Triggers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what drives booking cancellations and develop proactive strategies to minimize them.</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Unlock Customer Value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revenue across segments to spotlight the most profitable customer profiles.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Up Pricing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pricing by understanding how lead time, seasonality, and ADR interact.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Maximize Channel Performance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distribution channels to focus on the most revenue-generating sources.</a:t>
            </a:r>
          </a:p>
        </p:txBody>
      </p:sp>
    </p:spTree>
    <p:extLst>
      <p:ext uri="{BB962C8B-B14F-4D97-AF65-F5344CB8AC3E}">
        <p14:creationId xmlns:p14="http://schemas.microsoft.com/office/powerpoint/2010/main" val="144259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B3DA-97B7-4271-36A2-9FAB24F1558A}"/>
              </a:ext>
            </a:extLst>
          </p:cNvPr>
          <p:cNvSpPr>
            <a:spLocks noGrp="1"/>
          </p:cNvSpPr>
          <p:nvPr>
            <p:ph type="title"/>
          </p:nvPr>
        </p:nvSpPr>
        <p:spPr>
          <a:xfrm>
            <a:off x="838200" y="52325"/>
            <a:ext cx="10515600" cy="700030"/>
          </a:xfrm>
        </p:spPr>
        <p:txBody>
          <a:bodyPr>
            <a:normAutofit/>
          </a:bodyPr>
          <a:lstStyle/>
          <a:p>
            <a:r>
              <a:rPr lang="en-US" dirty="0"/>
              <a:t>Accommodation Showdown</a:t>
            </a:r>
          </a:p>
        </p:txBody>
      </p:sp>
      <p:pic>
        <p:nvPicPr>
          <p:cNvPr id="5" name="Content Placeholder 4">
            <a:extLst>
              <a:ext uri="{FF2B5EF4-FFF2-40B4-BE49-F238E27FC236}">
                <a16:creationId xmlns:a16="http://schemas.microsoft.com/office/drawing/2014/main" id="{2E823E78-483C-DB30-ECD0-E5017895D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9776" y="1324555"/>
            <a:ext cx="6822628" cy="3695700"/>
          </a:xfrm>
          <a:prstGeom prst="rect">
            <a:avLst/>
          </a:prstGeom>
          <a:noFill/>
          <a:ln>
            <a:noFill/>
          </a:ln>
        </p:spPr>
        <p:style>
          <a:lnRef idx="0">
            <a:scrgbClr r="0" g="0" b="0"/>
          </a:lnRef>
          <a:fillRef idx="0">
            <a:scrgbClr r="0" g="0" b="0"/>
          </a:fillRef>
          <a:effectRef idx="0">
            <a:scrgbClr r="0" g="0" b="0"/>
          </a:effectRef>
          <a:fontRef idx="minor">
            <a:schemeClr val="accent2"/>
          </a:fontRef>
        </p:style>
      </p:pic>
      <p:sp>
        <p:nvSpPr>
          <p:cNvPr id="6" name="TextBox 5">
            <a:extLst>
              <a:ext uri="{FF2B5EF4-FFF2-40B4-BE49-F238E27FC236}">
                <a16:creationId xmlns:a16="http://schemas.microsoft.com/office/drawing/2014/main" id="{456E6802-0EDE-529F-E6F3-52CFBFA831A0}"/>
              </a:ext>
            </a:extLst>
          </p:cNvPr>
          <p:cNvSpPr txBox="1"/>
          <p:nvPr/>
        </p:nvSpPr>
        <p:spPr>
          <a:xfrm>
            <a:off x="648182" y="5613722"/>
            <a:ext cx="101046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More guests prefer city over resorts</a:t>
            </a:r>
          </a:p>
        </p:txBody>
      </p:sp>
    </p:spTree>
    <p:extLst>
      <p:ext uri="{BB962C8B-B14F-4D97-AF65-F5344CB8AC3E}">
        <p14:creationId xmlns:p14="http://schemas.microsoft.com/office/powerpoint/2010/main" val="3832816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C8E5-C55F-1B08-D12E-2E4BABA3D04F}"/>
              </a:ext>
            </a:extLst>
          </p:cNvPr>
          <p:cNvSpPr>
            <a:spLocks noGrp="1"/>
          </p:cNvSpPr>
          <p:nvPr>
            <p:ph type="title"/>
          </p:nvPr>
        </p:nvSpPr>
        <p:spPr>
          <a:xfrm>
            <a:off x="838200" y="365126"/>
            <a:ext cx="10515600" cy="699746"/>
          </a:xfrm>
        </p:spPr>
        <p:txBody>
          <a:bodyPr>
            <a:normAutofit fontScale="90000"/>
          </a:bodyPr>
          <a:lstStyle/>
          <a:p>
            <a:r>
              <a:rPr lang="en-US" dirty="0"/>
              <a:t>Booking Channel Breakdown</a:t>
            </a:r>
            <a:br>
              <a:rPr lang="en-US" b="0" i="0" dirty="0">
                <a:solidFill>
                  <a:srgbClr val="008000"/>
                </a:solidFill>
                <a:effectLst/>
                <a:latin typeface="system-ui"/>
              </a:rPr>
            </a:br>
            <a:endParaRPr lang="en-US" dirty="0"/>
          </a:p>
        </p:txBody>
      </p:sp>
      <p:pic>
        <p:nvPicPr>
          <p:cNvPr id="5" name="Content Placeholder 4">
            <a:extLst>
              <a:ext uri="{FF2B5EF4-FFF2-40B4-BE49-F238E27FC236}">
                <a16:creationId xmlns:a16="http://schemas.microsoft.com/office/drawing/2014/main" id="{168EF0ED-732F-D38C-4FB7-0B689D5B7A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207" y="1325228"/>
            <a:ext cx="6822628" cy="3695700"/>
          </a:xfrm>
        </p:spPr>
      </p:pic>
      <p:sp>
        <p:nvSpPr>
          <p:cNvPr id="6" name="TextBox 5">
            <a:extLst>
              <a:ext uri="{FF2B5EF4-FFF2-40B4-BE49-F238E27FC236}">
                <a16:creationId xmlns:a16="http://schemas.microsoft.com/office/drawing/2014/main" id="{3F15BB79-AC95-40A3-6E2D-D448FB83FD45}"/>
              </a:ext>
            </a:extLst>
          </p:cNvPr>
          <p:cNvSpPr txBox="1"/>
          <p:nvPr/>
        </p:nvSpPr>
        <p:spPr>
          <a:xfrm>
            <a:off x="671332" y="5578997"/>
            <a:ext cx="923659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Digital platforms lead in bookings, while corporate channels lag.</a:t>
            </a:r>
          </a:p>
        </p:txBody>
      </p:sp>
    </p:spTree>
    <p:extLst>
      <p:ext uri="{BB962C8B-B14F-4D97-AF65-F5344CB8AC3E}">
        <p14:creationId xmlns:p14="http://schemas.microsoft.com/office/powerpoint/2010/main" val="73913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5CFDD-C63E-4E37-7564-EB3FC1BEF09F}"/>
              </a:ext>
            </a:extLst>
          </p:cNvPr>
          <p:cNvSpPr>
            <a:spLocks noGrp="1"/>
          </p:cNvSpPr>
          <p:nvPr>
            <p:ph type="title"/>
          </p:nvPr>
        </p:nvSpPr>
        <p:spPr>
          <a:xfrm>
            <a:off x="717630" y="318977"/>
            <a:ext cx="10515600" cy="687647"/>
          </a:xfrm>
        </p:spPr>
        <p:txBody>
          <a:bodyPr>
            <a:normAutofit fontScale="90000"/>
          </a:bodyPr>
          <a:lstStyle/>
          <a:p>
            <a:r>
              <a:rPr lang="en-US" i="0" dirty="0">
                <a:effectLst/>
              </a:rPr>
              <a:t>Customer Type Breakdown</a:t>
            </a:r>
            <a:br>
              <a:rPr lang="en-US" i="0" dirty="0">
                <a:effectLst/>
              </a:rPr>
            </a:br>
            <a:endParaRPr lang="en-US" dirty="0"/>
          </a:p>
        </p:txBody>
      </p:sp>
      <p:pic>
        <p:nvPicPr>
          <p:cNvPr id="5" name="Content Placeholder 4">
            <a:extLst>
              <a:ext uri="{FF2B5EF4-FFF2-40B4-BE49-F238E27FC236}">
                <a16:creationId xmlns:a16="http://schemas.microsoft.com/office/drawing/2014/main" id="{3397DF4D-1DCD-0516-5176-EAC6204089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882" y="1407853"/>
            <a:ext cx="6822628" cy="3695700"/>
          </a:xfrm>
        </p:spPr>
      </p:pic>
      <p:sp>
        <p:nvSpPr>
          <p:cNvPr id="6" name="TextBox 5">
            <a:extLst>
              <a:ext uri="{FF2B5EF4-FFF2-40B4-BE49-F238E27FC236}">
                <a16:creationId xmlns:a16="http://schemas.microsoft.com/office/drawing/2014/main" id="{77E9504E-1CD8-58FA-524B-BF97AA09BD0F}"/>
              </a:ext>
            </a:extLst>
          </p:cNvPr>
          <p:cNvSpPr txBox="1"/>
          <p:nvPr/>
        </p:nvSpPr>
        <p:spPr>
          <a:xfrm>
            <a:off x="717630" y="5604435"/>
            <a:ext cx="10232021" cy="369332"/>
          </a:xfrm>
          <a:prstGeom prst="rect">
            <a:avLst/>
          </a:prstGeom>
          <a:noFill/>
        </p:spPr>
        <p:txBody>
          <a:bodyPr wrap="square" rtlCol="0">
            <a:spAutoFit/>
          </a:bodyPr>
          <a:lstStyle/>
          <a:p>
            <a:pPr algn="l">
              <a:spcBef>
                <a:spcPts val="756"/>
              </a:spcBef>
              <a:spcAft>
                <a:spcPts val="504"/>
              </a:spcAft>
            </a:pPr>
            <a:r>
              <a:rPr lang="en-US" dirty="0">
                <a:latin typeface="Times New Roman" panose="02020603050405020304" pitchFamily="18" charset="0"/>
                <a:cs typeface="Times New Roman" panose="02020603050405020304" pitchFamily="18" charset="0"/>
              </a:rPr>
              <a:t>Transient stays dominate; group bookings are minimal.</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27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B12A3-3488-7907-17D9-C558CEF1189B}"/>
              </a:ext>
            </a:extLst>
          </p:cNvPr>
          <p:cNvSpPr>
            <a:spLocks noGrp="1"/>
          </p:cNvSpPr>
          <p:nvPr>
            <p:ph type="title"/>
          </p:nvPr>
        </p:nvSpPr>
        <p:spPr>
          <a:xfrm>
            <a:off x="838200" y="365125"/>
            <a:ext cx="10515600" cy="778967"/>
          </a:xfrm>
        </p:spPr>
        <p:txBody>
          <a:bodyPr>
            <a:normAutofit fontScale="90000"/>
          </a:bodyPr>
          <a:lstStyle/>
          <a:p>
            <a:r>
              <a:rPr lang="en-US" dirty="0"/>
              <a:t>Booking Timing &amp; Stay Duration Trends</a:t>
            </a:r>
          </a:p>
        </p:txBody>
      </p:sp>
      <p:pic>
        <p:nvPicPr>
          <p:cNvPr id="8" name="Content Placeholder 7">
            <a:extLst>
              <a:ext uri="{FF2B5EF4-FFF2-40B4-BE49-F238E27FC236}">
                <a16:creationId xmlns:a16="http://schemas.microsoft.com/office/drawing/2014/main" id="{8744607D-A5C7-6C20-40C4-C65563F8BD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380360"/>
            <a:ext cx="4488711" cy="3808328"/>
          </a:xfrm>
        </p:spPr>
      </p:pic>
      <p:pic>
        <p:nvPicPr>
          <p:cNvPr id="10" name="Content Placeholder 9">
            <a:extLst>
              <a:ext uri="{FF2B5EF4-FFF2-40B4-BE49-F238E27FC236}">
                <a16:creationId xmlns:a16="http://schemas.microsoft.com/office/drawing/2014/main" id="{5F6DFEAD-EF96-60F1-A151-F4BDE09DE2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03359" y="1384224"/>
            <a:ext cx="6100652" cy="3804464"/>
          </a:xfrm>
        </p:spPr>
      </p:pic>
      <p:sp>
        <p:nvSpPr>
          <p:cNvPr id="11" name="TextBox 10">
            <a:extLst>
              <a:ext uri="{FF2B5EF4-FFF2-40B4-BE49-F238E27FC236}">
                <a16:creationId xmlns:a16="http://schemas.microsoft.com/office/drawing/2014/main" id="{E967623B-7DF8-6825-BC7C-9E8A1BD0F8C2}"/>
              </a:ext>
            </a:extLst>
          </p:cNvPr>
          <p:cNvSpPr txBox="1"/>
          <p:nvPr/>
        </p:nvSpPr>
        <p:spPr>
          <a:xfrm>
            <a:off x="277792" y="5555848"/>
            <a:ext cx="110760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guests plan their stays well in advance and prefer short visits over extended stays.</a:t>
            </a:r>
          </a:p>
        </p:txBody>
      </p:sp>
    </p:spTree>
    <p:extLst>
      <p:ext uri="{BB962C8B-B14F-4D97-AF65-F5344CB8AC3E}">
        <p14:creationId xmlns:p14="http://schemas.microsoft.com/office/powerpoint/2010/main" val="200140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E892A9-B125-3EC0-D527-BFAD50072B6A}"/>
              </a:ext>
            </a:extLst>
          </p:cNvPr>
          <p:cNvSpPr>
            <a:spLocks noGrp="1"/>
          </p:cNvSpPr>
          <p:nvPr>
            <p:ph type="title"/>
          </p:nvPr>
        </p:nvSpPr>
        <p:spPr>
          <a:xfrm>
            <a:off x="838200" y="365125"/>
            <a:ext cx="10515600" cy="722895"/>
          </a:xfrm>
        </p:spPr>
        <p:txBody>
          <a:bodyPr/>
          <a:lstStyle/>
          <a:p>
            <a:r>
              <a:rPr lang="en-US" dirty="0"/>
              <a:t>Guest Type Breakdown</a:t>
            </a:r>
          </a:p>
        </p:txBody>
      </p:sp>
      <p:pic>
        <p:nvPicPr>
          <p:cNvPr id="8" name="Content Placeholder 7">
            <a:extLst>
              <a:ext uri="{FF2B5EF4-FFF2-40B4-BE49-F238E27FC236}">
                <a16:creationId xmlns:a16="http://schemas.microsoft.com/office/drawing/2014/main" id="{3FA70720-7E6E-A8F1-690F-A79BD0A8E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014" y="1372486"/>
            <a:ext cx="6305107" cy="3695700"/>
          </a:xfrm>
        </p:spPr>
      </p:pic>
      <p:sp>
        <p:nvSpPr>
          <p:cNvPr id="9" name="TextBox 8">
            <a:extLst>
              <a:ext uri="{FF2B5EF4-FFF2-40B4-BE49-F238E27FC236}">
                <a16:creationId xmlns:a16="http://schemas.microsoft.com/office/drawing/2014/main" id="{1C5B05B9-1134-E883-D467-E7DCAB73C3A0}"/>
              </a:ext>
            </a:extLst>
          </p:cNvPr>
          <p:cNvSpPr txBox="1"/>
          <p:nvPr/>
        </p:nvSpPr>
        <p:spPr>
          <a:xfrm>
            <a:off x="489613" y="5300848"/>
            <a:ext cx="11212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guests were couples on leisure trips, and all were first-time visitors, showing a chance to improve loyalty.</a:t>
            </a:r>
          </a:p>
        </p:txBody>
      </p:sp>
    </p:spTree>
    <p:extLst>
      <p:ext uri="{BB962C8B-B14F-4D97-AF65-F5344CB8AC3E}">
        <p14:creationId xmlns:p14="http://schemas.microsoft.com/office/powerpoint/2010/main" val="2728717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489</TotalTime>
  <Words>1041</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Rockwell</vt:lpstr>
      <vt:lpstr>system-ui</vt:lpstr>
      <vt:lpstr>Times New Roman</vt:lpstr>
      <vt:lpstr>Wingdings</vt:lpstr>
      <vt:lpstr>Damask</vt:lpstr>
      <vt:lpstr>Hotel Bookings Analysis</vt:lpstr>
      <vt:lpstr>PowerPoint Presentation</vt:lpstr>
      <vt:lpstr>Data Overview</vt:lpstr>
      <vt:lpstr>Objectives</vt:lpstr>
      <vt:lpstr>Accommodation Showdown</vt:lpstr>
      <vt:lpstr>Booking Channel Breakdown </vt:lpstr>
      <vt:lpstr>Customer Type Breakdown </vt:lpstr>
      <vt:lpstr>Booking Timing &amp; Stay Duration Trends</vt:lpstr>
      <vt:lpstr>Guest Type Breakdown</vt:lpstr>
      <vt:lpstr>Trends Over Time by Bookings</vt:lpstr>
      <vt:lpstr>Trends Over Time by Arrivals</vt:lpstr>
      <vt:lpstr>Top 10 Countries</vt:lpstr>
      <vt:lpstr>Cancellation Rate by Segment</vt:lpstr>
      <vt:lpstr>Stay Trends by Guest Type &amp; Booking Window</vt:lpstr>
      <vt:lpstr>Yearly Revenue vs Profit</vt:lpstr>
      <vt:lpstr>Revenue by Channel and Customer Type</vt:lpstr>
      <vt:lpstr>Average Daily Rate by Month</vt:lpstr>
      <vt:lpstr>Profit by Booking Window</vt:lpstr>
      <vt:lpstr>Revenue Gain vs Revenue Loss</vt:lpstr>
      <vt:lpstr>Customer Flow: Distribution Channel to Status</vt:lpstr>
      <vt:lpstr>Findings</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Haneesha Thasni</dc:creator>
  <cp:lastModifiedBy>Haneesha Thasni</cp:lastModifiedBy>
  <cp:revision>4</cp:revision>
  <dcterms:created xsi:type="dcterms:W3CDTF">2025-04-24T06:14:39Z</dcterms:created>
  <dcterms:modified xsi:type="dcterms:W3CDTF">2025-04-24T14:23:46Z</dcterms:modified>
</cp:coreProperties>
</file>