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76" autoCompressPictures="0">
  <p:sldMasterIdLst>
    <p:sldMasterId id="2147483912" r:id="rId1"/>
  </p:sldMasterIdLst>
  <p:notesMasterIdLst>
    <p:notesMasterId r:id="rId181"/>
  </p:notesMasterIdLst>
  <p:sldIdLst>
    <p:sldId id="256" r:id="rId2"/>
    <p:sldId id="257" r:id="rId3"/>
    <p:sldId id="431" r:id="rId4"/>
    <p:sldId id="258" r:id="rId5"/>
    <p:sldId id="411" r:id="rId6"/>
    <p:sldId id="259" r:id="rId7"/>
    <p:sldId id="260" r:id="rId8"/>
    <p:sldId id="261" r:id="rId9"/>
    <p:sldId id="412" r:id="rId10"/>
    <p:sldId id="416" r:id="rId11"/>
    <p:sldId id="415" r:id="rId12"/>
    <p:sldId id="414" r:id="rId13"/>
    <p:sldId id="262" r:id="rId14"/>
    <p:sldId id="417" r:id="rId15"/>
    <p:sldId id="418" r:id="rId16"/>
    <p:sldId id="263" r:id="rId17"/>
    <p:sldId id="413" r:id="rId18"/>
    <p:sldId id="419" r:id="rId19"/>
    <p:sldId id="264" r:id="rId20"/>
    <p:sldId id="265" r:id="rId21"/>
    <p:sldId id="266" r:id="rId22"/>
    <p:sldId id="267" r:id="rId23"/>
    <p:sldId id="268" r:id="rId24"/>
    <p:sldId id="269" r:id="rId25"/>
    <p:sldId id="270" r:id="rId26"/>
    <p:sldId id="271" r:id="rId27"/>
    <p:sldId id="272" r:id="rId28"/>
    <p:sldId id="275" r:id="rId29"/>
    <p:sldId id="276" r:id="rId30"/>
    <p:sldId id="277" r:id="rId31"/>
    <p:sldId id="420" r:id="rId32"/>
    <p:sldId id="273" r:id="rId33"/>
    <p:sldId id="274" r:id="rId34"/>
    <p:sldId id="421" r:id="rId35"/>
    <p:sldId id="278" r:id="rId36"/>
    <p:sldId id="279" r:id="rId37"/>
    <p:sldId id="284" r:id="rId38"/>
    <p:sldId id="280" r:id="rId39"/>
    <p:sldId id="422" r:id="rId40"/>
    <p:sldId id="423" r:id="rId41"/>
    <p:sldId id="424" r:id="rId42"/>
    <p:sldId id="425" r:id="rId43"/>
    <p:sldId id="426" r:id="rId44"/>
    <p:sldId id="427" r:id="rId45"/>
    <p:sldId id="281" r:id="rId46"/>
    <p:sldId id="282" r:id="rId47"/>
    <p:sldId id="283" r:id="rId48"/>
    <p:sldId id="285" r:id="rId49"/>
    <p:sldId id="286" r:id="rId50"/>
    <p:sldId id="287" r:id="rId51"/>
    <p:sldId id="288" r:id="rId52"/>
    <p:sldId id="289" r:id="rId53"/>
    <p:sldId id="290" r:id="rId54"/>
    <p:sldId id="291" r:id="rId55"/>
    <p:sldId id="292" r:id="rId56"/>
    <p:sldId id="293" r:id="rId57"/>
    <p:sldId id="294" r:id="rId58"/>
    <p:sldId id="295" r:id="rId59"/>
    <p:sldId id="432" r:id="rId60"/>
    <p:sldId id="296" r:id="rId61"/>
    <p:sldId id="356" r:id="rId62"/>
    <p:sldId id="357" r:id="rId63"/>
    <p:sldId id="358" r:id="rId64"/>
    <p:sldId id="297" r:id="rId65"/>
    <p:sldId id="360" r:id="rId66"/>
    <p:sldId id="299" r:id="rId67"/>
    <p:sldId id="433" r:id="rId68"/>
    <p:sldId id="434" r:id="rId69"/>
    <p:sldId id="361" r:id="rId70"/>
    <p:sldId id="300" r:id="rId71"/>
    <p:sldId id="362" r:id="rId72"/>
    <p:sldId id="301" r:id="rId73"/>
    <p:sldId id="363" r:id="rId74"/>
    <p:sldId id="302" r:id="rId75"/>
    <p:sldId id="304" r:id="rId76"/>
    <p:sldId id="355" r:id="rId77"/>
    <p:sldId id="303" r:id="rId78"/>
    <p:sldId id="298" r:id="rId79"/>
    <p:sldId id="364" r:id="rId80"/>
    <p:sldId id="365" r:id="rId81"/>
    <p:sldId id="366" r:id="rId82"/>
    <p:sldId id="305" r:id="rId83"/>
    <p:sldId id="306" r:id="rId84"/>
    <p:sldId id="367" r:id="rId85"/>
    <p:sldId id="368" r:id="rId86"/>
    <p:sldId id="310" r:id="rId87"/>
    <p:sldId id="308" r:id="rId88"/>
    <p:sldId id="307" r:id="rId89"/>
    <p:sldId id="309" r:id="rId90"/>
    <p:sldId id="315" r:id="rId91"/>
    <p:sldId id="316" r:id="rId92"/>
    <p:sldId id="317" r:id="rId93"/>
    <p:sldId id="318" r:id="rId94"/>
    <p:sldId id="311" r:id="rId95"/>
    <p:sldId id="312" r:id="rId96"/>
    <p:sldId id="313" r:id="rId97"/>
    <p:sldId id="314" r:id="rId98"/>
    <p:sldId id="319" r:id="rId99"/>
    <p:sldId id="320" r:id="rId100"/>
    <p:sldId id="321" r:id="rId101"/>
    <p:sldId id="323" r:id="rId102"/>
    <p:sldId id="324" r:id="rId103"/>
    <p:sldId id="322" r:id="rId104"/>
    <p:sldId id="326" r:id="rId105"/>
    <p:sldId id="325" r:id="rId106"/>
    <p:sldId id="327" r:id="rId107"/>
    <p:sldId id="328" r:id="rId108"/>
    <p:sldId id="329" r:id="rId109"/>
    <p:sldId id="330" r:id="rId110"/>
    <p:sldId id="331" r:id="rId111"/>
    <p:sldId id="332" r:id="rId112"/>
    <p:sldId id="333" r:id="rId113"/>
    <p:sldId id="334" r:id="rId114"/>
    <p:sldId id="335" r:id="rId115"/>
    <p:sldId id="336" r:id="rId116"/>
    <p:sldId id="337" r:id="rId117"/>
    <p:sldId id="338" r:id="rId118"/>
    <p:sldId id="339" r:id="rId119"/>
    <p:sldId id="340" r:id="rId120"/>
    <p:sldId id="341" r:id="rId121"/>
    <p:sldId id="342" r:id="rId122"/>
    <p:sldId id="343" r:id="rId123"/>
    <p:sldId id="344" r:id="rId124"/>
    <p:sldId id="345" r:id="rId125"/>
    <p:sldId id="346" r:id="rId126"/>
    <p:sldId id="347" r:id="rId127"/>
    <p:sldId id="348" r:id="rId128"/>
    <p:sldId id="349" r:id="rId129"/>
    <p:sldId id="350" r:id="rId130"/>
    <p:sldId id="351" r:id="rId131"/>
    <p:sldId id="352" r:id="rId132"/>
    <p:sldId id="353" r:id="rId133"/>
    <p:sldId id="354" r:id="rId134"/>
    <p:sldId id="375" r:id="rId135"/>
    <p:sldId id="376" r:id="rId136"/>
    <p:sldId id="377" r:id="rId137"/>
    <p:sldId id="378" r:id="rId138"/>
    <p:sldId id="379" r:id="rId139"/>
    <p:sldId id="380" r:id="rId140"/>
    <p:sldId id="381" r:id="rId141"/>
    <p:sldId id="382" r:id="rId142"/>
    <p:sldId id="383" r:id="rId143"/>
    <p:sldId id="384" r:id="rId144"/>
    <p:sldId id="385" r:id="rId145"/>
    <p:sldId id="429" r:id="rId146"/>
    <p:sldId id="428" r:id="rId147"/>
    <p:sldId id="430" r:id="rId148"/>
    <p:sldId id="386" r:id="rId149"/>
    <p:sldId id="387" r:id="rId150"/>
    <p:sldId id="388" r:id="rId151"/>
    <p:sldId id="389" r:id="rId152"/>
    <p:sldId id="390" r:id="rId153"/>
    <p:sldId id="391" r:id="rId154"/>
    <p:sldId id="392" r:id="rId155"/>
    <p:sldId id="435" r:id="rId156"/>
    <p:sldId id="393" r:id="rId157"/>
    <p:sldId id="394" r:id="rId158"/>
    <p:sldId id="395" r:id="rId159"/>
    <p:sldId id="369" r:id="rId160"/>
    <p:sldId id="370" r:id="rId161"/>
    <p:sldId id="371" r:id="rId162"/>
    <p:sldId id="372" r:id="rId163"/>
    <p:sldId id="373" r:id="rId164"/>
    <p:sldId id="374" r:id="rId165"/>
    <p:sldId id="402" r:id="rId166"/>
    <p:sldId id="403" r:id="rId167"/>
    <p:sldId id="404" r:id="rId168"/>
    <p:sldId id="405" r:id="rId169"/>
    <p:sldId id="406" r:id="rId170"/>
    <p:sldId id="407" r:id="rId171"/>
    <p:sldId id="408" r:id="rId172"/>
    <p:sldId id="409" r:id="rId173"/>
    <p:sldId id="410" r:id="rId174"/>
    <p:sldId id="396" r:id="rId175"/>
    <p:sldId id="397" r:id="rId176"/>
    <p:sldId id="398" r:id="rId177"/>
    <p:sldId id="399" r:id="rId178"/>
    <p:sldId id="400" r:id="rId179"/>
    <p:sldId id="401" r:id="rId180"/>
  </p:sldIdLst>
  <p:sldSz cx="19713575" cy="110886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964be49a63f56a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E6650"/>
    <a:srgbClr val="397E9D"/>
    <a:srgbClr val="8E44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95208" autoAdjust="0"/>
  </p:normalViewPr>
  <p:slideViewPr>
    <p:cSldViewPr snapToGrid="0">
      <p:cViewPr varScale="1">
        <p:scale>
          <a:sx n="54" d="100"/>
          <a:sy n="54" d="100"/>
        </p:scale>
        <p:origin x="115"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commentAuthors" Target="commentAuthor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21T10:23:40.866"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6-21T10:23:40.866" idx="1">
    <p:pos x="10" y="1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6-21T10:23:40.866" idx="1">
    <p:pos x="10" y="10"/>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6-21T10:23:40.866" idx="1">
    <p:pos x="10" y="10"/>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06-21T10:23:40.86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CDCE7-6BEC-4BAC-BB03-A512CBB713D4}" type="datetimeFigureOut">
              <a:rPr lang="en-IN" smtClean="0"/>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43ADE-C53C-41DC-A022-DC7741BE2F4C}" type="slidenum">
              <a:rPr lang="en-IN" smtClean="0"/>
              <a:t>‹#›</a:t>
            </a:fld>
            <a:endParaRPr lang="en-IN"/>
          </a:p>
        </p:txBody>
      </p:sp>
    </p:spTree>
    <p:extLst>
      <p:ext uri="{BB962C8B-B14F-4D97-AF65-F5344CB8AC3E}">
        <p14:creationId xmlns:p14="http://schemas.microsoft.com/office/powerpoint/2010/main" val="285436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2D43ADE-C53C-41DC-A022-DC7741BE2F4C}" type="slidenum">
              <a:rPr lang="en-IN" smtClean="0"/>
              <a:t>76</a:t>
            </a:fld>
            <a:endParaRPr lang="en-IN"/>
          </a:p>
        </p:txBody>
      </p:sp>
    </p:spTree>
    <p:extLst>
      <p:ext uri="{BB962C8B-B14F-4D97-AF65-F5344CB8AC3E}">
        <p14:creationId xmlns:p14="http://schemas.microsoft.com/office/powerpoint/2010/main" val="176688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2D43ADE-C53C-41DC-A022-DC7741BE2F4C}" type="slidenum">
              <a:rPr lang="en-IN" smtClean="0"/>
              <a:t>81</a:t>
            </a:fld>
            <a:endParaRPr lang="en-IN"/>
          </a:p>
        </p:txBody>
      </p:sp>
    </p:spTree>
    <p:extLst>
      <p:ext uri="{BB962C8B-B14F-4D97-AF65-F5344CB8AC3E}">
        <p14:creationId xmlns:p14="http://schemas.microsoft.com/office/powerpoint/2010/main" val="8536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83004" y="-7700"/>
            <a:ext cx="8108747" cy="11096389"/>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735011" y="2231430"/>
            <a:ext cx="13864539" cy="4230128"/>
          </a:xfrm>
        </p:spPr>
        <p:txBody>
          <a:bodyPr anchor="b">
            <a:normAutofit/>
          </a:bodyPr>
          <a:lstStyle>
            <a:lvl1pPr algn="r">
              <a:defRPr sz="9701">
                <a:effectLst/>
              </a:defRPr>
            </a:lvl1pPr>
          </a:lstStyle>
          <a:p>
            <a:r>
              <a:rPr lang="en-US"/>
              <a:t>Click to edit Master title style</a:t>
            </a:r>
            <a:endParaRPr lang="en-US" dirty="0"/>
          </a:p>
        </p:txBody>
      </p:sp>
      <p:sp>
        <p:nvSpPr>
          <p:cNvPr id="3" name="Subtitle 2"/>
          <p:cNvSpPr>
            <a:spLocks noGrp="1"/>
          </p:cNvSpPr>
          <p:nvPr>
            <p:ph type="subTitle" idx="1"/>
          </p:nvPr>
        </p:nvSpPr>
        <p:spPr>
          <a:xfrm>
            <a:off x="7301036" y="6461557"/>
            <a:ext cx="11298512" cy="2245118"/>
          </a:xfrm>
        </p:spPr>
        <p:txBody>
          <a:bodyPr anchor="t">
            <a:normAutofit/>
          </a:bodyPr>
          <a:lstStyle>
            <a:lvl1pPr marL="0" indent="0" algn="r">
              <a:buNone/>
              <a:defRPr sz="3395">
                <a:solidFill>
                  <a:schemeClr val="tx1"/>
                </a:solidFill>
              </a:defRPr>
            </a:lvl1pPr>
            <a:lvl2pPr marL="739247" indent="0" algn="ctr">
              <a:buNone/>
              <a:defRPr>
                <a:solidFill>
                  <a:schemeClr val="tx1">
                    <a:tint val="75000"/>
                  </a:schemeClr>
                </a:solidFill>
              </a:defRPr>
            </a:lvl2pPr>
            <a:lvl3pPr marL="1478493" indent="0" algn="ctr">
              <a:buNone/>
              <a:defRPr>
                <a:solidFill>
                  <a:schemeClr val="tx1">
                    <a:tint val="75000"/>
                  </a:schemeClr>
                </a:solidFill>
              </a:defRPr>
            </a:lvl3pPr>
            <a:lvl4pPr marL="2217740" indent="0" algn="ctr">
              <a:buNone/>
              <a:defRPr>
                <a:solidFill>
                  <a:schemeClr val="tx1">
                    <a:tint val="75000"/>
                  </a:schemeClr>
                </a:solidFill>
              </a:defRPr>
            </a:lvl4pPr>
            <a:lvl5pPr marL="2956987" indent="0" algn="ctr">
              <a:buNone/>
              <a:defRPr>
                <a:solidFill>
                  <a:schemeClr val="tx1">
                    <a:tint val="75000"/>
                  </a:schemeClr>
                </a:solidFill>
              </a:defRPr>
            </a:lvl5pPr>
            <a:lvl6pPr marL="3696233" indent="0" algn="ctr">
              <a:buNone/>
              <a:defRPr>
                <a:solidFill>
                  <a:schemeClr val="tx1">
                    <a:tint val="75000"/>
                  </a:schemeClr>
                </a:solidFill>
              </a:defRPr>
            </a:lvl6pPr>
            <a:lvl7pPr marL="4435480" indent="0" algn="ctr">
              <a:buNone/>
              <a:defRPr>
                <a:solidFill>
                  <a:schemeClr val="tx1">
                    <a:tint val="75000"/>
                  </a:schemeClr>
                </a:solidFill>
              </a:defRPr>
            </a:lvl7pPr>
            <a:lvl8pPr marL="5174727" indent="0" algn="ctr">
              <a:buNone/>
              <a:defRPr>
                <a:solidFill>
                  <a:schemeClr val="tx1">
                    <a:tint val="75000"/>
                  </a:schemeClr>
                </a:solidFill>
              </a:defRPr>
            </a:lvl8pPr>
            <a:lvl9pPr marL="591397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5" name="Footer Placeholder 4"/>
          <p:cNvSpPr>
            <a:spLocks noGrp="1"/>
          </p:cNvSpPr>
          <p:nvPr>
            <p:ph type="ftr" sz="quarter" idx="11"/>
          </p:nvPr>
        </p:nvSpPr>
        <p:spPr>
          <a:xfrm>
            <a:off x="8622121" y="9512658"/>
            <a:ext cx="6991664" cy="590370"/>
          </a:xfrm>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631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00024" y="7652561"/>
            <a:ext cx="16199525" cy="916358"/>
          </a:xfrm>
        </p:spPr>
        <p:txBody>
          <a:bodyPr anchor="b">
            <a:normAutofit/>
          </a:bodyPr>
          <a:lstStyle>
            <a:lvl1pPr algn="ctr">
              <a:defRPr sz="3881"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58007" y="1507130"/>
            <a:ext cx="13300752" cy="511744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587"/>
            </a:lvl1pPr>
            <a:lvl2pPr marL="739247" indent="0">
              <a:buNone/>
              <a:defRPr sz="2587"/>
            </a:lvl2pPr>
            <a:lvl3pPr marL="1478493" indent="0">
              <a:buNone/>
              <a:defRPr sz="2587"/>
            </a:lvl3pPr>
            <a:lvl4pPr marL="2217740" indent="0">
              <a:buNone/>
              <a:defRPr sz="2587"/>
            </a:lvl4pPr>
            <a:lvl5pPr marL="2956987" indent="0">
              <a:buNone/>
              <a:defRPr sz="2587"/>
            </a:lvl5pPr>
            <a:lvl6pPr marL="3696233" indent="0">
              <a:buNone/>
              <a:defRPr sz="2587"/>
            </a:lvl6pPr>
            <a:lvl7pPr marL="4435480" indent="0">
              <a:buNone/>
              <a:defRPr sz="2587"/>
            </a:lvl7pPr>
            <a:lvl8pPr marL="5174727" indent="0">
              <a:buNone/>
              <a:defRPr sz="2587"/>
            </a:lvl8pPr>
            <a:lvl9pPr marL="5913973" indent="0">
              <a:buNone/>
              <a:defRPr sz="2587"/>
            </a:lvl9pPr>
          </a:lstStyle>
          <a:p>
            <a:r>
              <a:rPr lang="en-US"/>
              <a:t>Click icon to add picture</a:t>
            </a:r>
            <a:endParaRPr lang="en-US" dirty="0"/>
          </a:p>
        </p:txBody>
      </p:sp>
      <p:sp>
        <p:nvSpPr>
          <p:cNvPr id="4" name="Text Placeholder 3"/>
          <p:cNvSpPr>
            <a:spLocks noGrp="1"/>
          </p:cNvSpPr>
          <p:nvPr>
            <p:ph type="body" sz="half" idx="2"/>
          </p:nvPr>
        </p:nvSpPr>
        <p:spPr>
          <a:xfrm>
            <a:off x="2400024" y="8568919"/>
            <a:ext cx="16199525" cy="798282"/>
          </a:xfrm>
        </p:spPr>
        <p:txBody>
          <a:bodyPr>
            <a:normAutofit/>
          </a:bodyPr>
          <a:lstStyle>
            <a:lvl1pPr marL="0" indent="0" algn="ctr">
              <a:buNone/>
              <a:defRPr sz="2264"/>
            </a:lvl1pPr>
            <a:lvl2pPr marL="739247" indent="0">
              <a:buNone/>
              <a:defRPr sz="1940"/>
            </a:lvl2pPr>
            <a:lvl3pPr marL="1478493" indent="0">
              <a:buNone/>
              <a:defRPr sz="1617"/>
            </a:lvl3pPr>
            <a:lvl4pPr marL="2217740" indent="0">
              <a:buNone/>
              <a:defRPr sz="1455"/>
            </a:lvl4pPr>
            <a:lvl5pPr marL="2956987" indent="0">
              <a:buNone/>
              <a:defRPr sz="1455"/>
            </a:lvl5pPr>
            <a:lvl6pPr marL="3696233" indent="0">
              <a:buNone/>
              <a:defRPr sz="1455"/>
            </a:lvl6pPr>
            <a:lvl7pPr marL="4435480" indent="0">
              <a:buNone/>
              <a:defRPr sz="1455"/>
            </a:lvl7pPr>
            <a:lvl8pPr marL="5174727" indent="0">
              <a:buNone/>
              <a:defRPr sz="1455"/>
            </a:lvl8pPr>
            <a:lvl9pPr marL="5913973" indent="0">
              <a:buNone/>
              <a:defRPr sz="145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91491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400025" y="1108869"/>
            <a:ext cx="16199525" cy="4928306"/>
          </a:xfrm>
        </p:spPr>
        <p:txBody>
          <a:bodyPr anchor="ctr">
            <a:normAutofit/>
          </a:bodyPr>
          <a:lstStyle>
            <a:lvl1pPr algn="ctr">
              <a:defRPr sz="5174" b="0" cap="none"/>
            </a:lvl1pPr>
          </a:lstStyle>
          <a:p>
            <a:r>
              <a:rPr lang="en-US"/>
              <a:t>Click to edit Master title style</a:t>
            </a:r>
            <a:endParaRPr lang="en-US" dirty="0"/>
          </a:p>
        </p:txBody>
      </p:sp>
      <p:sp>
        <p:nvSpPr>
          <p:cNvPr id="3" name="Text Placeholder 2"/>
          <p:cNvSpPr>
            <a:spLocks noGrp="1"/>
          </p:cNvSpPr>
          <p:nvPr>
            <p:ph type="body" idx="1"/>
          </p:nvPr>
        </p:nvSpPr>
        <p:spPr>
          <a:xfrm>
            <a:off x="2400025" y="7022836"/>
            <a:ext cx="16199528" cy="2340945"/>
          </a:xfrm>
        </p:spPr>
        <p:txBody>
          <a:bodyPr anchor="ctr">
            <a:normAutofit/>
          </a:bodyPr>
          <a:lstStyle>
            <a:lvl1pPr marL="0" indent="0" algn="ctr">
              <a:buNone/>
              <a:defRPr sz="3234">
                <a:solidFill>
                  <a:schemeClr val="tx1"/>
                </a:solidFill>
              </a:defRPr>
            </a:lvl1pPr>
            <a:lvl2pPr marL="739247" indent="0">
              <a:buNone/>
              <a:defRPr sz="2910">
                <a:solidFill>
                  <a:schemeClr val="tx1">
                    <a:tint val="75000"/>
                  </a:schemeClr>
                </a:solidFill>
              </a:defRPr>
            </a:lvl2pPr>
            <a:lvl3pPr marL="1478493" indent="0">
              <a:buNone/>
              <a:defRPr sz="2587">
                <a:solidFill>
                  <a:schemeClr val="tx1">
                    <a:tint val="75000"/>
                  </a:schemeClr>
                </a:solidFill>
              </a:defRPr>
            </a:lvl3pPr>
            <a:lvl4pPr marL="2217740" indent="0">
              <a:buNone/>
              <a:defRPr sz="2264">
                <a:solidFill>
                  <a:schemeClr val="tx1">
                    <a:tint val="75000"/>
                  </a:schemeClr>
                </a:solidFill>
              </a:defRPr>
            </a:lvl4pPr>
            <a:lvl5pPr marL="2956987" indent="0">
              <a:buNone/>
              <a:defRPr sz="2264">
                <a:solidFill>
                  <a:schemeClr val="tx1">
                    <a:tint val="75000"/>
                  </a:schemeClr>
                </a:solidFill>
              </a:defRPr>
            </a:lvl5pPr>
            <a:lvl6pPr marL="3696233" indent="0">
              <a:buNone/>
              <a:defRPr sz="2264">
                <a:solidFill>
                  <a:schemeClr val="tx1">
                    <a:tint val="75000"/>
                  </a:schemeClr>
                </a:solidFill>
              </a:defRPr>
            </a:lvl6pPr>
            <a:lvl7pPr marL="4435480" indent="0">
              <a:buNone/>
              <a:defRPr sz="2264">
                <a:solidFill>
                  <a:schemeClr val="tx1">
                    <a:tint val="75000"/>
                  </a:schemeClr>
                </a:solidFill>
              </a:defRPr>
            </a:lvl7pPr>
            <a:lvl8pPr marL="5174727" indent="0">
              <a:buNone/>
              <a:defRPr sz="2264">
                <a:solidFill>
                  <a:schemeClr val="tx1">
                    <a:tint val="75000"/>
                  </a:schemeClr>
                </a:solidFill>
              </a:defRPr>
            </a:lvl8pPr>
            <a:lvl9pPr marL="5913973" indent="0">
              <a:buNone/>
              <a:defRPr sz="2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155290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584839" y="1395420"/>
            <a:ext cx="985679" cy="945523"/>
          </a:xfrm>
          <a:prstGeom prst="rect">
            <a:avLst/>
          </a:prstGeom>
        </p:spPr>
        <p:txBody>
          <a:bodyPr vert="horz" lIns="147849" tIns="73925" rIns="147849" bIns="7392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935" dirty="0">
                <a:solidFill>
                  <a:schemeClr val="tx1"/>
                </a:solidFill>
                <a:effectLst/>
              </a:rPr>
              <a:t>“</a:t>
            </a:r>
          </a:p>
        </p:txBody>
      </p:sp>
      <p:sp>
        <p:nvSpPr>
          <p:cNvPr id="15" name="TextBox 14"/>
          <p:cNvSpPr txBox="1"/>
          <p:nvPr/>
        </p:nvSpPr>
        <p:spPr>
          <a:xfrm>
            <a:off x="17613874" y="4558681"/>
            <a:ext cx="985679" cy="945523"/>
          </a:xfrm>
          <a:prstGeom prst="rect">
            <a:avLst/>
          </a:prstGeom>
        </p:spPr>
        <p:txBody>
          <a:bodyPr vert="horz" lIns="147849" tIns="73925" rIns="147849" bIns="7392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935" dirty="0">
                <a:solidFill>
                  <a:schemeClr val="tx1"/>
                </a:solidFill>
                <a:effectLst/>
              </a:rPr>
              <a:t>”</a:t>
            </a:r>
          </a:p>
        </p:txBody>
      </p:sp>
      <p:sp>
        <p:nvSpPr>
          <p:cNvPr id="2" name="Title 1"/>
          <p:cNvSpPr>
            <a:spLocks noGrp="1"/>
          </p:cNvSpPr>
          <p:nvPr>
            <p:ph type="title"/>
          </p:nvPr>
        </p:nvSpPr>
        <p:spPr>
          <a:xfrm>
            <a:off x="3570518" y="1108869"/>
            <a:ext cx="14536194" cy="4435474"/>
          </a:xfrm>
        </p:spPr>
        <p:txBody>
          <a:bodyPr anchor="ctr">
            <a:normAutofit/>
          </a:bodyPr>
          <a:lstStyle>
            <a:lvl1pPr algn="ctr">
              <a:defRPr sz="5174"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940146" y="5544342"/>
            <a:ext cx="13796940" cy="616038"/>
          </a:xfrm>
        </p:spPr>
        <p:txBody>
          <a:bodyPr anchor="ctr">
            <a:normAutofit/>
          </a:bodyPr>
          <a:lstStyle>
            <a:lvl1pPr marL="0" indent="0">
              <a:buFontTx/>
              <a:buNone/>
              <a:defRPr sz="2910"/>
            </a:lvl1pPr>
            <a:lvl2pPr marL="739247" indent="0">
              <a:buFontTx/>
              <a:buNone/>
              <a:defRPr/>
            </a:lvl2pPr>
            <a:lvl3pPr marL="1478493" indent="0">
              <a:buFontTx/>
              <a:buNone/>
              <a:defRPr/>
            </a:lvl3pPr>
            <a:lvl4pPr marL="2217740" indent="0">
              <a:buFontTx/>
              <a:buNone/>
              <a:defRPr/>
            </a:lvl4pPr>
            <a:lvl5pPr marL="2956987" indent="0">
              <a:buFontTx/>
              <a:buNone/>
              <a:defRPr/>
            </a:lvl5pPr>
          </a:lstStyle>
          <a:p>
            <a:pPr lvl="0"/>
            <a:r>
              <a:rPr lang="en-US"/>
              <a:t>Click to edit Master text styles</a:t>
            </a:r>
          </a:p>
        </p:txBody>
      </p:sp>
      <p:sp>
        <p:nvSpPr>
          <p:cNvPr id="3" name="Text Placeholder 2"/>
          <p:cNvSpPr>
            <a:spLocks noGrp="1"/>
          </p:cNvSpPr>
          <p:nvPr>
            <p:ph type="body" idx="1"/>
          </p:nvPr>
        </p:nvSpPr>
        <p:spPr>
          <a:xfrm>
            <a:off x="2400024" y="7022836"/>
            <a:ext cx="16199525" cy="2340945"/>
          </a:xfrm>
        </p:spPr>
        <p:txBody>
          <a:bodyPr anchor="ctr">
            <a:normAutofit/>
          </a:bodyPr>
          <a:lstStyle>
            <a:lvl1pPr marL="0" indent="0" algn="ctr">
              <a:buNone/>
              <a:defRPr sz="3234">
                <a:solidFill>
                  <a:schemeClr val="tx1"/>
                </a:solidFill>
              </a:defRPr>
            </a:lvl1pPr>
            <a:lvl2pPr marL="739247" indent="0">
              <a:buNone/>
              <a:defRPr sz="2910">
                <a:solidFill>
                  <a:schemeClr val="tx1">
                    <a:tint val="75000"/>
                  </a:schemeClr>
                </a:solidFill>
              </a:defRPr>
            </a:lvl2pPr>
            <a:lvl3pPr marL="1478493" indent="0">
              <a:buNone/>
              <a:defRPr sz="2587">
                <a:solidFill>
                  <a:schemeClr val="tx1">
                    <a:tint val="75000"/>
                  </a:schemeClr>
                </a:solidFill>
              </a:defRPr>
            </a:lvl3pPr>
            <a:lvl4pPr marL="2217740" indent="0">
              <a:buNone/>
              <a:defRPr sz="2264">
                <a:solidFill>
                  <a:schemeClr val="tx1">
                    <a:tint val="75000"/>
                  </a:schemeClr>
                </a:solidFill>
              </a:defRPr>
            </a:lvl4pPr>
            <a:lvl5pPr marL="2956987" indent="0">
              <a:buNone/>
              <a:defRPr sz="2264">
                <a:solidFill>
                  <a:schemeClr val="tx1">
                    <a:tint val="75000"/>
                  </a:schemeClr>
                </a:solidFill>
              </a:defRPr>
            </a:lvl5pPr>
            <a:lvl6pPr marL="3696233" indent="0">
              <a:buNone/>
              <a:defRPr sz="2264">
                <a:solidFill>
                  <a:schemeClr val="tx1">
                    <a:tint val="75000"/>
                  </a:schemeClr>
                </a:solidFill>
              </a:defRPr>
            </a:lvl6pPr>
            <a:lvl7pPr marL="4435480" indent="0">
              <a:buNone/>
              <a:defRPr sz="2264">
                <a:solidFill>
                  <a:schemeClr val="tx1">
                    <a:tint val="75000"/>
                  </a:schemeClr>
                </a:solidFill>
              </a:defRPr>
            </a:lvl7pPr>
            <a:lvl8pPr marL="5174727" indent="0">
              <a:buNone/>
              <a:defRPr sz="2264">
                <a:solidFill>
                  <a:schemeClr val="tx1">
                    <a:tint val="75000"/>
                  </a:schemeClr>
                </a:solidFill>
              </a:defRPr>
            </a:lvl8pPr>
            <a:lvl9pPr marL="5913973" indent="0">
              <a:buNone/>
              <a:defRPr sz="2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077145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400027" y="5349639"/>
            <a:ext cx="16199522" cy="2374900"/>
          </a:xfrm>
        </p:spPr>
        <p:txBody>
          <a:bodyPr anchor="b">
            <a:normAutofit/>
          </a:bodyPr>
          <a:lstStyle>
            <a:lvl1pPr algn="r">
              <a:defRPr sz="5174" b="0" cap="none"/>
            </a:lvl1pPr>
          </a:lstStyle>
          <a:p>
            <a:r>
              <a:rPr lang="en-US"/>
              <a:t>Click to edit Master title style</a:t>
            </a:r>
            <a:endParaRPr lang="en-US" dirty="0"/>
          </a:p>
        </p:txBody>
      </p:sp>
      <p:sp>
        <p:nvSpPr>
          <p:cNvPr id="3" name="Text Placeholder 2"/>
          <p:cNvSpPr>
            <a:spLocks noGrp="1"/>
          </p:cNvSpPr>
          <p:nvPr>
            <p:ph type="body" idx="1"/>
          </p:nvPr>
        </p:nvSpPr>
        <p:spPr>
          <a:xfrm>
            <a:off x="2400024" y="7724539"/>
            <a:ext cx="16199524" cy="1391179"/>
          </a:xfrm>
        </p:spPr>
        <p:txBody>
          <a:bodyPr anchor="t">
            <a:normAutofit/>
          </a:bodyPr>
          <a:lstStyle>
            <a:lvl1pPr marL="0" indent="0" algn="r">
              <a:buNone/>
              <a:defRPr sz="3234">
                <a:solidFill>
                  <a:schemeClr val="tx1"/>
                </a:solidFill>
              </a:defRPr>
            </a:lvl1pPr>
            <a:lvl2pPr marL="739247" indent="0">
              <a:buNone/>
              <a:defRPr sz="2910">
                <a:solidFill>
                  <a:schemeClr val="tx1">
                    <a:tint val="75000"/>
                  </a:schemeClr>
                </a:solidFill>
              </a:defRPr>
            </a:lvl2pPr>
            <a:lvl3pPr marL="1478493" indent="0">
              <a:buNone/>
              <a:defRPr sz="2587">
                <a:solidFill>
                  <a:schemeClr val="tx1">
                    <a:tint val="75000"/>
                  </a:schemeClr>
                </a:solidFill>
              </a:defRPr>
            </a:lvl3pPr>
            <a:lvl4pPr marL="2217740" indent="0">
              <a:buNone/>
              <a:defRPr sz="2264">
                <a:solidFill>
                  <a:schemeClr val="tx1">
                    <a:tint val="75000"/>
                  </a:schemeClr>
                </a:solidFill>
              </a:defRPr>
            </a:lvl4pPr>
            <a:lvl5pPr marL="2956987" indent="0">
              <a:buNone/>
              <a:defRPr sz="2264">
                <a:solidFill>
                  <a:schemeClr val="tx1">
                    <a:tint val="75000"/>
                  </a:schemeClr>
                </a:solidFill>
              </a:defRPr>
            </a:lvl5pPr>
            <a:lvl6pPr marL="3696233" indent="0">
              <a:buNone/>
              <a:defRPr sz="2264">
                <a:solidFill>
                  <a:schemeClr val="tx1">
                    <a:tint val="75000"/>
                  </a:schemeClr>
                </a:solidFill>
              </a:defRPr>
            </a:lvl6pPr>
            <a:lvl7pPr marL="4435480" indent="0">
              <a:buNone/>
              <a:defRPr sz="2264">
                <a:solidFill>
                  <a:schemeClr val="tx1">
                    <a:tint val="75000"/>
                  </a:schemeClr>
                </a:solidFill>
              </a:defRPr>
            </a:lvl7pPr>
            <a:lvl8pPr marL="5174727" indent="0">
              <a:buNone/>
              <a:defRPr sz="2264">
                <a:solidFill>
                  <a:schemeClr val="tx1">
                    <a:tint val="75000"/>
                  </a:schemeClr>
                </a:solidFill>
              </a:defRPr>
            </a:lvl8pPr>
            <a:lvl9pPr marL="5913973" indent="0">
              <a:buNone/>
              <a:defRPr sz="2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259481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584839" y="1395420"/>
            <a:ext cx="985679" cy="945523"/>
          </a:xfrm>
          <a:prstGeom prst="rect">
            <a:avLst/>
          </a:prstGeom>
        </p:spPr>
        <p:txBody>
          <a:bodyPr vert="horz" lIns="147849" tIns="73925" rIns="147849" bIns="7392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935" dirty="0">
                <a:solidFill>
                  <a:schemeClr val="tx1"/>
                </a:solidFill>
                <a:effectLst/>
              </a:rPr>
              <a:t>“</a:t>
            </a:r>
          </a:p>
        </p:txBody>
      </p:sp>
      <p:sp>
        <p:nvSpPr>
          <p:cNvPr id="15" name="TextBox 14"/>
          <p:cNvSpPr txBox="1"/>
          <p:nvPr/>
        </p:nvSpPr>
        <p:spPr>
          <a:xfrm>
            <a:off x="17613874" y="4558681"/>
            <a:ext cx="985679" cy="945523"/>
          </a:xfrm>
          <a:prstGeom prst="rect">
            <a:avLst/>
          </a:prstGeom>
        </p:spPr>
        <p:txBody>
          <a:bodyPr vert="horz" lIns="147849" tIns="73925" rIns="147849" bIns="7392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935" dirty="0">
                <a:solidFill>
                  <a:schemeClr val="tx1"/>
                </a:solidFill>
                <a:effectLst/>
              </a:rPr>
              <a:t>”</a:t>
            </a:r>
          </a:p>
        </p:txBody>
      </p:sp>
      <p:sp>
        <p:nvSpPr>
          <p:cNvPr id="2" name="Title 1"/>
          <p:cNvSpPr>
            <a:spLocks noGrp="1"/>
          </p:cNvSpPr>
          <p:nvPr>
            <p:ph type="title"/>
          </p:nvPr>
        </p:nvSpPr>
        <p:spPr>
          <a:xfrm>
            <a:off x="3570518" y="1108869"/>
            <a:ext cx="14536194" cy="4435474"/>
          </a:xfrm>
        </p:spPr>
        <p:txBody>
          <a:bodyPr anchor="ctr">
            <a:normAutofit/>
          </a:bodyPr>
          <a:lstStyle>
            <a:lvl1pPr algn="ctr">
              <a:defRPr sz="5174"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00026" y="6283590"/>
            <a:ext cx="16199524" cy="1437423"/>
          </a:xfrm>
        </p:spPr>
        <p:txBody>
          <a:bodyPr vert="horz" lIns="91440" tIns="45720" rIns="91440" bIns="45720" rtlCol="0" anchor="b">
            <a:normAutofit/>
          </a:bodyPr>
          <a:lstStyle>
            <a:lvl1pPr algn="r">
              <a:buNone/>
              <a:defRPr lang="en-US" sz="3881"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400024" y="7721012"/>
            <a:ext cx="16199524" cy="1642769"/>
          </a:xfrm>
        </p:spPr>
        <p:txBody>
          <a:bodyPr anchor="t">
            <a:normAutofit/>
          </a:bodyPr>
          <a:lstStyle>
            <a:lvl1pPr marL="0" indent="0" algn="r">
              <a:buNone/>
              <a:defRPr sz="2910">
                <a:solidFill>
                  <a:schemeClr val="tx1"/>
                </a:solidFill>
              </a:defRPr>
            </a:lvl1pPr>
            <a:lvl2pPr marL="739247" indent="0">
              <a:buNone/>
              <a:defRPr sz="2910">
                <a:solidFill>
                  <a:schemeClr val="tx1">
                    <a:tint val="75000"/>
                  </a:schemeClr>
                </a:solidFill>
              </a:defRPr>
            </a:lvl2pPr>
            <a:lvl3pPr marL="1478493" indent="0">
              <a:buNone/>
              <a:defRPr sz="2587">
                <a:solidFill>
                  <a:schemeClr val="tx1">
                    <a:tint val="75000"/>
                  </a:schemeClr>
                </a:solidFill>
              </a:defRPr>
            </a:lvl3pPr>
            <a:lvl4pPr marL="2217740" indent="0">
              <a:buNone/>
              <a:defRPr sz="2264">
                <a:solidFill>
                  <a:schemeClr val="tx1">
                    <a:tint val="75000"/>
                  </a:schemeClr>
                </a:solidFill>
              </a:defRPr>
            </a:lvl4pPr>
            <a:lvl5pPr marL="2956987" indent="0">
              <a:buNone/>
              <a:defRPr sz="2264">
                <a:solidFill>
                  <a:schemeClr val="tx1">
                    <a:tint val="75000"/>
                  </a:schemeClr>
                </a:solidFill>
              </a:defRPr>
            </a:lvl5pPr>
            <a:lvl6pPr marL="3696233" indent="0">
              <a:buNone/>
              <a:defRPr sz="2264">
                <a:solidFill>
                  <a:schemeClr val="tx1">
                    <a:tint val="75000"/>
                  </a:schemeClr>
                </a:solidFill>
              </a:defRPr>
            </a:lvl6pPr>
            <a:lvl7pPr marL="4435480" indent="0">
              <a:buNone/>
              <a:defRPr sz="2264">
                <a:solidFill>
                  <a:schemeClr val="tx1">
                    <a:tint val="75000"/>
                  </a:schemeClr>
                </a:solidFill>
              </a:defRPr>
            </a:lvl7pPr>
            <a:lvl8pPr marL="5174727" indent="0">
              <a:buNone/>
              <a:defRPr sz="2264">
                <a:solidFill>
                  <a:schemeClr val="tx1">
                    <a:tint val="75000"/>
                  </a:schemeClr>
                </a:solidFill>
              </a:defRPr>
            </a:lvl8pPr>
            <a:lvl9pPr marL="5913973" indent="0">
              <a:buNone/>
              <a:defRPr sz="2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330304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400026" y="1108870"/>
            <a:ext cx="16199527" cy="4409807"/>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400025" y="5667552"/>
            <a:ext cx="16199528" cy="1355284"/>
          </a:xfrm>
        </p:spPr>
        <p:txBody>
          <a:bodyPr vert="horz" lIns="91440" tIns="45720" rIns="91440" bIns="45720" rtlCol="0" anchor="b">
            <a:normAutofit/>
          </a:bodyPr>
          <a:lstStyle>
            <a:lvl1pPr>
              <a:buNone/>
              <a:defRPr lang="en-US" sz="4527"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400024" y="7022836"/>
            <a:ext cx="16199528" cy="2340945"/>
          </a:xfrm>
        </p:spPr>
        <p:txBody>
          <a:bodyPr anchor="t">
            <a:normAutofit/>
          </a:bodyPr>
          <a:lstStyle>
            <a:lvl1pPr marL="0" indent="0" algn="l">
              <a:buNone/>
              <a:defRPr sz="2910">
                <a:solidFill>
                  <a:schemeClr val="tx1"/>
                </a:solidFill>
              </a:defRPr>
            </a:lvl1pPr>
            <a:lvl2pPr marL="739247" indent="0">
              <a:buNone/>
              <a:defRPr sz="2910">
                <a:solidFill>
                  <a:schemeClr val="tx1">
                    <a:tint val="75000"/>
                  </a:schemeClr>
                </a:solidFill>
              </a:defRPr>
            </a:lvl2pPr>
            <a:lvl3pPr marL="1478493" indent="0">
              <a:buNone/>
              <a:defRPr sz="2587">
                <a:solidFill>
                  <a:schemeClr val="tx1">
                    <a:tint val="75000"/>
                  </a:schemeClr>
                </a:solidFill>
              </a:defRPr>
            </a:lvl3pPr>
            <a:lvl4pPr marL="2217740" indent="0">
              <a:buNone/>
              <a:defRPr sz="2264">
                <a:solidFill>
                  <a:schemeClr val="tx1">
                    <a:tint val="75000"/>
                  </a:schemeClr>
                </a:solidFill>
              </a:defRPr>
            </a:lvl4pPr>
            <a:lvl5pPr marL="2956987" indent="0">
              <a:buNone/>
              <a:defRPr sz="2264">
                <a:solidFill>
                  <a:schemeClr val="tx1">
                    <a:tint val="75000"/>
                  </a:schemeClr>
                </a:solidFill>
              </a:defRPr>
            </a:lvl5pPr>
            <a:lvl6pPr marL="3696233" indent="0">
              <a:buNone/>
              <a:defRPr sz="2264">
                <a:solidFill>
                  <a:schemeClr val="tx1">
                    <a:tint val="75000"/>
                  </a:schemeClr>
                </a:solidFill>
              </a:defRPr>
            </a:lvl6pPr>
            <a:lvl7pPr marL="4435480" indent="0">
              <a:buNone/>
              <a:defRPr sz="2264">
                <a:solidFill>
                  <a:schemeClr val="tx1">
                    <a:tint val="75000"/>
                  </a:schemeClr>
                </a:solidFill>
              </a:defRPr>
            </a:lvl7pPr>
            <a:lvl8pPr marL="5174727" indent="0">
              <a:buNone/>
              <a:defRPr sz="2264">
                <a:solidFill>
                  <a:schemeClr val="tx1">
                    <a:tint val="75000"/>
                  </a:schemeClr>
                </a:solidFill>
              </a:defRPr>
            </a:lvl8pPr>
            <a:lvl9pPr marL="5913973" indent="0">
              <a:buNone/>
              <a:defRPr sz="2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89262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36524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36994" y="1108869"/>
            <a:ext cx="2862558" cy="82549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00024" y="1108869"/>
            <a:ext cx="12967338" cy="825491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27454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60300" y="3740587"/>
            <a:ext cx="6904680" cy="1138437"/>
          </a:xfrm>
        </p:spPr>
        <p:txBody>
          <a:bodyPr anchor="b" anchorCtr="1">
            <a:normAutofit/>
          </a:bodyPr>
          <a:lstStyle>
            <a:lvl1pPr marL="0" indent="0" algn="ctr">
              <a:buNone/>
              <a:defRPr sz="3072" b="0" cap="all" spc="162" baseline="0">
                <a:solidFill>
                  <a:schemeClr val="accent2">
                    <a:lumMod val="75000"/>
                  </a:schemeClr>
                </a:solidFill>
              </a:defRPr>
            </a:lvl1pPr>
            <a:lvl2pPr marL="739247" indent="0">
              <a:buNone/>
              <a:defRPr sz="3072" b="1"/>
            </a:lvl2pPr>
            <a:lvl3pPr marL="1478493" indent="0">
              <a:buNone/>
              <a:defRPr sz="2910" b="1"/>
            </a:lvl3pPr>
            <a:lvl4pPr marL="2217740" indent="0">
              <a:buNone/>
              <a:defRPr sz="2587" b="1"/>
            </a:lvl4pPr>
            <a:lvl5pPr marL="2956987" indent="0">
              <a:buNone/>
              <a:defRPr sz="2587" b="1"/>
            </a:lvl5pPr>
            <a:lvl6pPr marL="3696233" indent="0">
              <a:buNone/>
              <a:defRPr sz="2587" b="1"/>
            </a:lvl6pPr>
            <a:lvl7pPr marL="4435480" indent="0">
              <a:buNone/>
              <a:defRPr sz="2587" b="1"/>
            </a:lvl7pPr>
            <a:lvl8pPr marL="5174727" indent="0">
              <a:buNone/>
              <a:defRPr sz="2587" b="1"/>
            </a:lvl8pPr>
            <a:lvl9pPr marL="5913973" indent="0">
              <a:buNone/>
              <a:defRPr sz="2587" b="1"/>
            </a:lvl9pPr>
          </a:lstStyle>
          <a:p>
            <a:pPr lvl="0"/>
            <a:r>
              <a:rPr lang="en-US"/>
              <a:t>Edit Master text styles</a:t>
            </a:r>
          </a:p>
        </p:txBody>
      </p:sp>
      <p:sp>
        <p:nvSpPr>
          <p:cNvPr id="4" name="Content Placeholder 3"/>
          <p:cNvSpPr>
            <a:spLocks noGrp="1"/>
          </p:cNvSpPr>
          <p:nvPr>
            <p:ph sz="half" idx="2"/>
          </p:nvPr>
        </p:nvSpPr>
        <p:spPr>
          <a:xfrm>
            <a:off x="2560300" y="5082316"/>
            <a:ext cx="6904680" cy="41987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10248595" y="5082316"/>
            <a:ext cx="6877573" cy="4198722"/>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10248595" y="3740587"/>
            <a:ext cx="6904680" cy="1138437"/>
          </a:xfrm>
        </p:spPr>
        <p:txBody>
          <a:bodyPr anchor="b" anchorCtr="1">
            <a:normAutofit/>
          </a:bodyPr>
          <a:lstStyle>
            <a:lvl1pPr marL="0" indent="0" algn="ctr">
              <a:buNone/>
              <a:defRPr sz="3072" b="0" cap="all" spc="162" baseline="0">
                <a:solidFill>
                  <a:schemeClr val="accent2">
                    <a:lumMod val="75000"/>
                  </a:schemeClr>
                </a:solidFill>
              </a:defRPr>
            </a:lvl1pPr>
            <a:lvl2pPr marL="739247" indent="0">
              <a:buNone/>
              <a:defRPr sz="3072" b="1"/>
            </a:lvl2pPr>
            <a:lvl3pPr marL="1478493" indent="0">
              <a:buNone/>
              <a:defRPr sz="2910" b="1"/>
            </a:lvl3pPr>
            <a:lvl4pPr marL="2217740" indent="0">
              <a:buNone/>
              <a:defRPr sz="2587" b="1"/>
            </a:lvl4pPr>
            <a:lvl5pPr marL="2956987" indent="0">
              <a:buNone/>
              <a:defRPr sz="2587" b="1"/>
            </a:lvl5pPr>
            <a:lvl6pPr marL="3696233" indent="0">
              <a:buNone/>
              <a:defRPr sz="2587" b="1"/>
            </a:lvl6pPr>
            <a:lvl7pPr marL="4435480" indent="0">
              <a:buNone/>
              <a:defRPr sz="2587" b="1"/>
            </a:lvl7pPr>
            <a:lvl8pPr marL="5174727" indent="0">
              <a:buNone/>
              <a:defRPr sz="2587" b="1"/>
            </a:lvl8pPr>
            <a:lvl9pPr marL="5913973" indent="0">
              <a:buNone/>
              <a:defRPr sz="2587"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8078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7708353" y="9486554"/>
            <a:ext cx="891197" cy="59037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6661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159188" y="4312266"/>
            <a:ext cx="14440367" cy="3412273"/>
          </a:xfrm>
        </p:spPr>
        <p:txBody>
          <a:bodyPr anchor="b"/>
          <a:lstStyle>
            <a:lvl1pPr algn="r">
              <a:defRPr sz="6468" b="0" cap="none"/>
            </a:lvl1pPr>
          </a:lstStyle>
          <a:p>
            <a:r>
              <a:rPr lang="en-US"/>
              <a:t>Click to edit Master title style</a:t>
            </a:r>
            <a:endParaRPr lang="en-US" dirty="0"/>
          </a:p>
        </p:txBody>
      </p:sp>
      <p:sp>
        <p:nvSpPr>
          <p:cNvPr id="3" name="Text Placeholder 2"/>
          <p:cNvSpPr>
            <a:spLocks noGrp="1"/>
          </p:cNvSpPr>
          <p:nvPr>
            <p:ph type="body" idx="1"/>
          </p:nvPr>
        </p:nvSpPr>
        <p:spPr>
          <a:xfrm>
            <a:off x="4159186" y="7724539"/>
            <a:ext cx="14440368" cy="1391179"/>
          </a:xfrm>
        </p:spPr>
        <p:txBody>
          <a:bodyPr anchor="t">
            <a:normAutofit/>
          </a:bodyPr>
          <a:lstStyle>
            <a:lvl1pPr marL="0" indent="0" algn="r">
              <a:buNone/>
              <a:defRPr sz="3234">
                <a:solidFill>
                  <a:schemeClr val="tx1"/>
                </a:solidFill>
              </a:defRPr>
            </a:lvl1pPr>
            <a:lvl2pPr marL="739247" indent="0">
              <a:buNone/>
              <a:defRPr sz="2910">
                <a:solidFill>
                  <a:schemeClr val="tx1">
                    <a:tint val="75000"/>
                  </a:schemeClr>
                </a:solidFill>
              </a:defRPr>
            </a:lvl2pPr>
            <a:lvl3pPr marL="1478493" indent="0">
              <a:buNone/>
              <a:defRPr sz="2587">
                <a:solidFill>
                  <a:schemeClr val="tx1">
                    <a:tint val="75000"/>
                  </a:schemeClr>
                </a:solidFill>
              </a:defRPr>
            </a:lvl3pPr>
            <a:lvl4pPr marL="2217740" indent="0">
              <a:buNone/>
              <a:defRPr sz="2264">
                <a:solidFill>
                  <a:schemeClr val="tx1">
                    <a:tint val="75000"/>
                  </a:schemeClr>
                </a:solidFill>
              </a:defRPr>
            </a:lvl4pPr>
            <a:lvl5pPr marL="2956987" indent="0">
              <a:buNone/>
              <a:defRPr sz="2264">
                <a:solidFill>
                  <a:schemeClr val="tx1">
                    <a:tint val="75000"/>
                  </a:schemeClr>
                </a:solidFill>
              </a:defRPr>
            </a:lvl5pPr>
            <a:lvl6pPr marL="3696233" indent="0">
              <a:buNone/>
              <a:defRPr sz="2264">
                <a:solidFill>
                  <a:schemeClr val="tx1">
                    <a:tint val="75000"/>
                  </a:schemeClr>
                </a:solidFill>
              </a:defRPr>
            </a:lvl6pPr>
            <a:lvl7pPr marL="4435480" indent="0">
              <a:buNone/>
              <a:defRPr sz="2264">
                <a:solidFill>
                  <a:schemeClr val="tx1">
                    <a:tint val="75000"/>
                  </a:schemeClr>
                </a:solidFill>
              </a:defRPr>
            </a:lvl7pPr>
            <a:lvl8pPr marL="5174727" indent="0">
              <a:buNone/>
              <a:defRPr sz="2264">
                <a:solidFill>
                  <a:schemeClr val="tx1">
                    <a:tint val="75000"/>
                  </a:schemeClr>
                </a:solidFill>
              </a:defRPr>
            </a:lvl8pPr>
            <a:lvl9pPr marL="5913973" indent="0">
              <a:buNone/>
              <a:defRPr sz="2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8272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00024" y="1108870"/>
            <a:ext cx="16199528" cy="283377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400025" y="4312267"/>
            <a:ext cx="7914947" cy="5051515"/>
          </a:xfrm>
        </p:spPr>
        <p:txBody>
          <a:bodyPr>
            <a:normAutofit/>
          </a:bodyPr>
          <a:lstStyle>
            <a:lvl1pPr>
              <a:defRPr sz="2910"/>
            </a:lvl1pPr>
            <a:lvl2pPr>
              <a:defRPr sz="2587"/>
            </a:lvl2pPr>
            <a:lvl3pPr>
              <a:defRPr sz="2264"/>
            </a:lvl3pPr>
            <a:lvl4pPr>
              <a:defRPr sz="1940"/>
            </a:lvl4pPr>
            <a:lvl5pPr>
              <a:defRPr sz="1940"/>
            </a:lvl5pPr>
            <a:lvl6pPr>
              <a:defRPr sz="1940"/>
            </a:lvl6pPr>
            <a:lvl7pPr>
              <a:defRPr sz="1940"/>
            </a:lvl7pPr>
            <a:lvl8pPr>
              <a:defRPr sz="1940"/>
            </a:lvl8pPr>
            <a:lvl9pPr>
              <a:defRPr sz="19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684601" y="4312268"/>
            <a:ext cx="7914949" cy="5051513"/>
          </a:xfrm>
        </p:spPr>
        <p:txBody>
          <a:bodyPr>
            <a:normAutofit/>
          </a:bodyPr>
          <a:lstStyle>
            <a:lvl1pPr>
              <a:defRPr sz="2910"/>
            </a:lvl1pPr>
            <a:lvl2pPr>
              <a:defRPr sz="2587"/>
            </a:lvl2pPr>
            <a:lvl3pPr>
              <a:defRPr sz="2264"/>
            </a:lvl3pPr>
            <a:lvl4pPr>
              <a:defRPr sz="1940"/>
            </a:lvl4pPr>
            <a:lvl5pPr>
              <a:defRPr sz="1940"/>
            </a:lvl5pPr>
            <a:lvl6pPr>
              <a:defRPr sz="1940"/>
            </a:lvl6pPr>
            <a:lvl7pPr>
              <a:defRPr sz="1940"/>
            </a:lvl7pPr>
            <a:lvl8pPr>
              <a:defRPr sz="1940"/>
            </a:lvl8pPr>
            <a:lvl9pPr>
              <a:defRPr sz="19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431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865484" y="4298577"/>
            <a:ext cx="7449487" cy="931757"/>
          </a:xfrm>
        </p:spPr>
        <p:txBody>
          <a:bodyPr anchor="b">
            <a:noAutofit/>
          </a:bodyPr>
          <a:lstStyle>
            <a:lvl1pPr marL="0" indent="0">
              <a:buNone/>
              <a:defRPr sz="4527" b="0">
                <a:solidFill>
                  <a:schemeClr val="accent1">
                    <a:lumMod val="75000"/>
                  </a:schemeClr>
                </a:solidFill>
              </a:defRPr>
            </a:lvl1pPr>
            <a:lvl2pPr marL="739247" indent="0">
              <a:buNone/>
              <a:defRPr sz="3234" b="1"/>
            </a:lvl2pPr>
            <a:lvl3pPr marL="1478493" indent="0">
              <a:buNone/>
              <a:defRPr sz="2910" b="1"/>
            </a:lvl3pPr>
            <a:lvl4pPr marL="2217740" indent="0">
              <a:buNone/>
              <a:defRPr sz="2587" b="1"/>
            </a:lvl4pPr>
            <a:lvl5pPr marL="2956987" indent="0">
              <a:buNone/>
              <a:defRPr sz="2587" b="1"/>
            </a:lvl5pPr>
            <a:lvl6pPr marL="3696233" indent="0">
              <a:buNone/>
              <a:defRPr sz="2587" b="1"/>
            </a:lvl6pPr>
            <a:lvl7pPr marL="4435480" indent="0">
              <a:buNone/>
              <a:defRPr sz="2587" b="1"/>
            </a:lvl7pPr>
            <a:lvl8pPr marL="5174727" indent="0">
              <a:buNone/>
              <a:defRPr sz="2587" b="1"/>
            </a:lvl8pPr>
            <a:lvl9pPr marL="5913973" indent="0">
              <a:buNone/>
              <a:defRPr sz="2587" b="1"/>
            </a:lvl9pPr>
          </a:lstStyle>
          <a:p>
            <a:pPr lvl="0"/>
            <a:r>
              <a:rPr lang="en-US"/>
              <a:t>Click to edit Master text styles</a:t>
            </a:r>
          </a:p>
        </p:txBody>
      </p:sp>
      <p:sp>
        <p:nvSpPr>
          <p:cNvPr id="4" name="Content Placeholder 3"/>
          <p:cNvSpPr>
            <a:spLocks noGrp="1"/>
          </p:cNvSpPr>
          <p:nvPr>
            <p:ph sz="half" idx="2"/>
          </p:nvPr>
        </p:nvSpPr>
        <p:spPr>
          <a:xfrm>
            <a:off x="2400022" y="5392900"/>
            <a:ext cx="7914949" cy="3970879"/>
          </a:xfrm>
        </p:spPr>
        <p:txBody>
          <a:bodyPr anchor="t">
            <a:normAutofit/>
          </a:bodyPr>
          <a:lstStyle>
            <a:lvl1pPr>
              <a:defRPr sz="2910"/>
            </a:lvl1pPr>
            <a:lvl2pPr>
              <a:defRPr sz="2587"/>
            </a:lvl2pPr>
            <a:lvl3pPr>
              <a:defRPr sz="2264"/>
            </a:lvl3pPr>
            <a:lvl4pPr>
              <a:defRPr sz="1940"/>
            </a:lvl4pPr>
            <a:lvl5pPr>
              <a:defRPr sz="1940"/>
            </a:lvl5pPr>
            <a:lvl6pPr>
              <a:defRPr sz="1940"/>
            </a:lvl6pPr>
            <a:lvl7pPr>
              <a:defRPr sz="1940"/>
            </a:lvl7pPr>
            <a:lvl8pPr>
              <a:defRPr sz="1940"/>
            </a:lvl8pPr>
            <a:lvl9pPr>
              <a:defRPr sz="19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25247" y="4312268"/>
            <a:ext cx="7474305" cy="931757"/>
          </a:xfrm>
        </p:spPr>
        <p:txBody>
          <a:bodyPr anchor="b">
            <a:noAutofit/>
          </a:bodyPr>
          <a:lstStyle>
            <a:lvl1pPr marL="0" indent="0">
              <a:buNone/>
              <a:defRPr sz="4527" b="0">
                <a:solidFill>
                  <a:schemeClr val="accent1">
                    <a:lumMod val="75000"/>
                  </a:schemeClr>
                </a:solidFill>
              </a:defRPr>
            </a:lvl1pPr>
            <a:lvl2pPr marL="739247" indent="0">
              <a:buNone/>
              <a:defRPr sz="3234" b="1"/>
            </a:lvl2pPr>
            <a:lvl3pPr marL="1478493" indent="0">
              <a:buNone/>
              <a:defRPr sz="2910" b="1"/>
            </a:lvl3pPr>
            <a:lvl4pPr marL="2217740" indent="0">
              <a:buNone/>
              <a:defRPr sz="2587" b="1"/>
            </a:lvl4pPr>
            <a:lvl5pPr marL="2956987" indent="0">
              <a:buNone/>
              <a:defRPr sz="2587" b="1"/>
            </a:lvl5pPr>
            <a:lvl6pPr marL="3696233" indent="0">
              <a:buNone/>
              <a:defRPr sz="2587" b="1"/>
            </a:lvl6pPr>
            <a:lvl7pPr marL="4435480" indent="0">
              <a:buNone/>
              <a:defRPr sz="2587" b="1"/>
            </a:lvl7pPr>
            <a:lvl8pPr marL="5174727" indent="0">
              <a:buNone/>
              <a:defRPr sz="2587" b="1"/>
            </a:lvl8pPr>
            <a:lvl9pPr marL="5913973" indent="0">
              <a:buNone/>
              <a:defRPr sz="2587" b="1"/>
            </a:lvl9pPr>
          </a:lstStyle>
          <a:p>
            <a:pPr lvl="0"/>
            <a:r>
              <a:rPr lang="en-US"/>
              <a:t>Click to edit Master text styles</a:t>
            </a:r>
          </a:p>
        </p:txBody>
      </p:sp>
      <p:sp>
        <p:nvSpPr>
          <p:cNvPr id="6" name="Content Placeholder 5"/>
          <p:cNvSpPr>
            <a:spLocks noGrp="1"/>
          </p:cNvSpPr>
          <p:nvPr>
            <p:ph sz="quarter" idx="4"/>
          </p:nvPr>
        </p:nvSpPr>
        <p:spPr>
          <a:xfrm>
            <a:off x="10684601" y="5392900"/>
            <a:ext cx="7914949" cy="3970879"/>
          </a:xfrm>
        </p:spPr>
        <p:txBody>
          <a:bodyPr anchor="t">
            <a:normAutofit/>
          </a:bodyPr>
          <a:lstStyle>
            <a:lvl1pPr>
              <a:defRPr sz="2910"/>
            </a:lvl1pPr>
            <a:lvl2pPr>
              <a:defRPr sz="2587"/>
            </a:lvl2pPr>
            <a:lvl3pPr>
              <a:defRPr sz="2264"/>
            </a:lvl3pPr>
            <a:lvl4pPr>
              <a:defRPr sz="1940"/>
            </a:lvl4pPr>
            <a:lvl5pPr>
              <a:defRPr sz="1940"/>
            </a:lvl5pPr>
            <a:lvl6pPr>
              <a:defRPr sz="1940"/>
            </a:lvl6pPr>
            <a:lvl7pPr>
              <a:defRPr sz="1940"/>
            </a:lvl7pPr>
            <a:lvl8pPr>
              <a:defRPr sz="1940"/>
            </a:lvl8pPr>
            <a:lvl9pPr>
              <a:defRPr sz="19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67373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3124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5142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00025" y="2587360"/>
            <a:ext cx="5738670" cy="2217738"/>
          </a:xfrm>
        </p:spPr>
        <p:txBody>
          <a:bodyPr anchor="b">
            <a:normAutofit/>
          </a:bodyPr>
          <a:lstStyle>
            <a:lvl1pPr algn="ctr">
              <a:defRPr sz="3881" b="0"/>
            </a:lvl1pPr>
          </a:lstStyle>
          <a:p>
            <a:r>
              <a:rPr lang="en-US"/>
              <a:t>Click to edit Master title style</a:t>
            </a:r>
            <a:endParaRPr lang="en-US" dirty="0"/>
          </a:p>
        </p:txBody>
      </p:sp>
      <p:sp>
        <p:nvSpPr>
          <p:cNvPr id="3" name="Content Placeholder 2"/>
          <p:cNvSpPr>
            <a:spLocks noGrp="1"/>
          </p:cNvSpPr>
          <p:nvPr>
            <p:ph idx="1"/>
          </p:nvPr>
        </p:nvSpPr>
        <p:spPr>
          <a:xfrm>
            <a:off x="8508324" y="1108868"/>
            <a:ext cx="10091226" cy="8254914"/>
          </a:xfrm>
        </p:spPr>
        <p:txBody>
          <a:bodyPr anchor="ctr">
            <a:normAutofit/>
          </a:bodyPr>
          <a:lstStyle>
            <a:lvl1pPr>
              <a:defRPr sz="3234"/>
            </a:lvl1pPr>
            <a:lvl2pPr>
              <a:defRPr sz="2910"/>
            </a:lvl2pPr>
            <a:lvl3pPr>
              <a:defRPr sz="2587"/>
            </a:lvl3pPr>
            <a:lvl4pPr>
              <a:defRPr sz="2264"/>
            </a:lvl4pPr>
            <a:lvl5pPr>
              <a:defRPr sz="2264"/>
            </a:lvl5pPr>
            <a:lvl6pPr>
              <a:defRPr sz="2264"/>
            </a:lvl6pPr>
            <a:lvl7pPr>
              <a:defRPr sz="2264"/>
            </a:lvl7pPr>
            <a:lvl8pPr>
              <a:defRPr sz="2264"/>
            </a:lvl8pPr>
            <a:lvl9pPr>
              <a:defRPr sz="22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00025" y="4805098"/>
            <a:ext cx="5738670" cy="2956983"/>
          </a:xfrm>
        </p:spPr>
        <p:txBody>
          <a:bodyPr>
            <a:normAutofit/>
          </a:bodyPr>
          <a:lstStyle>
            <a:lvl1pPr marL="0" indent="0" algn="ctr">
              <a:buNone/>
              <a:defRPr sz="2587"/>
            </a:lvl1pPr>
            <a:lvl2pPr marL="739247" indent="0">
              <a:buNone/>
              <a:defRPr sz="1940"/>
            </a:lvl2pPr>
            <a:lvl3pPr marL="1478493" indent="0">
              <a:buNone/>
              <a:defRPr sz="1617"/>
            </a:lvl3pPr>
            <a:lvl4pPr marL="2217740" indent="0">
              <a:buNone/>
              <a:defRPr sz="1455"/>
            </a:lvl4pPr>
            <a:lvl5pPr marL="2956987" indent="0">
              <a:buNone/>
              <a:defRPr sz="1455"/>
            </a:lvl5pPr>
            <a:lvl6pPr marL="3696233" indent="0">
              <a:buNone/>
              <a:defRPr sz="1455"/>
            </a:lvl6pPr>
            <a:lvl7pPr marL="4435480" indent="0">
              <a:buNone/>
              <a:defRPr sz="1455"/>
            </a:lvl7pPr>
            <a:lvl8pPr marL="5174727" indent="0">
              <a:buNone/>
              <a:defRPr sz="1455"/>
            </a:lvl8pPr>
            <a:lvl9pPr marL="5913973" indent="0">
              <a:buNone/>
              <a:defRPr sz="145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1082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7457" y="2833774"/>
            <a:ext cx="8773702" cy="2217738"/>
          </a:xfrm>
        </p:spPr>
        <p:txBody>
          <a:bodyPr anchor="b">
            <a:normAutofit/>
          </a:bodyPr>
          <a:lstStyle>
            <a:lvl1pPr algn="ctr">
              <a:defRPr sz="4527"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2280047" y="1478492"/>
            <a:ext cx="5305096" cy="7392459"/>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587"/>
            </a:lvl1pPr>
            <a:lvl2pPr marL="739247" indent="0">
              <a:buNone/>
              <a:defRPr sz="2587"/>
            </a:lvl2pPr>
            <a:lvl3pPr marL="1478493" indent="0">
              <a:buNone/>
              <a:defRPr sz="2587"/>
            </a:lvl3pPr>
            <a:lvl4pPr marL="2217740" indent="0">
              <a:buNone/>
              <a:defRPr sz="2587"/>
            </a:lvl4pPr>
            <a:lvl5pPr marL="2956987" indent="0">
              <a:buNone/>
              <a:defRPr sz="2587"/>
            </a:lvl5pPr>
            <a:lvl6pPr marL="3696233" indent="0">
              <a:buNone/>
              <a:defRPr sz="2587"/>
            </a:lvl6pPr>
            <a:lvl7pPr marL="4435480" indent="0">
              <a:buNone/>
              <a:defRPr sz="2587"/>
            </a:lvl7pPr>
            <a:lvl8pPr marL="5174727" indent="0">
              <a:buNone/>
              <a:defRPr sz="2587"/>
            </a:lvl8pPr>
            <a:lvl9pPr marL="5913973" indent="0">
              <a:buNone/>
              <a:defRPr sz="2587"/>
            </a:lvl9pPr>
          </a:lstStyle>
          <a:p>
            <a:r>
              <a:rPr lang="en-US"/>
              <a:t>Click icon to add picture</a:t>
            </a:r>
            <a:endParaRPr lang="en-US" dirty="0"/>
          </a:p>
        </p:txBody>
      </p:sp>
      <p:sp>
        <p:nvSpPr>
          <p:cNvPr id="4" name="Text Placeholder 3"/>
          <p:cNvSpPr>
            <a:spLocks noGrp="1"/>
          </p:cNvSpPr>
          <p:nvPr>
            <p:ph type="body" sz="half" idx="2"/>
          </p:nvPr>
        </p:nvSpPr>
        <p:spPr>
          <a:xfrm>
            <a:off x="2397457" y="5051512"/>
            <a:ext cx="8773702" cy="2956983"/>
          </a:xfrm>
        </p:spPr>
        <p:txBody>
          <a:bodyPr>
            <a:normAutofit/>
          </a:bodyPr>
          <a:lstStyle>
            <a:lvl1pPr marL="0" indent="0" algn="ctr">
              <a:buNone/>
              <a:defRPr sz="2910"/>
            </a:lvl1pPr>
            <a:lvl2pPr marL="739247" indent="0">
              <a:buNone/>
              <a:defRPr sz="1940"/>
            </a:lvl2pPr>
            <a:lvl3pPr marL="1478493" indent="0">
              <a:buNone/>
              <a:defRPr sz="1617"/>
            </a:lvl3pPr>
            <a:lvl4pPr marL="2217740" indent="0">
              <a:buNone/>
              <a:defRPr sz="1455"/>
            </a:lvl4pPr>
            <a:lvl5pPr marL="2956987" indent="0">
              <a:buNone/>
              <a:defRPr sz="1455"/>
            </a:lvl5pPr>
            <a:lvl6pPr marL="3696233" indent="0">
              <a:buNone/>
              <a:defRPr sz="1455"/>
            </a:lvl6pPr>
            <a:lvl7pPr marL="4435480" indent="0">
              <a:buNone/>
              <a:defRPr sz="1455"/>
            </a:lvl7pPr>
            <a:lvl8pPr marL="5174727" indent="0">
              <a:buNone/>
              <a:defRPr sz="1455"/>
            </a:lvl8pPr>
            <a:lvl9pPr marL="5913973" indent="0">
              <a:buNone/>
              <a:defRPr sz="145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6752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43853" y="1"/>
            <a:ext cx="3940149" cy="11088690"/>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400024" y="1108870"/>
            <a:ext cx="16199528" cy="2833774"/>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00022" y="4312267"/>
            <a:ext cx="16199528" cy="505151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36995" y="9512658"/>
            <a:ext cx="1848148" cy="590370"/>
          </a:xfrm>
          <a:prstGeom prst="rect">
            <a:avLst/>
          </a:prstGeom>
        </p:spPr>
        <p:txBody>
          <a:bodyPr vert="horz" lIns="91440" tIns="45720" rIns="91440" bIns="45720" rtlCol="0" anchor="ctr"/>
          <a:lstStyle>
            <a:lvl1pPr algn="r">
              <a:defRPr sz="1617" b="0" i="0">
                <a:solidFill>
                  <a:schemeClr val="tx1"/>
                </a:solidFill>
                <a:effectLst/>
                <a:latin typeface="+mn-lt"/>
              </a:defRPr>
            </a:lvl1pPr>
          </a:lstStyle>
          <a:p>
            <a:fld id="{1160EA64-D806-43AC-9DF2-F8C432F32B4C}" type="datetimeFigureOut">
              <a:rPr lang="en-US" smtClean="0"/>
              <a:t>11/12/2024</a:t>
            </a:fld>
            <a:endParaRPr lang="en-US" dirty="0"/>
          </a:p>
        </p:txBody>
      </p:sp>
      <p:sp>
        <p:nvSpPr>
          <p:cNvPr id="5" name="Footer Placeholder 4"/>
          <p:cNvSpPr>
            <a:spLocks noGrp="1"/>
          </p:cNvSpPr>
          <p:nvPr>
            <p:ph type="ftr" sz="quarter" idx="3"/>
          </p:nvPr>
        </p:nvSpPr>
        <p:spPr>
          <a:xfrm>
            <a:off x="4159188" y="9512658"/>
            <a:ext cx="11454598" cy="590370"/>
          </a:xfrm>
          <a:prstGeom prst="rect">
            <a:avLst/>
          </a:prstGeom>
        </p:spPr>
        <p:txBody>
          <a:bodyPr vert="horz" lIns="91440" tIns="45720" rIns="91440" bIns="45720" rtlCol="0" anchor="ctr"/>
          <a:lstStyle>
            <a:lvl1pPr algn="l">
              <a:defRPr sz="1617"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7708353" y="9512658"/>
            <a:ext cx="891197" cy="590370"/>
          </a:xfrm>
          <a:prstGeom prst="rect">
            <a:avLst/>
          </a:prstGeom>
        </p:spPr>
        <p:txBody>
          <a:bodyPr vert="horz" lIns="91440" tIns="45720" rIns="91440" bIns="45720" rtlCol="0" anchor="ctr"/>
          <a:lstStyle>
            <a:lvl1pPr algn="r">
              <a:defRPr sz="1617" b="0" i="0">
                <a:solidFill>
                  <a:schemeClr val="tx1"/>
                </a:solidFill>
                <a:effectLst/>
                <a:latin typeface="+mn-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82974812"/>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930" r:id="rId18"/>
  </p:sldLayoutIdLst>
  <p:hf sldNum="0" hdr="0" ftr="0" dt="0"/>
  <p:txStyles>
    <p:titleStyle>
      <a:lvl1pPr algn="ctr" defTabSz="739247" rtl="0" eaLnBrk="1" latinLnBrk="0" hangingPunct="1">
        <a:spcBef>
          <a:spcPct val="0"/>
        </a:spcBef>
        <a:buNone/>
        <a:defRPr sz="6468"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62029" indent="-462029" algn="l" defTabSz="739247" rtl="0" eaLnBrk="1" latinLnBrk="0" hangingPunct="1">
        <a:spcBef>
          <a:spcPct val="20000"/>
        </a:spcBef>
        <a:spcAft>
          <a:spcPts val="970"/>
        </a:spcAft>
        <a:buClr>
          <a:schemeClr val="accent1">
            <a:lumMod val="75000"/>
          </a:schemeClr>
        </a:buClr>
        <a:buSzPct val="145000"/>
        <a:buFont typeface="Arial"/>
        <a:buChar char="•"/>
        <a:defRPr sz="3881" kern="1200" cap="none">
          <a:solidFill>
            <a:schemeClr val="tx1"/>
          </a:solidFill>
          <a:effectLst/>
          <a:latin typeface="+mn-lt"/>
          <a:ea typeface="+mn-ea"/>
          <a:cs typeface="+mn-cs"/>
        </a:defRPr>
      </a:lvl1pPr>
      <a:lvl2pPr marL="1201276" indent="-462029" algn="l" defTabSz="739247" rtl="0" eaLnBrk="1" latinLnBrk="0" hangingPunct="1">
        <a:spcBef>
          <a:spcPct val="20000"/>
        </a:spcBef>
        <a:spcAft>
          <a:spcPts val="970"/>
        </a:spcAft>
        <a:buClr>
          <a:schemeClr val="accent1">
            <a:lumMod val="75000"/>
          </a:schemeClr>
        </a:buClr>
        <a:buSzPct val="145000"/>
        <a:buFont typeface="Arial"/>
        <a:buChar char="•"/>
        <a:defRPr sz="3234" kern="1200" cap="none">
          <a:solidFill>
            <a:schemeClr val="tx1"/>
          </a:solidFill>
          <a:effectLst/>
          <a:latin typeface="+mn-lt"/>
          <a:ea typeface="+mn-ea"/>
          <a:cs typeface="+mn-cs"/>
        </a:defRPr>
      </a:lvl2pPr>
      <a:lvl3pPr marL="1940523" indent="-462029" algn="l" defTabSz="739247" rtl="0" eaLnBrk="1" latinLnBrk="0" hangingPunct="1">
        <a:spcBef>
          <a:spcPct val="20000"/>
        </a:spcBef>
        <a:spcAft>
          <a:spcPts val="970"/>
        </a:spcAft>
        <a:buClr>
          <a:schemeClr val="accent1">
            <a:lumMod val="75000"/>
          </a:schemeClr>
        </a:buClr>
        <a:buSzPct val="145000"/>
        <a:buFont typeface="Arial"/>
        <a:buChar char="•"/>
        <a:defRPr sz="2910" kern="1200" cap="none">
          <a:solidFill>
            <a:schemeClr val="tx1"/>
          </a:solidFill>
          <a:effectLst/>
          <a:latin typeface="+mn-lt"/>
          <a:ea typeface="+mn-ea"/>
          <a:cs typeface="+mn-cs"/>
        </a:defRPr>
      </a:lvl3pPr>
      <a:lvl4pPr marL="2494958" indent="-277218" algn="l" defTabSz="739247" rtl="0" eaLnBrk="1" latinLnBrk="0" hangingPunct="1">
        <a:spcBef>
          <a:spcPct val="20000"/>
        </a:spcBef>
        <a:spcAft>
          <a:spcPts val="970"/>
        </a:spcAft>
        <a:buClr>
          <a:schemeClr val="accent1">
            <a:lumMod val="75000"/>
          </a:schemeClr>
        </a:buClr>
        <a:buSzPct val="145000"/>
        <a:buFont typeface="Arial"/>
        <a:buChar char="•"/>
        <a:defRPr sz="2587" kern="1200" cap="none">
          <a:solidFill>
            <a:schemeClr val="tx1"/>
          </a:solidFill>
          <a:effectLst/>
          <a:latin typeface="+mn-lt"/>
          <a:ea typeface="+mn-ea"/>
          <a:cs typeface="+mn-cs"/>
        </a:defRPr>
      </a:lvl4pPr>
      <a:lvl5pPr marL="3234204" indent="-277218" algn="l" defTabSz="739247" rtl="0" eaLnBrk="1" latinLnBrk="0" hangingPunct="1">
        <a:spcBef>
          <a:spcPct val="20000"/>
        </a:spcBef>
        <a:spcAft>
          <a:spcPts val="970"/>
        </a:spcAft>
        <a:buClr>
          <a:schemeClr val="accent1">
            <a:lumMod val="75000"/>
          </a:schemeClr>
        </a:buClr>
        <a:buSzPct val="145000"/>
        <a:buFont typeface="Arial"/>
        <a:buChar char="•"/>
        <a:defRPr sz="2264" kern="1200" cap="none">
          <a:solidFill>
            <a:schemeClr val="tx1"/>
          </a:solidFill>
          <a:effectLst/>
          <a:latin typeface="+mn-lt"/>
          <a:ea typeface="+mn-ea"/>
          <a:cs typeface="+mn-cs"/>
        </a:defRPr>
      </a:lvl5pPr>
      <a:lvl6pPr marL="4065857" indent="-369623" algn="l" defTabSz="739247" rtl="0" eaLnBrk="1" latinLnBrk="0" hangingPunct="1">
        <a:spcBef>
          <a:spcPct val="20000"/>
        </a:spcBef>
        <a:spcAft>
          <a:spcPts val="970"/>
        </a:spcAft>
        <a:buClr>
          <a:schemeClr val="accent1">
            <a:lumMod val="75000"/>
          </a:schemeClr>
        </a:buClr>
        <a:buSzPct val="145000"/>
        <a:buFont typeface="Arial"/>
        <a:buChar char="•"/>
        <a:defRPr sz="2264" kern="1200" cap="none">
          <a:solidFill>
            <a:schemeClr val="tx1"/>
          </a:solidFill>
          <a:effectLst/>
          <a:latin typeface="+mn-lt"/>
          <a:ea typeface="+mn-ea"/>
          <a:cs typeface="+mn-cs"/>
        </a:defRPr>
      </a:lvl6pPr>
      <a:lvl7pPr marL="4805103" indent="-369623" algn="l" defTabSz="739247" rtl="0" eaLnBrk="1" latinLnBrk="0" hangingPunct="1">
        <a:spcBef>
          <a:spcPct val="20000"/>
        </a:spcBef>
        <a:spcAft>
          <a:spcPts val="970"/>
        </a:spcAft>
        <a:buClr>
          <a:schemeClr val="accent1">
            <a:lumMod val="75000"/>
          </a:schemeClr>
        </a:buClr>
        <a:buSzPct val="145000"/>
        <a:buFont typeface="Arial"/>
        <a:buChar char="•"/>
        <a:defRPr sz="2264" kern="1200" cap="none">
          <a:solidFill>
            <a:schemeClr val="tx1"/>
          </a:solidFill>
          <a:effectLst/>
          <a:latin typeface="+mn-lt"/>
          <a:ea typeface="+mn-ea"/>
          <a:cs typeface="+mn-cs"/>
        </a:defRPr>
      </a:lvl7pPr>
      <a:lvl8pPr marL="5544350" indent="-369623" algn="l" defTabSz="739247" rtl="0" eaLnBrk="1" latinLnBrk="0" hangingPunct="1">
        <a:spcBef>
          <a:spcPct val="20000"/>
        </a:spcBef>
        <a:spcAft>
          <a:spcPts val="970"/>
        </a:spcAft>
        <a:buClr>
          <a:schemeClr val="accent1">
            <a:lumMod val="75000"/>
          </a:schemeClr>
        </a:buClr>
        <a:buSzPct val="145000"/>
        <a:buFont typeface="Arial"/>
        <a:buChar char="•"/>
        <a:defRPr sz="2264" kern="1200" cap="none">
          <a:solidFill>
            <a:schemeClr val="tx1"/>
          </a:solidFill>
          <a:effectLst/>
          <a:latin typeface="+mn-lt"/>
          <a:ea typeface="+mn-ea"/>
          <a:cs typeface="+mn-cs"/>
        </a:defRPr>
      </a:lvl8pPr>
      <a:lvl9pPr marL="6283597" indent="-369623" algn="l" defTabSz="739247" rtl="0" eaLnBrk="1" latinLnBrk="0" hangingPunct="1">
        <a:spcBef>
          <a:spcPct val="20000"/>
        </a:spcBef>
        <a:spcAft>
          <a:spcPts val="970"/>
        </a:spcAft>
        <a:buClr>
          <a:schemeClr val="accent1">
            <a:lumMod val="75000"/>
          </a:schemeClr>
        </a:buClr>
        <a:buSzPct val="145000"/>
        <a:buFont typeface="Arial"/>
        <a:buChar char="•"/>
        <a:defRPr sz="2264" kern="1200" cap="none">
          <a:solidFill>
            <a:schemeClr val="tx1"/>
          </a:solidFill>
          <a:effectLst/>
          <a:latin typeface="+mn-lt"/>
          <a:ea typeface="+mn-ea"/>
          <a:cs typeface="+mn-cs"/>
        </a:defRPr>
      </a:lvl9pPr>
    </p:bodyStyle>
    <p:otherStyle>
      <a:defPPr>
        <a:defRPr lang="en-US"/>
      </a:defPPr>
      <a:lvl1pPr marL="0" algn="l" defTabSz="739247" rtl="0" eaLnBrk="1" latinLnBrk="0" hangingPunct="1">
        <a:defRPr sz="2910" kern="1200">
          <a:solidFill>
            <a:schemeClr val="tx1"/>
          </a:solidFill>
          <a:latin typeface="+mn-lt"/>
          <a:ea typeface="+mn-ea"/>
          <a:cs typeface="+mn-cs"/>
        </a:defRPr>
      </a:lvl1pPr>
      <a:lvl2pPr marL="739247" algn="l" defTabSz="739247" rtl="0" eaLnBrk="1" latinLnBrk="0" hangingPunct="1">
        <a:defRPr sz="2910" kern="1200">
          <a:solidFill>
            <a:schemeClr val="tx1"/>
          </a:solidFill>
          <a:latin typeface="+mn-lt"/>
          <a:ea typeface="+mn-ea"/>
          <a:cs typeface="+mn-cs"/>
        </a:defRPr>
      </a:lvl2pPr>
      <a:lvl3pPr marL="1478493" algn="l" defTabSz="739247" rtl="0" eaLnBrk="1" latinLnBrk="0" hangingPunct="1">
        <a:defRPr sz="2910" kern="1200">
          <a:solidFill>
            <a:schemeClr val="tx1"/>
          </a:solidFill>
          <a:latin typeface="+mn-lt"/>
          <a:ea typeface="+mn-ea"/>
          <a:cs typeface="+mn-cs"/>
        </a:defRPr>
      </a:lvl3pPr>
      <a:lvl4pPr marL="2217740" algn="l" defTabSz="739247" rtl="0" eaLnBrk="1" latinLnBrk="0" hangingPunct="1">
        <a:defRPr sz="2910" kern="1200">
          <a:solidFill>
            <a:schemeClr val="tx1"/>
          </a:solidFill>
          <a:latin typeface="+mn-lt"/>
          <a:ea typeface="+mn-ea"/>
          <a:cs typeface="+mn-cs"/>
        </a:defRPr>
      </a:lvl4pPr>
      <a:lvl5pPr marL="2956987" algn="l" defTabSz="739247" rtl="0" eaLnBrk="1" latinLnBrk="0" hangingPunct="1">
        <a:defRPr sz="2910" kern="1200">
          <a:solidFill>
            <a:schemeClr val="tx1"/>
          </a:solidFill>
          <a:latin typeface="+mn-lt"/>
          <a:ea typeface="+mn-ea"/>
          <a:cs typeface="+mn-cs"/>
        </a:defRPr>
      </a:lvl5pPr>
      <a:lvl6pPr marL="3696233" algn="l" defTabSz="739247" rtl="0" eaLnBrk="1" latinLnBrk="0" hangingPunct="1">
        <a:defRPr sz="2910" kern="1200">
          <a:solidFill>
            <a:schemeClr val="tx1"/>
          </a:solidFill>
          <a:latin typeface="+mn-lt"/>
          <a:ea typeface="+mn-ea"/>
          <a:cs typeface="+mn-cs"/>
        </a:defRPr>
      </a:lvl6pPr>
      <a:lvl7pPr marL="4435480" algn="l" defTabSz="739247" rtl="0" eaLnBrk="1" latinLnBrk="0" hangingPunct="1">
        <a:defRPr sz="2910" kern="1200">
          <a:solidFill>
            <a:schemeClr val="tx1"/>
          </a:solidFill>
          <a:latin typeface="+mn-lt"/>
          <a:ea typeface="+mn-ea"/>
          <a:cs typeface="+mn-cs"/>
        </a:defRPr>
      </a:lvl7pPr>
      <a:lvl8pPr marL="5174727" algn="l" defTabSz="739247" rtl="0" eaLnBrk="1" latinLnBrk="0" hangingPunct="1">
        <a:defRPr sz="2910" kern="1200">
          <a:solidFill>
            <a:schemeClr val="tx1"/>
          </a:solidFill>
          <a:latin typeface="+mn-lt"/>
          <a:ea typeface="+mn-ea"/>
          <a:cs typeface="+mn-cs"/>
        </a:defRPr>
      </a:lvl8pPr>
      <a:lvl9pPr marL="5913973" algn="l" defTabSz="739247" rtl="0" eaLnBrk="1" latinLnBrk="0" hangingPunct="1">
        <a:defRPr sz="2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7D44-8233-444C-B0A4-DEE439ABC9ED}"/>
              </a:ext>
            </a:extLst>
          </p:cNvPr>
          <p:cNvSpPr>
            <a:spLocks noGrp="1"/>
          </p:cNvSpPr>
          <p:nvPr>
            <p:ph type="ctrTitle"/>
          </p:nvPr>
        </p:nvSpPr>
        <p:spPr>
          <a:xfrm>
            <a:off x="7121732" y="2382013"/>
            <a:ext cx="13864539" cy="4230128"/>
          </a:xfrm>
        </p:spPr>
        <p:txBody>
          <a:bodyPr>
            <a:noAutofit/>
          </a:bodyPr>
          <a:lstStyle/>
          <a:p>
            <a:pPr algn="ctr"/>
            <a:r>
              <a:rPr lang="en-US" sz="14454" b="1" dirty="0">
                <a:latin typeface="Baskerville Old Face" panose="02020602080505020303" pitchFamily="18" charset="0"/>
              </a:rPr>
              <a:t>SQL</a:t>
            </a:r>
            <a:endParaRPr lang="en-IN" sz="14454" b="1" dirty="0">
              <a:latin typeface="Baskerville Old Face" panose="02020602080505020303" pitchFamily="18" charset="0"/>
            </a:endParaRPr>
          </a:p>
        </p:txBody>
      </p:sp>
      <p:sp>
        <p:nvSpPr>
          <p:cNvPr id="3" name="Subtitle 2">
            <a:extLst>
              <a:ext uri="{FF2B5EF4-FFF2-40B4-BE49-F238E27FC236}">
                <a16:creationId xmlns:a16="http://schemas.microsoft.com/office/drawing/2014/main" id="{F54A8DFA-810B-445E-A2E5-88A8FA9BC3DB}"/>
              </a:ext>
            </a:extLst>
          </p:cNvPr>
          <p:cNvSpPr>
            <a:spLocks noGrp="1"/>
          </p:cNvSpPr>
          <p:nvPr>
            <p:ph type="subTitle" idx="1"/>
          </p:nvPr>
        </p:nvSpPr>
        <p:spPr/>
        <p:txBody>
          <a:bodyPr>
            <a:normAutofit/>
          </a:bodyPr>
          <a:lstStyle/>
          <a:p>
            <a:r>
              <a:rPr lang="en-US" sz="4818" dirty="0">
                <a:highlight>
                  <a:srgbClr val="000000"/>
                </a:highlight>
                <a:latin typeface="Algerian" panose="04020705040A02060702" pitchFamily="82" charset="0"/>
              </a:rPr>
              <a:t>Structured Query Language</a:t>
            </a:r>
            <a:endParaRPr lang="en-IN" sz="4818" dirty="0">
              <a:highlight>
                <a:srgbClr val="000000"/>
              </a:highlight>
              <a:latin typeface="Algerian" panose="04020705040A02060702" pitchFamily="82" charset="0"/>
            </a:endParaRPr>
          </a:p>
        </p:txBody>
      </p:sp>
      <p:sp>
        <p:nvSpPr>
          <p:cNvPr id="4" name="TextBox 3">
            <a:extLst>
              <a:ext uri="{FF2B5EF4-FFF2-40B4-BE49-F238E27FC236}">
                <a16:creationId xmlns:a16="http://schemas.microsoft.com/office/drawing/2014/main" id="{4D40F0E9-5DA9-E191-CA66-C06083F0043B}"/>
              </a:ext>
            </a:extLst>
          </p:cNvPr>
          <p:cNvSpPr txBox="1"/>
          <p:nvPr/>
        </p:nvSpPr>
        <p:spPr>
          <a:xfrm>
            <a:off x="9307940" y="7433809"/>
            <a:ext cx="9492124"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Structured Query Language</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11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5000"/>
          </a:schemeClr>
        </a:solidFill>
        <a:effectLst/>
      </p:bgPr>
    </p:bg>
    <p:spTree>
      <p:nvGrpSpPr>
        <p:cNvPr id="1" name="">
          <a:extLst>
            <a:ext uri="{FF2B5EF4-FFF2-40B4-BE49-F238E27FC236}">
              <a16:creationId xmlns:a16="http://schemas.microsoft.com/office/drawing/2014/main" id="{53F64314-2B6C-FACB-143D-2A9E2DA85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9062C8-51A1-73BC-F7FF-79D25DD27CE1}"/>
              </a:ext>
            </a:extLst>
          </p:cNvPr>
          <p:cNvSpPr>
            <a:spLocks noGrp="1"/>
          </p:cNvSpPr>
          <p:nvPr>
            <p:ph type="title"/>
          </p:nvPr>
        </p:nvSpPr>
        <p:spPr>
          <a:xfrm>
            <a:off x="1600579" y="-310896"/>
            <a:ext cx="16815437" cy="3285901"/>
          </a:xfrm>
        </p:spPr>
        <p:txBody>
          <a:bodyPr>
            <a:noAutofit/>
          </a:bodyPr>
          <a:lstStyle/>
          <a:p>
            <a:r>
              <a:rPr lang="en-US" sz="6000" b="1" dirty="0">
                <a:latin typeface="Times New Roman" panose="02020603050405020304" pitchFamily="18" charset="0"/>
                <a:cs typeface="Times New Roman" panose="02020603050405020304" pitchFamily="18" charset="0"/>
              </a:rPr>
              <a:t>RDBMS-</a:t>
            </a:r>
            <a:r>
              <a:rPr lang="en-US" sz="6000" dirty="0">
                <a:latin typeface="Times New Roman" panose="02020603050405020304" pitchFamily="18" charset="0"/>
                <a:cs typeface="Times New Roman" panose="02020603050405020304" pitchFamily="18" charset="0"/>
              </a:rPr>
              <a:t>RELATIONAL  DATABASE  MANAGEMENT SYSTEM</a:t>
            </a:r>
            <a:endParaRPr lang="en-IN" sz="8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0BD074-E53B-E207-ECCC-982E5960EA6E}"/>
              </a:ext>
            </a:extLst>
          </p:cNvPr>
          <p:cNvSpPr>
            <a:spLocks noGrp="1"/>
          </p:cNvSpPr>
          <p:nvPr>
            <p:ph sz="half" idx="1"/>
          </p:nvPr>
        </p:nvSpPr>
        <p:spPr>
          <a:xfrm>
            <a:off x="2460124" y="3694399"/>
            <a:ext cx="16541108" cy="4913060"/>
          </a:xfrm>
          <a:noFill/>
          <a:ln w="19050">
            <a:noFill/>
          </a:ln>
        </p:spPr>
        <p:txBody>
          <a:bodyPr>
            <a:normAutofit/>
          </a:bodyPr>
          <a:lstStyle/>
          <a:p>
            <a:pPr marL="0" indent="0">
              <a:buNone/>
            </a:pPr>
            <a:r>
              <a:rPr lang="en-US" sz="3600" b="1" u="sng" dirty="0">
                <a:latin typeface="Times New Roman" panose="02020603050405020304" pitchFamily="18" charset="0"/>
                <a:cs typeface="Times New Roman" panose="02020603050405020304" pitchFamily="18" charset="0"/>
              </a:rPr>
              <a:t>Key </a:t>
            </a:r>
            <a:r>
              <a:rPr lang="en-IN" sz="3200" b="1" u="sng" dirty="0">
                <a:latin typeface="Times New Roman" panose="02020603050405020304" pitchFamily="18" charset="0"/>
                <a:cs typeface="Times New Roman" panose="02020603050405020304" pitchFamily="18" charset="0"/>
              </a:rPr>
              <a:t>Features of RDBMS </a:t>
            </a:r>
            <a:r>
              <a:rPr lang="en-US" sz="3600" b="1" u="sng" dirty="0">
                <a:latin typeface="Times New Roman" panose="02020603050405020304" pitchFamily="18" charset="0"/>
                <a:cs typeface="Times New Roman" panose="02020603050405020304" pitchFamily="18" charset="0"/>
              </a:rPr>
              <a:t>:</a:t>
            </a:r>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1. Data Organized in Tables:</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in an RDBMS is stored in </a:t>
            </a:r>
            <a:r>
              <a:rPr lang="en-US" sz="3200" b="1" dirty="0">
                <a:latin typeface="Times New Roman" panose="02020603050405020304" pitchFamily="18" charset="0"/>
                <a:cs typeface="Times New Roman" panose="02020603050405020304" pitchFamily="18" charset="0"/>
              </a:rPr>
              <a:t>tables</a:t>
            </a:r>
            <a:r>
              <a:rPr lang="en-US" sz="3200" dirty="0">
                <a:latin typeface="Times New Roman" panose="02020603050405020304" pitchFamily="18" charset="0"/>
                <a:cs typeface="Times New Roman" panose="02020603050405020304" pitchFamily="18" charset="0"/>
              </a:rPr>
              <a:t>, which consist of rows and columns. </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Each table contains information about a specific entity (e.g., customers, orders, products).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Rows</a:t>
            </a:r>
            <a:r>
              <a:rPr lang="en-US" sz="3200" dirty="0">
                <a:latin typeface="Times New Roman" panose="02020603050405020304" pitchFamily="18" charset="0"/>
                <a:cs typeface="Times New Roman" panose="02020603050405020304" pitchFamily="18" charset="0"/>
              </a:rPr>
              <a:t> represent individual records (tuples), while </a:t>
            </a:r>
            <a:r>
              <a:rPr lang="en-US" sz="3200" b="1" dirty="0">
                <a:latin typeface="Times New Roman" panose="02020603050405020304" pitchFamily="18" charset="0"/>
                <a:cs typeface="Times New Roman" panose="02020603050405020304" pitchFamily="18" charset="0"/>
              </a:rPr>
              <a:t>columns</a:t>
            </a:r>
            <a:r>
              <a:rPr lang="en-US" sz="3200" dirty="0">
                <a:latin typeface="Times New Roman" panose="02020603050405020304" pitchFamily="18" charset="0"/>
                <a:cs typeface="Times New Roman" panose="02020603050405020304" pitchFamily="18" charset="0"/>
              </a:rPr>
              <a:t> represent attributes (fields) of the data.</a:t>
            </a:r>
          </a:p>
        </p:txBody>
      </p:sp>
    </p:spTree>
    <p:extLst>
      <p:ext uri="{BB962C8B-B14F-4D97-AF65-F5344CB8AC3E}">
        <p14:creationId xmlns:p14="http://schemas.microsoft.com/office/powerpoint/2010/main" val="4445479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01CAFFA-976F-44C1-9C68-B97E6F15B92D}"/>
              </a:ext>
            </a:extLst>
          </p:cNvPr>
          <p:cNvGraphicFramePr>
            <a:graphicFrameLocks noGrp="1"/>
          </p:cNvGraphicFramePr>
          <p:nvPr>
            <p:extLst>
              <p:ext uri="{D42A27DB-BD31-4B8C-83A1-F6EECF244321}">
                <p14:modId xmlns:p14="http://schemas.microsoft.com/office/powerpoint/2010/main" val="3560686919"/>
              </p:ext>
            </p:extLst>
          </p:nvPr>
        </p:nvGraphicFramePr>
        <p:xfrm>
          <a:off x="11592136" y="286062"/>
          <a:ext cx="6275240" cy="3311795"/>
        </p:xfrm>
        <a:graphic>
          <a:graphicData uri="http://schemas.openxmlformats.org/drawingml/2006/table">
            <a:tbl>
              <a:tblPr firstRow="1" bandRow="1">
                <a:tableStyleId>{5C22544A-7EE6-4342-B048-85BDC9FD1C3A}</a:tableStyleId>
              </a:tblPr>
              <a:tblGrid>
                <a:gridCol w="2870335">
                  <a:extLst>
                    <a:ext uri="{9D8B030D-6E8A-4147-A177-3AD203B41FA5}">
                      <a16:colId xmlns:a16="http://schemas.microsoft.com/office/drawing/2014/main" val="3087753734"/>
                    </a:ext>
                  </a:extLst>
                </a:gridCol>
                <a:gridCol w="3404905">
                  <a:extLst>
                    <a:ext uri="{9D8B030D-6E8A-4147-A177-3AD203B41FA5}">
                      <a16:colId xmlns:a16="http://schemas.microsoft.com/office/drawing/2014/main" val="860558190"/>
                    </a:ext>
                  </a:extLst>
                </a:gridCol>
              </a:tblGrid>
              <a:tr h="585705">
                <a:tc gridSpan="2">
                  <a:txBody>
                    <a:bodyPr/>
                    <a:lstStyle/>
                    <a:p>
                      <a:pPr algn="ctr"/>
                      <a:r>
                        <a:rPr lang="en-US" sz="2900" dirty="0"/>
                        <a:t>Departments</a:t>
                      </a:r>
                      <a:endParaRPr lang="en-IN" sz="2900" dirty="0"/>
                    </a:p>
                  </a:txBody>
                  <a:tcPr marL="137670" marR="137670" marT="68837" marB="68837"/>
                </a:tc>
                <a:tc hMerge="1">
                  <a:txBody>
                    <a:bodyPr/>
                    <a:lstStyle/>
                    <a:p>
                      <a:endParaRPr lang="en-IN" dirty="0"/>
                    </a:p>
                  </a:txBody>
                  <a:tcPr/>
                </a:tc>
                <a:extLst>
                  <a:ext uri="{0D108BD9-81ED-4DB2-BD59-A6C34878D82A}">
                    <a16:rowId xmlns:a16="http://schemas.microsoft.com/office/drawing/2014/main" val="2768476461"/>
                  </a:ext>
                </a:extLst>
              </a:tr>
              <a:tr h="545218">
                <a:tc>
                  <a:txBody>
                    <a:bodyPr/>
                    <a:lstStyle/>
                    <a:p>
                      <a:r>
                        <a:rPr lang="en-US" sz="2400" dirty="0"/>
                        <a:t>DepartmentID</a:t>
                      </a:r>
                      <a:endParaRPr lang="en-IN" sz="2400" dirty="0"/>
                    </a:p>
                  </a:txBody>
                  <a:tcPr marL="137670" marR="137670" marT="68837" marB="68837">
                    <a:solidFill>
                      <a:srgbClr val="92D050"/>
                    </a:solidFill>
                  </a:tcPr>
                </a:tc>
                <a:tc>
                  <a:txBody>
                    <a:bodyPr/>
                    <a:lstStyle/>
                    <a:p>
                      <a:r>
                        <a:rPr lang="en-US" sz="2400" dirty="0"/>
                        <a:t>DepartmentName</a:t>
                      </a:r>
                      <a:endParaRPr lang="en-IN" sz="2400" dirty="0"/>
                    </a:p>
                  </a:txBody>
                  <a:tcPr marL="137670" marR="137670" marT="68837" marB="68837">
                    <a:solidFill>
                      <a:srgbClr val="92D050"/>
                    </a:solidFill>
                  </a:tcPr>
                </a:tc>
                <a:extLst>
                  <a:ext uri="{0D108BD9-81ED-4DB2-BD59-A6C34878D82A}">
                    <a16:rowId xmlns:a16="http://schemas.microsoft.com/office/drawing/2014/main" val="1172123641"/>
                  </a:ext>
                </a:extLst>
              </a:tr>
              <a:tr h="545218">
                <a:tc>
                  <a:txBody>
                    <a:bodyPr/>
                    <a:lstStyle/>
                    <a:p>
                      <a:r>
                        <a:rPr lang="en-US" sz="2400" dirty="0"/>
                        <a:t>101</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619798416"/>
                  </a:ext>
                </a:extLst>
              </a:tr>
              <a:tr h="545218">
                <a:tc>
                  <a:txBody>
                    <a:bodyPr/>
                    <a:lstStyle/>
                    <a:p>
                      <a:r>
                        <a:rPr lang="en-US" sz="2400" dirty="0"/>
                        <a:t>102</a:t>
                      </a:r>
                      <a:endParaRPr lang="en-IN" sz="2400" dirty="0"/>
                    </a:p>
                  </a:txBody>
                  <a:tcPr marL="137670" marR="137670" marT="68837" marB="68837"/>
                </a:tc>
                <a:tc>
                  <a:txBody>
                    <a:bodyPr/>
                    <a:lstStyle/>
                    <a:p>
                      <a:r>
                        <a:rPr lang="en-US" sz="2400" dirty="0"/>
                        <a:t>Marketing</a:t>
                      </a:r>
                      <a:endParaRPr lang="en-IN" sz="2400" dirty="0"/>
                    </a:p>
                  </a:txBody>
                  <a:tcPr marL="137670" marR="137670" marT="68837" marB="68837"/>
                </a:tc>
                <a:extLst>
                  <a:ext uri="{0D108BD9-81ED-4DB2-BD59-A6C34878D82A}">
                    <a16:rowId xmlns:a16="http://schemas.microsoft.com/office/drawing/2014/main" val="4045802656"/>
                  </a:ext>
                </a:extLst>
              </a:tr>
              <a:tr h="545218">
                <a:tc>
                  <a:txBody>
                    <a:bodyPr/>
                    <a:lstStyle/>
                    <a:p>
                      <a:r>
                        <a:rPr lang="en-US" sz="2400" dirty="0"/>
                        <a:t>103</a:t>
                      </a:r>
                      <a:endParaRPr lang="en-IN" sz="2400" dirty="0"/>
                    </a:p>
                  </a:txBody>
                  <a:tcPr marL="137670" marR="137670" marT="68837" marB="68837"/>
                </a:tc>
                <a:tc>
                  <a:txBody>
                    <a:bodyPr/>
                    <a:lstStyle/>
                    <a:p>
                      <a:r>
                        <a:rPr lang="en-US" sz="2400" dirty="0"/>
                        <a:t>HR</a:t>
                      </a:r>
                      <a:endParaRPr lang="en-IN" sz="2400" dirty="0"/>
                    </a:p>
                  </a:txBody>
                  <a:tcPr marL="137670" marR="137670" marT="68837" marB="68837"/>
                </a:tc>
                <a:extLst>
                  <a:ext uri="{0D108BD9-81ED-4DB2-BD59-A6C34878D82A}">
                    <a16:rowId xmlns:a16="http://schemas.microsoft.com/office/drawing/2014/main" val="3847963474"/>
                  </a:ext>
                </a:extLst>
              </a:tr>
              <a:tr h="545218">
                <a:tc>
                  <a:txBody>
                    <a:bodyPr/>
                    <a:lstStyle/>
                    <a:p>
                      <a:r>
                        <a:rPr lang="en-US" sz="2400" dirty="0"/>
                        <a:t>104</a:t>
                      </a:r>
                      <a:endParaRPr lang="en-IN" sz="2400" dirty="0"/>
                    </a:p>
                  </a:txBody>
                  <a:tcPr marL="137670" marR="137670" marT="68837" marB="68837"/>
                </a:tc>
                <a:tc>
                  <a:txBody>
                    <a:bodyPr/>
                    <a:lstStyle/>
                    <a:p>
                      <a:r>
                        <a:rPr lang="en-US" sz="2400" dirty="0"/>
                        <a:t>IT</a:t>
                      </a:r>
                      <a:endParaRPr lang="en-IN" sz="2400" dirty="0"/>
                    </a:p>
                  </a:txBody>
                  <a:tcPr marL="137670" marR="137670" marT="68837" marB="68837"/>
                </a:tc>
                <a:extLst>
                  <a:ext uri="{0D108BD9-81ED-4DB2-BD59-A6C34878D82A}">
                    <a16:rowId xmlns:a16="http://schemas.microsoft.com/office/drawing/2014/main" val="3456786762"/>
                  </a:ext>
                </a:extLst>
              </a:tr>
            </a:tbl>
          </a:graphicData>
        </a:graphic>
      </p:graphicFrame>
      <p:graphicFrame>
        <p:nvGraphicFramePr>
          <p:cNvPr id="3" name="Table 2">
            <a:extLst>
              <a:ext uri="{FF2B5EF4-FFF2-40B4-BE49-F238E27FC236}">
                <a16:creationId xmlns:a16="http://schemas.microsoft.com/office/drawing/2014/main" id="{58EB80D8-F9B0-4BE4-98E5-912AF8CEDB59}"/>
              </a:ext>
            </a:extLst>
          </p:cNvPr>
          <p:cNvGraphicFramePr>
            <a:graphicFrameLocks noGrp="1"/>
          </p:cNvGraphicFramePr>
          <p:nvPr>
            <p:extLst>
              <p:ext uri="{D42A27DB-BD31-4B8C-83A1-F6EECF244321}">
                <p14:modId xmlns:p14="http://schemas.microsoft.com/office/powerpoint/2010/main" val="1404180307"/>
              </p:ext>
            </p:extLst>
          </p:nvPr>
        </p:nvGraphicFramePr>
        <p:xfrm>
          <a:off x="3036484" y="286063"/>
          <a:ext cx="6820303" cy="3311794"/>
        </p:xfrm>
        <a:graphic>
          <a:graphicData uri="http://schemas.openxmlformats.org/drawingml/2006/table">
            <a:tbl>
              <a:tblPr firstRow="1" bandRow="1">
                <a:tableStyleId>{5C22544A-7EE6-4342-B048-85BDC9FD1C3A}</a:tableStyleId>
              </a:tblPr>
              <a:tblGrid>
                <a:gridCol w="1904364">
                  <a:extLst>
                    <a:ext uri="{9D8B030D-6E8A-4147-A177-3AD203B41FA5}">
                      <a16:colId xmlns:a16="http://schemas.microsoft.com/office/drawing/2014/main" val="1486925421"/>
                    </a:ext>
                  </a:extLst>
                </a:gridCol>
                <a:gridCol w="1313203">
                  <a:extLst>
                    <a:ext uri="{9D8B030D-6E8A-4147-A177-3AD203B41FA5}">
                      <a16:colId xmlns:a16="http://schemas.microsoft.com/office/drawing/2014/main" val="3867405228"/>
                    </a:ext>
                  </a:extLst>
                </a:gridCol>
                <a:gridCol w="1426464">
                  <a:extLst>
                    <a:ext uri="{9D8B030D-6E8A-4147-A177-3AD203B41FA5}">
                      <a16:colId xmlns:a16="http://schemas.microsoft.com/office/drawing/2014/main" val="3664699054"/>
                    </a:ext>
                  </a:extLst>
                </a:gridCol>
                <a:gridCol w="2176272">
                  <a:extLst>
                    <a:ext uri="{9D8B030D-6E8A-4147-A177-3AD203B41FA5}">
                      <a16:colId xmlns:a16="http://schemas.microsoft.com/office/drawing/2014/main" val="2631133843"/>
                    </a:ext>
                  </a:extLst>
                </a:gridCol>
              </a:tblGrid>
              <a:tr h="460243">
                <a:tc gridSpan="4">
                  <a:txBody>
                    <a:bodyPr/>
                    <a:lstStyle/>
                    <a:p>
                      <a:pPr algn="ctr"/>
                      <a:r>
                        <a:rPr lang="en-US" sz="2400" dirty="0"/>
                        <a:t>Employees</a:t>
                      </a:r>
                      <a:endParaRPr lang="en-IN" sz="2400" dirty="0"/>
                    </a:p>
                  </a:txBody>
                  <a:tcPr marL="137670" marR="137670" marT="68837" marB="68837"/>
                </a:tc>
                <a:tc hMerge="1">
                  <a:txBody>
                    <a:bodyPr/>
                    <a:lstStyle/>
                    <a:p>
                      <a:endParaRPr lang="en-IN"/>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8544364"/>
                  </a:ext>
                </a:extLst>
              </a:tr>
              <a:tr h="794624">
                <a:tc>
                  <a:txBody>
                    <a:bodyPr/>
                    <a:lstStyle/>
                    <a:p>
                      <a:r>
                        <a:rPr lang="en-US" sz="2400" dirty="0"/>
                        <a:t>EmployeeID</a:t>
                      </a:r>
                      <a:endParaRPr lang="en-IN" sz="2400" dirty="0"/>
                    </a:p>
                  </a:txBody>
                  <a:tcPr marL="137670" marR="137670" marT="68837" marB="68837">
                    <a:solidFill>
                      <a:srgbClr val="92D050"/>
                    </a:solidFill>
                  </a:tcPr>
                </a:tc>
                <a:tc>
                  <a:txBody>
                    <a:bodyPr/>
                    <a:lstStyle/>
                    <a:p>
                      <a:r>
                        <a:rPr lang="en-US" sz="2400" dirty="0"/>
                        <a:t>F_name</a:t>
                      </a:r>
                      <a:endParaRPr lang="en-IN" sz="2400" dirty="0"/>
                    </a:p>
                  </a:txBody>
                  <a:tcPr marL="137670" marR="137670" marT="68837" marB="68837">
                    <a:solidFill>
                      <a:srgbClr val="92D050"/>
                    </a:solidFill>
                  </a:tcPr>
                </a:tc>
                <a:tc>
                  <a:txBody>
                    <a:bodyPr/>
                    <a:lstStyle/>
                    <a:p>
                      <a:r>
                        <a:rPr lang="en-US" sz="2400" dirty="0"/>
                        <a:t>L_name</a:t>
                      </a:r>
                      <a:endParaRPr lang="en-IN" sz="2400" dirty="0"/>
                    </a:p>
                  </a:txBody>
                  <a:tcPr marL="137670" marR="137670" marT="68837" marB="68837">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DepartmentID</a:t>
                      </a:r>
                      <a:endParaRPr lang="en-IN" sz="2400" dirty="0"/>
                    </a:p>
                  </a:txBody>
                  <a:tcPr marL="137670" marR="137670" marT="68837" marB="68837">
                    <a:solidFill>
                      <a:srgbClr val="92D050"/>
                    </a:solidFill>
                  </a:tcPr>
                </a:tc>
                <a:extLst>
                  <a:ext uri="{0D108BD9-81ED-4DB2-BD59-A6C34878D82A}">
                    <a16:rowId xmlns:a16="http://schemas.microsoft.com/office/drawing/2014/main" val="2371786900"/>
                  </a:ext>
                </a:extLst>
              </a:tr>
              <a:tr h="460243">
                <a:tc>
                  <a:txBody>
                    <a:bodyPr/>
                    <a:lstStyle/>
                    <a:p>
                      <a:r>
                        <a:rPr lang="en-US" sz="2400" dirty="0"/>
                        <a:t>1</a:t>
                      </a:r>
                      <a:endParaRPr lang="en-IN" sz="2400" dirty="0"/>
                    </a:p>
                  </a:txBody>
                  <a:tcPr marL="137670" marR="137670" marT="68837" marB="68837"/>
                </a:tc>
                <a:tc>
                  <a:txBody>
                    <a:bodyPr/>
                    <a:lstStyle/>
                    <a:p>
                      <a:r>
                        <a:rPr lang="en-US" sz="2400" dirty="0"/>
                        <a:t>John</a:t>
                      </a:r>
                      <a:endParaRPr lang="en-IN" sz="2400" dirty="0"/>
                    </a:p>
                  </a:txBody>
                  <a:tcPr marL="137670" marR="137670" marT="68837" marB="68837"/>
                </a:tc>
                <a:tc>
                  <a:txBody>
                    <a:bodyPr/>
                    <a:lstStyle/>
                    <a:p>
                      <a:r>
                        <a:rPr lang="en-US" sz="2400" dirty="0"/>
                        <a:t>Doe</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4034312297"/>
                  </a:ext>
                </a:extLst>
              </a:tr>
              <a:tr h="460243">
                <a:tc>
                  <a:txBody>
                    <a:bodyPr/>
                    <a:lstStyle/>
                    <a:p>
                      <a:r>
                        <a:rPr lang="en-US" sz="2400" dirty="0"/>
                        <a:t>2</a:t>
                      </a:r>
                      <a:endParaRPr lang="en-IN" sz="2400" dirty="0"/>
                    </a:p>
                  </a:txBody>
                  <a:tcPr marL="137670" marR="137670" marT="68837" marB="68837"/>
                </a:tc>
                <a:tc>
                  <a:txBody>
                    <a:bodyPr/>
                    <a:lstStyle/>
                    <a:p>
                      <a:r>
                        <a:rPr lang="en-US" sz="2400" dirty="0"/>
                        <a:t>Jane</a:t>
                      </a:r>
                      <a:endParaRPr lang="en-IN" sz="2400" dirty="0"/>
                    </a:p>
                  </a:txBody>
                  <a:tcPr marL="137670" marR="137670" marT="68837" marB="68837"/>
                </a:tc>
                <a:tc>
                  <a:txBody>
                    <a:bodyPr/>
                    <a:lstStyle/>
                    <a:p>
                      <a:r>
                        <a:rPr lang="en-US" sz="2400" dirty="0"/>
                        <a:t>Smith</a:t>
                      </a:r>
                      <a:endParaRPr lang="en-IN" sz="2400" dirty="0"/>
                    </a:p>
                  </a:txBody>
                  <a:tcPr marL="137670" marR="137670" marT="68837" marB="68837"/>
                </a:tc>
                <a:tc>
                  <a:txBody>
                    <a:bodyPr/>
                    <a:lstStyle/>
                    <a:p>
                      <a:r>
                        <a:rPr lang="en-US" sz="2400" dirty="0"/>
                        <a:t>102</a:t>
                      </a:r>
                      <a:endParaRPr lang="en-IN" sz="2400" dirty="0"/>
                    </a:p>
                  </a:txBody>
                  <a:tcPr marL="137670" marR="137670" marT="68837" marB="68837"/>
                </a:tc>
                <a:extLst>
                  <a:ext uri="{0D108BD9-81ED-4DB2-BD59-A6C34878D82A}">
                    <a16:rowId xmlns:a16="http://schemas.microsoft.com/office/drawing/2014/main" val="3211922667"/>
                  </a:ext>
                </a:extLst>
              </a:tr>
              <a:tr h="460243">
                <a:tc>
                  <a:txBody>
                    <a:bodyPr/>
                    <a:lstStyle/>
                    <a:p>
                      <a:r>
                        <a:rPr lang="en-US" sz="2400" dirty="0"/>
                        <a:t>3</a:t>
                      </a:r>
                      <a:endParaRPr lang="en-IN" sz="2400" dirty="0"/>
                    </a:p>
                  </a:txBody>
                  <a:tcPr marL="137670" marR="137670" marT="68837" marB="68837"/>
                </a:tc>
                <a:tc>
                  <a:txBody>
                    <a:bodyPr/>
                    <a:lstStyle/>
                    <a:p>
                      <a:r>
                        <a:rPr lang="en-US" sz="2400" dirty="0"/>
                        <a:t>Michael</a:t>
                      </a:r>
                      <a:endParaRPr lang="en-IN" sz="2400" dirty="0"/>
                    </a:p>
                  </a:txBody>
                  <a:tcPr marL="137670" marR="137670" marT="68837" marB="68837"/>
                </a:tc>
                <a:tc>
                  <a:txBody>
                    <a:bodyPr/>
                    <a:lstStyle/>
                    <a:p>
                      <a:r>
                        <a:rPr lang="en-US" sz="2400" dirty="0"/>
                        <a:t>Johnson</a:t>
                      </a:r>
                      <a:endParaRPr lang="en-IN" sz="2400" dirty="0"/>
                    </a:p>
                  </a:txBody>
                  <a:tcPr marL="137670" marR="137670" marT="68837" marB="68837"/>
                </a:tc>
                <a:tc>
                  <a:txBody>
                    <a:bodyPr/>
                    <a:lstStyle/>
                    <a:p>
                      <a:r>
                        <a:rPr lang="en-US" sz="2400" dirty="0"/>
                        <a:t>103</a:t>
                      </a:r>
                      <a:endParaRPr lang="en-IN" sz="2400" dirty="0"/>
                    </a:p>
                  </a:txBody>
                  <a:tcPr marL="137670" marR="137670" marT="68837" marB="68837"/>
                </a:tc>
                <a:extLst>
                  <a:ext uri="{0D108BD9-81ED-4DB2-BD59-A6C34878D82A}">
                    <a16:rowId xmlns:a16="http://schemas.microsoft.com/office/drawing/2014/main" val="2545077516"/>
                  </a:ext>
                </a:extLst>
              </a:tr>
              <a:tr h="460243">
                <a:tc>
                  <a:txBody>
                    <a:bodyPr/>
                    <a:lstStyle/>
                    <a:p>
                      <a:r>
                        <a:rPr lang="en-US" sz="2400" dirty="0"/>
                        <a:t>4</a:t>
                      </a:r>
                      <a:endParaRPr lang="en-IN" sz="2400" dirty="0"/>
                    </a:p>
                  </a:txBody>
                  <a:tcPr marL="137670" marR="137670" marT="68837" marB="68837"/>
                </a:tc>
                <a:tc>
                  <a:txBody>
                    <a:bodyPr/>
                    <a:lstStyle/>
                    <a:p>
                      <a:r>
                        <a:rPr lang="en-US" sz="2400" dirty="0"/>
                        <a:t>Emily</a:t>
                      </a:r>
                      <a:endParaRPr lang="en-IN" sz="2400" dirty="0"/>
                    </a:p>
                  </a:txBody>
                  <a:tcPr marL="137670" marR="137670" marT="68837" marB="68837"/>
                </a:tc>
                <a:tc>
                  <a:txBody>
                    <a:bodyPr/>
                    <a:lstStyle/>
                    <a:p>
                      <a:r>
                        <a:rPr lang="en-US" sz="2400" dirty="0"/>
                        <a:t>Davis</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2922864896"/>
                  </a:ext>
                </a:extLst>
              </a:tr>
            </a:tbl>
          </a:graphicData>
        </a:graphic>
      </p:graphicFrame>
      <p:sp>
        <p:nvSpPr>
          <p:cNvPr id="4" name="TextBox 3">
            <a:extLst>
              <a:ext uri="{FF2B5EF4-FFF2-40B4-BE49-F238E27FC236}">
                <a16:creationId xmlns:a16="http://schemas.microsoft.com/office/drawing/2014/main" id="{0A4F41C0-C64D-4F71-A2DE-210E7ADC9BD4}"/>
              </a:ext>
            </a:extLst>
          </p:cNvPr>
          <p:cNvSpPr txBox="1"/>
          <p:nvPr/>
        </p:nvSpPr>
        <p:spPr>
          <a:xfrm>
            <a:off x="3036484" y="5050191"/>
            <a:ext cx="9047033" cy="33547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SELECT</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Employees. EmployeeID, </a:t>
            </a:r>
          </a:p>
          <a:p>
            <a:r>
              <a:rPr lang="en-US" sz="2800" dirty="0">
                <a:latin typeface="Times New Roman" panose="02020603050405020304" pitchFamily="18" charset="0"/>
                <a:cs typeface="Times New Roman" panose="02020603050405020304" pitchFamily="18" charset="0"/>
              </a:rPr>
              <a:t>                   Employees.F_name,       Departments</a:t>
            </a:r>
            <a:r>
              <a:rPr lang="en-I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DepartmentName</a:t>
            </a:r>
            <a:endParaRPr lang="en-IN" sz="28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FROM</a:t>
            </a:r>
            <a:r>
              <a:rPr lang="en-US" sz="32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Employees</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INNER JOIN </a:t>
            </a:r>
            <a:r>
              <a:rPr lang="en-US" sz="2800" dirty="0">
                <a:latin typeface="Times New Roman" panose="02020603050405020304" pitchFamily="18" charset="0"/>
                <a:cs typeface="Times New Roman" panose="02020603050405020304" pitchFamily="18" charset="0"/>
              </a:rPr>
              <a:t>Departments</a:t>
            </a:r>
            <a:r>
              <a:rPr lang="en-US" sz="3200" dirty="0">
                <a:latin typeface="Times New Roman" panose="02020603050405020304" pitchFamily="18" charset="0"/>
                <a:cs typeface="Times New Roman" panose="02020603050405020304" pitchFamily="18" charset="0"/>
              </a:rPr>
              <a:t> </a:t>
            </a:r>
          </a:p>
          <a:p>
            <a:r>
              <a:rPr lang="en-US" sz="3200" b="1" dirty="0">
                <a:latin typeface="Times New Roman" panose="02020603050405020304" pitchFamily="18" charset="0"/>
                <a:cs typeface="Times New Roman" panose="02020603050405020304" pitchFamily="18" charset="0"/>
              </a:rPr>
              <a:t>ON</a:t>
            </a:r>
          </a:p>
          <a:p>
            <a:r>
              <a:rPr lang="en-US" sz="2800" dirty="0">
                <a:latin typeface="Times New Roman" panose="02020603050405020304" pitchFamily="18" charset="0"/>
                <a:cs typeface="Times New Roman" panose="02020603050405020304" pitchFamily="18" charset="0"/>
              </a:rPr>
              <a:t>Employees. DepartmentID = Departments. DepartmentID;</a:t>
            </a:r>
            <a:endParaRPr lang="en-IN" sz="28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FDC952CF-DE28-43A2-832B-AF4E891F617A}"/>
              </a:ext>
            </a:extLst>
          </p:cNvPr>
          <p:cNvGraphicFramePr>
            <a:graphicFrameLocks noGrp="1"/>
          </p:cNvGraphicFramePr>
          <p:nvPr>
            <p:extLst>
              <p:ext uri="{D42A27DB-BD31-4B8C-83A1-F6EECF244321}">
                <p14:modId xmlns:p14="http://schemas.microsoft.com/office/powerpoint/2010/main" val="2462203017"/>
              </p:ext>
            </p:extLst>
          </p:nvPr>
        </p:nvGraphicFramePr>
        <p:xfrm>
          <a:off x="11592136" y="4711638"/>
          <a:ext cx="6438266" cy="3693317"/>
        </p:xfrm>
        <a:graphic>
          <a:graphicData uri="http://schemas.openxmlformats.org/drawingml/2006/table">
            <a:tbl>
              <a:tblPr firstRow="1" bandRow="1">
                <a:tableStyleId>{5C22544A-7EE6-4342-B048-85BDC9FD1C3A}</a:tableStyleId>
              </a:tblPr>
              <a:tblGrid>
                <a:gridCol w="1932619">
                  <a:extLst>
                    <a:ext uri="{9D8B030D-6E8A-4147-A177-3AD203B41FA5}">
                      <a16:colId xmlns:a16="http://schemas.microsoft.com/office/drawing/2014/main" val="1435137879"/>
                    </a:ext>
                  </a:extLst>
                </a:gridCol>
                <a:gridCol w="1614856">
                  <a:extLst>
                    <a:ext uri="{9D8B030D-6E8A-4147-A177-3AD203B41FA5}">
                      <a16:colId xmlns:a16="http://schemas.microsoft.com/office/drawing/2014/main" val="3826783236"/>
                    </a:ext>
                  </a:extLst>
                </a:gridCol>
                <a:gridCol w="2890791">
                  <a:extLst>
                    <a:ext uri="{9D8B030D-6E8A-4147-A177-3AD203B41FA5}">
                      <a16:colId xmlns:a16="http://schemas.microsoft.com/office/drawing/2014/main" val="2344066435"/>
                    </a:ext>
                  </a:extLst>
                </a:gridCol>
              </a:tblGrid>
              <a:tr h="564315">
                <a:tc gridSpan="3">
                  <a:txBody>
                    <a:bodyPr/>
                    <a:lstStyle/>
                    <a:p>
                      <a:pPr algn="ctr"/>
                      <a:r>
                        <a:rPr lang="en-US" sz="2400" dirty="0"/>
                        <a:t>RESULT</a:t>
                      </a:r>
                      <a:endParaRPr lang="en-IN" sz="2400" dirty="0"/>
                    </a:p>
                  </a:txBody>
                  <a:tcPr marL="137670" marR="137670" marT="68837" marB="68837"/>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859285132"/>
                  </a:ext>
                </a:extLst>
              </a:tr>
              <a:tr h="871742">
                <a:tc>
                  <a:txBody>
                    <a:bodyPr/>
                    <a:lstStyle/>
                    <a:p>
                      <a:r>
                        <a:rPr lang="en-US" sz="2400" dirty="0"/>
                        <a:t>EmployeeID</a:t>
                      </a:r>
                      <a:endParaRPr lang="en-IN" sz="2400" dirty="0"/>
                    </a:p>
                  </a:txBody>
                  <a:tcPr marL="137670" marR="137670" marT="68837" marB="68837">
                    <a:solidFill>
                      <a:srgbClr val="92D050"/>
                    </a:solidFill>
                  </a:tcPr>
                </a:tc>
                <a:tc>
                  <a:txBody>
                    <a:bodyPr/>
                    <a:lstStyle/>
                    <a:p>
                      <a:r>
                        <a:rPr lang="en-US" sz="2400" dirty="0"/>
                        <a:t>F_name</a:t>
                      </a:r>
                      <a:endParaRPr lang="en-IN" sz="2400" dirty="0"/>
                    </a:p>
                  </a:txBody>
                  <a:tcPr marL="137670" marR="137670" marT="68837" marB="68837">
                    <a:solidFill>
                      <a:srgbClr val="92D050"/>
                    </a:solidFill>
                  </a:tcPr>
                </a:tc>
                <a:tc>
                  <a:txBody>
                    <a:bodyPr/>
                    <a:lstStyle/>
                    <a:p>
                      <a:r>
                        <a:rPr lang="en-US" sz="2400" dirty="0"/>
                        <a:t>DepartmentName</a:t>
                      </a:r>
                      <a:endParaRPr lang="en-IN" sz="2400" dirty="0"/>
                    </a:p>
                  </a:txBody>
                  <a:tcPr marL="137670" marR="137670" marT="68837" marB="68837">
                    <a:solidFill>
                      <a:srgbClr val="92D050"/>
                    </a:solidFill>
                  </a:tcPr>
                </a:tc>
                <a:extLst>
                  <a:ext uri="{0D108BD9-81ED-4DB2-BD59-A6C34878D82A}">
                    <a16:rowId xmlns:a16="http://schemas.microsoft.com/office/drawing/2014/main" val="3523801433"/>
                  </a:ext>
                </a:extLst>
              </a:tr>
              <a:tr h="564315">
                <a:tc>
                  <a:txBody>
                    <a:bodyPr/>
                    <a:lstStyle/>
                    <a:p>
                      <a:r>
                        <a:rPr lang="en-US" sz="2400" dirty="0"/>
                        <a:t>1</a:t>
                      </a:r>
                      <a:endParaRPr lang="en-IN" sz="2400" dirty="0"/>
                    </a:p>
                  </a:txBody>
                  <a:tcPr marL="137670" marR="137670" marT="68837" marB="68837"/>
                </a:tc>
                <a:tc>
                  <a:txBody>
                    <a:bodyPr/>
                    <a:lstStyle/>
                    <a:p>
                      <a:r>
                        <a:rPr lang="en-US" sz="2400" dirty="0"/>
                        <a:t>John</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168942982"/>
                  </a:ext>
                </a:extLst>
              </a:tr>
              <a:tr h="564315">
                <a:tc>
                  <a:txBody>
                    <a:bodyPr/>
                    <a:lstStyle/>
                    <a:p>
                      <a:r>
                        <a:rPr lang="en-US" sz="2400" dirty="0"/>
                        <a:t>2</a:t>
                      </a:r>
                      <a:endParaRPr lang="en-IN" sz="2400" dirty="0"/>
                    </a:p>
                  </a:txBody>
                  <a:tcPr marL="137670" marR="137670" marT="68837" marB="68837"/>
                </a:tc>
                <a:tc>
                  <a:txBody>
                    <a:bodyPr/>
                    <a:lstStyle/>
                    <a:p>
                      <a:r>
                        <a:rPr lang="en-US" sz="2400" dirty="0"/>
                        <a:t>Jane</a:t>
                      </a:r>
                      <a:endParaRPr lang="en-IN" sz="2400" dirty="0"/>
                    </a:p>
                  </a:txBody>
                  <a:tcPr marL="137670" marR="137670" marT="68837" marB="68837"/>
                </a:tc>
                <a:tc>
                  <a:txBody>
                    <a:bodyPr/>
                    <a:lstStyle/>
                    <a:p>
                      <a:r>
                        <a:rPr lang="en-US" sz="2400" dirty="0"/>
                        <a:t>Marketing</a:t>
                      </a:r>
                      <a:endParaRPr lang="en-IN" sz="2400" dirty="0"/>
                    </a:p>
                  </a:txBody>
                  <a:tcPr marL="137670" marR="137670" marT="68837" marB="68837"/>
                </a:tc>
                <a:extLst>
                  <a:ext uri="{0D108BD9-81ED-4DB2-BD59-A6C34878D82A}">
                    <a16:rowId xmlns:a16="http://schemas.microsoft.com/office/drawing/2014/main" val="3410138032"/>
                  </a:ext>
                </a:extLst>
              </a:tr>
              <a:tr h="564315">
                <a:tc>
                  <a:txBody>
                    <a:bodyPr/>
                    <a:lstStyle/>
                    <a:p>
                      <a:r>
                        <a:rPr lang="en-US" sz="2400" dirty="0"/>
                        <a:t>3</a:t>
                      </a:r>
                      <a:endParaRPr lang="en-IN" sz="2400" dirty="0"/>
                    </a:p>
                  </a:txBody>
                  <a:tcPr marL="137670" marR="137670" marT="68837" marB="68837"/>
                </a:tc>
                <a:tc>
                  <a:txBody>
                    <a:bodyPr/>
                    <a:lstStyle/>
                    <a:p>
                      <a:r>
                        <a:rPr lang="en-US" sz="2400" dirty="0"/>
                        <a:t>Michael</a:t>
                      </a:r>
                      <a:endParaRPr lang="en-IN" sz="2400" dirty="0"/>
                    </a:p>
                  </a:txBody>
                  <a:tcPr marL="137670" marR="137670" marT="68837" marB="68837"/>
                </a:tc>
                <a:tc>
                  <a:txBody>
                    <a:bodyPr/>
                    <a:lstStyle/>
                    <a:p>
                      <a:r>
                        <a:rPr lang="en-US" sz="2400" dirty="0"/>
                        <a:t>HR</a:t>
                      </a:r>
                      <a:endParaRPr lang="en-IN" sz="2400" dirty="0"/>
                    </a:p>
                  </a:txBody>
                  <a:tcPr marL="137670" marR="137670" marT="68837" marB="68837"/>
                </a:tc>
                <a:extLst>
                  <a:ext uri="{0D108BD9-81ED-4DB2-BD59-A6C34878D82A}">
                    <a16:rowId xmlns:a16="http://schemas.microsoft.com/office/drawing/2014/main" val="2535123563"/>
                  </a:ext>
                </a:extLst>
              </a:tr>
              <a:tr h="564315">
                <a:tc>
                  <a:txBody>
                    <a:bodyPr/>
                    <a:lstStyle/>
                    <a:p>
                      <a:r>
                        <a:rPr lang="en-US" sz="2400" dirty="0"/>
                        <a:t>4</a:t>
                      </a:r>
                      <a:endParaRPr lang="en-IN" sz="2400" dirty="0"/>
                    </a:p>
                  </a:txBody>
                  <a:tcPr marL="137670" marR="137670" marT="68837" marB="68837"/>
                </a:tc>
                <a:tc>
                  <a:txBody>
                    <a:bodyPr/>
                    <a:lstStyle/>
                    <a:p>
                      <a:r>
                        <a:rPr lang="en-US" sz="2400" dirty="0"/>
                        <a:t>Emily</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91297518"/>
                  </a:ext>
                </a:extLst>
              </a:tr>
            </a:tbl>
          </a:graphicData>
        </a:graphic>
      </p:graphicFrame>
      <p:sp>
        <p:nvSpPr>
          <p:cNvPr id="6" name="TextBox 5">
            <a:extLst>
              <a:ext uri="{FF2B5EF4-FFF2-40B4-BE49-F238E27FC236}">
                <a16:creationId xmlns:a16="http://schemas.microsoft.com/office/drawing/2014/main" id="{8D279DAA-207D-49C3-BB3B-75223526AF4C}"/>
              </a:ext>
            </a:extLst>
          </p:cNvPr>
          <p:cNvSpPr txBox="1"/>
          <p:nvPr/>
        </p:nvSpPr>
        <p:spPr>
          <a:xfrm flipH="1">
            <a:off x="3429559" y="9254816"/>
            <a:ext cx="15114472" cy="1204945"/>
          </a:xfrm>
          <a:prstGeom prst="rect">
            <a:avLst/>
          </a:prstGeom>
          <a:solidFill>
            <a:srgbClr val="C00000"/>
          </a:solidFill>
        </p:spPr>
        <p:txBody>
          <a:bodyPr wrap="square" rtlCol="0">
            <a:spAutoFit/>
          </a:bodyPr>
          <a:lstStyle/>
          <a:p>
            <a:r>
              <a:rPr lang="en-US" sz="3615" b="1" dirty="0">
                <a:solidFill>
                  <a:schemeClr val="bg1"/>
                </a:solidFill>
                <a:latin typeface="Times New Roman" panose="02020603050405020304" pitchFamily="18" charset="0"/>
                <a:cs typeface="Times New Roman" panose="02020603050405020304" pitchFamily="18" charset="0"/>
              </a:rPr>
              <a:t>The inner join ensure that only rows with matching ‘DepartmentID’ values in both tables are included in the result set.</a:t>
            </a:r>
            <a:endParaRPr lang="en-IN" sz="3615"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4492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CF86-89C9-4C01-9384-8EAFBD3CA5AA}"/>
              </a:ext>
            </a:extLst>
          </p:cNvPr>
          <p:cNvSpPr>
            <a:spLocks noGrp="1"/>
          </p:cNvSpPr>
          <p:nvPr>
            <p:ph type="title"/>
          </p:nvPr>
        </p:nvSpPr>
        <p:spPr>
          <a:xfrm>
            <a:off x="3745547" y="570039"/>
            <a:ext cx="13502640" cy="1663076"/>
          </a:xfrm>
        </p:spPr>
        <p:txBody>
          <a:bodyPr/>
          <a:lstStyle/>
          <a:p>
            <a:r>
              <a:rPr lang="en-IN" b="1" dirty="0">
                <a:latin typeface="Times New Roman" panose="02020603050405020304" pitchFamily="18" charset="0"/>
                <a:cs typeface="Times New Roman" panose="02020603050405020304" pitchFamily="18" charset="0"/>
              </a:rPr>
              <a:t>2) Outer Join</a:t>
            </a:r>
          </a:p>
        </p:txBody>
      </p:sp>
      <p:sp>
        <p:nvSpPr>
          <p:cNvPr id="3" name="Content Placeholder 2">
            <a:extLst>
              <a:ext uri="{FF2B5EF4-FFF2-40B4-BE49-F238E27FC236}">
                <a16:creationId xmlns:a16="http://schemas.microsoft.com/office/drawing/2014/main" id="{F2E237E3-EEEB-4F0E-8910-CE5DAC8B9638}"/>
              </a:ext>
            </a:extLst>
          </p:cNvPr>
          <p:cNvSpPr>
            <a:spLocks noGrp="1"/>
          </p:cNvSpPr>
          <p:nvPr>
            <p:ph idx="1"/>
          </p:nvPr>
        </p:nvSpPr>
        <p:spPr>
          <a:xfrm>
            <a:off x="3105467" y="2633472"/>
            <a:ext cx="15669768" cy="6714746"/>
          </a:xfrm>
          <a:noFill/>
          <a:ln w="22225">
            <a:noFill/>
          </a:ln>
        </p:spPr>
        <p:txBody>
          <a:bodyPr>
            <a:noAutofit/>
          </a:bodyPr>
          <a:lstStyle/>
          <a:p>
            <a:pPr algn="just"/>
            <a:r>
              <a:rPr lang="en-US" sz="3600" dirty="0">
                <a:latin typeface="Times New Roman" panose="02020603050405020304" pitchFamily="18" charset="0"/>
                <a:cs typeface="Times New Roman" panose="02020603050405020304" pitchFamily="18" charset="0"/>
              </a:rPr>
              <a:t>Outer joins combine data from two or more tables based on a specified condition, just like inner joins. </a:t>
            </a:r>
          </a:p>
          <a:p>
            <a:pPr algn="just"/>
            <a:r>
              <a:rPr lang="en-US" sz="3600" dirty="0">
                <a:latin typeface="Times New Roman" panose="02020603050405020304" pitchFamily="18" charset="0"/>
                <a:cs typeface="Times New Roman" panose="02020603050405020304" pitchFamily="18" charset="0"/>
              </a:rPr>
              <a:t>However, unlike inner joins, outer joins also include rows that do not have matching values in both tables. </a:t>
            </a:r>
          </a:p>
          <a:p>
            <a:pPr algn="just"/>
            <a:r>
              <a:rPr lang="en-US" sz="3600" dirty="0">
                <a:latin typeface="Times New Roman" panose="02020603050405020304" pitchFamily="18" charset="0"/>
                <a:cs typeface="Times New Roman" panose="02020603050405020304" pitchFamily="18" charset="0"/>
              </a:rPr>
              <a:t>Outer joins are particularly useful when you want to include data from one table even if there is no corresponding match in the other table.</a:t>
            </a:r>
          </a:p>
          <a:p>
            <a:r>
              <a:rPr lang="en-US" sz="3600" dirty="0">
                <a:latin typeface="Times New Roman" panose="02020603050405020304" pitchFamily="18" charset="0"/>
                <a:cs typeface="Times New Roman" panose="02020603050405020304" pitchFamily="18" charset="0"/>
              </a:rPr>
              <a:t>Types:  There are three types of outer joins: </a:t>
            </a:r>
          </a:p>
          <a:p>
            <a:pPr marL="1255545" lvl="1" indent="-516298">
              <a:buAutoNum type="arabicPeriod"/>
            </a:pPr>
            <a:r>
              <a:rPr lang="en-US" sz="2953" dirty="0">
                <a:latin typeface="Times New Roman" panose="02020603050405020304" pitchFamily="18" charset="0"/>
                <a:cs typeface="Times New Roman" panose="02020603050405020304" pitchFamily="18" charset="0"/>
              </a:rPr>
              <a:t>left outer join</a:t>
            </a:r>
          </a:p>
          <a:p>
            <a:pPr marL="1255545" lvl="1" indent="-516298">
              <a:buAutoNum type="arabicPeriod"/>
            </a:pPr>
            <a:r>
              <a:rPr lang="en-US" sz="2953" dirty="0">
                <a:latin typeface="Times New Roman" panose="02020603050405020304" pitchFamily="18" charset="0"/>
                <a:cs typeface="Times New Roman" panose="02020603050405020304" pitchFamily="18" charset="0"/>
              </a:rPr>
              <a:t>right outer join</a:t>
            </a:r>
          </a:p>
          <a:p>
            <a:pPr marL="1255545" lvl="1" indent="-516298">
              <a:buAutoNum type="arabicPeriod"/>
            </a:pPr>
            <a:r>
              <a:rPr lang="en-US" sz="2953" dirty="0">
                <a:latin typeface="Times New Roman" panose="02020603050405020304" pitchFamily="18" charset="0"/>
                <a:cs typeface="Times New Roman" panose="02020603050405020304" pitchFamily="18" charset="0"/>
              </a:rPr>
              <a:t>full outer join.</a:t>
            </a:r>
            <a:endParaRPr lang="en-IN" sz="295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1530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A81C-2780-47BB-8D07-357F2F865598}"/>
              </a:ext>
            </a:extLst>
          </p:cNvPr>
          <p:cNvSpPr>
            <a:spLocks noGrp="1"/>
          </p:cNvSpPr>
          <p:nvPr>
            <p:ph type="title"/>
          </p:nvPr>
        </p:nvSpPr>
        <p:spPr>
          <a:xfrm>
            <a:off x="2400024" y="238611"/>
            <a:ext cx="16199528" cy="2833774"/>
          </a:xfrm>
        </p:spPr>
        <p:txBody>
          <a:bodyPr/>
          <a:lstStyle/>
          <a:p>
            <a:pPr marL="1143000" indent="-1143000">
              <a:buFont typeface="+mj-lt"/>
              <a:buAutoNum type="arabicPeriod"/>
            </a:pPr>
            <a:r>
              <a:rPr lang="en-US" b="1" dirty="0">
                <a:latin typeface="Times New Roman" panose="02020603050405020304" pitchFamily="18" charset="0"/>
                <a:cs typeface="Times New Roman" panose="02020603050405020304" pitchFamily="18" charset="0"/>
              </a:rPr>
              <a:t> Left join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0A68E7-53D7-4E27-8CD5-FCBBC481D390}"/>
              </a:ext>
            </a:extLst>
          </p:cNvPr>
          <p:cNvSpPr>
            <a:spLocks noGrp="1"/>
          </p:cNvSpPr>
          <p:nvPr>
            <p:ph idx="1"/>
          </p:nvPr>
        </p:nvSpPr>
        <p:spPr>
          <a:xfrm>
            <a:off x="3625872" y="2578609"/>
            <a:ext cx="14314656" cy="7296912"/>
          </a:xfrm>
          <a:noFill/>
          <a:ln w="22225">
            <a:noFill/>
          </a:ln>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A left outer join returns all the rows from the left table and the matching rows from the right table.</a:t>
            </a:r>
          </a:p>
          <a:p>
            <a:r>
              <a:rPr lang="en-US" sz="4000" dirty="0">
                <a:solidFill>
                  <a:schemeClr val="tx1"/>
                </a:solidFill>
                <a:latin typeface="Times New Roman" panose="02020603050405020304" pitchFamily="18" charset="0"/>
                <a:cs typeface="Times New Roman" panose="02020603050405020304" pitchFamily="18" charset="0"/>
              </a:rPr>
              <a:t>If there is no match, the result is NULL on the side of the right table.</a:t>
            </a:r>
          </a:p>
          <a:p>
            <a:r>
              <a:rPr lang="en-US" sz="4000" dirty="0">
                <a:solidFill>
                  <a:schemeClr val="tx1"/>
                </a:solidFill>
                <a:latin typeface="Times New Roman" panose="02020603050405020304" pitchFamily="18" charset="0"/>
                <a:cs typeface="Times New Roman" panose="02020603050405020304" pitchFamily="18" charset="0"/>
              </a:rPr>
              <a:t>Syntax: </a:t>
            </a:r>
          </a:p>
          <a:p>
            <a:pPr marL="1478494" lvl="2" indent="0">
              <a:buNone/>
            </a:pPr>
            <a:r>
              <a:rPr lang="en-US" sz="3029" dirty="0">
                <a:solidFill>
                  <a:schemeClr val="tx1"/>
                </a:solidFill>
                <a:latin typeface="Times New Roman" panose="02020603050405020304" pitchFamily="18" charset="0"/>
                <a:cs typeface="Times New Roman" panose="02020603050405020304" pitchFamily="18" charset="0"/>
              </a:rPr>
              <a:t>SELECT columns </a:t>
            </a:r>
          </a:p>
          <a:p>
            <a:pPr marL="1478494" lvl="2" indent="0">
              <a:buNone/>
            </a:pPr>
            <a:r>
              <a:rPr lang="en-US" sz="3029" dirty="0">
                <a:solidFill>
                  <a:schemeClr val="tx1"/>
                </a:solidFill>
                <a:latin typeface="Times New Roman" panose="02020603050405020304" pitchFamily="18" charset="0"/>
                <a:cs typeface="Times New Roman" panose="02020603050405020304" pitchFamily="18" charset="0"/>
              </a:rPr>
              <a:t>FROM table1 LEFT JOIN table2 </a:t>
            </a:r>
          </a:p>
          <a:p>
            <a:pPr marL="1478494" lvl="2" indent="0">
              <a:buNone/>
            </a:pPr>
            <a:r>
              <a:rPr lang="en-US" sz="3029" dirty="0">
                <a:solidFill>
                  <a:schemeClr val="tx1"/>
                </a:solidFill>
                <a:latin typeface="Times New Roman" panose="02020603050405020304" pitchFamily="18" charset="0"/>
                <a:cs typeface="Times New Roman" panose="02020603050405020304" pitchFamily="18" charset="0"/>
              </a:rPr>
              <a:t>ON table1.column = table2.column;</a:t>
            </a:r>
            <a:endParaRPr lang="en-IN" sz="3029"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001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01CAFFA-976F-44C1-9C68-B97E6F15B92D}"/>
              </a:ext>
            </a:extLst>
          </p:cNvPr>
          <p:cNvGraphicFramePr>
            <a:graphicFrameLocks noGrp="1"/>
          </p:cNvGraphicFramePr>
          <p:nvPr>
            <p:extLst>
              <p:ext uri="{D42A27DB-BD31-4B8C-83A1-F6EECF244321}">
                <p14:modId xmlns:p14="http://schemas.microsoft.com/office/powerpoint/2010/main" val="419309611"/>
              </p:ext>
            </p:extLst>
          </p:nvPr>
        </p:nvGraphicFramePr>
        <p:xfrm>
          <a:off x="11913842" y="232814"/>
          <a:ext cx="6611902" cy="3429780"/>
        </p:xfrm>
        <a:graphic>
          <a:graphicData uri="http://schemas.openxmlformats.org/drawingml/2006/table">
            <a:tbl>
              <a:tblPr firstRow="1" bandRow="1">
                <a:tableStyleId>{5C22544A-7EE6-4342-B048-85BDC9FD1C3A}</a:tableStyleId>
              </a:tblPr>
              <a:tblGrid>
                <a:gridCol w="3305951">
                  <a:extLst>
                    <a:ext uri="{9D8B030D-6E8A-4147-A177-3AD203B41FA5}">
                      <a16:colId xmlns:a16="http://schemas.microsoft.com/office/drawing/2014/main" val="3087753734"/>
                    </a:ext>
                  </a:extLst>
                </a:gridCol>
                <a:gridCol w="3305951">
                  <a:extLst>
                    <a:ext uri="{9D8B030D-6E8A-4147-A177-3AD203B41FA5}">
                      <a16:colId xmlns:a16="http://schemas.microsoft.com/office/drawing/2014/main" val="860558190"/>
                    </a:ext>
                  </a:extLst>
                </a:gridCol>
              </a:tblGrid>
              <a:tr h="606570">
                <a:tc gridSpan="2">
                  <a:txBody>
                    <a:bodyPr/>
                    <a:lstStyle/>
                    <a:p>
                      <a:pPr algn="ctr"/>
                      <a:r>
                        <a:rPr lang="en-US" sz="2900" dirty="0"/>
                        <a:t>Departments</a:t>
                      </a:r>
                      <a:endParaRPr lang="en-IN" sz="2900" dirty="0"/>
                    </a:p>
                  </a:txBody>
                  <a:tcPr marL="137670" marR="137670" marT="68837" marB="68837"/>
                </a:tc>
                <a:tc hMerge="1">
                  <a:txBody>
                    <a:bodyPr/>
                    <a:lstStyle/>
                    <a:p>
                      <a:endParaRPr lang="en-IN" dirty="0"/>
                    </a:p>
                  </a:txBody>
                  <a:tcPr/>
                </a:tc>
                <a:extLst>
                  <a:ext uri="{0D108BD9-81ED-4DB2-BD59-A6C34878D82A}">
                    <a16:rowId xmlns:a16="http://schemas.microsoft.com/office/drawing/2014/main" val="2768476461"/>
                  </a:ext>
                </a:extLst>
              </a:tr>
              <a:tr h="564642">
                <a:tc>
                  <a:txBody>
                    <a:bodyPr/>
                    <a:lstStyle/>
                    <a:p>
                      <a:r>
                        <a:rPr lang="en-US" sz="2400" dirty="0"/>
                        <a:t>DepartmentID</a:t>
                      </a:r>
                      <a:endParaRPr lang="en-IN" sz="2400" dirty="0"/>
                    </a:p>
                  </a:txBody>
                  <a:tcPr marL="137670" marR="137670" marT="68837" marB="68837">
                    <a:solidFill>
                      <a:srgbClr val="92D050"/>
                    </a:solidFill>
                  </a:tcPr>
                </a:tc>
                <a:tc>
                  <a:txBody>
                    <a:bodyPr/>
                    <a:lstStyle/>
                    <a:p>
                      <a:r>
                        <a:rPr lang="en-US" sz="2400" dirty="0"/>
                        <a:t>DepartmentName</a:t>
                      </a:r>
                      <a:endParaRPr lang="en-IN" sz="2400" dirty="0"/>
                    </a:p>
                  </a:txBody>
                  <a:tcPr marL="137670" marR="137670" marT="68837" marB="68837">
                    <a:solidFill>
                      <a:srgbClr val="92D050"/>
                    </a:solidFill>
                  </a:tcPr>
                </a:tc>
                <a:extLst>
                  <a:ext uri="{0D108BD9-81ED-4DB2-BD59-A6C34878D82A}">
                    <a16:rowId xmlns:a16="http://schemas.microsoft.com/office/drawing/2014/main" val="1172123641"/>
                  </a:ext>
                </a:extLst>
              </a:tr>
              <a:tr h="564642">
                <a:tc>
                  <a:txBody>
                    <a:bodyPr/>
                    <a:lstStyle/>
                    <a:p>
                      <a:r>
                        <a:rPr lang="en-US" sz="2400" dirty="0"/>
                        <a:t>101</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619798416"/>
                  </a:ext>
                </a:extLst>
              </a:tr>
              <a:tr h="564642">
                <a:tc>
                  <a:txBody>
                    <a:bodyPr/>
                    <a:lstStyle/>
                    <a:p>
                      <a:r>
                        <a:rPr lang="en-US" sz="2400" dirty="0"/>
                        <a:t>102</a:t>
                      </a:r>
                      <a:endParaRPr lang="en-IN" sz="2400" dirty="0"/>
                    </a:p>
                  </a:txBody>
                  <a:tcPr marL="137670" marR="137670" marT="68837" marB="68837"/>
                </a:tc>
                <a:tc>
                  <a:txBody>
                    <a:bodyPr/>
                    <a:lstStyle/>
                    <a:p>
                      <a:r>
                        <a:rPr lang="en-US" sz="2400" dirty="0"/>
                        <a:t>Marketing</a:t>
                      </a:r>
                      <a:endParaRPr lang="en-IN" sz="2400" dirty="0"/>
                    </a:p>
                  </a:txBody>
                  <a:tcPr marL="137670" marR="137670" marT="68837" marB="68837"/>
                </a:tc>
                <a:extLst>
                  <a:ext uri="{0D108BD9-81ED-4DB2-BD59-A6C34878D82A}">
                    <a16:rowId xmlns:a16="http://schemas.microsoft.com/office/drawing/2014/main" val="4045802656"/>
                  </a:ext>
                </a:extLst>
              </a:tr>
              <a:tr h="564642">
                <a:tc>
                  <a:txBody>
                    <a:bodyPr/>
                    <a:lstStyle/>
                    <a:p>
                      <a:r>
                        <a:rPr lang="en-US" sz="2400" dirty="0"/>
                        <a:t>103</a:t>
                      </a:r>
                      <a:endParaRPr lang="en-IN" sz="2400" dirty="0"/>
                    </a:p>
                  </a:txBody>
                  <a:tcPr marL="137670" marR="137670" marT="68837" marB="68837"/>
                </a:tc>
                <a:tc>
                  <a:txBody>
                    <a:bodyPr/>
                    <a:lstStyle/>
                    <a:p>
                      <a:r>
                        <a:rPr lang="en-US" sz="2400" dirty="0"/>
                        <a:t>HR</a:t>
                      </a:r>
                      <a:endParaRPr lang="en-IN" sz="2400" dirty="0"/>
                    </a:p>
                  </a:txBody>
                  <a:tcPr marL="137670" marR="137670" marT="68837" marB="68837"/>
                </a:tc>
                <a:extLst>
                  <a:ext uri="{0D108BD9-81ED-4DB2-BD59-A6C34878D82A}">
                    <a16:rowId xmlns:a16="http://schemas.microsoft.com/office/drawing/2014/main" val="3847963474"/>
                  </a:ext>
                </a:extLst>
              </a:tr>
              <a:tr h="564642">
                <a:tc>
                  <a:txBody>
                    <a:bodyPr/>
                    <a:lstStyle/>
                    <a:p>
                      <a:r>
                        <a:rPr lang="en-US" sz="2400" dirty="0"/>
                        <a:t>104</a:t>
                      </a:r>
                      <a:endParaRPr lang="en-IN" sz="2400" dirty="0"/>
                    </a:p>
                  </a:txBody>
                  <a:tcPr marL="137670" marR="137670" marT="68837" marB="68837"/>
                </a:tc>
                <a:tc>
                  <a:txBody>
                    <a:bodyPr/>
                    <a:lstStyle/>
                    <a:p>
                      <a:r>
                        <a:rPr lang="en-US" sz="2400" dirty="0"/>
                        <a:t>IT</a:t>
                      </a:r>
                      <a:endParaRPr lang="en-IN" sz="2400" dirty="0"/>
                    </a:p>
                  </a:txBody>
                  <a:tcPr marL="137670" marR="137670" marT="68837" marB="68837"/>
                </a:tc>
                <a:extLst>
                  <a:ext uri="{0D108BD9-81ED-4DB2-BD59-A6C34878D82A}">
                    <a16:rowId xmlns:a16="http://schemas.microsoft.com/office/drawing/2014/main" val="3456786762"/>
                  </a:ext>
                </a:extLst>
              </a:tr>
            </a:tbl>
          </a:graphicData>
        </a:graphic>
      </p:graphicFrame>
      <p:graphicFrame>
        <p:nvGraphicFramePr>
          <p:cNvPr id="3" name="Table 2">
            <a:extLst>
              <a:ext uri="{FF2B5EF4-FFF2-40B4-BE49-F238E27FC236}">
                <a16:creationId xmlns:a16="http://schemas.microsoft.com/office/drawing/2014/main" id="{58EB80D8-F9B0-4BE4-98E5-912AF8CEDB59}"/>
              </a:ext>
            </a:extLst>
          </p:cNvPr>
          <p:cNvGraphicFramePr>
            <a:graphicFrameLocks noGrp="1"/>
          </p:cNvGraphicFramePr>
          <p:nvPr>
            <p:extLst>
              <p:ext uri="{D42A27DB-BD31-4B8C-83A1-F6EECF244321}">
                <p14:modId xmlns:p14="http://schemas.microsoft.com/office/powerpoint/2010/main" val="3209747546"/>
              </p:ext>
            </p:extLst>
          </p:nvPr>
        </p:nvGraphicFramePr>
        <p:xfrm>
          <a:off x="2889504" y="232814"/>
          <a:ext cx="7495707" cy="3524038"/>
        </p:xfrm>
        <a:graphic>
          <a:graphicData uri="http://schemas.openxmlformats.org/drawingml/2006/table">
            <a:tbl>
              <a:tblPr firstRow="1" bandRow="1">
                <a:tableStyleId>{5C22544A-7EE6-4342-B048-85BDC9FD1C3A}</a:tableStyleId>
              </a:tblPr>
              <a:tblGrid>
                <a:gridCol w="1865673">
                  <a:extLst>
                    <a:ext uri="{9D8B030D-6E8A-4147-A177-3AD203B41FA5}">
                      <a16:colId xmlns:a16="http://schemas.microsoft.com/office/drawing/2014/main" val="1486925421"/>
                    </a:ext>
                  </a:extLst>
                </a:gridCol>
                <a:gridCol w="1517607">
                  <a:extLst>
                    <a:ext uri="{9D8B030D-6E8A-4147-A177-3AD203B41FA5}">
                      <a16:colId xmlns:a16="http://schemas.microsoft.com/office/drawing/2014/main" val="3867405228"/>
                    </a:ext>
                  </a:extLst>
                </a:gridCol>
                <a:gridCol w="1682496">
                  <a:extLst>
                    <a:ext uri="{9D8B030D-6E8A-4147-A177-3AD203B41FA5}">
                      <a16:colId xmlns:a16="http://schemas.microsoft.com/office/drawing/2014/main" val="3664699054"/>
                    </a:ext>
                  </a:extLst>
                </a:gridCol>
                <a:gridCol w="2429931">
                  <a:extLst>
                    <a:ext uri="{9D8B030D-6E8A-4147-A177-3AD203B41FA5}">
                      <a16:colId xmlns:a16="http://schemas.microsoft.com/office/drawing/2014/main" val="2631133843"/>
                    </a:ext>
                  </a:extLst>
                </a:gridCol>
              </a:tblGrid>
              <a:tr h="475393">
                <a:tc gridSpan="4">
                  <a:txBody>
                    <a:bodyPr/>
                    <a:lstStyle/>
                    <a:p>
                      <a:pPr algn="ctr"/>
                      <a:r>
                        <a:rPr lang="en-US" sz="2400" dirty="0"/>
                        <a:t>Employees</a:t>
                      </a:r>
                      <a:endParaRPr lang="en-IN" sz="2400" dirty="0"/>
                    </a:p>
                  </a:txBody>
                  <a:tcPr marL="137670" marR="137670" marT="68837" marB="68837"/>
                </a:tc>
                <a:tc hMerge="1">
                  <a:txBody>
                    <a:bodyPr/>
                    <a:lstStyle/>
                    <a:p>
                      <a:endParaRPr lang="en-IN"/>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8544364"/>
                  </a:ext>
                </a:extLst>
              </a:tr>
              <a:tr h="475393">
                <a:tc>
                  <a:txBody>
                    <a:bodyPr/>
                    <a:lstStyle/>
                    <a:p>
                      <a:r>
                        <a:rPr lang="en-US" sz="2400" dirty="0"/>
                        <a:t>EmployeeID</a:t>
                      </a:r>
                      <a:endParaRPr lang="en-IN" sz="2400" dirty="0"/>
                    </a:p>
                  </a:txBody>
                  <a:tcPr marL="137670" marR="137670" marT="68837" marB="68837">
                    <a:solidFill>
                      <a:srgbClr val="92D050"/>
                    </a:solidFill>
                  </a:tcPr>
                </a:tc>
                <a:tc>
                  <a:txBody>
                    <a:bodyPr/>
                    <a:lstStyle/>
                    <a:p>
                      <a:r>
                        <a:rPr lang="en-US" sz="2400" dirty="0"/>
                        <a:t>F_name</a:t>
                      </a:r>
                      <a:endParaRPr lang="en-IN" sz="2400" dirty="0"/>
                    </a:p>
                  </a:txBody>
                  <a:tcPr marL="137670" marR="137670" marT="68837" marB="68837">
                    <a:solidFill>
                      <a:srgbClr val="92D050"/>
                    </a:solidFill>
                  </a:tcPr>
                </a:tc>
                <a:tc>
                  <a:txBody>
                    <a:bodyPr/>
                    <a:lstStyle/>
                    <a:p>
                      <a:r>
                        <a:rPr lang="en-US" sz="2400" dirty="0"/>
                        <a:t>L_name</a:t>
                      </a:r>
                      <a:endParaRPr lang="en-IN" sz="2400" dirty="0"/>
                    </a:p>
                  </a:txBody>
                  <a:tcPr marL="137670" marR="137670" marT="68837" marB="68837">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DepartmentID</a:t>
                      </a:r>
                      <a:endParaRPr lang="en-IN" sz="2400" dirty="0"/>
                    </a:p>
                  </a:txBody>
                  <a:tcPr marL="137670" marR="137670" marT="68837" marB="68837">
                    <a:solidFill>
                      <a:srgbClr val="92D050"/>
                    </a:solidFill>
                  </a:tcPr>
                </a:tc>
                <a:extLst>
                  <a:ext uri="{0D108BD9-81ED-4DB2-BD59-A6C34878D82A}">
                    <a16:rowId xmlns:a16="http://schemas.microsoft.com/office/drawing/2014/main" val="2371786900"/>
                  </a:ext>
                </a:extLst>
              </a:tr>
              <a:tr h="480796">
                <a:tc>
                  <a:txBody>
                    <a:bodyPr/>
                    <a:lstStyle/>
                    <a:p>
                      <a:r>
                        <a:rPr lang="en-US" sz="2400" dirty="0"/>
                        <a:t>1</a:t>
                      </a:r>
                      <a:endParaRPr lang="en-IN" sz="2400" dirty="0"/>
                    </a:p>
                  </a:txBody>
                  <a:tcPr marL="137670" marR="137670" marT="68837" marB="68837"/>
                </a:tc>
                <a:tc>
                  <a:txBody>
                    <a:bodyPr/>
                    <a:lstStyle/>
                    <a:p>
                      <a:r>
                        <a:rPr lang="en-US" sz="2400" dirty="0"/>
                        <a:t>John</a:t>
                      </a:r>
                      <a:endParaRPr lang="en-IN" sz="2400" dirty="0"/>
                    </a:p>
                  </a:txBody>
                  <a:tcPr marL="137670" marR="137670" marT="68837" marB="68837"/>
                </a:tc>
                <a:tc>
                  <a:txBody>
                    <a:bodyPr/>
                    <a:lstStyle/>
                    <a:p>
                      <a:r>
                        <a:rPr lang="en-US" sz="2400" dirty="0"/>
                        <a:t>Doe</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4034312297"/>
                  </a:ext>
                </a:extLst>
              </a:tr>
              <a:tr h="480796">
                <a:tc>
                  <a:txBody>
                    <a:bodyPr/>
                    <a:lstStyle/>
                    <a:p>
                      <a:r>
                        <a:rPr lang="en-US" sz="2400" dirty="0"/>
                        <a:t>2</a:t>
                      </a:r>
                      <a:endParaRPr lang="en-IN" sz="2400" dirty="0"/>
                    </a:p>
                  </a:txBody>
                  <a:tcPr marL="137670" marR="137670" marT="68837" marB="68837"/>
                </a:tc>
                <a:tc>
                  <a:txBody>
                    <a:bodyPr/>
                    <a:lstStyle/>
                    <a:p>
                      <a:r>
                        <a:rPr lang="en-US" sz="2400" dirty="0"/>
                        <a:t>Jane</a:t>
                      </a:r>
                      <a:endParaRPr lang="en-IN" sz="2400" dirty="0"/>
                    </a:p>
                  </a:txBody>
                  <a:tcPr marL="137670" marR="137670" marT="68837" marB="68837"/>
                </a:tc>
                <a:tc>
                  <a:txBody>
                    <a:bodyPr/>
                    <a:lstStyle/>
                    <a:p>
                      <a:r>
                        <a:rPr lang="en-US" sz="2400" dirty="0"/>
                        <a:t>Smith</a:t>
                      </a:r>
                      <a:endParaRPr lang="en-IN" sz="2400" dirty="0"/>
                    </a:p>
                  </a:txBody>
                  <a:tcPr marL="137670" marR="137670" marT="68837" marB="68837"/>
                </a:tc>
                <a:tc>
                  <a:txBody>
                    <a:bodyPr/>
                    <a:lstStyle/>
                    <a:p>
                      <a:r>
                        <a:rPr lang="en-US" sz="2400" dirty="0"/>
                        <a:t>102</a:t>
                      </a:r>
                      <a:endParaRPr lang="en-IN" sz="2400" dirty="0"/>
                    </a:p>
                  </a:txBody>
                  <a:tcPr marL="137670" marR="137670" marT="68837" marB="68837"/>
                </a:tc>
                <a:extLst>
                  <a:ext uri="{0D108BD9-81ED-4DB2-BD59-A6C34878D82A}">
                    <a16:rowId xmlns:a16="http://schemas.microsoft.com/office/drawing/2014/main" val="3211922667"/>
                  </a:ext>
                </a:extLst>
              </a:tr>
              <a:tr h="480796">
                <a:tc>
                  <a:txBody>
                    <a:bodyPr/>
                    <a:lstStyle/>
                    <a:p>
                      <a:r>
                        <a:rPr lang="en-US" sz="2400" dirty="0"/>
                        <a:t>3</a:t>
                      </a:r>
                      <a:endParaRPr lang="en-IN" sz="2400" dirty="0"/>
                    </a:p>
                  </a:txBody>
                  <a:tcPr marL="137670" marR="137670" marT="68837" marB="68837"/>
                </a:tc>
                <a:tc>
                  <a:txBody>
                    <a:bodyPr/>
                    <a:lstStyle/>
                    <a:p>
                      <a:r>
                        <a:rPr lang="en-US" sz="2400" dirty="0"/>
                        <a:t>Michael</a:t>
                      </a:r>
                      <a:endParaRPr lang="en-IN" sz="2400" dirty="0"/>
                    </a:p>
                  </a:txBody>
                  <a:tcPr marL="137670" marR="137670" marT="68837" marB="68837"/>
                </a:tc>
                <a:tc>
                  <a:txBody>
                    <a:bodyPr/>
                    <a:lstStyle/>
                    <a:p>
                      <a:r>
                        <a:rPr lang="en-US" sz="2400" dirty="0"/>
                        <a:t>Johnson</a:t>
                      </a:r>
                      <a:endParaRPr lang="en-IN" sz="2400" dirty="0"/>
                    </a:p>
                  </a:txBody>
                  <a:tcPr marL="137670" marR="137670" marT="68837" marB="68837"/>
                </a:tc>
                <a:tc>
                  <a:txBody>
                    <a:bodyPr/>
                    <a:lstStyle/>
                    <a:p>
                      <a:r>
                        <a:rPr lang="en-US" sz="2400" dirty="0"/>
                        <a:t>103</a:t>
                      </a:r>
                      <a:endParaRPr lang="en-IN" sz="2400" dirty="0"/>
                    </a:p>
                  </a:txBody>
                  <a:tcPr marL="137670" marR="137670" marT="68837" marB="68837"/>
                </a:tc>
                <a:extLst>
                  <a:ext uri="{0D108BD9-81ED-4DB2-BD59-A6C34878D82A}">
                    <a16:rowId xmlns:a16="http://schemas.microsoft.com/office/drawing/2014/main" val="2545077516"/>
                  </a:ext>
                </a:extLst>
              </a:tr>
              <a:tr h="480796">
                <a:tc>
                  <a:txBody>
                    <a:bodyPr/>
                    <a:lstStyle/>
                    <a:p>
                      <a:r>
                        <a:rPr lang="en-US" sz="2400" dirty="0"/>
                        <a:t>4</a:t>
                      </a:r>
                      <a:endParaRPr lang="en-IN" sz="2400" dirty="0"/>
                    </a:p>
                  </a:txBody>
                  <a:tcPr marL="137670" marR="137670" marT="68837" marB="68837"/>
                </a:tc>
                <a:tc>
                  <a:txBody>
                    <a:bodyPr/>
                    <a:lstStyle/>
                    <a:p>
                      <a:r>
                        <a:rPr lang="en-US" sz="2400" dirty="0"/>
                        <a:t>Emily</a:t>
                      </a:r>
                      <a:endParaRPr lang="en-IN" sz="2400" dirty="0"/>
                    </a:p>
                  </a:txBody>
                  <a:tcPr marL="137670" marR="137670" marT="68837" marB="68837"/>
                </a:tc>
                <a:tc>
                  <a:txBody>
                    <a:bodyPr/>
                    <a:lstStyle/>
                    <a:p>
                      <a:r>
                        <a:rPr lang="en-US" sz="2400" dirty="0"/>
                        <a:t>Davis</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2922864896"/>
                  </a:ext>
                </a:extLst>
              </a:tr>
              <a:tr h="480796">
                <a:tc>
                  <a:txBody>
                    <a:bodyPr/>
                    <a:lstStyle/>
                    <a:p>
                      <a:r>
                        <a:rPr lang="en-US" sz="2400" dirty="0"/>
                        <a:t>5</a:t>
                      </a:r>
                      <a:endParaRPr lang="en-IN" sz="2400" dirty="0"/>
                    </a:p>
                  </a:txBody>
                  <a:tcPr marL="137670" marR="137670" marT="68837" marB="68837"/>
                </a:tc>
                <a:tc>
                  <a:txBody>
                    <a:bodyPr/>
                    <a:lstStyle/>
                    <a:p>
                      <a:r>
                        <a:rPr lang="en-US" sz="2400" dirty="0"/>
                        <a:t>Karen</a:t>
                      </a:r>
                      <a:endParaRPr lang="en-IN" sz="2400" dirty="0"/>
                    </a:p>
                  </a:txBody>
                  <a:tcPr marL="137670" marR="137670" marT="68837" marB="68837"/>
                </a:tc>
                <a:tc>
                  <a:txBody>
                    <a:bodyPr/>
                    <a:lstStyle/>
                    <a:p>
                      <a:r>
                        <a:rPr lang="en-US" sz="2400" dirty="0"/>
                        <a:t>Taylor</a:t>
                      </a:r>
                      <a:endParaRPr lang="en-IN" sz="2400" dirty="0"/>
                    </a:p>
                  </a:txBody>
                  <a:tcPr marL="137670" marR="137670" marT="68837" marB="68837"/>
                </a:tc>
                <a:tc>
                  <a:txBody>
                    <a:bodyPr/>
                    <a:lstStyle/>
                    <a:p>
                      <a:r>
                        <a:rPr lang="en-US" sz="2400" dirty="0"/>
                        <a:t>105</a:t>
                      </a:r>
                      <a:endParaRPr lang="en-IN" sz="2400" dirty="0"/>
                    </a:p>
                  </a:txBody>
                  <a:tcPr marL="137670" marR="137670" marT="68837" marB="68837"/>
                </a:tc>
                <a:extLst>
                  <a:ext uri="{0D108BD9-81ED-4DB2-BD59-A6C34878D82A}">
                    <a16:rowId xmlns:a16="http://schemas.microsoft.com/office/drawing/2014/main" val="1726635490"/>
                  </a:ext>
                </a:extLst>
              </a:tr>
            </a:tbl>
          </a:graphicData>
        </a:graphic>
      </p:graphicFrame>
      <p:sp>
        <p:nvSpPr>
          <p:cNvPr id="4" name="TextBox 3">
            <a:extLst>
              <a:ext uri="{FF2B5EF4-FFF2-40B4-BE49-F238E27FC236}">
                <a16:creationId xmlns:a16="http://schemas.microsoft.com/office/drawing/2014/main" id="{0A4F41C0-C64D-4F71-A2DE-210E7ADC9BD4}"/>
              </a:ext>
            </a:extLst>
          </p:cNvPr>
          <p:cNvSpPr txBox="1"/>
          <p:nvPr/>
        </p:nvSpPr>
        <p:spPr>
          <a:xfrm>
            <a:off x="2889504" y="4243512"/>
            <a:ext cx="9024339" cy="33547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SELECT</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Employees. EmployeeID,</a:t>
            </a:r>
          </a:p>
          <a:p>
            <a:r>
              <a:rPr lang="en-US" sz="2800" dirty="0">
                <a:latin typeface="Times New Roman" panose="02020603050405020304" pitchFamily="18" charset="0"/>
                <a:cs typeface="Times New Roman" panose="02020603050405020304" pitchFamily="18" charset="0"/>
              </a:rPr>
              <a:t> Employees.F_name, </a:t>
            </a:r>
          </a:p>
          <a:p>
            <a:r>
              <a:rPr lang="en-US" sz="2800" dirty="0">
                <a:latin typeface="Times New Roman" panose="02020603050405020304" pitchFamily="18" charset="0"/>
                <a:cs typeface="Times New Roman" panose="02020603050405020304" pitchFamily="18" charset="0"/>
              </a:rPr>
              <a:t>Departments</a:t>
            </a:r>
            <a:r>
              <a:rPr lang="en-I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DepartmentName</a:t>
            </a:r>
            <a:endParaRPr lang="en-IN" sz="28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FROM</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Employees</a:t>
            </a:r>
            <a:r>
              <a:rPr lang="en-US" sz="3200" dirty="0">
                <a:latin typeface="Times New Roman" panose="02020603050405020304" pitchFamily="18" charset="0"/>
                <a:cs typeface="Times New Roman" panose="02020603050405020304" pitchFamily="18" charset="0"/>
              </a:rPr>
              <a:t> </a:t>
            </a:r>
          </a:p>
          <a:p>
            <a:r>
              <a:rPr lang="en-US" sz="3200" b="1" dirty="0">
                <a:latin typeface="Times New Roman" panose="02020603050405020304" pitchFamily="18" charset="0"/>
                <a:cs typeface="Times New Roman" panose="02020603050405020304" pitchFamily="18" charset="0"/>
              </a:rPr>
              <a:t>LEFT JOIN </a:t>
            </a:r>
            <a:r>
              <a:rPr lang="en-US" sz="2800" dirty="0">
                <a:latin typeface="Times New Roman" panose="02020603050405020304" pitchFamily="18" charset="0"/>
                <a:cs typeface="Times New Roman" panose="02020603050405020304" pitchFamily="18" charset="0"/>
              </a:rPr>
              <a:t>Departments</a:t>
            </a:r>
            <a:r>
              <a:rPr lang="en-US" sz="3200" dirty="0">
                <a:latin typeface="Times New Roman" panose="02020603050405020304" pitchFamily="18" charset="0"/>
                <a:cs typeface="Times New Roman" panose="02020603050405020304" pitchFamily="18" charset="0"/>
              </a:rPr>
              <a:t> </a:t>
            </a:r>
          </a:p>
          <a:p>
            <a:r>
              <a:rPr lang="en-US" sz="3200" b="1" dirty="0">
                <a:latin typeface="Times New Roman" panose="02020603050405020304" pitchFamily="18" charset="0"/>
                <a:cs typeface="Times New Roman" panose="02020603050405020304" pitchFamily="18" charset="0"/>
              </a:rPr>
              <a:t>ON</a:t>
            </a:r>
          </a:p>
          <a:p>
            <a:r>
              <a:rPr lang="en-US" sz="2800" dirty="0">
                <a:latin typeface="Times New Roman" panose="02020603050405020304" pitchFamily="18" charset="0"/>
                <a:cs typeface="Times New Roman" panose="02020603050405020304" pitchFamily="18" charset="0"/>
              </a:rPr>
              <a:t>Employees. DepartmentID = Departments. DepartmentID;</a:t>
            </a:r>
            <a:endParaRPr lang="en-IN" sz="28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FDC952CF-DE28-43A2-832B-AF4E891F617A}"/>
              </a:ext>
            </a:extLst>
          </p:cNvPr>
          <p:cNvGraphicFramePr>
            <a:graphicFrameLocks noGrp="1"/>
          </p:cNvGraphicFramePr>
          <p:nvPr>
            <p:extLst>
              <p:ext uri="{D42A27DB-BD31-4B8C-83A1-F6EECF244321}">
                <p14:modId xmlns:p14="http://schemas.microsoft.com/office/powerpoint/2010/main" val="979563008"/>
              </p:ext>
            </p:extLst>
          </p:nvPr>
        </p:nvGraphicFramePr>
        <p:xfrm>
          <a:off x="11918027" y="4243512"/>
          <a:ext cx="6611902" cy="3538465"/>
        </p:xfrm>
        <a:graphic>
          <a:graphicData uri="http://schemas.openxmlformats.org/drawingml/2006/table">
            <a:tbl>
              <a:tblPr firstRow="1" bandRow="1">
                <a:tableStyleId>{5C22544A-7EE6-4342-B048-85BDC9FD1C3A}</a:tableStyleId>
              </a:tblPr>
              <a:tblGrid>
                <a:gridCol w="2058189">
                  <a:extLst>
                    <a:ext uri="{9D8B030D-6E8A-4147-A177-3AD203B41FA5}">
                      <a16:colId xmlns:a16="http://schemas.microsoft.com/office/drawing/2014/main" val="1435137879"/>
                    </a:ext>
                  </a:extLst>
                </a:gridCol>
                <a:gridCol w="1625969">
                  <a:extLst>
                    <a:ext uri="{9D8B030D-6E8A-4147-A177-3AD203B41FA5}">
                      <a16:colId xmlns:a16="http://schemas.microsoft.com/office/drawing/2014/main" val="901536860"/>
                    </a:ext>
                  </a:extLst>
                </a:gridCol>
                <a:gridCol w="2927744">
                  <a:extLst>
                    <a:ext uri="{9D8B030D-6E8A-4147-A177-3AD203B41FA5}">
                      <a16:colId xmlns:a16="http://schemas.microsoft.com/office/drawing/2014/main" val="2344066435"/>
                    </a:ext>
                  </a:extLst>
                </a:gridCol>
              </a:tblGrid>
              <a:tr h="444120">
                <a:tc gridSpan="3">
                  <a:txBody>
                    <a:bodyPr/>
                    <a:lstStyle/>
                    <a:p>
                      <a:pPr algn="ctr"/>
                      <a:r>
                        <a:rPr lang="en-US" sz="2400" dirty="0"/>
                        <a:t>RESULT</a:t>
                      </a:r>
                      <a:endParaRPr lang="en-IN" sz="2400" dirty="0"/>
                    </a:p>
                  </a:txBody>
                  <a:tcPr marL="137670" marR="137670" marT="68837" marB="68837"/>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859285132"/>
                  </a:ext>
                </a:extLst>
              </a:tr>
              <a:tr h="517861">
                <a:tc>
                  <a:txBody>
                    <a:bodyPr/>
                    <a:lstStyle/>
                    <a:p>
                      <a:r>
                        <a:rPr lang="en-US" sz="2400" dirty="0"/>
                        <a:t>EmployeeID</a:t>
                      </a:r>
                      <a:endParaRPr lang="en-IN" sz="2400" dirty="0"/>
                    </a:p>
                  </a:txBody>
                  <a:tcPr marL="137670" marR="137670" marT="68837" marB="68837">
                    <a:solidFill>
                      <a:srgbClr val="92D050"/>
                    </a:solidFill>
                  </a:tcPr>
                </a:tc>
                <a:tc>
                  <a:txBody>
                    <a:bodyPr/>
                    <a:lstStyle/>
                    <a:p>
                      <a:r>
                        <a:rPr lang="en-US" sz="2400" dirty="0"/>
                        <a:t>F_name</a:t>
                      </a:r>
                      <a:endParaRPr lang="en-IN" sz="2400" dirty="0"/>
                    </a:p>
                  </a:txBody>
                  <a:tcPr marL="137670" marR="137670" marT="68837" marB="68837">
                    <a:solidFill>
                      <a:srgbClr val="92D050"/>
                    </a:solidFill>
                  </a:tcPr>
                </a:tc>
                <a:tc>
                  <a:txBody>
                    <a:bodyPr/>
                    <a:lstStyle/>
                    <a:p>
                      <a:r>
                        <a:rPr lang="en-US" sz="2400" dirty="0"/>
                        <a:t>DepartmentName</a:t>
                      </a:r>
                      <a:endParaRPr lang="en-IN" sz="2400" dirty="0"/>
                    </a:p>
                  </a:txBody>
                  <a:tcPr marL="137670" marR="137670" marT="68837" marB="68837">
                    <a:solidFill>
                      <a:srgbClr val="92D050"/>
                    </a:solidFill>
                  </a:tcPr>
                </a:tc>
                <a:extLst>
                  <a:ext uri="{0D108BD9-81ED-4DB2-BD59-A6C34878D82A}">
                    <a16:rowId xmlns:a16="http://schemas.microsoft.com/office/drawing/2014/main" val="3523801433"/>
                  </a:ext>
                </a:extLst>
              </a:tr>
              <a:tr h="444120">
                <a:tc>
                  <a:txBody>
                    <a:bodyPr/>
                    <a:lstStyle/>
                    <a:p>
                      <a:r>
                        <a:rPr lang="en-US" sz="2400" dirty="0"/>
                        <a:t>1</a:t>
                      </a:r>
                      <a:endParaRPr lang="en-IN" sz="2400" dirty="0"/>
                    </a:p>
                  </a:txBody>
                  <a:tcPr marL="137670" marR="137670" marT="68837" marB="68837"/>
                </a:tc>
                <a:tc>
                  <a:txBody>
                    <a:bodyPr/>
                    <a:lstStyle/>
                    <a:p>
                      <a:r>
                        <a:rPr lang="en-US" sz="2400" dirty="0"/>
                        <a:t>John</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168942982"/>
                  </a:ext>
                </a:extLst>
              </a:tr>
              <a:tr h="444120">
                <a:tc>
                  <a:txBody>
                    <a:bodyPr/>
                    <a:lstStyle/>
                    <a:p>
                      <a:r>
                        <a:rPr lang="en-US" sz="2400" dirty="0"/>
                        <a:t>2</a:t>
                      </a:r>
                      <a:endParaRPr lang="en-IN" sz="2400" dirty="0"/>
                    </a:p>
                  </a:txBody>
                  <a:tcPr marL="137670" marR="137670" marT="68837" marB="68837"/>
                </a:tc>
                <a:tc>
                  <a:txBody>
                    <a:bodyPr/>
                    <a:lstStyle/>
                    <a:p>
                      <a:r>
                        <a:rPr lang="en-US" sz="2400" dirty="0"/>
                        <a:t>Jane</a:t>
                      </a:r>
                      <a:endParaRPr lang="en-IN" sz="2400" dirty="0"/>
                    </a:p>
                  </a:txBody>
                  <a:tcPr marL="137670" marR="137670" marT="68837" marB="68837"/>
                </a:tc>
                <a:tc>
                  <a:txBody>
                    <a:bodyPr/>
                    <a:lstStyle/>
                    <a:p>
                      <a:r>
                        <a:rPr lang="en-US" sz="2400" dirty="0"/>
                        <a:t>Marketing</a:t>
                      </a:r>
                      <a:endParaRPr lang="en-IN" sz="2400" dirty="0"/>
                    </a:p>
                  </a:txBody>
                  <a:tcPr marL="137670" marR="137670" marT="68837" marB="68837"/>
                </a:tc>
                <a:extLst>
                  <a:ext uri="{0D108BD9-81ED-4DB2-BD59-A6C34878D82A}">
                    <a16:rowId xmlns:a16="http://schemas.microsoft.com/office/drawing/2014/main" val="3410138032"/>
                  </a:ext>
                </a:extLst>
              </a:tr>
              <a:tr h="444120">
                <a:tc>
                  <a:txBody>
                    <a:bodyPr/>
                    <a:lstStyle/>
                    <a:p>
                      <a:r>
                        <a:rPr lang="en-US" sz="2400" dirty="0"/>
                        <a:t>3</a:t>
                      </a:r>
                      <a:endParaRPr lang="en-IN" sz="2400" dirty="0"/>
                    </a:p>
                  </a:txBody>
                  <a:tcPr marL="137670" marR="137670" marT="68837" marB="68837"/>
                </a:tc>
                <a:tc>
                  <a:txBody>
                    <a:bodyPr/>
                    <a:lstStyle/>
                    <a:p>
                      <a:r>
                        <a:rPr lang="en-US" sz="2400" dirty="0"/>
                        <a:t>Michael</a:t>
                      </a:r>
                      <a:endParaRPr lang="en-IN" sz="2400" dirty="0"/>
                    </a:p>
                  </a:txBody>
                  <a:tcPr marL="137670" marR="137670" marT="68837" marB="68837"/>
                </a:tc>
                <a:tc>
                  <a:txBody>
                    <a:bodyPr/>
                    <a:lstStyle/>
                    <a:p>
                      <a:r>
                        <a:rPr lang="en-US" sz="2400" dirty="0"/>
                        <a:t>HR</a:t>
                      </a:r>
                      <a:endParaRPr lang="en-IN" sz="2400" dirty="0"/>
                    </a:p>
                  </a:txBody>
                  <a:tcPr marL="137670" marR="137670" marT="68837" marB="68837"/>
                </a:tc>
                <a:extLst>
                  <a:ext uri="{0D108BD9-81ED-4DB2-BD59-A6C34878D82A}">
                    <a16:rowId xmlns:a16="http://schemas.microsoft.com/office/drawing/2014/main" val="2535123563"/>
                  </a:ext>
                </a:extLst>
              </a:tr>
              <a:tr h="444120">
                <a:tc>
                  <a:txBody>
                    <a:bodyPr/>
                    <a:lstStyle/>
                    <a:p>
                      <a:r>
                        <a:rPr lang="en-US" sz="2400" dirty="0"/>
                        <a:t>4</a:t>
                      </a:r>
                      <a:endParaRPr lang="en-IN" sz="2400" dirty="0"/>
                    </a:p>
                  </a:txBody>
                  <a:tcPr marL="137670" marR="137670" marT="68837" marB="68837"/>
                </a:tc>
                <a:tc>
                  <a:txBody>
                    <a:bodyPr/>
                    <a:lstStyle/>
                    <a:p>
                      <a:r>
                        <a:rPr lang="en-US" sz="2400" dirty="0"/>
                        <a:t>Emily</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91297518"/>
                  </a:ext>
                </a:extLst>
              </a:tr>
              <a:tr h="444120">
                <a:tc>
                  <a:txBody>
                    <a:bodyPr/>
                    <a:lstStyle/>
                    <a:p>
                      <a:r>
                        <a:rPr lang="en-US" sz="2400" dirty="0"/>
                        <a:t>5</a:t>
                      </a:r>
                      <a:endParaRPr lang="en-IN" sz="2400" dirty="0"/>
                    </a:p>
                  </a:txBody>
                  <a:tcPr marL="137670" marR="137670" marT="68837" marB="68837"/>
                </a:tc>
                <a:tc>
                  <a:txBody>
                    <a:bodyPr/>
                    <a:lstStyle/>
                    <a:p>
                      <a:r>
                        <a:rPr lang="en-US" sz="2400" dirty="0"/>
                        <a:t>Karen</a:t>
                      </a:r>
                      <a:endParaRPr lang="en-IN" sz="2400" dirty="0"/>
                    </a:p>
                  </a:txBody>
                  <a:tcPr marL="137670" marR="137670" marT="68837" marB="68837"/>
                </a:tc>
                <a:tc>
                  <a:txBody>
                    <a:bodyPr/>
                    <a:lstStyle/>
                    <a:p>
                      <a:r>
                        <a:rPr lang="en-US" sz="2400" dirty="0"/>
                        <a:t>NULL</a:t>
                      </a:r>
                      <a:endParaRPr lang="en-IN" sz="2400" dirty="0"/>
                    </a:p>
                  </a:txBody>
                  <a:tcPr marL="137670" marR="137670" marT="68837" marB="68837"/>
                </a:tc>
                <a:extLst>
                  <a:ext uri="{0D108BD9-81ED-4DB2-BD59-A6C34878D82A}">
                    <a16:rowId xmlns:a16="http://schemas.microsoft.com/office/drawing/2014/main" val="2339628642"/>
                  </a:ext>
                </a:extLst>
              </a:tr>
            </a:tbl>
          </a:graphicData>
        </a:graphic>
      </p:graphicFrame>
      <p:sp>
        <p:nvSpPr>
          <p:cNvPr id="6" name="TextBox 5">
            <a:extLst>
              <a:ext uri="{FF2B5EF4-FFF2-40B4-BE49-F238E27FC236}">
                <a16:creationId xmlns:a16="http://schemas.microsoft.com/office/drawing/2014/main" id="{8D279DAA-207D-49C3-BB3B-75223526AF4C}"/>
              </a:ext>
            </a:extLst>
          </p:cNvPr>
          <p:cNvSpPr txBox="1"/>
          <p:nvPr/>
        </p:nvSpPr>
        <p:spPr>
          <a:xfrm flipH="1">
            <a:off x="2889504" y="8084937"/>
            <a:ext cx="16111728" cy="1761251"/>
          </a:xfrm>
          <a:prstGeom prst="rect">
            <a:avLst/>
          </a:prstGeom>
          <a:solidFill>
            <a:srgbClr val="C00000"/>
          </a:solidFill>
        </p:spPr>
        <p:txBody>
          <a:bodyPr wrap="square" rtlCol="0">
            <a:spAutoFit/>
          </a:bodyPr>
          <a:lstStyle/>
          <a:p>
            <a:r>
              <a:rPr lang="en-US" sz="3615" b="1" dirty="0">
                <a:solidFill>
                  <a:schemeClr val="bg1"/>
                </a:solidFill>
                <a:latin typeface="Times New Roman" panose="02020603050405020304" pitchFamily="18" charset="0"/>
                <a:cs typeface="Times New Roman" panose="02020603050405020304" pitchFamily="18" charset="0"/>
              </a:rPr>
              <a:t>The left join ensure that all rows from the ‘Employees’ table are included in the result set. If there is no matching ‘DepartmentID’ in the ‘Departments’ table, the ‘DepartmentID ‘ column will contain ‘NULL’.</a:t>
            </a:r>
            <a:endParaRPr lang="en-IN" sz="3615"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383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A81C-2780-47BB-8D07-357F2F865598}"/>
              </a:ext>
            </a:extLst>
          </p:cNvPr>
          <p:cNvSpPr>
            <a:spLocks noGrp="1"/>
          </p:cNvSpPr>
          <p:nvPr>
            <p:ph type="title"/>
          </p:nvPr>
        </p:nvSpPr>
        <p:spPr>
          <a:xfrm>
            <a:off x="2400024" y="1108870"/>
            <a:ext cx="16199528" cy="1579466"/>
          </a:xfrm>
        </p:spPr>
        <p:txBody>
          <a:bodyPr/>
          <a:lstStyle/>
          <a:p>
            <a:r>
              <a:rPr lang="en-US" b="1" dirty="0">
                <a:latin typeface="Times New Roman" panose="02020603050405020304" pitchFamily="18" charset="0"/>
                <a:cs typeface="Times New Roman" panose="02020603050405020304" pitchFamily="18" charset="0"/>
              </a:rPr>
              <a:t>2. Right join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0A68E7-53D7-4E27-8CD5-FCBBC481D390}"/>
              </a:ext>
            </a:extLst>
          </p:cNvPr>
          <p:cNvSpPr>
            <a:spLocks noGrp="1"/>
          </p:cNvSpPr>
          <p:nvPr>
            <p:ph idx="1"/>
          </p:nvPr>
        </p:nvSpPr>
        <p:spPr>
          <a:xfrm>
            <a:off x="3845328" y="2944368"/>
            <a:ext cx="14442672" cy="6835367"/>
          </a:xfrm>
          <a:noFill/>
          <a:ln w="22225">
            <a:noFill/>
          </a:ln>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A right outer join returns all the rows from the right table and the matching rows from the left table.</a:t>
            </a:r>
          </a:p>
          <a:p>
            <a:r>
              <a:rPr lang="en-US" sz="3600" dirty="0">
                <a:solidFill>
                  <a:schemeClr val="tx1"/>
                </a:solidFill>
                <a:latin typeface="Times New Roman" panose="02020603050405020304" pitchFamily="18" charset="0"/>
                <a:cs typeface="Times New Roman" panose="02020603050405020304" pitchFamily="18" charset="0"/>
              </a:rPr>
              <a:t>If there is no match, the result is null on the side of the left table.</a:t>
            </a:r>
          </a:p>
          <a:p>
            <a:r>
              <a:rPr lang="en-US" sz="3600" dirty="0">
                <a:solidFill>
                  <a:schemeClr val="tx1"/>
                </a:solidFill>
                <a:latin typeface="Times New Roman" panose="02020603050405020304" pitchFamily="18" charset="0"/>
                <a:cs typeface="Times New Roman" panose="02020603050405020304" pitchFamily="18" charset="0"/>
              </a:rPr>
              <a:t>Syntax: </a:t>
            </a:r>
          </a:p>
          <a:p>
            <a:pPr marL="739247" lvl="1" indent="0">
              <a:buNone/>
            </a:pPr>
            <a:r>
              <a:rPr lang="en-US" sz="2800" dirty="0">
                <a:solidFill>
                  <a:schemeClr val="tx1"/>
                </a:solidFill>
                <a:latin typeface="Times New Roman" panose="02020603050405020304" pitchFamily="18" charset="0"/>
                <a:cs typeface="Times New Roman" panose="02020603050405020304" pitchFamily="18" charset="0"/>
              </a:rPr>
              <a:t>SELECT columns </a:t>
            </a:r>
          </a:p>
          <a:p>
            <a:pPr marL="739247" lvl="1" indent="0">
              <a:buNone/>
            </a:pPr>
            <a:r>
              <a:rPr lang="en-US" sz="2800" dirty="0">
                <a:solidFill>
                  <a:schemeClr val="tx1"/>
                </a:solidFill>
                <a:latin typeface="Times New Roman" panose="02020603050405020304" pitchFamily="18" charset="0"/>
                <a:cs typeface="Times New Roman" panose="02020603050405020304" pitchFamily="18" charset="0"/>
              </a:rPr>
              <a:t>FROM table1 RIGHT JOIN table2 </a:t>
            </a:r>
          </a:p>
          <a:p>
            <a:pPr marL="739247" lvl="1" indent="0">
              <a:buNone/>
            </a:pPr>
            <a:r>
              <a:rPr lang="en-US" sz="2800" dirty="0">
                <a:solidFill>
                  <a:schemeClr val="tx1"/>
                </a:solidFill>
                <a:latin typeface="Times New Roman" panose="02020603050405020304" pitchFamily="18" charset="0"/>
                <a:cs typeface="Times New Roman" panose="02020603050405020304" pitchFamily="18" charset="0"/>
              </a:rPr>
              <a:t>ON table1.column = table2.column;</a:t>
            </a:r>
            <a:endParaRPr lang="en-US" sz="2800" dirty="0"/>
          </a:p>
          <a:p>
            <a:endParaRPr lang="en-IN" dirty="0"/>
          </a:p>
        </p:txBody>
      </p:sp>
    </p:spTree>
    <p:extLst>
      <p:ext uri="{BB962C8B-B14F-4D97-AF65-F5344CB8AC3E}">
        <p14:creationId xmlns:p14="http://schemas.microsoft.com/office/powerpoint/2010/main" val="23027893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01CAFFA-976F-44C1-9C68-B97E6F15B92D}"/>
              </a:ext>
            </a:extLst>
          </p:cNvPr>
          <p:cNvGraphicFramePr>
            <a:graphicFrameLocks noGrp="1"/>
          </p:cNvGraphicFramePr>
          <p:nvPr>
            <p:extLst>
              <p:ext uri="{D42A27DB-BD31-4B8C-83A1-F6EECF244321}">
                <p14:modId xmlns:p14="http://schemas.microsoft.com/office/powerpoint/2010/main" val="1170045319"/>
              </p:ext>
            </p:extLst>
          </p:nvPr>
        </p:nvGraphicFramePr>
        <p:xfrm>
          <a:off x="12524025" y="178879"/>
          <a:ext cx="6528816" cy="3889797"/>
        </p:xfrm>
        <a:graphic>
          <a:graphicData uri="http://schemas.openxmlformats.org/drawingml/2006/table">
            <a:tbl>
              <a:tblPr firstRow="1" bandRow="1">
                <a:tableStyleId>{5C22544A-7EE6-4342-B048-85BDC9FD1C3A}</a:tableStyleId>
              </a:tblPr>
              <a:tblGrid>
                <a:gridCol w="3264408">
                  <a:extLst>
                    <a:ext uri="{9D8B030D-6E8A-4147-A177-3AD203B41FA5}">
                      <a16:colId xmlns:a16="http://schemas.microsoft.com/office/drawing/2014/main" val="3087753734"/>
                    </a:ext>
                  </a:extLst>
                </a:gridCol>
                <a:gridCol w="3264408">
                  <a:extLst>
                    <a:ext uri="{9D8B030D-6E8A-4147-A177-3AD203B41FA5}">
                      <a16:colId xmlns:a16="http://schemas.microsoft.com/office/drawing/2014/main" val="860558190"/>
                    </a:ext>
                  </a:extLst>
                </a:gridCol>
              </a:tblGrid>
              <a:tr h="687927">
                <a:tc gridSpan="2">
                  <a:txBody>
                    <a:bodyPr/>
                    <a:lstStyle/>
                    <a:p>
                      <a:pPr algn="ctr"/>
                      <a:r>
                        <a:rPr lang="en-US" sz="2900" dirty="0"/>
                        <a:t>Departments</a:t>
                      </a:r>
                      <a:endParaRPr lang="en-IN" sz="2900" dirty="0"/>
                    </a:p>
                  </a:txBody>
                  <a:tcPr marL="137670" marR="137670" marT="68837" marB="68837"/>
                </a:tc>
                <a:tc hMerge="1">
                  <a:txBody>
                    <a:bodyPr/>
                    <a:lstStyle/>
                    <a:p>
                      <a:endParaRPr lang="en-IN" dirty="0"/>
                    </a:p>
                  </a:txBody>
                  <a:tcPr/>
                </a:tc>
                <a:extLst>
                  <a:ext uri="{0D108BD9-81ED-4DB2-BD59-A6C34878D82A}">
                    <a16:rowId xmlns:a16="http://schemas.microsoft.com/office/drawing/2014/main" val="2768476461"/>
                  </a:ext>
                </a:extLst>
              </a:tr>
              <a:tr h="640374">
                <a:tc>
                  <a:txBody>
                    <a:bodyPr/>
                    <a:lstStyle/>
                    <a:p>
                      <a:r>
                        <a:rPr lang="en-US" sz="2400" dirty="0"/>
                        <a:t>DepartmentID</a:t>
                      </a:r>
                      <a:endParaRPr lang="en-IN" sz="2400" dirty="0"/>
                    </a:p>
                  </a:txBody>
                  <a:tcPr marL="137670" marR="137670" marT="68837" marB="68837">
                    <a:solidFill>
                      <a:srgbClr val="92D050"/>
                    </a:solidFill>
                  </a:tcPr>
                </a:tc>
                <a:tc>
                  <a:txBody>
                    <a:bodyPr/>
                    <a:lstStyle/>
                    <a:p>
                      <a:r>
                        <a:rPr lang="en-US" sz="2400" dirty="0"/>
                        <a:t>DepartmentName</a:t>
                      </a:r>
                      <a:endParaRPr lang="en-IN" sz="2400" dirty="0"/>
                    </a:p>
                  </a:txBody>
                  <a:tcPr marL="137670" marR="137670" marT="68837" marB="68837">
                    <a:solidFill>
                      <a:srgbClr val="92D050"/>
                    </a:solidFill>
                  </a:tcPr>
                </a:tc>
                <a:extLst>
                  <a:ext uri="{0D108BD9-81ED-4DB2-BD59-A6C34878D82A}">
                    <a16:rowId xmlns:a16="http://schemas.microsoft.com/office/drawing/2014/main" val="1172123641"/>
                  </a:ext>
                </a:extLst>
              </a:tr>
              <a:tr h="640374">
                <a:tc>
                  <a:txBody>
                    <a:bodyPr/>
                    <a:lstStyle/>
                    <a:p>
                      <a:r>
                        <a:rPr lang="en-US" sz="2400" dirty="0"/>
                        <a:t>101</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619798416"/>
                  </a:ext>
                </a:extLst>
              </a:tr>
              <a:tr h="640374">
                <a:tc>
                  <a:txBody>
                    <a:bodyPr/>
                    <a:lstStyle/>
                    <a:p>
                      <a:r>
                        <a:rPr lang="en-US" sz="2400" dirty="0"/>
                        <a:t>102</a:t>
                      </a:r>
                      <a:endParaRPr lang="en-IN" sz="2400" dirty="0"/>
                    </a:p>
                  </a:txBody>
                  <a:tcPr marL="137670" marR="137670" marT="68837" marB="68837"/>
                </a:tc>
                <a:tc>
                  <a:txBody>
                    <a:bodyPr/>
                    <a:lstStyle/>
                    <a:p>
                      <a:r>
                        <a:rPr lang="en-US" sz="2400" dirty="0"/>
                        <a:t>Marketing</a:t>
                      </a:r>
                      <a:endParaRPr lang="en-IN" sz="2400" dirty="0"/>
                    </a:p>
                  </a:txBody>
                  <a:tcPr marL="137670" marR="137670" marT="68837" marB="68837"/>
                </a:tc>
                <a:extLst>
                  <a:ext uri="{0D108BD9-81ED-4DB2-BD59-A6C34878D82A}">
                    <a16:rowId xmlns:a16="http://schemas.microsoft.com/office/drawing/2014/main" val="4045802656"/>
                  </a:ext>
                </a:extLst>
              </a:tr>
              <a:tr h="640374">
                <a:tc>
                  <a:txBody>
                    <a:bodyPr/>
                    <a:lstStyle/>
                    <a:p>
                      <a:r>
                        <a:rPr lang="en-US" sz="2400" dirty="0"/>
                        <a:t>103</a:t>
                      </a:r>
                      <a:endParaRPr lang="en-IN" sz="2400" dirty="0"/>
                    </a:p>
                  </a:txBody>
                  <a:tcPr marL="137670" marR="137670" marT="68837" marB="68837"/>
                </a:tc>
                <a:tc>
                  <a:txBody>
                    <a:bodyPr/>
                    <a:lstStyle/>
                    <a:p>
                      <a:r>
                        <a:rPr lang="en-US" sz="2400" dirty="0"/>
                        <a:t>HR</a:t>
                      </a:r>
                      <a:endParaRPr lang="en-IN" sz="2400" dirty="0"/>
                    </a:p>
                  </a:txBody>
                  <a:tcPr marL="137670" marR="137670" marT="68837" marB="68837"/>
                </a:tc>
                <a:extLst>
                  <a:ext uri="{0D108BD9-81ED-4DB2-BD59-A6C34878D82A}">
                    <a16:rowId xmlns:a16="http://schemas.microsoft.com/office/drawing/2014/main" val="3847963474"/>
                  </a:ext>
                </a:extLst>
              </a:tr>
              <a:tr h="640374">
                <a:tc>
                  <a:txBody>
                    <a:bodyPr/>
                    <a:lstStyle/>
                    <a:p>
                      <a:r>
                        <a:rPr lang="en-US" sz="2400" dirty="0"/>
                        <a:t>104</a:t>
                      </a:r>
                      <a:endParaRPr lang="en-IN" sz="2400" dirty="0"/>
                    </a:p>
                  </a:txBody>
                  <a:tcPr marL="137670" marR="137670" marT="68837" marB="68837"/>
                </a:tc>
                <a:tc>
                  <a:txBody>
                    <a:bodyPr/>
                    <a:lstStyle/>
                    <a:p>
                      <a:r>
                        <a:rPr lang="en-US" sz="2400" dirty="0"/>
                        <a:t>IT</a:t>
                      </a:r>
                      <a:endParaRPr lang="en-IN" sz="2400" dirty="0"/>
                    </a:p>
                  </a:txBody>
                  <a:tcPr marL="137670" marR="137670" marT="68837" marB="68837"/>
                </a:tc>
                <a:extLst>
                  <a:ext uri="{0D108BD9-81ED-4DB2-BD59-A6C34878D82A}">
                    <a16:rowId xmlns:a16="http://schemas.microsoft.com/office/drawing/2014/main" val="3456786762"/>
                  </a:ext>
                </a:extLst>
              </a:tr>
            </a:tbl>
          </a:graphicData>
        </a:graphic>
      </p:graphicFrame>
      <p:graphicFrame>
        <p:nvGraphicFramePr>
          <p:cNvPr id="3" name="Table 2">
            <a:extLst>
              <a:ext uri="{FF2B5EF4-FFF2-40B4-BE49-F238E27FC236}">
                <a16:creationId xmlns:a16="http://schemas.microsoft.com/office/drawing/2014/main" id="{58EB80D8-F9B0-4BE4-98E5-912AF8CEDB59}"/>
              </a:ext>
            </a:extLst>
          </p:cNvPr>
          <p:cNvGraphicFramePr>
            <a:graphicFrameLocks noGrp="1"/>
          </p:cNvGraphicFramePr>
          <p:nvPr>
            <p:extLst>
              <p:ext uri="{D42A27DB-BD31-4B8C-83A1-F6EECF244321}">
                <p14:modId xmlns:p14="http://schemas.microsoft.com/office/powerpoint/2010/main" val="902869852"/>
              </p:ext>
            </p:extLst>
          </p:nvPr>
        </p:nvGraphicFramePr>
        <p:xfrm>
          <a:off x="2670048" y="178879"/>
          <a:ext cx="7168896" cy="3889798"/>
        </p:xfrm>
        <a:graphic>
          <a:graphicData uri="http://schemas.openxmlformats.org/drawingml/2006/table">
            <a:tbl>
              <a:tblPr firstRow="1" bandRow="1">
                <a:tableStyleId>{5C22544A-7EE6-4342-B048-85BDC9FD1C3A}</a:tableStyleId>
              </a:tblPr>
              <a:tblGrid>
                <a:gridCol w="1810512">
                  <a:extLst>
                    <a:ext uri="{9D8B030D-6E8A-4147-A177-3AD203B41FA5}">
                      <a16:colId xmlns:a16="http://schemas.microsoft.com/office/drawing/2014/main" val="1486925421"/>
                    </a:ext>
                  </a:extLst>
                </a:gridCol>
                <a:gridCol w="1645920">
                  <a:extLst>
                    <a:ext uri="{9D8B030D-6E8A-4147-A177-3AD203B41FA5}">
                      <a16:colId xmlns:a16="http://schemas.microsoft.com/office/drawing/2014/main" val="3867405228"/>
                    </a:ext>
                  </a:extLst>
                </a:gridCol>
                <a:gridCol w="1591056">
                  <a:extLst>
                    <a:ext uri="{9D8B030D-6E8A-4147-A177-3AD203B41FA5}">
                      <a16:colId xmlns:a16="http://schemas.microsoft.com/office/drawing/2014/main" val="3664699054"/>
                    </a:ext>
                  </a:extLst>
                </a:gridCol>
                <a:gridCol w="2121408">
                  <a:extLst>
                    <a:ext uri="{9D8B030D-6E8A-4147-A177-3AD203B41FA5}">
                      <a16:colId xmlns:a16="http://schemas.microsoft.com/office/drawing/2014/main" val="2631133843"/>
                    </a:ext>
                  </a:extLst>
                </a:gridCol>
              </a:tblGrid>
              <a:tr h="479489">
                <a:tc gridSpan="4">
                  <a:txBody>
                    <a:bodyPr/>
                    <a:lstStyle/>
                    <a:p>
                      <a:pPr algn="ctr"/>
                      <a:r>
                        <a:rPr lang="en-US" sz="2400" dirty="0"/>
                        <a:t>Employees</a:t>
                      </a:r>
                      <a:endParaRPr lang="en-IN" sz="2400" dirty="0"/>
                    </a:p>
                  </a:txBody>
                  <a:tcPr marL="137670" marR="137670" marT="68837" marB="68837"/>
                </a:tc>
                <a:tc hMerge="1">
                  <a:txBody>
                    <a:bodyPr/>
                    <a:lstStyle/>
                    <a:p>
                      <a:endParaRPr lang="en-IN"/>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8544364"/>
                  </a:ext>
                </a:extLst>
              </a:tr>
              <a:tr h="790885">
                <a:tc>
                  <a:txBody>
                    <a:bodyPr/>
                    <a:lstStyle/>
                    <a:p>
                      <a:r>
                        <a:rPr lang="en-US" sz="2400" dirty="0"/>
                        <a:t>EmployeeID</a:t>
                      </a:r>
                      <a:endParaRPr lang="en-IN" sz="2400" dirty="0"/>
                    </a:p>
                  </a:txBody>
                  <a:tcPr marL="137670" marR="137670" marT="68837" marB="68837">
                    <a:solidFill>
                      <a:srgbClr val="92D050"/>
                    </a:solidFill>
                  </a:tcPr>
                </a:tc>
                <a:tc>
                  <a:txBody>
                    <a:bodyPr/>
                    <a:lstStyle/>
                    <a:p>
                      <a:r>
                        <a:rPr lang="en-US" sz="2400" dirty="0"/>
                        <a:t>F_name</a:t>
                      </a:r>
                      <a:endParaRPr lang="en-IN" sz="2400" dirty="0"/>
                    </a:p>
                  </a:txBody>
                  <a:tcPr marL="137670" marR="137670" marT="68837" marB="68837">
                    <a:solidFill>
                      <a:srgbClr val="92D050"/>
                    </a:solidFill>
                  </a:tcPr>
                </a:tc>
                <a:tc>
                  <a:txBody>
                    <a:bodyPr/>
                    <a:lstStyle/>
                    <a:p>
                      <a:r>
                        <a:rPr lang="en-US" sz="2400" dirty="0"/>
                        <a:t>L_name</a:t>
                      </a:r>
                      <a:endParaRPr lang="en-IN" sz="2400" dirty="0"/>
                    </a:p>
                  </a:txBody>
                  <a:tcPr marL="137670" marR="137670" marT="68837" marB="68837">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DepartmentID</a:t>
                      </a:r>
                      <a:endParaRPr lang="en-IN" sz="2400" dirty="0"/>
                    </a:p>
                  </a:txBody>
                  <a:tcPr marL="137670" marR="137670" marT="68837" marB="68837">
                    <a:solidFill>
                      <a:srgbClr val="92D050"/>
                    </a:solidFill>
                  </a:tcPr>
                </a:tc>
                <a:extLst>
                  <a:ext uri="{0D108BD9-81ED-4DB2-BD59-A6C34878D82A}">
                    <a16:rowId xmlns:a16="http://schemas.microsoft.com/office/drawing/2014/main" val="2371786900"/>
                  </a:ext>
                </a:extLst>
              </a:tr>
              <a:tr h="458078">
                <a:tc>
                  <a:txBody>
                    <a:bodyPr/>
                    <a:lstStyle/>
                    <a:p>
                      <a:r>
                        <a:rPr lang="en-US" sz="2400" dirty="0"/>
                        <a:t>1</a:t>
                      </a:r>
                      <a:endParaRPr lang="en-IN" sz="2400" dirty="0"/>
                    </a:p>
                  </a:txBody>
                  <a:tcPr marL="137670" marR="137670" marT="68837" marB="68837"/>
                </a:tc>
                <a:tc>
                  <a:txBody>
                    <a:bodyPr/>
                    <a:lstStyle/>
                    <a:p>
                      <a:r>
                        <a:rPr lang="en-US" sz="2400" dirty="0"/>
                        <a:t>John</a:t>
                      </a:r>
                      <a:endParaRPr lang="en-IN" sz="2400" dirty="0"/>
                    </a:p>
                  </a:txBody>
                  <a:tcPr marL="137670" marR="137670" marT="68837" marB="68837"/>
                </a:tc>
                <a:tc>
                  <a:txBody>
                    <a:bodyPr/>
                    <a:lstStyle/>
                    <a:p>
                      <a:r>
                        <a:rPr lang="en-US" sz="2400" dirty="0"/>
                        <a:t>Doe</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4034312297"/>
                  </a:ext>
                </a:extLst>
              </a:tr>
              <a:tr h="458078">
                <a:tc>
                  <a:txBody>
                    <a:bodyPr/>
                    <a:lstStyle/>
                    <a:p>
                      <a:r>
                        <a:rPr lang="en-US" sz="2400" dirty="0"/>
                        <a:t>2</a:t>
                      </a:r>
                      <a:endParaRPr lang="en-IN" sz="2400" dirty="0"/>
                    </a:p>
                  </a:txBody>
                  <a:tcPr marL="137670" marR="137670" marT="68837" marB="68837"/>
                </a:tc>
                <a:tc>
                  <a:txBody>
                    <a:bodyPr/>
                    <a:lstStyle/>
                    <a:p>
                      <a:r>
                        <a:rPr lang="en-US" sz="2400" dirty="0"/>
                        <a:t>Jane</a:t>
                      </a:r>
                      <a:endParaRPr lang="en-IN" sz="2400" dirty="0"/>
                    </a:p>
                  </a:txBody>
                  <a:tcPr marL="137670" marR="137670" marT="68837" marB="68837"/>
                </a:tc>
                <a:tc>
                  <a:txBody>
                    <a:bodyPr/>
                    <a:lstStyle/>
                    <a:p>
                      <a:r>
                        <a:rPr lang="en-US" sz="2400" dirty="0"/>
                        <a:t>Smith</a:t>
                      </a:r>
                      <a:endParaRPr lang="en-IN" sz="2400" dirty="0"/>
                    </a:p>
                  </a:txBody>
                  <a:tcPr marL="137670" marR="137670" marT="68837" marB="68837"/>
                </a:tc>
                <a:tc>
                  <a:txBody>
                    <a:bodyPr/>
                    <a:lstStyle/>
                    <a:p>
                      <a:r>
                        <a:rPr lang="en-US" sz="2400" dirty="0"/>
                        <a:t>102</a:t>
                      </a:r>
                      <a:endParaRPr lang="en-IN" sz="2400" dirty="0"/>
                    </a:p>
                  </a:txBody>
                  <a:tcPr marL="137670" marR="137670" marT="68837" marB="68837"/>
                </a:tc>
                <a:extLst>
                  <a:ext uri="{0D108BD9-81ED-4DB2-BD59-A6C34878D82A}">
                    <a16:rowId xmlns:a16="http://schemas.microsoft.com/office/drawing/2014/main" val="3211922667"/>
                  </a:ext>
                </a:extLst>
              </a:tr>
              <a:tr h="458078">
                <a:tc>
                  <a:txBody>
                    <a:bodyPr/>
                    <a:lstStyle/>
                    <a:p>
                      <a:r>
                        <a:rPr lang="en-US" sz="2400" dirty="0"/>
                        <a:t>3</a:t>
                      </a:r>
                      <a:endParaRPr lang="en-IN" sz="2400" dirty="0"/>
                    </a:p>
                  </a:txBody>
                  <a:tcPr marL="137670" marR="137670" marT="68837" marB="68837"/>
                </a:tc>
                <a:tc>
                  <a:txBody>
                    <a:bodyPr/>
                    <a:lstStyle/>
                    <a:p>
                      <a:r>
                        <a:rPr lang="en-US" sz="2400" dirty="0"/>
                        <a:t>Michael</a:t>
                      </a:r>
                      <a:endParaRPr lang="en-IN" sz="2400" dirty="0"/>
                    </a:p>
                  </a:txBody>
                  <a:tcPr marL="137670" marR="137670" marT="68837" marB="68837"/>
                </a:tc>
                <a:tc>
                  <a:txBody>
                    <a:bodyPr/>
                    <a:lstStyle/>
                    <a:p>
                      <a:r>
                        <a:rPr lang="en-US" sz="2400" dirty="0"/>
                        <a:t>Johnson</a:t>
                      </a:r>
                      <a:endParaRPr lang="en-IN" sz="2400" dirty="0"/>
                    </a:p>
                  </a:txBody>
                  <a:tcPr marL="137670" marR="137670" marT="68837" marB="68837"/>
                </a:tc>
                <a:tc>
                  <a:txBody>
                    <a:bodyPr/>
                    <a:lstStyle/>
                    <a:p>
                      <a:r>
                        <a:rPr lang="en-US" sz="2400" dirty="0"/>
                        <a:t>103</a:t>
                      </a:r>
                      <a:endParaRPr lang="en-IN" sz="2400" dirty="0"/>
                    </a:p>
                  </a:txBody>
                  <a:tcPr marL="137670" marR="137670" marT="68837" marB="68837"/>
                </a:tc>
                <a:extLst>
                  <a:ext uri="{0D108BD9-81ED-4DB2-BD59-A6C34878D82A}">
                    <a16:rowId xmlns:a16="http://schemas.microsoft.com/office/drawing/2014/main" val="2545077516"/>
                  </a:ext>
                </a:extLst>
              </a:tr>
              <a:tr h="458078">
                <a:tc>
                  <a:txBody>
                    <a:bodyPr/>
                    <a:lstStyle/>
                    <a:p>
                      <a:r>
                        <a:rPr lang="en-US" sz="2400" dirty="0"/>
                        <a:t>4</a:t>
                      </a:r>
                      <a:endParaRPr lang="en-IN" sz="2400" dirty="0"/>
                    </a:p>
                  </a:txBody>
                  <a:tcPr marL="137670" marR="137670" marT="68837" marB="68837"/>
                </a:tc>
                <a:tc>
                  <a:txBody>
                    <a:bodyPr/>
                    <a:lstStyle/>
                    <a:p>
                      <a:r>
                        <a:rPr lang="en-US" sz="2400" dirty="0"/>
                        <a:t>Emily</a:t>
                      </a:r>
                      <a:endParaRPr lang="en-IN" sz="2400" dirty="0"/>
                    </a:p>
                  </a:txBody>
                  <a:tcPr marL="137670" marR="137670" marT="68837" marB="68837"/>
                </a:tc>
                <a:tc>
                  <a:txBody>
                    <a:bodyPr/>
                    <a:lstStyle/>
                    <a:p>
                      <a:r>
                        <a:rPr lang="en-US" sz="2400" dirty="0"/>
                        <a:t>Davis</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2922864896"/>
                  </a:ext>
                </a:extLst>
              </a:tr>
              <a:tr h="458078">
                <a:tc>
                  <a:txBody>
                    <a:bodyPr/>
                    <a:lstStyle/>
                    <a:p>
                      <a:r>
                        <a:rPr lang="en-US" sz="2400" dirty="0"/>
                        <a:t>5</a:t>
                      </a:r>
                      <a:endParaRPr lang="en-IN" sz="2400" dirty="0"/>
                    </a:p>
                  </a:txBody>
                  <a:tcPr marL="137670" marR="137670" marT="68837" marB="68837"/>
                </a:tc>
                <a:tc>
                  <a:txBody>
                    <a:bodyPr/>
                    <a:lstStyle/>
                    <a:p>
                      <a:r>
                        <a:rPr lang="en-US" sz="2400" dirty="0"/>
                        <a:t>Karen</a:t>
                      </a:r>
                      <a:endParaRPr lang="en-IN" sz="2400" dirty="0"/>
                    </a:p>
                  </a:txBody>
                  <a:tcPr marL="137670" marR="137670" marT="68837" marB="68837"/>
                </a:tc>
                <a:tc>
                  <a:txBody>
                    <a:bodyPr/>
                    <a:lstStyle/>
                    <a:p>
                      <a:r>
                        <a:rPr lang="en-US" sz="2400" dirty="0"/>
                        <a:t>Taylor</a:t>
                      </a:r>
                      <a:endParaRPr lang="en-IN" sz="2400" dirty="0"/>
                    </a:p>
                  </a:txBody>
                  <a:tcPr marL="137670" marR="137670" marT="68837" marB="68837"/>
                </a:tc>
                <a:tc>
                  <a:txBody>
                    <a:bodyPr/>
                    <a:lstStyle/>
                    <a:p>
                      <a:r>
                        <a:rPr lang="en-US" sz="2400" dirty="0"/>
                        <a:t>105</a:t>
                      </a:r>
                      <a:endParaRPr lang="en-IN" sz="2400" dirty="0"/>
                    </a:p>
                  </a:txBody>
                  <a:tcPr marL="137670" marR="137670" marT="68837" marB="68837"/>
                </a:tc>
                <a:extLst>
                  <a:ext uri="{0D108BD9-81ED-4DB2-BD59-A6C34878D82A}">
                    <a16:rowId xmlns:a16="http://schemas.microsoft.com/office/drawing/2014/main" val="1726635490"/>
                  </a:ext>
                </a:extLst>
              </a:tr>
            </a:tbl>
          </a:graphicData>
        </a:graphic>
      </p:graphicFrame>
      <p:sp>
        <p:nvSpPr>
          <p:cNvPr id="4" name="TextBox 3">
            <a:extLst>
              <a:ext uri="{FF2B5EF4-FFF2-40B4-BE49-F238E27FC236}">
                <a16:creationId xmlns:a16="http://schemas.microsoft.com/office/drawing/2014/main" id="{0A4F41C0-C64D-4F71-A2DE-210E7ADC9BD4}"/>
              </a:ext>
            </a:extLst>
          </p:cNvPr>
          <p:cNvSpPr txBox="1"/>
          <p:nvPr/>
        </p:nvSpPr>
        <p:spPr>
          <a:xfrm>
            <a:off x="2670048" y="4838012"/>
            <a:ext cx="12100006" cy="33547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SELECT</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Employees. EmployeeID, </a:t>
            </a:r>
          </a:p>
          <a:p>
            <a:r>
              <a:rPr lang="en-US" sz="2800" dirty="0">
                <a:latin typeface="Times New Roman" panose="02020603050405020304" pitchFamily="18" charset="0"/>
                <a:cs typeface="Times New Roman" panose="02020603050405020304" pitchFamily="18" charset="0"/>
              </a:rPr>
              <a:t>Employees.F_name,</a:t>
            </a:r>
          </a:p>
          <a:p>
            <a:r>
              <a:rPr lang="en-US" sz="2800" dirty="0">
                <a:latin typeface="Times New Roman" panose="02020603050405020304" pitchFamily="18" charset="0"/>
                <a:cs typeface="Times New Roman" panose="02020603050405020304" pitchFamily="18" charset="0"/>
              </a:rPr>
              <a:t> Departments</a:t>
            </a:r>
            <a:r>
              <a:rPr lang="en-I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DepartmentName</a:t>
            </a:r>
            <a:endParaRPr lang="en-IN" sz="28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FROM</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Employees</a:t>
            </a:r>
            <a:r>
              <a:rPr lang="en-US" sz="3200" dirty="0">
                <a:latin typeface="Times New Roman" panose="02020603050405020304" pitchFamily="18" charset="0"/>
                <a:cs typeface="Times New Roman" panose="02020603050405020304" pitchFamily="18" charset="0"/>
              </a:rPr>
              <a:t> </a:t>
            </a:r>
          </a:p>
          <a:p>
            <a:r>
              <a:rPr lang="en-US" sz="3200" b="1" dirty="0">
                <a:latin typeface="Times New Roman" panose="02020603050405020304" pitchFamily="18" charset="0"/>
                <a:cs typeface="Times New Roman" panose="02020603050405020304" pitchFamily="18" charset="0"/>
              </a:rPr>
              <a:t>RIGHT JOIN </a:t>
            </a:r>
            <a:r>
              <a:rPr lang="en-US" sz="2800" dirty="0">
                <a:latin typeface="Times New Roman" panose="02020603050405020304" pitchFamily="18" charset="0"/>
                <a:cs typeface="Times New Roman" panose="02020603050405020304" pitchFamily="18" charset="0"/>
              </a:rPr>
              <a:t>Departments</a:t>
            </a:r>
            <a:r>
              <a:rPr lang="en-US" sz="3200" dirty="0">
                <a:latin typeface="Times New Roman" panose="02020603050405020304" pitchFamily="18" charset="0"/>
                <a:cs typeface="Times New Roman" panose="02020603050405020304" pitchFamily="18" charset="0"/>
              </a:rPr>
              <a:t> </a:t>
            </a:r>
          </a:p>
          <a:p>
            <a:r>
              <a:rPr lang="en-US" sz="3200" b="1" dirty="0">
                <a:latin typeface="Times New Roman" panose="02020603050405020304" pitchFamily="18" charset="0"/>
                <a:cs typeface="Times New Roman" panose="02020603050405020304" pitchFamily="18" charset="0"/>
              </a:rPr>
              <a:t>ON</a:t>
            </a:r>
          </a:p>
          <a:p>
            <a:r>
              <a:rPr lang="en-US" sz="2800" dirty="0">
                <a:latin typeface="Times New Roman" panose="02020603050405020304" pitchFamily="18" charset="0"/>
                <a:cs typeface="Times New Roman" panose="02020603050405020304" pitchFamily="18" charset="0"/>
              </a:rPr>
              <a:t>Employees. DepartmentID = Departments. DepartmentID;</a:t>
            </a:r>
            <a:endParaRPr lang="en-IN" sz="28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FDC952CF-DE28-43A2-832B-AF4E891F617A}"/>
              </a:ext>
            </a:extLst>
          </p:cNvPr>
          <p:cNvGraphicFramePr>
            <a:graphicFrameLocks noGrp="1"/>
          </p:cNvGraphicFramePr>
          <p:nvPr>
            <p:extLst>
              <p:ext uri="{D42A27DB-BD31-4B8C-83A1-F6EECF244321}">
                <p14:modId xmlns:p14="http://schemas.microsoft.com/office/powerpoint/2010/main" val="758007486"/>
              </p:ext>
            </p:extLst>
          </p:nvPr>
        </p:nvGraphicFramePr>
        <p:xfrm>
          <a:off x="12524024" y="4500520"/>
          <a:ext cx="6528815" cy="3771205"/>
        </p:xfrm>
        <a:graphic>
          <a:graphicData uri="http://schemas.openxmlformats.org/drawingml/2006/table">
            <a:tbl>
              <a:tblPr firstRow="1" bandRow="1">
                <a:tableStyleId>{5C22544A-7EE6-4342-B048-85BDC9FD1C3A}</a:tableStyleId>
              </a:tblPr>
              <a:tblGrid>
                <a:gridCol w="2042949">
                  <a:extLst>
                    <a:ext uri="{9D8B030D-6E8A-4147-A177-3AD203B41FA5}">
                      <a16:colId xmlns:a16="http://schemas.microsoft.com/office/drawing/2014/main" val="1435137879"/>
                    </a:ext>
                  </a:extLst>
                </a:gridCol>
                <a:gridCol w="1590825">
                  <a:extLst>
                    <a:ext uri="{9D8B030D-6E8A-4147-A177-3AD203B41FA5}">
                      <a16:colId xmlns:a16="http://schemas.microsoft.com/office/drawing/2014/main" val="901536860"/>
                    </a:ext>
                  </a:extLst>
                </a:gridCol>
                <a:gridCol w="2895041">
                  <a:extLst>
                    <a:ext uri="{9D8B030D-6E8A-4147-A177-3AD203B41FA5}">
                      <a16:colId xmlns:a16="http://schemas.microsoft.com/office/drawing/2014/main" val="2344066435"/>
                    </a:ext>
                  </a:extLst>
                </a:gridCol>
              </a:tblGrid>
              <a:tr h="490276">
                <a:tc gridSpan="3">
                  <a:txBody>
                    <a:bodyPr/>
                    <a:lstStyle/>
                    <a:p>
                      <a:pPr algn="ctr"/>
                      <a:r>
                        <a:rPr lang="en-US" sz="2400" dirty="0"/>
                        <a:t>RESULT</a:t>
                      </a:r>
                      <a:endParaRPr lang="en-IN" sz="2400" dirty="0"/>
                    </a:p>
                  </a:txBody>
                  <a:tcPr marL="137670" marR="137670" marT="68837" marB="68837"/>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859285132"/>
                  </a:ext>
                </a:extLst>
              </a:tr>
              <a:tr h="750601">
                <a:tc>
                  <a:txBody>
                    <a:bodyPr/>
                    <a:lstStyle/>
                    <a:p>
                      <a:r>
                        <a:rPr lang="en-US" sz="2400" dirty="0"/>
                        <a:t>EmployeeID</a:t>
                      </a:r>
                    </a:p>
                  </a:txBody>
                  <a:tcPr marL="137670" marR="137670" marT="68837" marB="68837">
                    <a:solidFill>
                      <a:srgbClr val="92D050"/>
                    </a:solidFill>
                  </a:tcPr>
                </a:tc>
                <a:tc>
                  <a:txBody>
                    <a:bodyPr/>
                    <a:lstStyle/>
                    <a:p>
                      <a:r>
                        <a:rPr lang="en-US" sz="2400" dirty="0"/>
                        <a:t>F_name</a:t>
                      </a:r>
                      <a:endParaRPr lang="en-IN" sz="2400" dirty="0"/>
                    </a:p>
                  </a:txBody>
                  <a:tcPr marL="137670" marR="137670" marT="68837" marB="68837">
                    <a:solidFill>
                      <a:srgbClr val="92D050"/>
                    </a:solidFill>
                  </a:tcPr>
                </a:tc>
                <a:tc>
                  <a:txBody>
                    <a:bodyPr/>
                    <a:lstStyle/>
                    <a:p>
                      <a:r>
                        <a:rPr lang="en-US" sz="2400" dirty="0"/>
                        <a:t>DepartmentName</a:t>
                      </a:r>
                      <a:endParaRPr lang="en-IN" sz="2400" dirty="0"/>
                    </a:p>
                  </a:txBody>
                  <a:tcPr marL="137670" marR="137670" marT="68837" marB="68837">
                    <a:solidFill>
                      <a:srgbClr val="92D050"/>
                    </a:solidFill>
                  </a:tcPr>
                </a:tc>
                <a:extLst>
                  <a:ext uri="{0D108BD9-81ED-4DB2-BD59-A6C34878D82A}">
                    <a16:rowId xmlns:a16="http://schemas.microsoft.com/office/drawing/2014/main" val="3523801433"/>
                  </a:ext>
                </a:extLst>
              </a:tr>
              <a:tr h="490276">
                <a:tc>
                  <a:txBody>
                    <a:bodyPr/>
                    <a:lstStyle/>
                    <a:p>
                      <a:r>
                        <a:rPr lang="en-US" sz="2400" dirty="0"/>
                        <a:t>1</a:t>
                      </a:r>
                      <a:endParaRPr lang="en-IN" sz="2400" dirty="0"/>
                    </a:p>
                  </a:txBody>
                  <a:tcPr marL="137670" marR="137670" marT="68837" marB="68837"/>
                </a:tc>
                <a:tc>
                  <a:txBody>
                    <a:bodyPr/>
                    <a:lstStyle/>
                    <a:p>
                      <a:r>
                        <a:rPr lang="en-US" sz="2400" dirty="0"/>
                        <a:t>John</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168942982"/>
                  </a:ext>
                </a:extLst>
              </a:tr>
              <a:tr h="490276">
                <a:tc>
                  <a:txBody>
                    <a:bodyPr/>
                    <a:lstStyle/>
                    <a:p>
                      <a:r>
                        <a:rPr lang="en-US" sz="2400" dirty="0"/>
                        <a:t>4</a:t>
                      </a:r>
                      <a:endParaRPr lang="en-IN" sz="2400" dirty="0"/>
                    </a:p>
                  </a:txBody>
                  <a:tcPr marL="137670" marR="137670" marT="68837" marB="68837"/>
                </a:tc>
                <a:tc>
                  <a:txBody>
                    <a:bodyPr/>
                    <a:lstStyle/>
                    <a:p>
                      <a:r>
                        <a:rPr lang="en-US" sz="2400" dirty="0"/>
                        <a:t>Emily</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410138032"/>
                  </a:ext>
                </a:extLst>
              </a:tr>
              <a:tr h="490276">
                <a:tc>
                  <a:txBody>
                    <a:bodyPr/>
                    <a:lstStyle/>
                    <a:p>
                      <a:r>
                        <a:rPr lang="en-US" sz="2400" dirty="0"/>
                        <a:t>2</a:t>
                      </a:r>
                      <a:endParaRPr lang="en-IN" sz="2400" dirty="0"/>
                    </a:p>
                  </a:txBody>
                  <a:tcPr marL="137670" marR="137670" marT="68837" marB="68837"/>
                </a:tc>
                <a:tc>
                  <a:txBody>
                    <a:bodyPr/>
                    <a:lstStyle/>
                    <a:p>
                      <a:r>
                        <a:rPr lang="en-US" sz="2400" dirty="0"/>
                        <a:t>Jane</a:t>
                      </a:r>
                      <a:endParaRPr lang="en-IN" sz="2400" dirty="0"/>
                    </a:p>
                  </a:txBody>
                  <a:tcPr marL="137670" marR="137670" marT="68837" marB="68837"/>
                </a:tc>
                <a:tc>
                  <a:txBody>
                    <a:bodyPr/>
                    <a:lstStyle/>
                    <a:p>
                      <a:r>
                        <a:rPr lang="en-US" sz="2400" dirty="0"/>
                        <a:t>Marketing</a:t>
                      </a:r>
                      <a:endParaRPr lang="en-IN" sz="2400" dirty="0"/>
                    </a:p>
                  </a:txBody>
                  <a:tcPr marL="137670" marR="137670" marT="68837" marB="68837"/>
                </a:tc>
                <a:extLst>
                  <a:ext uri="{0D108BD9-81ED-4DB2-BD59-A6C34878D82A}">
                    <a16:rowId xmlns:a16="http://schemas.microsoft.com/office/drawing/2014/main" val="2535123563"/>
                  </a:ext>
                </a:extLst>
              </a:tr>
              <a:tr h="490276">
                <a:tc>
                  <a:txBody>
                    <a:bodyPr/>
                    <a:lstStyle/>
                    <a:p>
                      <a:r>
                        <a:rPr lang="en-US" sz="2400" dirty="0"/>
                        <a:t>3</a:t>
                      </a:r>
                      <a:endParaRPr lang="en-IN" sz="2400" dirty="0"/>
                    </a:p>
                  </a:txBody>
                  <a:tcPr marL="137670" marR="137670" marT="68837" marB="68837"/>
                </a:tc>
                <a:tc>
                  <a:txBody>
                    <a:bodyPr/>
                    <a:lstStyle/>
                    <a:p>
                      <a:r>
                        <a:rPr lang="en-US" sz="2400" dirty="0"/>
                        <a:t>Michael</a:t>
                      </a:r>
                      <a:endParaRPr lang="en-IN" sz="2400" dirty="0"/>
                    </a:p>
                  </a:txBody>
                  <a:tcPr marL="137670" marR="137670" marT="68837" marB="68837"/>
                </a:tc>
                <a:tc>
                  <a:txBody>
                    <a:bodyPr/>
                    <a:lstStyle/>
                    <a:p>
                      <a:r>
                        <a:rPr lang="en-US" sz="2400" dirty="0"/>
                        <a:t>HR</a:t>
                      </a:r>
                      <a:endParaRPr lang="en-IN" sz="2400" dirty="0"/>
                    </a:p>
                  </a:txBody>
                  <a:tcPr marL="137670" marR="137670" marT="68837" marB="68837"/>
                </a:tc>
                <a:extLst>
                  <a:ext uri="{0D108BD9-81ED-4DB2-BD59-A6C34878D82A}">
                    <a16:rowId xmlns:a16="http://schemas.microsoft.com/office/drawing/2014/main" val="391297518"/>
                  </a:ext>
                </a:extLst>
              </a:tr>
              <a:tr h="490276">
                <a:tc>
                  <a:txBody>
                    <a:bodyPr/>
                    <a:lstStyle/>
                    <a:p>
                      <a:r>
                        <a:rPr lang="en-US" sz="2400" dirty="0"/>
                        <a:t>NULL</a:t>
                      </a:r>
                      <a:endParaRPr lang="en-IN" sz="2400" dirty="0"/>
                    </a:p>
                  </a:txBody>
                  <a:tcPr marL="137670" marR="137670" marT="68837" marB="68837"/>
                </a:tc>
                <a:tc>
                  <a:txBody>
                    <a:bodyPr/>
                    <a:lstStyle/>
                    <a:p>
                      <a:r>
                        <a:rPr lang="en-US" sz="2400" dirty="0"/>
                        <a:t>NULL</a:t>
                      </a:r>
                      <a:endParaRPr lang="en-IN" sz="2400" dirty="0"/>
                    </a:p>
                  </a:txBody>
                  <a:tcPr marL="137670" marR="137670" marT="68837" marB="68837"/>
                </a:tc>
                <a:tc>
                  <a:txBody>
                    <a:bodyPr/>
                    <a:lstStyle/>
                    <a:p>
                      <a:r>
                        <a:rPr lang="en-US" sz="2400" dirty="0"/>
                        <a:t>IT</a:t>
                      </a:r>
                      <a:endParaRPr lang="en-IN" sz="2400" dirty="0"/>
                    </a:p>
                  </a:txBody>
                  <a:tcPr marL="137670" marR="137670" marT="68837" marB="68837"/>
                </a:tc>
                <a:extLst>
                  <a:ext uri="{0D108BD9-81ED-4DB2-BD59-A6C34878D82A}">
                    <a16:rowId xmlns:a16="http://schemas.microsoft.com/office/drawing/2014/main" val="2646439366"/>
                  </a:ext>
                </a:extLst>
              </a:tr>
            </a:tbl>
          </a:graphicData>
        </a:graphic>
      </p:graphicFrame>
      <p:sp>
        <p:nvSpPr>
          <p:cNvPr id="6" name="TextBox 5">
            <a:extLst>
              <a:ext uri="{FF2B5EF4-FFF2-40B4-BE49-F238E27FC236}">
                <a16:creationId xmlns:a16="http://schemas.microsoft.com/office/drawing/2014/main" id="{8D279DAA-207D-49C3-BB3B-75223526AF4C}"/>
              </a:ext>
            </a:extLst>
          </p:cNvPr>
          <p:cNvSpPr txBox="1"/>
          <p:nvPr/>
        </p:nvSpPr>
        <p:spPr>
          <a:xfrm flipH="1">
            <a:off x="3657205" y="8703569"/>
            <a:ext cx="14883569" cy="1761251"/>
          </a:xfrm>
          <a:prstGeom prst="rect">
            <a:avLst/>
          </a:prstGeom>
          <a:solidFill>
            <a:srgbClr val="C00000"/>
          </a:solidFill>
        </p:spPr>
        <p:txBody>
          <a:bodyPr wrap="square" rtlCol="0">
            <a:spAutoFit/>
          </a:bodyPr>
          <a:lstStyle/>
          <a:p>
            <a:pPr algn="just"/>
            <a:r>
              <a:rPr lang="en-US" sz="3615" b="1" dirty="0">
                <a:solidFill>
                  <a:schemeClr val="bg1"/>
                </a:solidFill>
                <a:latin typeface="Times New Roman" panose="02020603050405020304" pitchFamily="18" charset="0"/>
                <a:cs typeface="Times New Roman" panose="02020603050405020304" pitchFamily="18" charset="0"/>
              </a:rPr>
              <a:t>The Right join ensure that all rows from the ‘Departments’ table are included in the result set. If there is no matching ‘DepartmentID’ in the ‘Employees’ table, the employee-related columns will contain ‘NULL’.</a:t>
            </a:r>
            <a:endParaRPr lang="en-IN" sz="3615"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024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EEDF-DD5A-4A37-B037-E174DBEC6F5B}"/>
              </a:ext>
            </a:extLst>
          </p:cNvPr>
          <p:cNvSpPr>
            <a:spLocks noGrp="1"/>
          </p:cNvSpPr>
          <p:nvPr>
            <p:ph type="title"/>
          </p:nvPr>
        </p:nvSpPr>
        <p:spPr>
          <a:xfrm>
            <a:off x="2491464" y="403203"/>
            <a:ext cx="16199528" cy="2833774"/>
          </a:xfrm>
        </p:spPr>
        <p:txBody>
          <a:bodyPr/>
          <a:lstStyle/>
          <a:p>
            <a:r>
              <a:rPr lang="en-US" b="1" dirty="0">
                <a:latin typeface="Times New Roman" panose="02020603050405020304" pitchFamily="18" charset="0"/>
                <a:cs typeface="Times New Roman" panose="02020603050405020304" pitchFamily="18" charset="0"/>
              </a:rPr>
              <a:t>3.FULL JOIN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F454E6-0F6C-4714-B9BD-751426586686}"/>
              </a:ext>
            </a:extLst>
          </p:cNvPr>
          <p:cNvSpPr>
            <a:spLocks noGrp="1"/>
          </p:cNvSpPr>
          <p:nvPr>
            <p:ph idx="1"/>
          </p:nvPr>
        </p:nvSpPr>
        <p:spPr>
          <a:xfrm>
            <a:off x="3407072" y="2615185"/>
            <a:ext cx="15283920" cy="7507224"/>
          </a:xfrm>
          <a:noFill/>
          <a:ln w="19050">
            <a:solidFill>
              <a:srgbClr val="404040"/>
            </a:solidFill>
          </a:ln>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A full outer join returns all records when there is a match in either left or right table.</a:t>
            </a:r>
          </a:p>
          <a:p>
            <a:r>
              <a:rPr lang="en-US" sz="4000" dirty="0">
                <a:solidFill>
                  <a:schemeClr val="tx1"/>
                </a:solidFill>
                <a:latin typeface="Times New Roman" panose="02020603050405020304" pitchFamily="18" charset="0"/>
                <a:cs typeface="Times New Roman" panose="02020603050405020304" pitchFamily="18" charset="0"/>
              </a:rPr>
              <a:t>It there is no match, the result is NULL on the side of the table that does not have a match.</a:t>
            </a:r>
          </a:p>
          <a:p>
            <a:r>
              <a:rPr lang="en-US" sz="4000" dirty="0">
                <a:solidFill>
                  <a:schemeClr val="tx1"/>
                </a:solidFill>
                <a:latin typeface="Times New Roman" panose="02020603050405020304" pitchFamily="18" charset="0"/>
                <a:cs typeface="Times New Roman" panose="02020603050405020304" pitchFamily="18" charset="0"/>
              </a:rPr>
              <a:t>Syntax: </a:t>
            </a:r>
          </a:p>
          <a:p>
            <a:pPr marL="739247" lvl="1" indent="0">
              <a:buNone/>
            </a:pPr>
            <a:r>
              <a:rPr lang="en-US" sz="3353" dirty="0">
                <a:solidFill>
                  <a:schemeClr val="tx1"/>
                </a:solidFill>
                <a:latin typeface="Times New Roman" panose="02020603050405020304" pitchFamily="18" charset="0"/>
                <a:cs typeface="Times New Roman" panose="02020603050405020304" pitchFamily="18" charset="0"/>
              </a:rPr>
              <a:t>SELECT columns </a:t>
            </a:r>
          </a:p>
          <a:p>
            <a:pPr marL="739247" lvl="1" indent="0">
              <a:buNone/>
            </a:pPr>
            <a:r>
              <a:rPr lang="en-US" sz="3353" dirty="0">
                <a:solidFill>
                  <a:schemeClr val="tx1"/>
                </a:solidFill>
                <a:latin typeface="Times New Roman" panose="02020603050405020304" pitchFamily="18" charset="0"/>
                <a:cs typeface="Times New Roman" panose="02020603050405020304" pitchFamily="18" charset="0"/>
              </a:rPr>
              <a:t>FROM table1 OUTER JOIN table2 </a:t>
            </a:r>
          </a:p>
          <a:p>
            <a:pPr marL="739247" lvl="1" indent="0">
              <a:buNone/>
            </a:pPr>
            <a:r>
              <a:rPr lang="en-US" sz="3353" dirty="0">
                <a:solidFill>
                  <a:schemeClr val="tx1"/>
                </a:solidFill>
                <a:latin typeface="Times New Roman" panose="02020603050405020304" pitchFamily="18" charset="0"/>
                <a:cs typeface="Times New Roman" panose="02020603050405020304" pitchFamily="18" charset="0"/>
              </a:rPr>
              <a:t>ON table1.column = table2.column;</a:t>
            </a:r>
            <a:endParaRPr lang="en-US" dirty="0"/>
          </a:p>
          <a:p>
            <a:endParaRPr lang="en-IN" dirty="0"/>
          </a:p>
        </p:txBody>
      </p:sp>
    </p:spTree>
    <p:extLst>
      <p:ext uri="{BB962C8B-B14F-4D97-AF65-F5344CB8AC3E}">
        <p14:creationId xmlns:p14="http://schemas.microsoft.com/office/powerpoint/2010/main" val="21221419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01CAFFA-976F-44C1-9C68-B97E6F15B92D}"/>
              </a:ext>
            </a:extLst>
          </p:cNvPr>
          <p:cNvGraphicFramePr>
            <a:graphicFrameLocks noGrp="1"/>
          </p:cNvGraphicFramePr>
          <p:nvPr>
            <p:extLst>
              <p:ext uri="{D42A27DB-BD31-4B8C-83A1-F6EECF244321}">
                <p14:modId xmlns:p14="http://schemas.microsoft.com/office/powerpoint/2010/main" val="260550927"/>
              </p:ext>
            </p:extLst>
          </p:nvPr>
        </p:nvGraphicFramePr>
        <p:xfrm>
          <a:off x="12460217" y="173503"/>
          <a:ext cx="6118696" cy="3548136"/>
        </p:xfrm>
        <a:graphic>
          <a:graphicData uri="http://schemas.openxmlformats.org/drawingml/2006/table">
            <a:tbl>
              <a:tblPr firstRow="1" bandRow="1">
                <a:tableStyleId>{5C22544A-7EE6-4342-B048-85BDC9FD1C3A}</a:tableStyleId>
              </a:tblPr>
              <a:tblGrid>
                <a:gridCol w="3059348">
                  <a:extLst>
                    <a:ext uri="{9D8B030D-6E8A-4147-A177-3AD203B41FA5}">
                      <a16:colId xmlns:a16="http://schemas.microsoft.com/office/drawing/2014/main" val="3087753734"/>
                    </a:ext>
                  </a:extLst>
                </a:gridCol>
                <a:gridCol w="3059348">
                  <a:extLst>
                    <a:ext uri="{9D8B030D-6E8A-4147-A177-3AD203B41FA5}">
                      <a16:colId xmlns:a16="http://schemas.microsoft.com/office/drawing/2014/main" val="860558190"/>
                    </a:ext>
                  </a:extLst>
                </a:gridCol>
              </a:tblGrid>
              <a:tr h="628754">
                <a:tc gridSpan="2">
                  <a:txBody>
                    <a:bodyPr/>
                    <a:lstStyle/>
                    <a:p>
                      <a:pPr algn="ctr"/>
                      <a:r>
                        <a:rPr lang="en-US" sz="2900" dirty="0"/>
                        <a:t>Departments</a:t>
                      </a:r>
                      <a:endParaRPr lang="en-IN" sz="2900" dirty="0"/>
                    </a:p>
                  </a:txBody>
                  <a:tcPr marL="137670" marR="137670" marT="68837" marB="68837"/>
                </a:tc>
                <a:tc hMerge="1">
                  <a:txBody>
                    <a:bodyPr/>
                    <a:lstStyle/>
                    <a:p>
                      <a:endParaRPr lang="en-IN" dirty="0"/>
                    </a:p>
                  </a:txBody>
                  <a:tcPr/>
                </a:tc>
                <a:extLst>
                  <a:ext uri="{0D108BD9-81ED-4DB2-BD59-A6C34878D82A}">
                    <a16:rowId xmlns:a16="http://schemas.microsoft.com/office/drawing/2014/main" val="2768476461"/>
                  </a:ext>
                </a:extLst>
              </a:tr>
              <a:tr h="459615">
                <a:tc>
                  <a:txBody>
                    <a:bodyPr/>
                    <a:lstStyle/>
                    <a:p>
                      <a:r>
                        <a:rPr lang="en-US" sz="2400" dirty="0"/>
                        <a:t>DepartmentID</a:t>
                      </a:r>
                      <a:endParaRPr lang="en-IN" sz="2400" dirty="0"/>
                    </a:p>
                  </a:txBody>
                  <a:tcPr marL="137670" marR="137670" marT="68837" marB="68837">
                    <a:solidFill>
                      <a:srgbClr val="92D050"/>
                    </a:solidFill>
                  </a:tcPr>
                </a:tc>
                <a:tc>
                  <a:txBody>
                    <a:bodyPr/>
                    <a:lstStyle/>
                    <a:p>
                      <a:r>
                        <a:rPr lang="en-US" sz="2400" dirty="0"/>
                        <a:t>DepartmentName</a:t>
                      </a:r>
                      <a:endParaRPr lang="en-IN" sz="2400" dirty="0"/>
                    </a:p>
                  </a:txBody>
                  <a:tcPr marL="137670" marR="137670" marT="68837" marB="68837">
                    <a:solidFill>
                      <a:srgbClr val="92D050"/>
                    </a:solidFill>
                  </a:tcPr>
                </a:tc>
                <a:extLst>
                  <a:ext uri="{0D108BD9-81ED-4DB2-BD59-A6C34878D82A}">
                    <a16:rowId xmlns:a16="http://schemas.microsoft.com/office/drawing/2014/main" val="1172123641"/>
                  </a:ext>
                </a:extLst>
              </a:tr>
              <a:tr h="603987">
                <a:tc>
                  <a:txBody>
                    <a:bodyPr/>
                    <a:lstStyle/>
                    <a:p>
                      <a:r>
                        <a:rPr lang="en-US" sz="2400" dirty="0"/>
                        <a:t>101</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619798416"/>
                  </a:ext>
                </a:extLst>
              </a:tr>
              <a:tr h="603987">
                <a:tc>
                  <a:txBody>
                    <a:bodyPr/>
                    <a:lstStyle/>
                    <a:p>
                      <a:r>
                        <a:rPr lang="en-US" sz="2400" dirty="0"/>
                        <a:t>102</a:t>
                      </a:r>
                      <a:endParaRPr lang="en-IN" sz="2400" dirty="0"/>
                    </a:p>
                  </a:txBody>
                  <a:tcPr marL="137670" marR="137670" marT="68837" marB="68837"/>
                </a:tc>
                <a:tc>
                  <a:txBody>
                    <a:bodyPr/>
                    <a:lstStyle/>
                    <a:p>
                      <a:r>
                        <a:rPr lang="en-US" sz="2400" dirty="0"/>
                        <a:t>Marketing</a:t>
                      </a:r>
                      <a:endParaRPr lang="en-IN" sz="2400" dirty="0"/>
                    </a:p>
                  </a:txBody>
                  <a:tcPr marL="137670" marR="137670" marT="68837" marB="68837"/>
                </a:tc>
                <a:extLst>
                  <a:ext uri="{0D108BD9-81ED-4DB2-BD59-A6C34878D82A}">
                    <a16:rowId xmlns:a16="http://schemas.microsoft.com/office/drawing/2014/main" val="4045802656"/>
                  </a:ext>
                </a:extLst>
              </a:tr>
              <a:tr h="603987">
                <a:tc>
                  <a:txBody>
                    <a:bodyPr/>
                    <a:lstStyle/>
                    <a:p>
                      <a:r>
                        <a:rPr lang="en-US" sz="2400" dirty="0"/>
                        <a:t>103</a:t>
                      </a:r>
                      <a:endParaRPr lang="en-IN" sz="2400" dirty="0"/>
                    </a:p>
                  </a:txBody>
                  <a:tcPr marL="137670" marR="137670" marT="68837" marB="68837"/>
                </a:tc>
                <a:tc>
                  <a:txBody>
                    <a:bodyPr/>
                    <a:lstStyle/>
                    <a:p>
                      <a:r>
                        <a:rPr lang="en-US" sz="2400" dirty="0"/>
                        <a:t>HR</a:t>
                      </a:r>
                      <a:endParaRPr lang="en-IN" sz="2400" dirty="0"/>
                    </a:p>
                  </a:txBody>
                  <a:tcPr marL="137670" marR="137670" marT="68837" marB="68837"/>
                </a:tc>
                <a:extLst>
                  <a:ext uri="{0D108BD9-81ED-4DB2-BD59-A6C34878D82A}">
                    <a16:rowId xmlns:a16="http://schemas.microsoft.com/office/drawing/2014/main" val="3847963474"/>
                  </a:ext>
                </a:extLst>
              </a:tr>
              <a:tr h="603987">
                <a:tc>
                  <a:txBody>
                    <a:bodyPr/>
                    <a:lstStyle/>
                    <a:p>
                      <a:r>
                        <a:rPr lang="en-US" sz="2400" dirty="0"/>
                        <a:t>104</a:t>
                      </a:r>
                      <a:endParaRPr lang="en-IN" sz="2400" dirty="0"/>
                    </a:p>
                  </a:txBody>
                  <a:tcPr marL="137670" marR="137670" marT="68837" marB="68837"/>
                </a:tc>
                <a:tc>
                  <a:txBody>
                    <a:bodyPr/>
                    <a:lstStyle/>
                    <a:p>
                      <a:r>
                        <a:rPr lang="en-US" sz="2400" dirty="0"/>
                        <a:t>IT</a:t>
                      </a:r>
                      <a:endParaRPr lang="en-IN" sz="2400" dirty="0"/>
                    </a:p>
                  </a:txBody>
                  <a:tcPr marL="137670" marR="137670" marT="68837" marB="68837"/>
                </a:tc>
                <a:extLst>
                  <a:ext uri="{0D108BD9-81ED-4DB2-BD59-A6C34878D82A}">
                    <a16:rowId xmlns:a16="http://schemas.microsoft.com/office/drawing/2014/main" val="3456786762"/>
                  </a:ext>
                </a:extLst>
              </a:tr>
            </a:tbl>
          </a:graphicData>
        </a:graphic>
      </p:graphicFrame>
      <p:graphicFrame>
        <p:nvGraphicFramePr>
          <p:cNvPr id="3" name="Table 2">
            <a:extLst>
              <a:ext uri="{FF2B5EF4-FFF2-40B4-BE49-F238E27FC236}">
                <a16:creationId xmlns:a16="http://schemas.microsoft.com/office/drawing/2014/main" id="{58EB80D8-F9B0-4BE4-98E5-912AF8CEDB59}"/>
              </a:ext>
            </a:extLst>
          </p:cNvPr>
          <p:cNvGraphicFramePr>
            <a:graphicFrameLocks noGrp="1"/>
          </p:cNvGraphicFramePr>
          <p:nvPr>
            <p:extLst>
              <p:ext uri="{D42A27DB-BD31-4B8C-83A1-F6EECF244321}">
                <p14:modId xmlns:p14="http://schemas.microsoft.com/office/powerpoint/2010/main" val="1556369289"/>
              </p:ext>
            </p:extLst>
          </p:nvPr>
        </p:nvGraphicFramePr>
        <p:xfrm>
          <a:off x="2615184" y="173503"/>
          <a:ext cx="8499506" cy="3532387"/>
        </p:xfrm>
        <a:graphic>
          <a:graphicData uri="http://schemas.openxmlformats.org/drawingml/2006/table">
            <a:tbl>
              <a:tblPr firstRow="1" bandRow="1">
                <a:tableStyleId>{5C22544A-7EE6-4342-B048-85BDC9FD1C3A}</a:tableStyleId>
              </a:tblPr>
              <a:tblGrid>
                <a:gridCol w="2023256">
                  <a:extLst>
                    <a:ext uri="{9D8B030D-6E8A-4147-A177-3AD203B41FA5}">
                      <a16:colId xmlns:a16="http://schemas.microsoft.com/office/drawing/2014/main" val="1486925421"/>
                    </a:ext>
                  </a:extLst>
                </a:gridCol>
                <a:gridCol w="2035190">
                  <a:extLst>
                    <a:ext uri="{9D8B030D-6E8A-4147-A177-3AD203B41FA5}">
                      <a16:colId xmlns:a16="http://schemas.microsoft.com/office/drawing/2014/main" val="3867405228"/>
                    </a:ext>
                  </a:extLst>
                </a:gridCol>
                <a:gridCol w="1821395">
                  <a:extLst>
                    <a:ext uri="{9D8B030D-6E8A-4147-A177-3AD203B41FA5}">
                      <a16:colId xmlns:a16="http://schemas.microsoft.com/office/drawing/2014/main" val="3664699054"/>
                    </a:ext>
                  </a:extLst>
                </a:gridCol>
                <a:gridCol w="2619665">
                  <a:extLst>
                    <a:ext uri="{9D8B030D-6E8A-4147-A177-3AD203B41FA5}">
                      <a16:colId xmlns:a16="http://schemas.microsoft.com/office/drawing/2014/main" val="2631133843"/>
                    </a:ext>
                  </a:extLst>
                </a:gridCol>
              </a:tblGrid>
              <a:tr h="443826">
                <a:tc gridSpan="4">
                  <a:txBody>
                    <a:bodyPr/>
                    <a:lstStyle/>
                    <a:p>
                      <a:pPr algn="ctr"/>
                      <a:r>
                        <a:rPr lang="en-US" sz="2400" dirty="0"/>
                        <a:t>Employees</a:t>
                      </a:r>
                      <a:endParaRPr lang="en-IN" sz="2400" dirty="0"/>
                    </a:p>
                  </a:txBody>
                  <a:tcPr marL="137670" marR="137670" marT="68837" marB="68837"/>
                </a:tc>
                <a:tc hMerge="1">
                  <a:txBody>
                    <a:bodyPr/>
                    <a:lstStyle/>
                    <a:p>
                      <a:endParaRPr lang="en-IN"/>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8544364"/>
                  </a:ext>
                </a:extLst>
              </a:tr>
              <a:tr h="511783">
                <a:tc>
                  <a:txBody>
                    <a:bodyPr/>
                    <a:lstStyle/>
                    <a:p>
                      <a:r>
                        <a:rPr lang="en-US" sz="2400" dirty="0"/>
                        <a:t>EmployeeID</a:t>
                      </a:r>
                      <a:endParaRPr lang="en-IN" sz="2400" dirty="0"/>
                    </a:p>
                  </a:txBody>
                  <a:tcPr marL="137670" marR="137670" marT="68837" marB="68837">
                    <a:solidFill>
                      <a:srgbClr val="92D050"/>
                    </a:solidFill>
                  </a:tcPr>
                </a:tc>
                <a:tc>
                  <a:txBody>
                    <a:bodyPr/>
                    <a:lstStyle/>
                    <a:p>
                      <a:r>
                        <a:rPr lang="en-US" sz="2400" dirty="0"/>
                        <a:t>F_name</a:t>
                      </a:r>
                      <a:endParaRPr lang="en-IN" sz="2400" dirty="0"/>
                    </a:p>
                  </a:txBody>
                  <a:tcPr marL="137670" marR="137670" marT="68837" marB="68837">
                    <a:solidFill>
                      <a:srgbClr val="92D050"/>
                    </a:solidFill>
                  </a:tcPr>
                </a:tc>
                <a:tc>
                  <a:txBody>
                    <a:bodyPr/>
                    <a:lstStyle/>
                    <a:p>
                      <a:r>
                        <a:rPr lang="en-US" sz="2400" dirty="0"/>
                        <a:t>L_name</a:t>
                      </a:r>
                      <a:endParaRPr lang="en-IN" sz="2400" dirty="0"/>
                    </a:p>
                  </a:txBody>
                  <a:tcPr marL="137670" marR="137670" marT="68837" marB="68837">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DepartmentID</a:t>
                      </a:r>
                      <a:endParaRPr lang="en-IN" sz="2400" dirty="0"/>
                    </a:p>
                  </a:txBody>
                  <a:tcPr marL="137670" marR="137670" marT="68837" marB="68837">
                    <a:solidFill>
                      <a:srgbClr val="92D050"/>
                    </a:solidFill>
                  </a:tcPr>
                </a:tc>
                <a:extLst>
                  <a:ext uri="{0D108BD9-81ED-4DB2-BD59-A6C34878D82A}">
                    <a16:rowId xmlns:a16="http://schemas.microsoft.com/office/drawing/2014/main" val="2371786900"/>
                  </a:ext>
                </a:extLst>
              </a:tr>
              <a:tr h="443826">
                <a:tc>
                  <a:txBody>
                    <a:bodyPr/>
                    <a:lstStyle/>
                    <a:p>
                      <a:r>
                        <a:rPr lang="en-US" sz="2400" dirty="0"/>
                        <a:t>1</a:t>
                      </a:r>
                      <a:endParaRPr lang="en-IN" sz="2400" dirty="0"/>
                    </a:p>
                  </a:txBody>
                  <a:tcPr marL="137670" marR="137670" marT="68837" marB="68837"/>
                </a:tc>
                <a:tc>
                  <a:txBody>
                    <a:bodyPr/>
                    <a:lstStyle/>
                    <a:p>
                      <a:r>
                        <a:rPr lang="en-US" sz="2400" dirty="0"/>
                        <a:t>John</a:t>
                      </a:r>
                      <a:endParaRPr lang="en-IN" sz="2400" dirty="0"/>
                    </a:p>
                  </a:txBody>
                  <a:tcPr marL="137670" marR="137670" marT="68837" marB="68837"/>
                </a:tc>
                <a:tc>
                  <a:txBody>
                    <a:bodyPr/>
                    <a:lstStyle/>
                    <a:p>
                      <a:r>
                        <a:rPr lang="en-US" sz="2400" dirty="0"/>
                        <a:t>Doe</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4034312297"/>
                  </a:ext>
                </a:extLst>
              </a:tr>
              <a:tr h="443826">
                <a:tc>
                  <a:txBody>
                    <a:bodyPr/>
                    <a:lstStyle/>
                    <a:p>
                      <a:r>
                        <a:rPr lang="en-US" sz="2400" dirty="0"/>
                        <a:t>2</a:t>
                      </a:r>
                      <a:endParaRPr lang="en-IN" sz="2400" dirty="0"/>
                    </a:p>
                  </a:txBody>
                  <a:tcPr marL="137670" marR="137670" marT="68837" marB="68837"/>
                </a:tc>
                <a:tc>
                  <a:txBody>
                    <a:bodyPr/>
                    <a:lstStyle/>
                    <a:p>
                      <a:r>
                        <a:rPr lang="en-US" sz="2400" dirty="0"/>
                        <a:t>Jane</a:t>
                      </a:r>
                      <a:endParaRPr lang="en-IN" sz="2400" dirty="0"/>
                    </a:p>
                  </a:txBody>
                  <a:tcPr marL="137670" marR="137670" marT="68837" marB="68837"/>
                </a:tc>
                <a:tc>
                  <a:txBody>
                    <a:bodyPr/>
                    <a:lstStyle/>
                    <a:p>
                      <a:r>
                        <a:rPr lang="en-US" sz="2400" dirty="0"/>
                        <a:t>Smith</a:t>
                      </a:r>
                      <a:endParaRPr lang="en-IN" sz="2400" dirty="0"/>
                    </a:p>
                  </a:txBody>
                  <a:tcPr marL="137670" marR="137670" marT="68837" marB="68837"/>
                </a:tc>
                <a:tc>
                  <a:txBody>
                    <a:bodyPr/>
                    <a:lstStyle/>
                    <a:p>
                      <a:r>
                        <a:rPr lang="en-US" sz="2400" dirty="0"/>
                        <a:t>102</a:t>
                      </a:r>
                      <a:endParaRPr lang="en-IN" sz="2400" dirty="0"/>
                    </a:p>
                  </a:txBody>
                  <a:tcPr marL="137670" marR="137670" marT="68837" marB="68837"/>
                </a:tc>
                <a:extLst>
                  <a:ext uri="{0D108BD9-81ED-4DB2-BD59-A6C34878D82A}">
                    <a16:rowId xmlns:a16="http://schemas.microsoft.com/office/drawing/2014/main" val="3211922667"/>
                  </a:ext>
                </a:extLst>
              </a:tr>
              <a:tr h="443826">
                <a:tc>
                  <a:txBody>
                    <a:bodyPr/>
                    <a:lstStyle/>
                    <a:p>
                      <a:r>
                        <a:rPr lang="en-US" sz="2400" dirty="0"/>
                        <a:t>3</a:t>
                      </a:r>
                      <a:endParaRPr lang="en-IN" sz="2400" dirty="0"/>
                    </a:p>
                  </a:txBody>
                  <a:tcPr marL="137670" marR="137670" marT="68837" marB="68837"/>
                </a:tc>
                <a:tc>
                  <a:txBody>
                    <a:bodyPr/>
                    <a:lstStyle/>
                    <a:p>
                      <a:r>
                        <a:rPr lang="en-US" sz="2400" dirty="0"/>
                        <a:t>Michael</a:t>
                      </a:r>
                      <a:endParaRPr lang="en-IN" sz="2400" dirty="0"/>
                    </a:p>
                  </a:txBody>
                  <a:tcPr marL="137670" marR="137670" marT="68837" marB="68837"/>
                </a:tc>
                <a:tc>
                  <a:txBody>
                    <a:bodyPr/>
                    <a:lstStyle/>
                    <a:p>
                      <a:r>
                        <a:rPr lang="en-US" sz="2400" dirty="0"/>
                        <a:t>Johnson</a:t>
                      </a:r>
                      <a:endParaRPr lang="en-IN" sz="2400" dirty="0"/>
                    </a:p>
                  </a:txBody>
                  <a:tcPr marL="137670" marR="137670" marT="68837" marB="68837"/>
                </a:tc>
                <a:tc>
                  <a:txBody>
                    <a:bodyPr/>
                    <a:lstStyle/>
                    <a:p>
                      <a:r>
                        <a:rPr lang="en-US" sz="2400" dirty="0"/>
                        <a:t>103</a:t>
                      </a:r>
                      <a:endParaRPr lang="en-IN" sz="2400" dirty="0"/>
                    </a:p>
                  </a:txBody>
                  <a:tcPr marL="137670" marR="137670" marT="68837" marB="68837"/>
                </a:tc>
                <a:extLst>
                  <a:ext uri="{0D108BD9-81ED-4DB2-BD59-A6C34878D82A}">
                    <a16:rowId xmlns:a16="http://schemas.microsoft.com/office/drawing/2014/main" val="2545077516"/>
                  </a:ext>
                </a:extLst>
              </a:tr>
              <a:tr h="443826">
                <a:tc>
                  <a:txBody>
                    <a:bodyPr/>
                    <a:lstStyle/>
                    <a:p>
                      <a:r>
                        <a:rPr lang="en-US" sz="2400" dirty="0"/>
                        <a:t>4</a:t>
                      </a:r>
                      <a:endParaRPr lang="en-IN" sz="2400" dirty="0"/>
                    </a:p>
                  </a:txBody>
                  <a:tcPr marL="137670" marR="137670" marT="68837" marB="68837"/>
                </a:tc>
                <a:tc>
                  <a:txBody>
                    <a:bodyPr/>
                    <a:lstStyle/>
                    <a:p>
                      <a:r>
                        <a:rPr lang="en-US" sz="2400" dirty="0"/>
                        <a:t>Emily</a:t>
                      </a:r>
                      <a:endParaRPr lang="en-IN" sz="2400" dirty="0"/>
                    </a:p>
                  </a:txBody>
                  <a:tcPr marL="137670" marR="137670" marT="68837" marB="68837"/>
                </a:tc>
                <a:tc>
                  <a:txBody>
                    <a:bodyPr/>
                    <a:lstStyle/>
                    <a:p>
                      <a:r>
                        <a:rPr lang="en-US" sz="2400" dirty="0"/>
                        <a:t>Davis</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2922864896"/>
                  </a:ext>
                </a:extLst>
              </a:tr>
              <a:tr h="443826">
                <a:tc>
                  <a:txBody>
                    <a:bodyPr/>
                    <a:lstStyle/>
                    <a:p>
                      <a:r>
                        <a:rPr lang="en-US" sz="2400" dirty="0"/>
                        <a:t>5</a:t>
                      </a:r>
                      <a:endParaRPr lang="en-IN" sz="2400" dirty="0"/>
                    </a:p>
                  </a:txBody>
                  <a:tcPr marL="137670" marR="137670" marT="68837" marB="68837"/>
                </a:tc>
                <a:tc>
                  <a:txBody>
                    <a:bodyPr/>
                    <a:lstStyle/>
                    <a:p>
                      <a:r>
                        <a:rPr lang="en-US" sz="2400" dirty="0"/>
                        <a:t>Karen</a:t>
                      </a:r>
                      <a:endParaRPr lang="en-IN" sz="2400" dirty="0"/>
                    </a:p>
                  </a:txBody>
                  <a:tcPr marL="137670" marR="137670" marT="68837" marB="68837"/>
                </a:tc>
                <a:tc>
                  <a:txBody>
                    <a:bodyPr/>
                    <a:lstStyle/>
                    <a:p>
                      <a:r>
                        <a:rPr lang="en-US" sz="2400" dirty="0"/>
                        <a:t>Taylor</a:t>
                      </a:r>
                      <a:endParaRPr lang="en-IN" sz="2400" dirty="0"/>
                    </a:p>
                  </a:txBody>
                  <a:tcPr marL="137670" marR="137670" marT="68837" marB="68837"/>
                </a:tc>
                <a:tc>
                  <a:txBody>
                    <a:bodyPr/>
                    <a:lstStyle/>
                    <a:p>
                      <a:r>
                        <a:rPr lang="en-US" sz="2400" dirty="0"/>
                        <a:t>105</a:t>
                      </a:r>
                      <a:endParaRPr lang="en-IN" sz="2400" dirty="0"/>
                    </a:p>
                  </a:txBody>
                  <a:tcPr marL="137670" marR="137670" marT="68837" marB="68837"/>
                </a:tc>
                <a:extLst>
                  <a:ext uri="{0D108BD9-81ED-4DB2-BD59-A6C34878D82A}">
                    <a16:rowId xmlns:a16="http://schemas.microsoft.com/office/drawing/2014/main" val="1726635490"/>
                  </a:ext>
                </a:extLst>
              </a:tr>
            </a:tbl>
          </a:graphicData>
        </a:graphic>
      </p:graphicFrame>
      <p:sp>
        <p:nvSpPr>
          <p:cNvPr id="4" name="TextBox 3">
            <a:extLst>
              <a:ext uri="{FF2B5EF4-FFF2-40B4-BE49-F238E27FC236}">
                <a16:creationId xmlns:a16="http://schemas.microsoft.com/office/drawing/2014/main" id="{0A4F41C0-C64D-4F71-A2DE-210E7ADC9BD4}"/>
              </a:ext>
            </a:extLst>
          </p:cNvPr>
          <p:cNvSpPr txBox="1"/>
          <p:nvPr/>
        </p:nvSpPr>
        <p:spPr>
          <a:xfrm>
            <a:off x="2641353" y="4613051"/>
            <a:ext cx="8678288" cy="3010696"/>
          </a:xfrm>
          <a:prstGeom prst="rect">
            <a:avLst/>
          </a:prstGeom>
          <a:noFill/>
        </p:spPr>
        <p:txBody>
          <a:bodyPr wrap="square" rtlCol="0">
            <a:spAutoFit/>
          </a:bodyPr>
          <a:lstStyle/>
          <a:p>
            <a:r>
              <a:rPr lang="en-US" sz="2709" dirty="0"/>
              <a:t>SELECT Employees. EmployeeID,</a:t>
            </a:r>
          </a:p>
          <a:p>
            <a:r>
              <a:rPr lang="en-US" sz="2709" dirty="0"/>
              <a:t> Employees.F_name,</a:t>
            </a:r>
          </a:p>
          <a:p>
            <a:r>
              <a:rPr lang="en-US" sz="2709" dirty="0"/>
              <a:t> Departments</a:t>
            </a:r>
            <a:r>
              <a:rPr lang="en-IN" sz="2709" dirty="0"/>
              <a:t>.</a:t>
            </a:r>
            <a:r>
              <a:rPr lang="en-US" sz="2709" dirty="0"/>
              <a:t>DepartmentName</a:t>
            </a:r>
            <a:endParaRPr lang="en-IN" sz="2709" dirty="0"/>
          </a:p>
          <a:p>
            <a:r>
              <a:rPr lang="en-US" sz="2709" dirty="0"/>
              <a:t>FROM Employees</a:t>
            </a:r>
          </a:p>
          <a:p>
            <a:r>
              <a:rPr lang="en-US" sz="2709" dirty="0"/>
              <a:t>FULL OUTER JOIN Departments </a:t>
            </a:r>
          </a:p>
          <a:p>
            <a:r>
              <a:rPr lang="en-US" sz="2709" dirty="0"/>
              <a:t>ON</a:t>
            </a:r>
          </a:p>
          <a:p>
            <a:r>
              <a:rPr lang="en-US" sz="2709" dirty="0"/>
              <a:t>Employees. DepartmentID = Departments. DepartmentID;</a:t>
            </a:r>
            <a:endParaRPr lang="en-IN" sz="2709" dirty="0"/>
          </a:p>
        </p:txBody>
      </p:sp>
      <p:graphicFrame>
        <p:nvGraphicFramePr>
          <p:cNvPr id="5" name="Table 4">
            <a:extLst>
              <a:ext uri="{FF2B5EF4-FFF2-40B4-BE49-F238E27FC236}">
                <a16:creationId xmlns:a16="http://schemas.microsoft.com/office/drawing/2014/main" id="{FDC952CF-DE28-43A2-832B-AF4E891F617A}"/>
              </a:ext>
            </a:extLst>
          </p:cNvPr>
          <p:cNvGraphicFramePr>
            <a:graphicFrameLocks noGrp="1"/>
          </p:cNvGraphicFramePr>
          <p:nvPr>
            <p:extLst>
              <p:ext uri="{D42A27DB-BD31-4B8C-83A1-F6EECF244321}">
                <p14:modId xmlns:p14="http://schemas.microsoft.com/office/powerpoint/2010/main" val="1272485392"/>
              </p:ext>
            </p:extLst>
          </p:nvPr>
        </p:nvGraphicFramePr>
        <p:xfrm>
          <a:off x="12390494" y="4077266"/>
          <a:ext cx="6258142" cy="4082266"/>
        </p:xfrm>
        <a:graphic>
          <a:graphicData uri="http://schemas.openxmlformats.org/drawingml/2006/table">
            <a:tbl>
              <a:tblPr firstRow="1" bandRow="1">
                <a:tableStyleId>{5C22544A-7EE6-4342-B048-85BDC9FD1C3A}</a:tableStyleId>
              </a:tblPr>
              <a:tblGrid>
                <a:gridCol w="1965586">
                  <a:extLst>
                    <a:ext uri="{9D8B030D-6E8A-4147-A177-3AD203B41FA5}">
                      <a16:colId xmlns:a16="http://schemas.microsoft.com/office/drawing/2014/main" val="1435137879"/>
                    </a:ext>
                  </a:extLst>
                </a:gridCol>
                <a:gridCol w="1521455">
                  <a:extLst>
                    <a:ext uri="{9D8B030D-6E8A-4147-A177-3AD203B41FA5}">
                      <a16:colId xmlns:a16="http://schemas.microsoft.com/office/drawing/2014/main" val="901536860"/>
                    </a:ext>
                  </a:extLst>
                </a:gridCol>
                <a:gridCol w="2771101">
                  <a:extLst>
                    <a:ext uri="{9D8B030D-6E8A-4147-A177-3AD203B41FA5}">
                      <a16:colId xmlns:a16="http://schemas.microsoft.com/office/drawing/2014/main" val="2344066435"/>
                    </a:ext>
                  </a:extLst>
                </a:gridCol>
              </a:tblGrid>
              <a:tr h="447344">
                <a:tc gridSpan="3">
                  <a:txBody>
                    <a:bodyPr/>
                    <a:lstStyle/>
                    <a:p>
                      <a:pPr algn="ctr"/>
                      <a:r>
                        <a:rPr lang="en-US" sz="2400" dirty="0"/>
                        <a:t>RESULT</a:t>
                      </a:r>
                      <a:endParaRPr lang="en-IN" sz="2400" dirty="0"/>
                    </a:p>
                  </a:txBody>
                  <a:tcPr marL="137670" marR="137670" marT="68837" marB="68837"/>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859285132"/>
                  </a:ext>
                </a:extLst>
              </a:tr>
              <a:tr h="558228">
                <a:tc>
                  <a:txBody>
                    <a:bodyPr/>
                    <a:lstStyle/>
                    <a:p>
                      <a:r>
                        <a:rPr lang="en-US" sz="2400" dirty="0"/>
                        <a:t>EmployeeID</a:t>
                      </a:r>
                    </a:p>
                  </a:txBody>
                  <a:tcPr marL="137670" marR="137670" marT="68837" marB="68837">
                    <a:solidFill>
                      <a:srgbClr val="92D050"/>
                    </a:solidFill>
                  </a:tcPr>
                </a:tc>
                <a:tc>
                  <a:txBody>
                    <a:bodyPr/>
                    <a:lstStyle/>
                    <a:p>
                      <a:r>
                        <a:rPr lang="en-US" sz="2400" dirty="0"/>
                        <a:t>F_name</a:t>
                      </a:r>
                    </a:p>
                  </a:txBody>
                  <a:tcPr marL="137670" marR="137670" marT="68837" marB="68837">
                    <a:solidFill>
                      <a:srgbClr val="92D050"/>
                    </a:solidFill>
                  </a:tcPr>
                </a:tc>
                <a:tc>
                  <a:txBody>
                    <a:bodyPr/>
                    <a:lstStyle/>
                    <a:p>
                      <a:r>
                        <a:rPr lang="en-US" sz="2400" dirty="0"/>
                        <a:t>DepartmentName</a:t>
                      </a:r>
                    </a:p>
                  </a:txBody>
                  <a:tcPr marL="137670" marR="137670" marT="68837" marB="68837">
                    <a:solidFill>
                      <a:srgbClr val="92D050"/>
                    </a:solidFill>
                  </a:tcPr>
                </a:tc>
                <a:extLst>
                  <a:ext uri="{0D108BD9-81ED-4DB2-BD59-A6C34878D82A}">
                    <a16:rowId xmlns:a16="http://schemas.microsoft.com/office/drawing/2014/main" val="3523801433"/>
                  </a:ext>
                </a:extLst>
              </a:tr>
              <a:tr h="447344">
                <a:tc>
                  <a:txBody>
                    <a:bodyPr/>
                    <a:lstStyle/>
                    <a:p>
                      <a:r>
                        <a:rPr lang="en-US" sz="2400" dirty="0"/>
                        <a:t>1</a:t>
                      </a:r>
                      <a:endParaRPr lang="en-IN" sz="2400" dirty="0"/>
                    </a:p>
                  </a:txBody>
                  <a:tcPr marL="137670" marR="137670" marT="68837" marB="68837"/>
                </a:tc>
                <a:tc>
                  <a:txBody>
                    <a:bodyPr/>
                    <a:lstStyle/>
                    <a:p>
                      <a:r>
                        <a:rPr lang="en-US" sz="2400" dirty="0"/>
                        <a:t>John</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168942982"/>
                  </a:ext>
                </a:extLst>
              </a:tr>
              <a:tr h="447344">
                <a:tc>
                  <a:txBody>
                    <a:bodyPr/>
                    <a:lstStyle/>
                    <a:p>
                      <a:r>
                        <a:rPr lang="en-US" sz="2400" dirty="0"/>
                        <a:t>4</a:t>
                      </a:r>
                      <a:endParaRPr lang="en-IN" sz="2400" dirty="0"/>
                    </a:p>
                  </a:txBody>
                  <a:tcPr marL="137670" marR="137670" marT="68837" marB="68837"/>
                </a:tc>
                <a:tc>
                  <a:txBody>
                    <a:bodyPr/>
                    <a:lstStyle/>
                    <a:p>
                      <a:r>
                        <a:rPr lang="en-US" sz="2400" dirty="0"/>
                        <a:t>Emily</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410138032"/>
                  </a:ext>
                </a:extLst>
              </a:tr>
              <a:tr h="447344">
                <a:tc>
                  <a:txBody>
                    <a:bodyPr/>
                    <a:lstStyle/>
                    <a:p>
                      <a:r>
                        <a:rPr lang="en-US" sz="2400" dirty="0"/>
                        <a:t>2</a:t>
                      </a:r>
                      <a:endParaRPr lang="en-IN" sz="2400" dirty="0"/>
                    </a:p>
                  </a:txBody>
                  <a:tcPr marL="137670" marR="137670" marT="68837" marB="68837"/>
                </a:tc>
                <a:tc>
                  <a:txBody>
                    <a:bodyPr/>
                    <a:lstStyle/>
                    <a:p>
                      <a:r>
                        <a:rPr lang="en-US" sz="2400" dirty="0"/>
                        <a:t>Jane</a:t>
                      </a:r>
                      <a:endParaRPr lang="en-IN" sz="2400" dirty="0"/>
                    </a:p>
                  </a:txBody>
                  <a:tcPr marL="137670" marR="137670" marT="68837" marB="68837"/>
                </a:tc>
                <a:tc>
                  <a:txBody>
                    <a:bodyPr/>
                    <a:lstStyle/>
                    <a:p>
                      <a:r>
                        <a:rPr lang="en-US" sz="2400" dirty="0"/>
                        <a:t>Marketing</a:t>
                      </a:r>
                      <a:endParaRPr lang="en-IN" sz="2400" dirty="0"/>
                    </a:p>
                  </a:txBody>
                  <a:tcPr marL="137670" marR="137670" marT="68837" marB="68837"/>
                </a:tc>
                <a:extLst>
                  <a:ext uri="{0D108BD9-81ED-4DB2-BD59-A6C34878D82A}">
                    <a16:rowId xmlns:a16="http://schemas.microsoft.com/office/drawing/2014/main" val="2535123563"/>
                  </a:ext>
                </a:extLst>
              </a:tr>
              <a:tr h="447344">
                <a:tc>
                  <a:txBody>
                    <a:bodyPr/>
                    <a:lstStyle/>
                    <a:p>
                      <a:r>
                        <a:rPr lang="en-US" sz="2400" dirty="0"/>
                        <a:t>3</a:t>
                      </a:r>
                      <a:endParaRPr lang="en-IN" sz="2400" dirty="0"/>
                    </a:p>
                  </a:txBody>
                  <a:tcPr marL="137670" marR="137670" marT="68837" marB="68837"/>
                </a:tc>
                <a:tc>
                  <a:txBody>
                    <a:bodyPr/>
                    <a:lstStyle/>
                    <a:p>
                      <a:r>
                        <a:rPr lang="en-US" sz="2400" dirty="0"/>
                        <a:t>Michael</a:t>
                      </a:r>
                      <a:endParaRPr lang="en-IN" sz="2400" dirty="0"/>
                    </a:p>
                  </a:txBody>
                  <a:tcPr marL="137670" marR="137670" marT="68837" marB="68837"/>
                </a:tc>
                <a:tc>
                  <a:txBody>
                    <a:bodyPr/>
                    <a:lstStyle/>
                    <a:p>
                      <a:r>
                        <a:rPr lang="en-US" sz="2400" dirty="0"/>
                        <a:t>HR</a:t>
                      </a:r>
                      <a:endParaRPr lang="en-IN" sz="2400" dirty="0"/>
                    </a:p>
                  </a:txBody>
                  <a:tcPr marL="137670" marR="137670" marT="68837" marB="68837"/>
                </a:tc>
                <a:extLst>
                  <a:ext uri="{0D108BD9-81ED-4DB2-BD59-A6C34878D82A}">
                    <a16:rowId xmlns:a16="http://schemas.microsoft.com/office/drawing/2014/main" val="391297518"/>
                  </a:ext>
                </a:extLst>
              </a:tr>
              <a:tr h="447344">
                <a:tc>
                  <a:txBody>
                    <a:bodyPr/>
                    <a:lstStyle/>
                    <a:p>
                      <a:r>
                        <a:rPr lang="en-US" sz="2400" dirty="0"/>
                        <a:t>NULL</a:t>
                      </a:r>
                      <a:endParaRPr lang="en-IN" sz="2400" dirty="0"/>
                    </a:p>
                  </a:txBody>
                  <a:tcPr marL="137670" marR="137670" marT="68837" marB="68837"/>
                </a:tc>
                <a:tc>
                  <a:txBody>
                    <a:bodyPr/>
                    <a:lstStyle/>
                    <a:p>
                      <a:r>
                        <a:rPr lang="en-US" sz="2400" dirty="0"/>
                        <a:t>NULL</a:t>
                      </a:r>
                      <a:endParaRPr lang="en-IN" sz="2400" dirty="0"/>
                    </a:p>
                  </a:txBody>
                  <a:tcPr marL="137670" marR="137670" marT="68837" marB="68837"/>
                </a:tc>
                <a:tc>
                  <a:txBody>
                    <a:bodyPr/>
                    <a:lstStyle/>
                    <a:p>
                      <a:r>
                        <a:rPr lang="en-US" sz="2400" dirty="0"/>
                        <a:t>IT</a:t>
                      </a:r>
                      <a:endParaRPr lang="en-IN" sz="2400" dirty="0"/>
                    </a:p>
                  </a:txBody>
                  <a:tcPr marL="137670" marR="137670" marT="68837" marB="68837"/>
                </a:tc>
                <a:extLst>
                  <a:ext uri="{0D108BD9-81ED-4DB2-BD59-A6C34878D82A}">
                    <a16:rowId xmlns:a16="http://schemas.microsoft.com/office/drawing/2014/main" val="2646439366"/>
                  </a:ext>
                </a:extLst>
              </a:tr>
              <a:tr h="447344">
                <a:tc>
                  <a:txBody>
                    <a:bodyPr/>
                    <a:lstStyle/>
                    <a:p>
                      <a:r>
                        <a:rPr lang="en-US" sz="2400" dirty="0"/>
                        <a:t>5</a:t>
                      </a:r>
                      <a:endParaRPr lang="en-IN" sz="2400" dirty="0"/>
                    </a:p>
                  </a:txBody>
                  <a:tcPr marL="137670" marR="137670" marT="68837" marB="68837"/>
                </a:tc>
                <a:tc>
                  <a:txBody>
                    <a:bodyPr/>
                    <a:lstStyle/>
                    <a:p>
                      <a:r>
                        <a:rPr lang="en-US" sz="2400" dirty="0"/>
                        <a:t>Karen</a:t>
                      </a:r>
                      <a:endParaRPr lang="en-IN" sz="2400" dirty="0"/>
                    </a:p>
                  </a:txBody>
                  <a:tcPr marL="137670" marR="137670" marT="68837" marB="68837"/>
                </a:tc>
                <a:tc>
                  <a:txBody>
                    <a:bodyPr/>
                    <a:lstStyle/>
                    <a:p>
                      <a:r>
                        <a:rPr lang="en-US" sz="2400" dirty="0"/>
                        <a:t>NULL</a:t>
                      </a:r>
                      <a:endParaRPr lang="en-IN" sz="2400" dirty="0"/>
                    </a:p>
                  </a:txBody>
                  <a:tcPr marL="137670" marR="137670" marT="68837" marB="68837"/>
                </a:tc>
                <a:extLst>
                  <a:ext uri="{0D108BD9-81ED-4DB2-BD59-A6C34878D82A}">
                    <a16:rowId xmlns:a16="http://schemas.microsoft.com/office/drawing/2014/main" val="3803074917"/>
                  </a:ext>
                </a:extLst>
              </a:tr>
            </a:tbl>
          </a:graphicData>
        </a:graphic>
      </p:graphicFrame>
      <p:sp>
        <p:nvSpPr>
          <p:cNvPr id="6" name="TextBox 5">
            <a:extLst>
              <a:ext uri="{FF2B5EF4-FFF2-40B4-BE49-F238E27FC236}">
                <a16:creationId xmlns:a16="http://schemas.microsoft.com/office/drawing/2014/main" id="{8D279DAA-207D-49C3-BB3B-75223526AF4C}"/>
              </a:ext>
            </a:extLst>
          </p:cNvPr>
          <p:cNvSpPr txBox="1"/>
          <p:nvPr/>
        </p:nvSpPr>
        <p:spPr>
          <a:xfrm flipH="1">
            <a:off x="2615184" y="8324703"/>
            <a:ext cx="16843248" cy="1761251"/>
          </a:xfrm>
          <a:prstGeom prst="rect">
            <a:avLst/>
          </a:prstGeom>
          <a:solidFill>
            <a:srgbClr val="C00000"/>
          </a:solidFill>
        </p:spPr>
        <p:txBody>
          <a:bodyPr wrap="square" rtlCol="0">
            <a:spAutoFit/>
          </a:bodyPr>
          <a:lstStyle/>
          <a:p>
            <a:pPr algn="just"/>
            <a:r>
              <a:rPr lang="en-US" sz="3615" b="1" dirty="0">
                <a:solidFill>
                  <a:schemeClr val="bg1"/>
                </a:solidFill>
                <a:latin typeface="Times New Roman" panose="02020603050405020304" pitchFamily="18" charset="0"/>
                <a:cs typeface="Times New Roman" panose="02020603050405020304" pitchFamily="18" charset="0"/>
              </a:rPr>
              <a:t>The full outer join ensure that all rows from both the ‘Employees’ and ‘Departments’ table are included in the result set. If there is no matching ‘DepartmentID’ in one of the tables, the columns from that table will contain ‘NULL’.</a:t>
            </a:r>
            <a:endParaRPr lang="en-IN" sz="3615"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2746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170A-9EFA-4FE7-9CA0-114028743865}"/>
              </a:ext>
            </a:extLst>
          </p:cNvPr>
          <p:cNvSpPr>
            <a:spLocks noGrp="1"/>
          </p:cNvSpPr>
          <p:nvPr>
            <p:ph type="title"/>
          </p:nvPr>
        </p:nvSpPr>
        <p:spPr>
          <a:xfrm>
            <a:off x="3383280" y="871126"/>
            <a:ext cx="14832224" cy="1305146"/>
          </a:xfrm>
        </p:spPr>
        <p:txBody>
          <a:bodyPr>
            <a:normAutofit/>
          </a:bodyPr>
          <a:lstStyle/>
          <a:p>
            <a:r>
              <a:rPr lang="en-US" sz="5400" b="1" dirty="0">
                <a:latin typeface="Times New Roman" panose="02020603050405020304" pitchFamily="18" charset="0"/>
                <a:cs typeface="Times New Roman" panose="02020603050405020304" pitchFamily="18" charset="0"/>
              </a:rPr>
              <a:t>3)CROSS JOIN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4A2241-612B-44CB-84E1-10C9AB7D4EC1}"/>
              </a:ext>
            </a:extLst>
          </p:cNvPr>
          <p:cNvSpPr>
            <a:spLocks noGrp="1"/>
          </p:cNvSpPr>
          <p:nvPr>
            <p:ph idx="1"/>
          </p:nvPr>
        </p:nvSpPr>
        <p:spPr>
          <a:xfrm>
            <a:off x="3096176" y="2596896"/>
            <a:ext cx="15119328" cy="6858000"/>
          </a:xfrm>
          <a:noFill/>
          <a:ln w="22225">
            <a:noFill/>
          </a:ln>
        </p:spPr>
        <p:txBody>
          <a:bodyPr>
            <a:normAutofit/>
          </a:bodyPr>
          <a:lstStyle/>
          <a:p>
            <a:pPr algn="just"/>
            <a:r>
              <a:rPr lang="en-US" sz="4000" dirty="0">
                <a:solidFill>
                  <a:schemeClr val="tx1"/>
                </a:solidFill>
                <a:latin typeface="Times New Roman" panose="02020603050405020304" pitchFamily="18" charset="0"/>
                <a:cs typeface="Times New Roman" panose="02020603050405020304" pitchFamily="18" charset="0"/>
              </a:rPr>
              <a:t>A cross join or Cartesian join returns the Cartesian product of the two tables, meaning it combines all rows from the first table with all rows from the second table.</a:t>
            </a:r>
          </a:p>
          <a:p>
            <a:pPr algn="just"/>
            <a:r>
              <a:rPr lang="en-US" sz="4000" dirty="0">
                <a:solidFill>
                  <a:schemeClr val="tx1"/>
                </a:solidFill>
                <a:latin typeface="Times New Roman" panose="02020603050405020304" pitchFamily="18" charset="0"/>
                <a:cs typeface="Times New Roman" panose="02020603050405020304" pitchFamily="18" charset="0"/>
              </a:rPr>
              <a:t>Does not require an ‘ON’ clause.</a:t>
            </a:r>
          </a:p>
          <a:p>
            <a:pPr algn="just"/>
            <a:r>
              <a:rPr lang="en-US" sz="4000" dirty="0">
                <a:solidFill>
                  <a:schemeClr val="tx1"/>
                </a:solidFill>
                <a:latin typeface="Times New Roman" panose="02020603050405020304" pitchFamily="18" charset="0"/>
                <a:cs typeface="Times New Roman" panose="02020603050405020304" pitchFamily="18" charset="0"/>
              </a:rPr>
              <a:t>This results in every possible combination of rows from both tables.</a:t>
            </a:r>
          </a:p>
          <a:p>
            <a:pPr algn="just"/>
            <a:r>
              <a:rPr lang="en-US" sz="4000" dirty="0">
                <a:solidFill>
                  <a:schemeClr val="tx1"/>
                </a:solidFill>
                <a:latin typeface="Times New Roman" panose="02020603050405020304" pitchFamily="18" charset="0"/>
                <a:cs typeface="Times New Roman" panose="02020603050405020304" pitchFamily="18" charset="0"/>
              </a:rPr>
              <a:t>Syntax: </a:t>
            </a:r>
          </a:p>
          <a:p>
            <a:pPr marL="739247" lvl="1" indent="0" algn="just">
              <a:buNone/>
            </a:pPr>
            <a:r>
              <a:rPr lang="en-US" sz="3353" dirty="0">
                <a:solidFill>
                  <a:schemeClr val="tx1"/>
                </a:solidFill>
                <a:latin typeface="Times New Roman" panose="02020603050405020304" pitchFamily="18" charset="0"/>
                <a:cs typeface="Times New Roman" panose="02020603050405020304" pitchFamily="18" charset="0"/>
              </a:rPr>
              <a:t>SELECT columns </a:t>
            </a:r>
          </a:p>
          <a:p>
            <a:pPr marL="739247" lvl="1" indent="0" algn="just">
              <a:buNone/>
            </a:pPr>
            <a:r>
              <a:rPr lang="en-US" sz="3353" dirty="0">
                <a:solidFill>
                  <a:schemeClr val="tx1"/>
                </a:solidFill>
                <a:latin typeface="Times New Roman" panose="02020603050405020304" pitchFamily="18" charset="0"/>
                <a:cs typeface="Times New Roman" panose="02020603050405020304" pitchFamily="18" charset="0"/>
              </a:rPr>
              <a:t>FROM table1 CROSS JOIN table2 ;</a:t>
            </a:r>
            <a:endParaRPr lang="en-US" dirty="0"/>
          </a:p>
        </p:txBody>
      </p:sp>
    </p:spTree>
    <p:extLst>
      <p:ext uri="{BB962C8B-B14F-4D97-AF65-F5344CB8AC3E}">
        <p14:creationId xmlns:p14="http://schemas.microsoft.com/office/powerpoint/2010/main" val="16328921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01CAFFA-976F-44C1-9C68-B97E6F15B92D}"/>
              </a:ext>
            </a:extLst>
          </p:cNvPr>
          <p:cNvGraphicFramePr>
            <a:graphicFrameLocks noGrp="1"/>
          </p:cNvGraphicFramePr>
          <p:nvPr>
            <p:extLst>
              <p:ext uri="{D42A27DB-BD31-4B8C-83A1-F6EECF244321}">
                <p14:modId xmlns:p14="http://schemas.microsoft.com/office/powerpoint/2010/main" val="1476243537"/>
              </p:ext>
            </p:extLst>
          </p:nvPr>
        </p:nvGraphicFramePr>
        <p:xfrm>
          <a:off x="12018376" y="351914"/>
          <a:ext cx="6118696" cy="3544208"/>
        </p:xfrm>
        <a:graphic>
          <a:graphicData uri="http://schemas.openxmlformats.org/drawingml/2006/table">
            <a:tbl>
              <a:tblPr firstRow="1" bandRow="1">
                <a:tableStyleId>{5C22544A-7EE6-4342-B048-85BDC9FD1C3A}</a:tableStyleId>
              </a:tblPr>
              <a:tblGrid>
                <a:gridCol w="3059348">
                  <a:extLst>
                    <a:ext uri="{9D8B030D-6E8A-4147-A177-3AD203B41FA5}">
                      <a16:colId xmlns:a16="http://schemas.microsoft.com/office/drawing/2014/main" val="3087753734"/>
                    </a:ext>
                  </a:extLst>
                </a:gridCol>
                <a:gridCol w="3059348">
                  <a:extLst>
                    <a:ext uri="{9D8B030D-6E8A-4147-A177-3AD203B41FA5}">
                      <a16:colId xmlns:a16="http://schemas.microsoft.com/office/drawing/2014/main" val="860558190"/>
                    </a:ext>
                  </a:extLst>
                </a:gridCol>
              </a:tblGrid>
              <a:tr h="587453">
                <a:tc gridSpan="2">
                  <a:txBody>
                    <a:bodyPr/>
                    <a:lstStyle/>
                    <a:p>
                      <a:pPr algn="ctr"/>
                      <a:r>
                        <a:rPr lang="en-US" sz="2900" dirty="0"/>
                        <a:t>Departments</a:t>
                      </a:r>
                      <a:endParaRPr lang="en-IN" sz="2900" dirty="0"/>
                    </a:p>
                  </a:txBody>
                  <a:tcPr marL="137670" marR="137670" marT="68837" marB="68837"/>
                </a:tc>
                <a:tc hMerge="1">
                  <a:txBody>
                    <a:bodyPr/>
                    <a:lstStyle/>
                    <a:p>
                      <a:endParaRPr lang="en-IN" dirty="0"/>
                    </a:p>
                  </a:txBody>
                  <a:tcPr/>
                </a:tc>
                <a:extLst>
                  <a:ext uri="{0D108BD9-81ED-4DB2-BD59-A6C34878D82A}">
                    <a16:rowId xmlns:a16="http://schemas.microsoft.com/office/drawing/2014/main" val="2768476461"/>
                  </a:ext>
                </a:extLst>
              </a:tr>
              <a:tr h="591351">
                <a:tc>
                  <a:txBody>
                    <a:bodyPr/>
                    <a:lstStyle/>
                    <a:p>
                      <a:r>
                        <a:rPr lang="en-US" sz="2400" dirty="0"/>
                        <a:t>DepartmentID</a:t>
                      </a:r>
                      <a:endParaRPr lang="en-IN" sz="2400" dirty="0"/>
                    </a:p>
                  </a:txBody>
                  <a:tcPr marL="137670" marR="137670" marT="68837" marB="68837">
                    <a:solidFill>
                      <a:srgbClr val="92D050"/>
                    </a:solidFill>
                  </a:tcPr>
                </a:tc>
                <a:tc>
                  <a:txBody>
                    <a:bodyPr/>
                    <a:lstStyle/>
                    <a:p>
                      <a:r>
                        <a:rPr lang="en-US" sz="2400" dirty="0"/>
                        <a:t>DepartmentName</a:t>
                      </a:r>
                      <a:endParaRPr lang="en-IN" sz="2400" dirty="0"/>
                    </a:p>
                  </a:txBody>
                  <a:tcPr marL="137670" marR="137670" marT="68837" marB="68837">
                    <a:solidFill>
                      <a:srgbClr val="92D050"/>
                    </a:solidFill>
                  </a:tcPr>
                </a:tc>
                <a:extLst>
                  <a:ext uri="{0D108BD9-81ED-4DB2-BD59-A6C34878D82A}">
                    <a16:rowId xmlns:a16="http://schemas.microsoft.com/office/drawing/2014/main" val="1172123641"/>
                  </a:ext>
                </a:extLst>
              </a:tr>
              <a:tr h="591351">
                <a:tc>
                  <a:txBody>
                    <a:bodyPr/>
                    <a:lstStyle/>
                    <a:p>
                      <a:r>
                        <a:rPr lang="en-US" sz="2400" dirty="0"/>
                        <a:t>101</a:t>
                      </a:r>
                      <a:endParaRPr lang="en-IN" sz="2400" dirty="0"/>
                    </a:p>
                  </a:txBody>
                  <a:tcPr marL="137670" marR="137670" marT="68837" marB="68837"/>
                </a:tc>
                <a:tc>
                  <a:txBody>
                    <a:bodyPr/>
                    <a:lstStyle/>
                    <a:p>
                      <a:r>
                        <a:rPr lang="en-US" sz="2400" dirty="0"/>
                        <a:t>Sales</a:t>
                      </a:r>
                      <a:endParaRPr lang="en-IN" sz="2400" dirty="0"/>
                    </a:p>
                  </a:txBody>
                  <a:tcPr marL="137670" marR="137670" marT="68837" marB="68837"/>
                </a:tc>
                <a:extLst>
                  <a:ext uri="{0D108BD9-81ED-4DB2-BD59-A6C34878D82A}">
                    <a16:rowId xmlns:a16="http://schemas.microsoft.com/office/drawing/2014/main" val="3619798416"/>
                  </a:ext>
                </a:extLst>
              </a:tr>
              <a:tr h="591351">
                <a:tc>
                  <a:txBody>
                    <a:bodyPr/>
                    <a:lstStyle/>
                    <a:p>
                      <a:r>
                        <a:rPr lang="en-US" sz="2400" dirty="0"/>
                        <a:t>102</a:t>
                      </a:r>
                      <a:endParaRPr lang="en-IN" sz="2400" dirty="0"/>
                    </a:p>
                  </a:txBody>
                  <a:tcPr marL="137670" marR="137670" marT="68837" marB="68837"/>
                </a:tc>
                <a:tc>
                  <a:txBody>
                    <a:bodyPr/>
                    <a:lstStyle/>
                    <a:p>
                      <a:r>
                        <a:rPr lang="en-US" sz="2400" dirty="0"/>
                        <a:t>Marketing</a:t>
                      </a:r>
                      <a:endParaRPr lang="en-IN" sz="2400" dirty="0"/>
                    </a:p>
                  </a:txBody>
                  <a:tcPr marL="137670" marR="137670" marT="68837" marB="68837"/>
                </a:tc>
                <a:extLst>
                  <a:ext uri="{0D108BD9-81ED-4DB2-BD59-A6C34878D82A}">
                    <a16:rowId xmlns:a16="http://schemas.microsoft.com/office/drawing/2014/main" val="4045802656"/>
                  </a:ext>
                </a:extLst>
              </a:tr>
              <a:tr h="591351">
                <a:tc>
                  <a:txBody>
                    <a:bodyPr/>
                    <a:lstStyle/>
                    <a:p>
                      <a:r>
                        <a:rPr lang="en-US" sz="2400" dirty="0"/>
                        <a:t>103</a:t>
                      </a:r>
                      <a:endParaRPr lang="en-IN" sz="2400" dirty="0"/>
                    </a:p>
                  </a:txBody>
                  <a:tcPr marL="137670" marR="137670" marT="68837" marB="68837"/>
                </a:tc>
                <a:tc>
                  <a:txBody>
                    <a:bodyPr/>
                    <a:lstStyle/>
                    <a:p>
                      <a:r>
                        <a:rPr lang="en-US" sz="2400" dirty="0"/>
                        <a:t>HR</a:t>
                      </a:r>
                      <a:endParaRPr lang="en-IN" sz="2400" dirty="0"/>
                    </a:p>
                  </a:txBody>
                  <a:tcPr marL="137670" marR="137670" marT="68837" marB="68837"/>
                </a:tc>
                <a:extLst>
                  <a:ext uri="{0D108BD9-81ED-4DB2-BD59-A6C34878D82A}">
                    <a16:rowId xmlns:a16="http://schemas.microsoft.com/office/drawing/2014/main" val="3847963474"/>
                  </a:ext>
                </a:extLst>
              </a:tr>
              <a:tr h="591351">
                <a:tc>
                  <a:txBody>
                    <a:bodyPr/>
                    <a:lstStyle/>
                    <a:p>
                      <a:r>
                        <a:rPr lang="en-US" sz="2400" dirty="0"/>
                        <a:t>104</a:t>
                      </a:r>
                      <a:endParaRPr lang="en-IN" sz="2400" dirty="0"/>
                    </a:p>
                  </a:txBody>
                  <a:tcPr marL="137670" marR="137670" marT="68837" marB="68837"/>
                </a:tc>
                <a:tc>
                  <a:txBody>
                    <a:bodyPr/>
                    <a:lstStyle/>
                    <a:p>
                      <a:r>
                        <a:rPr lang="en-US" sz="2400" dirty="0"/>
                        <a:t>IT</a:t>
                      </a:r>
                      <a:endParaRPr lang="en-IN" sz="2400" dirty="0"/>
                    </a:p>
                  </a:txBody>
                  <a:tcPr marL="137670" marR="137670" marT="68837" marB="68837"/>
                </a:tc>
                <a:extLst>
                  <a:ext uri="{0D108BD9-81ED-4DB2-BD59-A6C34878D82A}">
                    <a16:rowId xmlns:a16="http://schemas.microsoft.com/office/drawing/2014/main" val="3456786762"/>
                  </a:ext>
                </a:extLst>
              </a:tr>
            </a:tbl>
          </a:graphicData>
        </a:graphic>
      </p:graphicFrame>
      <p:graphicFrame>
        <p:nvGraphicFramePr>
          <p:cNvPr id="3" name="Table 2">
            <a:extLst>
              <a:ext uri="{FF2B5EF4-FFF2-40B4-BE49-F238E27FC236}">
                <a16:creationId xmlns:a16="http://schemas.microsoft.com/office/drawing/2014/main" id="{58EB80D8-F9B0-4BE4-98E5-912AF8CEDB59}"/>
              </a:ext>
            </a:extLst>
          </p:cNvPr>
          <p:cNvGraphicFramePr>
            <a:graphicFrameLocks noGrp="1"/>
          </p:cNvGraphicFramePr>
          <p:nvPr>
            <p:extLst>
              <p:ext uri="{D42A27DB-BD31-4B8C-83A1-F6EECF244321}">
                <p14:modId xmlns:p14="http://schemas.microsoft.com/office/powerpoint/2010/main" val="2509814052"/>
              </p:ext>
            </p:extLst>
          </p:nvPr>
        </p:nvGraphicFramePr>
        <p:xfrm>
          <a:off x="2906575" y="351914"/>
          <a:ext cx="7590737" cy="3544208"/>
        </p:xfrm>
        <a:graphic>
          <a:graphicData uri="http://schemas.openxmlformats.org/drawingml/2006/table">
            <a:tbl>
              <a:tblPr firstRow="1" bandRow="1">
                <a:tableStyleId>{5C22544A-7EE6-4342-B048-85BDC9FD1C3A}</a:tableStyleId>
              </a:tblPr>
              <a:tblGrid>
                <a:gridCol w="2007674">
                  <a:extLst>
                    <a:ext uri="{9D8B030D-6E8A-4147-A177-3AD203B41FA5}">
                      <a16:colId xmlns:a16="http://schemas.microsoft.com/office/drawing/2014/main" val="1486925421"/>
                    </a:ext>
                  </a:extLst>
                </a:gridCol>
                <a:gridCol w="1541415">
                  <a:extLst>
                    <a:ext uri="{9D8B030D-6E8A-4147-A177-3AD203B41FA5}">
                      <a16:colId xmlns:a16="http://schemas.microsoft.com/office/drawing/2014/main" val="3867405228"/>
                    </a:ext>
                  </a:extLst>
                </a:gridCol>
                <a:gridCol w="1609344">
                  <a:extLst>
                    <a:ext uri="{9D8B030D-6E8A-4147-A177-3AD203B41FA5}">
                      <a16:colId xmlns:a16="http://schemas.microsoft.com/office/drawing/2014/main" val="3664699054"/>
                    </a:ext>
                  </a:extLst>
                </a:gridCol>
                <a:gridCol w="2432304">
                  <a:extLst>
                    <a:ext uri="{9D8B030D-6E8A-4147-A177-3AD203B41FA5}">
                      <a16:colId xmlns:a16="http://schemas.microsoft.com/office/drawing/2014/main" val="2631133843"/>
                    </a:ext>
                  </a:extLst>
                </a:gridCol>
              </a:tblGrid>
              <a:tr h="501766">
                <a:tc gridSpan="4">
                  <a:txBody>
                    <a:bodyPr/>
                    <a:lstStyle/>
                    <a:p>
                      <a:pPr algn="ctr"/>
                      <a:r>
                        <a:rPr lang="en-US" sz="2400" dirty="0"/>
                        <a:t>Employees</a:t>
                      </a:r>
                      <a:endParaRPr lang="en-IN" sz="2400" dirty="0"/>
                    </a:p>
                  </a:txBody>
                  <a:tcPr marL="137670" marR="137670" marT="68837" marB="68837"/>
                </a:tc>
                <a:tc hMerge="1">
                  <a:txBody>
                    <a:bodyPr/>
                    <a:lstStyle/>
                    <a:p>
                      <a:endParaRPr lang="en-IN"/>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8544364"/>
                  </a:ext>
                </a:extLst>
              </a:tr>
              <a:tr h="260473">
                <a:tc>
                  <a:txBody>
                    <a:bodyPr/>
                    <a:lstStyle/>
                    <a:p>
                      <a:r>
                        <a:rPr lang="en-US" sz="2400" dirty="0"/>
                        <a:t>EmployeeID</a:t>
                      </a:r>
                      <a:endParaRPr lang="en-IN" sz="2400" dirty="0"/>
                    </a:p>
                  </a:txBody>
                  <a:tcPr marL="137670" marR="137670" marT="68837" marB="68837">
                    <a:solidFill>
                      <a:srgbClr val="92D050"/>
                    </a:solidFill>
                  </a:tcPr>
                </a:tc>
                <a:tc>
                  <a:txBody>
                    <a:bodyPr/>
                    <a:lstStyle/>
                    <a:p>
                      <a:r>
                        <a:rPr lang="en-US" sz="2400" dirty="0"/>
                        <a:t>F_name</a:t>
                      </a:r>
                      <a:endParaRPr lang="en-IN" sz="2400" dirty="0"/>
                    </a:p>
                  </a:txBody>
                  <a:tcPr marL="137670" marR="137670" marT="68837" marB="68837">
                    <a:solidFill>
                      <a:srgbClr val="92D050"/>
                    </a:solidFill>
                  </a:tcPr>
                </a:tc>
                <a:tc>
                  <a:txBody>
                    <a:bodyPr/>
                    <a:lstStyle/>
                    <a:p>
                      <a:r>
                        <a:rPr lang="en-US" sz="2400" dirty="0"/>
                        <a:t>L_name</a:t>
                      </a:r>
                      <a:endParaRPr lang="en-IN" sz="2400" dirty="0"/>
                    </a:p>
                  </a:txBody>
                  <a:tcPr marL="137670" marR="137670" marT="68837" marB="68837">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DepartmentID</a:t>
                      </a:r>
                      <a:endParaRPr lang="en-IN" sz="2400" dirty="0"/>
                    </a:p>
                  </a:txBody>
                  <a:tcPr marL="137670" marR="137670" marT="68837" marB="68837">
                    <a:solidFill>
                      <a:srgbClr val="92D050"/>
                    </a:solidFill>
                  </a:tcPr>
                </a:tc>
                <a:extLst>
                  <a:ext uri="{0D108BD9-81ED-4DB2-BD59-A6C34878D82A}">
                    <a16:rowId xmlns:a16="http://schemas.microsoft.com/office/drawing/2014/main" val="2371786900"/>
                  </a:ext>
                </a:extLst>
              </a:tr>
              <a:tr h="507468">
                <a:tc>
                  <a:txBody>
                    <a:bodyPr/>
                    <a:lstStyle/>
                    <a:p>
                      <a:r>
                        <a:rPr lang="en-US" sz="2400" dirty="0"/>
                        <a:t>1</a:t>
                      </a:r>
                      <a:endParaRPr lang="en-IN" sz="2400" dirty="0"/>
                    </a:p>
                  </a:txBody>
                  <a:tcPr marL="137670" marR="137670" marT="68837" marB="68837"/>
                </a:tc>
                <a:tc>
                  <a:txBody>
                    <a:bodyPr/>
                    <a:lstStyle/>
                    <a:p>
                      <a:r>
                        <a:rPr lang="en-US" sz="2400" dirty="0"/>
                        <a:t>John</a:t>
                      </a:r>
                      <a:endParaRPr lang="en-IN" sz="2400" dirty="0"/>
                    </a:p>
                  </a:txBody>
                  <a:tcPr marL="137670" marR="137670" marT="68837" marB="68837"/>
                </a:tc>
                <a:tc>
                  <a:txBody>
                    <a:bodyPr/>
                    <a:lstStyle/>
                    <a:p>
                      <a:r>
                        <a:rPr lang="en-US" sz="2400" dirty="0"/>
                        <a:t>Doe</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4034312297"/>
                  </a:ext>
                </a:extLst>
              </a:tr>
              <a:tr h="507468">
                <a:tc>
                  <a:txBody>
                    <a:bodyPr/>
                    <a:lstStyle/>
                    <a:p>
                      <a:r>
                        <a:rPr lang="en-US" sz="2400" dirty="0"/>
                        <a:t>2</a:t>
                      </a:r>
                      <a:endParaRPr lang="en-IN" sz="2400" dirty="0"/>
                    </a:p>
                  </a:txBody>
                  <a:tcPr marL="137670" marR="137670" marT="68837" marB="68837"/>
                </a:tc>
                <a:tc>
                  <a:txBody>
                    <a:bodyPr/>
                    <a:lstStyle/>
                    <a:p>
                      <a:r>
                        <a:rPr lang="en-US" sz="2400" dirty="0"/>
                        <a:t>Jane</a:t>
                      </a:r>
                      <a:endParaRPr lang="en-IN" sz="2400" dirty="0"/>
                    </a:p>
                  </a:txBody>
                  <a:tcPr marL="137670" marR="137670" marT="68837" marB="68837"/>
                </a:tc>
                <a:tc>
                  <a:txBody>
                    <a:bodyPr/>
                    <a:lstStyle/>
                    <a:p>
                      <a:r>
                        <a:rPr lang="en-US" sz="2400" dirty="0"/>
                        <a:t>Smith</a:t>
                      </a:r>
                      <a:endParaRPr lang="en-IN" sz="2400" dirty="0"/>
                    </a:p>
                  </a:txBody>
                  <a:tcPr marL="137670" marR="137670" marT="68837" marB="68837"/>
                </a:tc>
                <a:tc>
                  <a:txBody>
                    <a:bodyPr/>
                    <a:lstStyle/>
                    <a:p>
                      <a:r>
                        <a:rPr lang="en-US" sz="2400" dirty="0"/>
                        <a:t>102</a:t>
                      </a:r>
                      <a:endParaRPr lang="en-IN" sz="2400" dirty="0"/>
                    </a:p>
                  </a:txBody>
                  <a:tcPr marL="137670" marR="137670" marT="68837" marB="68837"/>
                </a:tc>
                <a:extLst>
                  <a:ext uri="{0D108BD9-81ED-4DB2-BD59-A6C34878D82A}">
                    <a16:rowId xmlns:a16="http://schemas.microsoft.com/office/drawing/2014/main" val="3211922667"/>
                  </a:ext>
                </a:extLst>
              </a:tr>
              <a:tr h="507468">
                <a:tc>
                  <a:txBody>
                    <a:bodyPr/>
                    <a:lstStyle/>
                    <a:p>
                      <a:r>
                        <a:rPr lang="en-US" sz="2400" dirty="0"/>
                        <a:t>3</a:t>
                      </a:r>
                      <a:endParaRPr lang="en-IN" sz="2400" dirty="0"/>
                    </a:p>
                  </a:txBody>
                  <a:tcPr marL="137670" marR="137670" marT="68837" marB="68837"/>
                </a:tc>
                <a:tc>
                  <a:txBody>
                    <a:bodyPr/>
                    <a:lstStyle/>
                    <a:p>
                      <a:r>
                        <a:rPr lang="en-US" sz="2400" dirty="0"/>
                        <a:t>Michael</a:t>
                      </a:r>
                      <a:endParaRPr lang="en-IN" sz="2400" dirty="0"/>
                    </a:p>
                  </a:txBody>
                  <a:tcPr marL="137670" marR="137670" marT="68837" marB="68837"/>
                </a:tc>
                <a:tc>
                  <a:txBody>
                    <a:bodyPr/>
                    <a:lstStyle/>
                    <a:p>
                      <a:r>
                        <a:rPr lang="en-US" sz="2400" dirty="0"/>
                        <a:t>Johnson</a:t>
                      </a:r>
                      <a:endParaRPr lang="en-IN" sz="2400" dirty="0"/>
                    </a:p>
                  </a:txBody>
                  <a:tcPr marL="137670" marR="137670" marT="68837" marB="68837"/>
                </a:tc>
                <a:tc>
                  <a:txBody>
                    <a:bodyPr/>
                    <a:lstStyle/>
                    <a:p>
                      <a:r>
                        <a:rPr lang="en-US" sz="2400" dirty="0"/>
                        <a:t>103</a:t>
                      </a:r>
                      <a:endParaRPr lang="en-IN" sz="2400" dirty="0"/>
                    </a:p>
                  </a:txBody>
                  <a:tcPr marL="137670" marR="137670" marT="68837" marB="68837"/>
                </a:tc>
                <a:extLst>
                  <a:ext uri="{0D108BD9-81ED-4DB2-BD59-A6C34878D82A}">
                    <a16:rowId xmlns:a16="http://schemas.microsoft.com/office/drawing/2014/main" val="2545077516"/>
                  </a:ext>
                </a:extLst>
              </a:tr>
              <a:tr h="507468">
                <a:tc>
                  <a:txBody>
                    <a:bodyPr/>
                    <a:lstStyle/>
                    <a:p>
                      <a:r>
                        <a:rPr lang="en-US" sz="2400" dirty="0"/>
                        <a:t>4</a:t>
                      </a:r>
                      <a:endParaRPr lang="en-IN" sz="2400" dirty="0"/>
                    </a:p>
                  </a:txBody>
                  <a:tcPr marL="137670" marR="137670" marT="68837" marB="68837"/>
                </a:tc>
                <a:tc>
                  <a:txBody>
                    <a:bodyPr/>
                    <a:lstStyle/>
                    <a:p>
                      <a:r>
                        <a:rPr lang="en-US" sz="2400" dirty="0"/>
                        <a:t>Emily</a:t>
                      </a:r>
                      <a:endParaRPr lang="en-IN" sz="2400" dirty="0"/>
                    </a:p>
                  </a:txBody>
                  <a:tcPr marL="137670" marR="137670" marT="68837" marB="68837"/>
                </a:tc>
                <a:tc>
                  <a:txBody>
                    <a:bodyPr/>
                    <a:lstStyle/>
                    <a:p>
                      <a:r>
                        <a:rPr lang="en-US" sz="2400" dirty="0"/>
                        <a:t>Davis</a:t>
                      </a:r>
                      <a:endParaRPr lang="en-IN" sz="2400" dirty="0"/>
                    </a:p>
                  </a:txBody>
                  <a:tcPr marL="137670" marR="137670" marT="68837" marB="68837"/>
                </a:tc>
                <a:tc>
                  <a:txBody>
                    <a:bodyPr/>
                    <a:lstStyle/>
                    <a:p>
                      <a:r>
                        <a:rPr lang="en-US" sz="2400" dirty="0"/>
                        <a:t>101</a:t>
                      </a:r>
                      <a:endParaRPr lang="en-IN" sz="2400" dirty="0"/>
                    </a:p>
                  </a:txBody>
                  <a:tcPr marL="137670" marR="137670" marT="68837" marB="68837"/>
                </a:tc>
                <a:extLst>
                  <a:ext uri="{0D108BD9-81ED-4DB2-BD59-A6C34878D82A}">
                    <a16:rowId xmlns:a16="http://schemas.microsoft.com/office/drawing/2014/main" val="2922864896"/>
                  </a:ext>
                </a:extLst>
              </a:tr>
              <a:tr h="507468">
                <a:tc>
                  <a:txBody>
                    <a:bodyPr/>
                    <a:lstStyle/>
                    <a:p>
                      <a:r>
                        <a:rPr lang="en-US" sz="2400" dirty="0"/>
                        <a:t>5</a:t>
                      </a:r>
                      <a:endParaRPr lang="en-IN" sz="2400" dirty="0"/>
                    </a:p>
                  </a:txBody>
                  <a:tcPr marL="137670" marR="137670" marT="68837" marB="68837"/>
                </a:tc>
                <a:tc>
                  <a:txBody>
                    <a:bodyPr/>
                    <a:lstStyle/>
                    <a:p>
                      <a:r>
                        <a:rPr lang="en-US" sz="2400" dirty="0"/>
                        <a:t>Karen</a:t>
                      </a:r>
                      <a:endParaRPr lang="en-IN" sz="2400" dirty="0"/>
                    </a:p>
                  </a:txBody>
                  <a:tcPr marL="137670" marR="137670" marT="68837" marB="68837"/>
                </a:tc>
                <a:tc>
                  <a:txBody>
                    <a:bodyPr/>
                    <a:lstStyle/>
                    <a:p>
                      <a:r>
                        <a:rPr lang="en-US" sz="2400" dirty="0"/>
                        <a:t>Taylor</a:t>
                      </a:r>
                      <a:endParaRPr lang="en-IN" sz="2400" dirty="0"/>
                    </a:p>
                  </a:txBody>
                  <a:tcPr marL="137670" marR="137670" marT="68837" marB="68837"/>
                </a:tc>
                <a:tc>
                  <a:txBody>
                    <a:bodyPr/>
                    <a:lstStyle/>
                    <a:p>
                      <a:r>
                        <a:rPr lang="en-US" sz="2400" dirty="0"/>
                        <a:t>105</a:t>
                      </a:r>
                      <a:endParaRPr lang="en-IN" sz="2400" dirty="0"/>
                    </a:p>
                  </a:txBody>
                  <a:tcPr marL="137670" marR="137670" marT="68837" marB="68837"/>
                </a:tc>
                <a:extLst>
                  <a:ext uri="{0D108BD9-81ED-4DB2-BD59-A6C34878D82A}">
                    <a16:rowId xmlns:a16="http://schemas.microsoft.com/office/drawing/2014/main" val="1726635490"/>
                  </a:ext>
                </a:extLst>
              </a:tr>
            </a:tbl>
          </a:graphicData>
        </a:graphic>
      </p:graphicFrame>
      <p:sp>
        <p:nvSpPr>
          <p:cNvPr id="4" name="TextBox 3">
            <a:extLst>
              <a:ext uri="{FF2B5EF4-FFF2-40B4-BE49-F238E27FC236}">
                <a16:creationId xmlns:a16="http://schemas.microsoft.com/office/drawing/2014/main" id="{0A4F41C0-C64D-4F71-A2DE-210E7ADC9BD4}"/>
              </a:ext>
            </a:extLst>
          </p:cNvPr>
          <p:cNvSpPr txBox="1"/>
          <p:nvPr/>
        </p:nvSpPr>
        <p:spPr>
          <a:xfrm>
            <a:off x="7851848" y="4267071"/>
            <a:ext cx="6431080" cy="255454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SELECT Employees. EmployeeID, </a:t>
            </a:r>
          </a:p>
          <a:p>
            <a:r>
              <a:rPr lang="en-US" sz="3200" dirty="0">
                <a:latin typeface="Times New Roman" panose="02020603050405020304" pitchFamily="18" charset="0"/>
                <a:cs typeface="Times New Roman" panose="02020603050405020304" pitchFamily="18" charset="0"/>
              </a:rPr>
              <a:t>Employees.F_name, </a:t>
            </a:r>
          </a:p>
          <a:p>
            <a:r>
              <a:rPr lang="en-US" sz="3200" dirty="0">
                <a:latin typeface="Times New Roman" panose="02020603050405020304" pitchFamily="18" charset="0"/>
                <a:cs typeface="Times New Roman" panose="02020603050405020304" pitchFamily="18" charset="0"/>
              </a:rPr>
              <a:t>Departments</a:t>
            </a:r>
            <a:r>
              <a:rPr lang="en-IN"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DepartmentName</a:t>
            </a:r>
            <a:endParaRPr lang="en-IN"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FROM Employees</a:t>
            </a:r>
          </a:p>
          <a:p>
            <a:r>
              <a:rPr lang="en-US" sz="3200" dirty="0">
                <a:latin typeface="Times New Roman" panose="02020603050405020304" pitchFamily="18" charset="0"/>
                <a:cs typeface="Times New Roman" panose="02020603050405020304" pitchFamily="18" charset="0"/>
              </a:rPr>
              <a:t> CROSS JOIN Departments ;</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D279DAA-207D-49C3-BB3B-75223526AF4C}"/>
              </a:ext>
            </a:extLst>
          </p:cNvPr>
          <p:cNvSpPr txBox="1"/>
          <p:nvPr/>
        </p:nvSpPr>
        <p:spPr>
          <a:xfrm flipH="1">
            <a:off x="2530045" y="6911356"/>
            <a:ext cx="16845776" cy="2873864"/>
          </a:xfrm>
          <a:prstGeom prst="rect">
            <a:avLst/>
          </a:prstGeom>
          <a:solidFill>
            <a:srgbClr val="C00000"/>
          </a:solidFill>
        </p:spPr>
        <p:txBody>
          <a:bodyPr wrap="square" rtlCol="0">
            <a:spAutoFit/>
          </a:bodyPr>
          <a:lstStyle/>
          <a:p>
            <a:pPr algn="just"/>
            <a:r>
              <a:rPr lang="en-US" sz="3615" b="1" dirty="0">
                <a:solidFill>
                  <a:schemeClr val="bg1"/>
                </a:solidFill>
                <a:latin typeface="Times New Roman" panose="02020603050405020304" pitchFamily="18" charset="0"/>
                <a:cs typeface="Times New Roman" panose="02020603050405020304" pitchFamily="18" charset="0"/>
              </a:rPr>
              <a:t>The cross join combines the ‘Employees’ and ‘Departments’ table ,resulting in a Cartesian product. This means that every employee is paired with every department, producing all possible combinations. </a:t>
            </a:r>
          </a:p>
          <a:p>
            <a:pPr algn="just"/>
            <a:r>
              <a:rPr lang="en-US" sz="3615" b="1" dirty="0">
                <a:solidFill>
                  <a:schemeClr val="bg1"/>
                </a:solidFill>
                <a:latin typeface="Times New Roman" panose="02020603050405020304" pitchFamily="18" charset="0"/>
                <a:cs typeface="Times New Roman" panose="02020603050405020304" pitchFamily="18" charset="0"/>
              </a:rPr>
              <a:t>This type of join is useful when you need to generate all possible pairs of rows from two tables, but it can produce a large number of rows if the tables are large.</a:t>
            </a:r>
            <a:endParaRPr lang="en-IN" sz="3615"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83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2000"/>
          </a:schemeClr>
        </a:solidFill>
        <a:effectLst/>
      </p:bgPr>
    </p:bg>
    <p:spTree>
      <p:nvGrpSpPr>
        <p:cNvPr id="1" name="">
          <a:extLst>
            <a:ext uri="{FF2B5EF4-FFF2-40B4-BE49-F238E27FC236}">
              <a16:creationId xmlns:a16="http://schemas.microsoft.com/office/drawing/2014/main" id="{62F7391A-697C-CD7C-5862-177219072C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B9416-A93C-7019-FC6C-22F95ED7E22A}"/>
              </a:ext>
            </a:extLst>
          </p:cNvPr>
          <p:cNvSpPr>
            <a:spLocks noGrp="1"/>
          </p:cNvSpPr>
          <p:nvPr>
            <p:ph type="title"/>
          </p:nvPr>
        </p:nvSpPr>
        <p:spPr>
          <a:xfrm>
            <a:off x="1582291" y="530352"/>
            <a:ext cx="16815437" cy="2304288"/>
          </a:xfrm>
        </p:spPr>
        <p:txBody>
          <a:bodyPr>
            <a:noAutofit/>
          </a:bodyPr>
          <a:lstStyle/>
          <a:p>
            <a:r>
              <a:rPr lang="en-US" sz="7200" b="1" dirty="0">
                <a:latin typeface="Times New Roman" panose="02020603050405020304" pitchFamily="18" charset="0"/>
                <a:cs typeface="Times New Roman" panose="02020603050405020304" pitchFamily="18" charset="0"/>
              </a:rPr>
              <a:t>RDBMS</a:t>
            </a:r>
            <a:endParaRPr lang="en-IN" sz="8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433099-81AB-4410-451F-E6F6532C1819}"/>
              </a:ext>
            </a:extLst>
          </p:cNvPr>
          <p:cNvSpPr>
            <a:spLocks noGrp="1"/>
          </p:cNvSpPr>
          <p:nvPr>
            <p:ph sz="half" idx="1"/>
          </p:nvPr>
        </p:nvSpPr>
        <p:spPr>
          <a:xfrm>
            <a:off x="2433638" y="2699057"/>
            <a:ext cx="16541108" cy="6156644"/>
          </a:xfrm>
          <a:noFill/>
          <a:ln w="19050">
            <a:noFill/>
          </a:ln>
        </p:spPr>
        <p:txBody>
          <a:bodyPr>
            <a:normAutofit/>
          </a:bodyPr>
          <a:lstStyle/>
          <a:p>
            <a:pPr marL="0" indent="0">
              <a:buNone/>
            </a:pPr>
            <a:r>
              <a:rPr lang="en-IN" sz="3600" b="1" dirty="0">
                <a:latin typeface="Times New Roman" panose="02020603050405020304" pitchFamily="18" charset="0"/>
                <a:cs typeface="Times New Roman" panose="02020603050405020304" pitchFamily="18" charset="0"/>
              </a:rPr>
              <a:t>2. Relationships Between Tables</a:t>
            </a:r>
            <a:endParaRPr lang="en-US" sz="3600" b="1" dirty="0">
              <a:latin typeface="Times New Roman" panose="02020603050405020304" pitchFamily="18" charset="0"/>
              <a:cs typeface="Times New Roman" panose="02020603050405020304" pitchFamily="18" charset="0"/>
            </a:endParaRPr>
          </a:p>
          <a:p>
            <a:r>
              <a:rPr lang="en-US" sz="3615" dirty="0">
                <a:latin typeface="Times New Roman" panose="02020603050405020304" pitchFamily="18" charset="0"/>
                <a:cs typeface="Times New Roman" panose="02020603050405020304" pitchFamily="18" charset="0"/>
              </a:rPr>
              <a:t>It is type of DBMS that is specifically designed to manage relational databases.</a:t>
            </a:r>
          </a:p>
          <a:p>
            <a:pPr>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Tables in an RDBMS can be linked to one another through </a:t>
            </a:r>
            <a:r>
              <a:rPr lang="en-US" sz="3500" b="1" dirty="0">
                <a:latin typeface="Times New Roman" panose="02020603050405020304" pitchFamily="18" charset="0"/>
                <a:cs typeface="Times New Roman" panose="02020603050405020304" pitchFamily="18" charset="0"/>
              </a:rPr>
              <a:t>primary keys</a:t>
            </a:r>
            <a:r>
              <a:rPr lang="en-US" sz="3500" dirty="0">
                <a:latin typeface="Times New Roman" panose="02020603050405020304" pitchFamily="18" charset="0"/>
                <a:cs typeface="Times New Roman" panose="02020603050405020304" pitchFamily="18" charset="0"/>
              </a:rPr>
              <a:t> and </a:t>
            </a:r>
            <a:r>
              <a:rPr lang="en-US" sz="3500" b="1" dirty="0">
                <a:latin typeface="Times New Roman" panose="02020603050405020304" pitchFamily="18" charset="0"/>
                <a:cs typeface="Times New Roman" panose="02020603050405020304" pitchFamily="18" charset="0"/>
              </a:rPr>
              <a:t>foreign keys</a:t>
            </a:r>
            <a:r>
              <a:rPr lang="en-US" sz="35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3177" dirty="0">
                <a:latin typeface="Times New Roman" panose="02020603050405020304" pitchFamily="18" charset="0"/>
                <a:cs typeface="Times New Roman" panose="02020603050405020304" pitchFamily="18" charset="0"/>
              </a:rPr>
              <a:t>A </a:t>
            </a:r>
            <a:r>
              <a:rPr lang="en-US" sz="3177" b="1" dirty="0">
                <a:latin typeface="Times New Roman" panose="02020603050405020304" pitchFamily="18" charset="0"/>
                <a:cs typeface="Times New Roman" panose="02020603050405020304" pitchFamily="18" charset="0"/>
              </a:rPr>
              <a:t>primary key (PK)</a:t>
            </a:r>
            <a:r>
              <a:rPr lang="en-US" sz="3177" dirty="0">
                <a:latin typeface="Times New Roman" panose="02020603050405020304" pitchFamily="18" charset="0"/>
                <a:cs typeface="Times New Roman" panose="02020603050405020304" pitchFamily="18" charset="0"/>
              </a:rPr>
              <a:t> is a unique identifier for a table.</a:t>
            </a:r>
          </a:p>
          <a:p>
            <a:pPr lvl="1">
              <a:buFont typeface="Arial" panose="020B0604020202020204" pitchFamily="34" charset="0"/>
              <a:buChar char="•"/>
            </a:pPr>
            <a:r>
              <a:rPr lang="en-US" sz="3177" dirty="0">
                <a:latin typeface="Times New Roman" panose="02020603050405020304" pitchFamily="18" charset="0"/>
                <a:cs typeface="Times New Roman" panose="02020603050405020304" pitchFamily="18" charset="0"/>
              </a:rPr>
              <a:t>A </a:t>
            </a:r>
            <a:r>
              <a:rPr lang="en-US" sz="3177" b="1" dirty="0">
                <a:latin typeface="Times New Roman" panose="02020603050405020304" pitchFamily="18" charset="0"/>
                <a:cs typeface="Times New Roman" panose="02020603050405020304" pitchFamily="18" charset="0"/>
              </a:rPr>
              <a:t>foreign key (FK)</a:t>
            </a:r>
            <a:r>
              <a:rPr lang="en-US" sz="3177" dirty="0">
                <a:latin typeface="Times New Roman" panose="02020603050405020304" pitchFamily="18" charset="0"/>
                <a:cs typeface="Times New Roman" panose="02020603050405020304" pitchFamily="18" charset="0"/>
              </a:rPr>
              <a:t> is a column in one table that links to the primary key of another table, establishing a relationship between the two tables.</a:t>
            </a:r>
            <a:endParaRPr lang="en-US" sz="3292"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8862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D9ADF1A-10F1-44D9-8B3B-D4A6D47B6B76}"/>
              </a:ext>
            </a:extLst>
          </p:cNvPr>
          <p:cNvGraphicFramePr>
            <a:graphicFrameLocks noGrp="1"/>
          </p:cNvGraphicFramePr>
          <p:nvPr>
            <p:extLst>
              <p:ext uri="{D42A27DB-BD31-4B8C-83A1-F6EECF244321}">
                <p14:modId xmlns:p14="http://schemas.microsoft.com/office/powerpoint/2010/main" val="1452868977"/>
              </p:ext>
            </p:extLst>
          </p:nvPr>
        </p:nvGraphicFramePr>
        <p:xfrm>
          <a:off x="2724912" y="1944620"/>
          <a:ext cx="8540496" cy="7022503"/>
        </p:xfrm>
        <a:graphic>
          <a:graphicData uri="http://schemas.openxmlformats.org/drawingml/2006/table">
            <a:tbl>
              <a:tblPr firstRow="1" bandRow="1">
                <a:tableStyleId>{5C22544A-7EE6-4342-B048-85BDC9FD1C3A}</a:tableStyleId>
              </a:tblPr>
              <a:tblGrid>
                <a:gridCol w="2608637">
                  <a:extLst>
                    <a:ext uri="{9D8B030D-6E8A-4147-A177-3AD203B41FA5}">
                      <a16:colId xmlns:a16="http://schemas.microsoft.com/office/drawing/2014/main" val="1435137879"/>
                    </a:ext>
                  </a:extLst>
                </a:gridCol>
                <a:gridCol w="2663501">
                  <a:extLst>
                    <a:ext uri="{9D8B030D-6E8A-4147-A177-3AD203B41FA5}">
                      <a16:colId xmlns:a16="http://schemas.microsoft.com/office/drawing/2014/main" val="901536860"/>
                    </a:ext>
                  </a:extLst>
                </a:gridCol>
                <a:gridCol w="3268358">
                  <a:extLst>
                    <a:ext uri="{9D8B030D-6E8A-4147-A177-3AD203B41FA5}">
                      <a16:colId xmlns:a16="http://schemas.microsoft.com/office/drawing/2014/main" val="2344066435"/>
                    </a:ext>
                  </a:extLst>
                </a:gridCol>
              </a:tblGrid>
              <a:tr h="350480">
                <a:tc gridSpan="3">
                  <a:txBody>
                    <a:bodyPr/>
                    <a:lstStyle/>
                    <a:p>
                      <a:pPr algn="ctr"/>
                      <a:r>
                        <a:rPr lang="en-US" sz="2800" dirty="0"/>
                        <a:t>RESULT</a:t>
                      </a:r>
                      <a:endParaRPr lang="en-IN" sz="2800" dirty="0"/>
                    </a:p>
                  </a:txBody>
                  <a:tcPr marL="137670" marR="137670" marT="68837" marB="68837"/>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859285132"/>
                  </a:ext>
                </a:extLst>
              </a:tr>
              <a:tr h="814169">
                <a:tc>
                  <a:txBody>
                    <a:bodyPr/>
                    <a:lstStyle/>
                    <a:p>
                      <a:r>
                        <a:rPr lang="en-US" sz="2800" dirty="0"/>
                        <a:t>EmployeeID</a:t>
                      </a:r>
                    </a:p>
                  </a:txBody>
                  <a:tcPr marL="137670" marR="137670" marT="68837" marB="68837">
                    <a:solidFill>
                      <a:srgbClr val="92D050"/>
                    </a:solidFill>
                  </a:tcPr>
                </a:tc>
                <a:tc>
                  <a:txBody>
                    <a:bodyPr/>
                    <a:lstStyle/>
                    <a:p>
                      <a:r>
                        <a:rPr lang="en-US" sz="2800" dirty="0"/>
                        <a:t>F_name</a:t>
                      </a:r>
                    </a:p>
                  </a:txBody>
                  <a:tcPr marL="137670" marR="137670" marT="68837" marB="68837">
                    <a:solidFill>
                      <a:srgbClr val="92D050"/>
                    </a:solidFill>
                  </a:tcPr>
                </a:tc>
                <a:tc>
                  <a:txBody>
                    <a:bodyPr/>
                    <a:lstStyle/>
                    <a:p>
                      <a:r>
                        <a:rPr lang="en-US" sz="2800" dirty="0"/>
                        <a:t>DepartmentName</a:t>
                      </a:r>
                    </a:p>
                  </a:txBody>
                  <a:tcPr marL="137670" marR="137670" marT="68837" marB="68837">
                    <a:solidFill>
                      <a:srgbClr val="92D050"/>
                    </a:solidFill>
                  </a:tcPr>
                </a:tc>
                <a:extLst>
                  <a:ext uri="{0D108BD9-81ED-4DB2-BD59-A6C34878D82A}">
                    <a16:rowId xmlns:a16="http://schemas.microsoft.com/office/drawing/2014/main" val="3523801433"/>
                  </a:ext>
                </a:extLst>
              </a:tr>
              <a:tr h="460208">
                <a:tc>
                  <a:txBody>
                    <a:bodyPr/>
                    <a:lstStyle/>
                    <a:p>
                      <a:r>
                        <a:rPr lang="en-US" sz="2800" dirty="0"/>
                        <a:t>1</a:t>
                      </a:r>
                      <a:endParaRPr lang="en-IN" sz="2800" dirty="0"/>
                    </a:p>
                  </a:txBody>
                  <a:tcPr marL="137670" marR="137670" marT="68837" marB="68837"/>
                </a:tc>
                <a:tc>
                  <a:txBody>
                    <a:bodyPr/>
                    <a:lstStyle/>
                    <a:p>
                      <a:r>
                        <a:rPr lang="en-US" sz="2800" dirty="0"/>
                        <a:t>John</a:t>
                      </a:r>
                      <a:endParaRPr lang="en-IN" sz="2800" dirty="0"/>
                    </a:p>
                  </a:txBody>
                  <a:tcPr marL="137670" marR="137670" marT="68837" marB="68837"/>
                </a:tc>
                <a:tc>
                  <a:txBody>
                    <a:bodyPr/>
                    <a:lstStyle/>
                    <a:p>
                      <a:r>
                        <a:rPr lang="en-US" sz="2800" dirty="0"/>
                        <a:t>Sales</a:t>
                      </a:r>
                      <a:endParaRPr lang="en-IN" sz="2800" dirty="0"/>
                    </a:p>
                  </a:txBody>
                  <a:tcPr marL="137670" marR="137670" marT="68837" marB="68837"/>
                </a:tc>
                <a:extLst>
                  <a:ext uri="{0D108BD9-81ED-4DB2-BD59-A6C34878D82A}">
                    <a16:rowId xmlns:a16="http://schemas.microsoft.com/office/drawing/2014/main" val="3168942982"/>
                  </a:ext>
                </a:extLst>
              </a:tr>
              <a:tr h="460208">
                <a:tc>
                  <a:txBody>
                    <a:bodyPr/>
                    <a:lstStyle/>
                    <a:p>
                      <a:r>
                        <a:rPr lang="en-US" sz="2800" dirty="0"/>
                        <a:t>1</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John</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Marketing</a:t>
                      </a:r>
                      <a:endParaRPr lang="en-IN" sz="2800" dirty="0"/>
                    </a:p>
                  </a:txBody>
                  <a:tcPr marL="137670" marR="137670" marT="68837" marB="68837"/>
                </a:tc>
                <a:extLst>
                  <a:ext uri="{0D108BD9-81ED-4DB2-BD59-A6C34878D82A}">
                    <a16:rowId xmlns:a16="http://schemas.microsoft.com/office/drawing/2014/main" val="4257826439"/>
                  </a:ext>
                </a:extLst>
              </a:tr>
              <a:tr h="460208">
                <a:tc>
                  <a:txBody>
                    <a:bodyPr/>
                    <a:lstStyle/>
                    <a:p>
                      <a:r>
                        <a:rPr lang="en-US" sz="2800" dirty="0"/>
                        <a:t>1</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John</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HR</a:t>
                      </a:r>
                      <a:endParaRPr lang="en-IN" sz="2800" dirty="0"/>
                    </a:p>
                  </a:txBody>
                  <a:tcPr marL="137670" marR="137670" marT="68837" marB="68837"/>
                </a:tc>
                <a:extLst>
                  <a:ext uri="{0D108BD9-81ED-4DB2-BD59-A6C34878D82A}">
                    <a16:rowId xmlns:a16="http://schemas.microsoft.com/office/drawing/2014/main" val="1237132938"/>
                  </a:ext>
                </a:extLst>
              </a:tr>
              <a:tr h="460208">
                <a:tc>
                  <a:txBody>
                    <a:bodyPr/>
                    <a:lstStyle/>
                    <a:p>
                      <a:r>
                        <a:rPr lang="en-US" sz="2800" dirty="0"/>
                        <a:t>1</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John</a:t>
                      </a:r>
                      <a:endParaRPr lang="en-IN" sz="2800" dirty="0"/>
                    </a:p>
                  </a:txBody>
                  <a:tcPr marL="137670" marR="137670" marT="68837" marB="68837"/>
                </a:tc>
                <a:tc>
                  <a:txBody>
                    <a:bodyPr/>
                    <a:lstStyle/>
                    <a:p>
                      <a:r>
                        <a:rPr lang="en-US" sz="2800" dirty="0"/>
                        <a:t>IT</a:t>
                      </a:r>
                      <a:endParaRPr lang="en-IN" sz="2800" dirty="0"/>
                    </a:p>
                  </a:txBody>
                  <a:tcPr marL="137670" marR="137670" marT="68837" marB="68837"/>
                </a:tc>
                <a:extLst>
                  <a:ext uri="{0D108BD9-81ED-4DB2-BD59-A6C34878D82A}">
                    <a16:rowId xmlns:a16="http://schemas.microsoft.com/office/drawing/2014/main" val="366567792"/>
                  </a:ext>
                </a:extLst>
              </a:tr>
              <a:tr h="460208">
                <a:tc>
                  <a:txBody>
                    <a:bodyPr/>
                    <a:lstStyle/>
                    <a:p>
                      <a:r>
                        <a:rPr lang="en-US" sz="2800" dirty="0"/>
                        <a:t>2</a:t>
                      </a:r>
                      <a:endParaRPr lang="en-IN" sz="2800" dirty="0"/>
                    </a:p>
                  </a:txBody>
                  <a:tcPr marL="137670" marR="137670" marT="68837" marB="68837"/>
                </a:tc>
                <a:tc>
                  <a:txBody>
                    <a:bodyPr/>
                    <a:lstStyle/>
                    <a:p>
                      <a:r>
                        <a:rPr lang="en-US" sz="2800" dirty="0"/>
                        <a:t>Jane</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Sales</a:t>
                      </a:r>
                      <a:endParaRPr lang="en-IN" sz="2800" dirty="0"/>
                    </a:p>
                  </a:txBody>
                  <a:tcPr marL="137670" marR="137670" marT="68837" marB="68837"/>
                </a:tc>
                <a:extLst>
                  <a:ext uri="{0D108BD9-81ED-4DB2-BD59-A6C34878D82A}">
                    <a16:rowId xmlns:a16="http://schemas.microsoft.com/office/drawing/2014/main" val="2535123563"/>
                  </a:ext>
                </a:extLst>
              </a:tr>
              <a:tr h="460208">
                <a:tc>
                  <a:txBody>
                    <a:bodyPr/>
                    <a:lstStyle/>
                    <a:p>
                      <a:r>
                        <a:rPr lang="en-US" sz="2800" dirty="0"/>
                        <a:t>2</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Jane</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Marketing</a:t>
                      </a:r>
                      <a:endParaRPr lang="en-IN" sz="2800" dirty="0"/>
                    </a:p>
                  </a:txBody>
                  <a:tcPr marL="137670" marR="137670" marT="68837" marB="68837"/>
                </a:tc>
                <a:extLst>
                  <a:ext uri="{0D108BD9-81ED-4DB2-BD59-A6C34878D82A}">
                    <a16:rowId xmlns:a16="http://schemas.microsoft.com/office/drawing/2014/main" val="3283606691"/>
                  </a:ext>
                </a:extLst>
              </a:tr>
              <a:tr h="460208">
                <a:tc>
                  <a:txBody>
                    <a:bodyPr/>
                    <a:lstStyle/>
                    <a:p>
                      <a:r>
                        <a:rPr lang="en-US" sz="2800" dirty="0"/>
                        <a:t>2</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Jane</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HR</a:t>
                      </a:r>
                      <a:endParaRPr lang="en-IN" sz="2800" dirty="0"/>
                    </a:p>
                  </a:txBody>
                  <a:tcPr marL="137670" marR="137670" marT="68837" marB="68837"/>
                </a:tc>
                <a:extLst>
                  <a:ext uri="{0D108BD9-81ED-4DB2-BD59-A6C34878D82A}">
                    <a16:rowId xmlns:a16="http://schemas.microsoft.com/office/drawing/2014/main" val="2133062219"/>
                  </a:ext>
                </a:extLst>
              </a:tr>
              <a:tr h="460208">
                <a:tc>
                  <a:txBody>
                    <a:bodyPr/>
                    <a:lstStyle/>
                    <a:p>
                      <a:r>
                        <a:rPr lang="en-US" sz="2800" dirty="0"/>
                        <a:t>2</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Jane</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IT</a:t>
                      </a:r>
                      <a:endParaRPr lang="en-IN" sz="2800" dirty="0"/>
                    </a:p>
                  </a:txBody>
                  <a:tcPr marL="137670" marR="137670" marT="68837" marB="68837"/>
                </a:tc>
                <a:extLst>
                  <a:ext uri="{0D108BD9-81ED-4DB2-BD59-A6C34878D82A}">
                    <a16:rowId xmlns:a16="http://schemas.microsoft.com/office/drawing/2014/main" val="4228819697"/>
                  </a:ext>
                </a:extLst>
              </a:tr>
              <a:tr h="460208">
                <a:tc>
                  <a:txBody>
                    <a:bodyPr/>
                    <a:lstStyle/>
                    <a:p>
                      <a:r>
                        <a:rPr lang="en-US" sz="2800" dirty="0"/>
                        <a:t>3</a:t>
                      </a:r>
                      <a:endParaRPr lang="en-IN" sz="2800" dirty="0"/>
                    </a:p>
                  </a:txBody>
                  <a:tcPr marL="137670" marR="137670" marT="68837" marB="68837"/>
                </a:tc>
                <a:tc>
                  <a:txBody>
                    <a:bodyPr/>
                    <a:lstStyle/>
                    <a:p>
                      <a:r>
                        <a:rPr lang="en-US" sz="2800" dirty="0"/>
                        <a:t>Michael</a:t>
                      </a:r>
                      <a:endParaRPr lang="en-IN" sz="2800" dirty="0"/>
                    </a:p>
                  </a:txBody>
                  <a:tcPr marL="137670" marR="137670" marT="68837" marB="68837"/>
                </a:tc>
                <a:tc>
                  <a:txBody>
                    <a:bodyPr/>
                    <a:lstStyle/>
                    <a:p>
                      <a:r>
                        <a:rPr lang="en-US" sz="2800" dirty="0"/>
                        <a:t>Sales</a:t>
                      </a:r>
                      <a:endParaRPr lang="en-IN" sz="2800" dirty="0"/>
                    </a:p>
                  </a:txBody>
                  <a:tcPr marL="137670" marR="137670" marT="68837" marB="68837"/>
                </a:tc>
                <a:extLst>
                  <a:ext uri="{0D108BD9-81ED-4DB2-BD59-A6C34878D82A}">
                    <a16:rowId xmlns:a16="http://schemas.microsoft.com/office/drawing/2014/main" val="391297518"/>
                  </a:ext>
                </a:extLst>
              </a:tr>
              <a:tr h="460208">
                <a:tc>
                  <a:txBody>
                    <a:bodyPr/>
                    <a:lstStyle/>
                    <a:p>
                      <a:r>
                        <a:rPr lang="en-US" sz="2800" dirty="0"/>
                        <a:t>3</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Michael</a:t>
                      </a:r>
                      <a:endParaRPr lang="en-IN" sz="28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Marketing</a:t>
                      </a:r>
                      <a:endParaRPr lang="en-IN" sz="2800" dirty="0"/>
                    </a:p>
                  </a:txBody>
                  <a:tcPr marL="137670" marR="137670" marT="68837" marB="68837"/>
                </a:tc>
                <a:extLst>
                  <a:ext uri="{0D108BD9-81ED-4DB2-BD59-A6C34878D82A}">
                    <a16:rowId xmlns:a16="http://schemas.microsoft.com/office/drawing/2014/main" val="3569921792"/>
                  </a:ext>
                </a:extLst>
              </a:tr>
            </a:tbl>
          </a:graphicData>
        </a:graphic>
      </p:graphicFrame>
      <p:pic>
        <p:nvPicPr>
          <p:cNvPr id="4" name="Picture 3">
            <a:extLst>
              <a:ext uri="{FF2B5EF4-FFF2-40B4-BE49-F238E27FC236}">
                <a16:creationId xmlns:a16="http://schemas.microsoft.com/office/drawing/2014/main" id="{3D9CD01E-2E93-5771-F708-592B5790390A}"/>
              </a:ext>
            </a:extLst>
          </p:cNvPr>
          <p:cNvPicPr>
            <a:picLocks noChangeAspect="1"/>
          </p:cNvPicPr>
          <p:nvPr/>
        </p:nvPicPr>
        <p:blipFill>
          <a:blip r:embed="rId3"/>
          <a:stretch>
            <a:fillRect/>
          </a:stretch>
        </p:blipFill>
        <p:spPr>
          <a:xfrm>
            <a:off x="11495261" y="3249240"/>
            <a:ext cx="7935639" cy="5625664"/>
          </a:xfrm>
          <a:prstGeom prst="rect">
            <a:avLst/>
          </a:prstGeom>
        </p:spPr>
      </p:pic>
    </p:spTree>
    <p:extLst>
      <p:ext uri="{BB962C8B-B14F-4D97-AF65-F5344CB8AC3E}">
        <p14:creationId xmlns:p14="http://schemas.microsoft.com/office/powerpoint/2010/main" val="2687019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5DDF-42C2-4978-808F-D57FCB3D8E58}"/>
              </a:ext>
            </a:extLst>
          </p:cNvPr>
          <p:cNvSpPr>
            <a:spLocks noGrp="1"/>
          </p:cNvSpPr>
          <p:nvPr>
            <p:ph type="title"/>
          </p:nvPr>
        </p:nvSpPr>
        <p:spPr>
          <a:xfrm>
            <a:off x="2400024" y="1108870"/>
            <a:ext cx="16199528" cy="1744058"/>
          </a:xfrm>
        </p:spPr>
        <p:txBody>
          <a:bodyPr>
            <a:normAutofit/>
          </a:bodyPr>
          <a:lstStyle/>
          <a:p>
            <a:r>
              <a:rPr lang="en-US" sz="5400" b="1" dirty="0">
                <a:latin typeface="Times New Roman" panose="02020603050405020304" pitchFamily="18" charset="0"/>
                <a:cs typeface="Times New Roman" panose="02020603050405020304" pitchFamily="18" charset="0"/>
              </a:rPr>
              <a:t>4. SELF JOIN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38CF28-CAB2-463B-B5DC-108986A1D933}"/>
              </a:ext>
            </a:extLst>
          </p:cNvPr>
          <p:cNvSpPr>
            <a:spLocks noGrp="1"/>
          </p:cNvSpPr>
          <p:nvPr>
            <p:ph idx="1"/>
          </p:nvPr>
        </p:nvSpPr>
        <p:spPr>
          <a:xfrm>
            <a:off x="3662447" y="2144041"/>
            <a:ext cx="14223217" cy="7475447"/>
          </a:xfrm>
          <a:noFill/>
          <a:ln w="22225">
            <a:noFill/>
          </a:ln>
        </p:spPr>
        <p:txBody>
          <a:bodyPr>
            <a:noAutofit/>
          </a:bodyPr>
          <a:lstStyle/>
          <a:p>
            <a:r>
              <a:rPr lang="en-US" sz="3600" dirty="0">
                <a:solidFill>
                  <a:schemeClr val="tx1"/>
                </a:solidFill>
                <a:latin typeface="Times New Roman" panose="02020603050405020304" pitchFamily="18" charset="0"/>
                <a:cs typeface="Times New Roman" panose="02020603050405020304" pitchFamily="18" charset="0"/>
              </a:rPr>
              <a:t>A self join involves joining a table with itself. </a:t>
            </a:r>
          </a:p>
          <a:p>
            <a:r>
              <a:rPr lang="en-US" sz="3600" dirty="0">
                <a:solidFill>
                  <a:schemeClr val="tx1"/>
                </a:solidFill>
                <a:latin typeface="Times New Roman" panose="02020603050405020304" pitchFamily="18" charset="0"/>
                <a:cs typeface="Times New Roman" panose="02020603050405020304" pitchFamily="18" charset="0"/>
              </a:rPr>
              <a:t>This can be useful for comparing rows within the same table.</a:t>
            </a:r>
          </a:p>
          <a:p>
            <a:r>
              <a:rPr lang="en-US" sz="3600" dirty="0">
                <a:solidFill>
                  <a:schemeClr val="tx1"/>
                </a:solidFill>
                <a:latin typeface="Times New Roman" panose="02020603050405020304" pitchFamily="18" charset="0"/>
                <a:cs typeface="Times New Roman" panose="02020603050405020304" pitchFamily="18" charset="0"/>
              </a:rPr>
              <a:t>In a self join, we treat the table as if it were two separate tables, referring to them with different aliases. </a:t>
            </a:r>
          </a:p>
          <a:p>
            <a:r>
              <a:rPr lang="en-US" sz="3600" dirty="0">
                <a:solidFill>
                  <a:schemeClr val="tx1"/>
                </a:solidFill>
                <a:latin typeface="Times New Roman" panose="02020603050405020304" pitchFamily="18" charset="0"/>
                <a:cs typeface="Times New Roman" panose="02020603050405020304" pitchFamily="18" charset="0"/>
              </a:rPr>
              <a:t>Syntax: </a:t>
            </a:r>
          </a:p>
          <a:p>
            <a:pPr marL="739247" lvl="1" indent="0">
              <a:buNone/>
            </a:pPr>
            <a:r>
              <a:rPr lang="en-US" sz="2953" dirty="0">
                <a:solidFill>
                  <a:schemeClr val="tx1"/>
                </a:solidFill>
                <a:latin typeface="Times New Roman" panose="02020603050405020304" pitchFamily="18" charset="0"/>
                <a:cs typeface="Times New Roman" panose="02020603050405020304" pitchFamily="18" charset="0"/>
              </a:rPr>
              <a:t>SELECT columns </a:t>
            </a:r>
          </a:p>
          <a:p>
            <a:pPr marL="739247" lvl="1" indent="0">
              <a:buNone/>
            </a:pPr>
            <a:r>
              <a:rPr lang="en-US" sz="2953" dirty="0">
                <a:solidFill>
                  <a:schemeClr val="tx1"/>
                </a:solidFill>
                <a:latin typeface="Times New Roman" panose="02020603050405020304" pitchFamily="18" charset="0"/>
                <a:cs typeface="Times New Roman" panose="02020603050405020304" pitchFamily="18" charset="0"/>
              </a:rPr>
              <a:t>FROM table1 AS alias1 </a:t>
            </a:r>
          </a:p>
          <a:p>
            <a:pPr marL="739247" lvl="1" indent="0">
              <a:buNone/>
            </a:pPr>
            <a:r>
              <a:rPr lang="en-US" sz="2953" dirty="0">
                <a:solidFill>
                  <a:schemeClr val="tx1"/>
                </a:solidFill>
                <a:latin typeface="Times New Roman" panose="02020603050405020304" pitchFamily="18" charset="0"/>
                <a:cs typeface="Times New Roman" panose="02020603050405020304" pitchFamily="18" charset="0"/>
              </a:rPr>
              <a:t>JOIN table1 AS alias2 </a:t>
            </a:r>
          </a:p>
          <a:p>
            <a:pPr marL="739247" lvl="1" indent="0">
              <a:buNone/>
            </a:pPr>
            <a:r>
              <a:rPr lang="en-US" sz="2953" dirty="0">
                <a:solidFill>
                  <a:schemeClr val="tx1"/>
                </a:solidFill>
                <a:latin typeface="Times New Roman" panose="02020603050405020304" pitchFamily="18" charset="0"/>
                <a:cs typeface="Times New Roman" panose="02020603050405020304" pitchFamily="18" charset="0"/>
              </a:rPr>
              <a:t>ON alias1.column = alias2.column;</a:t>
            </a:r>
            <a:endParaRPr lang="en-IN" sz="2953"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3656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6D8A1AC-72DE-4453-88BB-A71C72131D0C}"/>
              </a:ext>
            </a:extLst>
          </p:cNvPr>
          <p:cNvGraphicFramePr>
            <a:graphicFrameLocks noGrp="1"/>
          </p:cNvGraphicFramePr>
          <p:nvPr>
            <p:extLst>
              <p:ext uri="{D42A27DB-BD31-4B8C-83A1-F6EECF244321}">
                <p14:modId xmlns:p14="http://schemas.microsoft.com/office/powerpoint/2010/main" val="2830010299"/>
              </p:ext>
            </p:extLst>
          </p:nvPr>
        </p:nvGraphicFramePr>
        <p:xfrm>
          <a:off x="2688336" y="34665"/>
          <a:ext cx="7607808" cy="4956048"/>
        </p:xfrm>
        <a:graphic>
          <a:graphicData uri="http://schemas.openxmlformats.org/drawingml/2006/table">
            <a:tbl>
              <a:tblPr firstRow="1" bandRow="1">
                <a:tableStyleId>{5C22544A-7EE6-4342-B048-85BDC9FD1C3A}</a:tableStyleId>
              </a:tblPr>
              <a:tblGrid>
                <a:gridCol w="2212848">
                  <a:extLst>
                    <a:ext uri="{9D8B030D-6E8A-4147-A177-3AD203B41FA5}">
                      <a16:colId xmlns:a16="http://schemas.microsoft.com/office/drawing/2014/main" val="1486925421"/>
                    </a:ext>
                  </a:extLst>
                </a:gridCol>
                <a:gridCol w="1444752">
                  <a:extLst>
                    <a:ext uri="{9D8B030D-6E8A-4147-A177-3AD203B41FA5}">
                      <a16:colId xmlns:a16="http://schemas.microsoft.com/office/drawing/2014/main" val="3867405228"/>
                    </a:ext>
                  </a:extLst>
                </a:gridCol>
                <a:gridCol w="1578134">
                  <a:extLst>
                    <a:ext uri="{9D8B030D-6E8A-4147-A177-3AD203B41FA5}">
                      <a16:colId xmlns:a16="http://schemas.microsoft.com/office/drawing/2014/main" val="3664699054"/>
                    </a:ext>
                  </a:extLst>
                </a:gridCol>
                <a:gridCol w="2372074">
                  <a:extLst>
                    <a:ext uri="{9D8B030D-6E8A-4147-A177-3AD203B41FA5}">
                      <a16:colId xmlns:a16="http://schemas.microsoft.com/office/drawing/2014/main" val="2631133843"/>
                    </a:ext>
                  </a:extLst>
                </a:gridCol>
              </a:tblGrid>
              <a:tr h="691078">
                <a:tc gridSpan="4">
                  <a:txBody>
                    <a:bodyPr/>
                    <a:lstStyle/>
                    <a:p>
                      <a:pPr algn="ctr"/>
                      <a:r>
                        <a:rPr lang="en-US" sz="2800" dirty="0">
                          <a:latin typeface="Times New Roman" panose="02020603050405020304" pitchFamily="18" charset="0"/>
                          <a:cs typeface="Times New Roman" panose="02020603050405020304" pitchFamily="18" charset="0"/>
                        </a:rPr>
                        <a:t>Employees(e1)</a:t>
                      </a:r>
                      <a:endParaRPr lang="en-IN" sz="2800" dirty="0">
                        <a:latin typeface="Times New Roman" panose="02020603050405020304" pitchFamily="18" charset="0"/>
                        <a:cs typeface="Times New Roman" panose="02020603050405020304" pitchFamily="18" charset="0"/>
                      </a:endParaRPr>
                    </a:p>
                  </a:txBody>
                  <a:tcPr marL="137670" marR="137670" marT="68837" marB="68837"/>
                </a:tc>
                <a:tc hMerge="1">
                  <a:txBody>
                    <a:bodyPr/>
                    <a:lstStyle/>
                    <a:p>
                      <a:endParaRPr lang="en-IN"/>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8544364"/>
                  </a:ext>
                </a:extLst>
              </a:tr>
              <a:tr h="770315">
                <a:tc>
                  <a:txBody>
                    <a:bodyPr/>
                    <a:lstStyle/>
                    <a:p>
                      <a:r>
                        <a:rPr lang="en-US" sz="2800" dirty="0"/>
                        <a:t>EmployeeID</a:t>
                      </a:r>
                      <a:endParaRPr lang="en-IN" sz="2800" dirty="0"/>
                    </a:p>
                  </a:txBody>
                  <a:tcPr marL="137670" marR="137670" marT="68837" marB="68837">
                    <a:solidFill>
                      <a:srgbClr val="92D050"/>
                    </a:solidFill>
                  </a:tcPr>
                </a:tc>
                <a:tc>
                  <a:txBody>
                    <a:bodyPr/>
                    <a:lstStyle/>
                    <a:p>
                      <a:r>
                        <a:rPr lang="en-US" sz="2800" dirty="0">
                          <a:latin typeface="Times New Roman" panose="02020603050405020304" pitchFamily="18" charset="0"/>
                          <a:cs typeface="Times New Roman" panose="02020603050405020304" pitchFamily="18" charset="0"/>
                        </a:rPr>
                        <a:t>F_name</a:t>
                      </a:r>
                      <a:endParaRPr lang="en-IN" sz="2800" dirty="0">
                        <a:latin typeface="Times New Roman" panose="02020603050405020304" pitchFamily="18" charset="0"/>
                        <a:cs typeface="Times New Roman" panose="02020603050405020304" pitchFamily="18" charset="0"/>
                      </a:endParaRPr>
                    </a:p>
                  </a:txBody>
                  <a:tcPr marL="137670" marR="137670" marT="68837" marB="68837">
                    <a:solidFill>
                      <a:srgbClr val="92D050"/>
                    </a:solidFill>
                  </a:tcPr>
                </a:tc>
                <a:tc>
                  <a:txBody>
                    <a:bodyPr/>
                    <a:lstStyle/>
                    <a:p>
                      <a:r>
                        <a:rPr lang="en-US" sz="2800" dirty="0">
                          <a:latin typeface="Times New Roman" panose="02020603050405020304" pitchFamily="18" charset="0"/>
                          <a:cs typeface="Times New Roman" panose="02020603050405020304" pitchFamily="18" charset="0"/>
                        </a:rPr>
                        <a:t>L_name</a:t>
                      </a:r>
                      <a:endParaRPr lang="en-IN" sz="2800" dirty="0">
                        <a:latin typeface="Times New Roman" panose="02020603050405020304" pitchFamily="18" charset="0"/>
                        <a:cs typeface="Times New Roman" panose="02020603050405020304" pitchFamily="18" charset="0"/>
                      </a:endParaRPr>
                    </a:p>
                  </a:txBody>
                  <a:tcPr marL="137670" marR="137670" marT="68837" marB="68837">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DepartmentID</a:t>
                      </a:r>
                      <a:endParaRPr lang="en-IN" sz="2800" dirty="0">
                        <a:latin typeface="Times New Roman" panose="02020603050405020304" pitchFamily="18" charset="0"/>
                        <a:cs typeface="Times New Roman" panose="02020603050405020304" pitchFamily="18" charset="0"/>
                      </a:endParaRPr>
                    </a:p>
                  </a:txBody>
                  <a:tcPr marL="137670" marR="137670" marT="68837" marB="68837">
                    <a:solidFill>
                      <a:srgbClr val="92D050"/>
                    </a:solidFill>
                  </a:tcPr>
                </a:tc>
                <a:extLst>
                  <a:ext uri="{0D108BD9-81ED-4DB2-BD59-A6C34878D82A}">
                    <a16:rowId xmlns:a16="http://schemas.microsoft.com/office/drawing/2014/main" val="2371786900"/>
                  </a:ext>
                </a:extLst>
              </a:tr>
              <a:tr h="698931">
                <a:tc>
                  <a:txBody>
                    <a:bodyPr/>
                    <a:lstStyle/>
                    <a:p>
                      <a:r>
                        <a:rPr lang="en-US" sz="2800" dirty="0"/>
                        <a:t>1</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John</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Doe</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101</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4034312297"/>
                  </a:ext>
                </a:extLst>
              </a:tr>
              <a:tr h="698931">
                <a:tc>
                  <a:txBody>
                    <a:bodyPr/>
                    <a:lstStyle/>
                    <a:p>
                      <a:r>
                        <a:rPr lang="en-US" sz="2800" dirty="0"/>
                        <a:t>2</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Jane</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Smith</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102</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3211922667"/>
                  </a:ext>
                </a:extLst>
              </a:tr>
              <a:tr h="698931">
                <a:tc>
                  <a:txBody>
                    <a:bodyPr/>
                    <a:lstStyle/>
                    <a:p>
                      <a:r>
                        <a:rPr lang="en-US" sz="2800" dirty="0"/>
                        <a:t>3</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Michael</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Johnson</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103</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2545077516"/>
                  </a:ext>
                </a:extLst>
              </a:tr>
              <a:tr h="698931">
                <a:tc>
                  <a:txBody>
                    <a:bodyPr/>
                    <a:lstStyle/>
                    <a:p>
                      <a:r>
                        <a:rPr lang="en-US" sz="2800" dirty="0"/>
                        <a:t>4</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Emily</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Davis</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101</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2922864896"/>
                  </a:ext>
                </a:extLst>
              </a:tr>
              <a:tr h="698931">
                <a:tc>
                  <a:txBody>
                    <a:bodyPr/>
                    <a:lstStyle/>
                    <a:p>
                      <a:r>
                        <a:rPr lang="en-US" sz="2800" dirty="0"/>
                        <a:t>5</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Karen</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Taylor</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105</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1726635490"/>
                  </a:ext>
                </a:extLst>
              </a:tr>
            </a:tbl>
          </a:graphicData>
        </a:graphic>
      </p:graphicFrame>
      <p:sp>
        <p:nvSpPr>
          <p:cNvPr id="4" name="TextBox 3">
            <a:extLst>
              <a:ext uri="{FF2B5EF4-FFF2-40B4-BE49-F238E27FC236}">
                <a16:creationId xmlns:a16="http://schemas.microsoft.com/office/drawing/2014/main" id="{CF96DEDC-3750-4F07-A887-4961AEA0733C}"/>
              </a:ext>
            </a:extLst>
          </p:cNvPr>
          <p:cNvSpPr txBox="1"/>
          <p:nvPr/>
        </p:nvSpPr>
        <p:spPr>
          <a:xfrm>
            <a:off x="4674687" y="5911841"/>
            <a:ext cx="11827239" cy="415498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SELECT </a:t>
            </a:r>
          </a:p>
          <a:p>
            <a:r>
              <a:rPr lang="en-US" sz="2800" dirty="0">
                <a:latin typeface="Times New Roman" panose="02020603050405020304" pitchFamily="18" charset="0"/>
                <a:cs typeface="Times New Roman" panose="02020603050405020304" pitchFamily="18" charset="0"/>
              </a:rPr>
              <a:t>e1.EmployeeID AS EmployeeID1, e1.F_name AS F_name1, </a:t>
            </a:r>
          </a:p>
          <a:p>
            <a:r>
              <a:rPr lang="en-US" sz="2800" dirty="0">
                <a:latin typeface="Times New Roman" panose="02020603050405020304" pitchFamily="18" charset="0"/>
                <a:cs typeface="Times New Roman" panose="02020603050405020304" pitchFamily="18" charset="0"/>
              </a:rPr>
              <a:t>e2. EmployeeID AS EmployeeID2, e2.F_name AS F_name2, </a:t>
            </a:r>
          </a:p>
          <a:p>
            <a:r>
              <a:rPr lang="en-US" sz="2800" dirty="0">
                <a:latin typeface="Times New Roman" panose="02020603050405020304" pitchFamily="18" charset="0"/>
                <a:cs typeface="Times New Roman" panose="02020603050405020304" pitchFamily="18" charset="0"/>
              </a:rPr>
              <a:t>e1.DepartmentID</a:t>
            </a:r>
          </a:p>
          <a:p>
            <a:r>
              <a:rPr lang="en-US" sz="3600" dirty="0">
                <a:latin typeface="Times New Roman" panose="02020603050405020304" pitchFamily="18" charset="0"/>
                <a:cs typeface="Times New Roman" panose="02020603050405020304" pitchFamily="18" charset="0"/>
              </a:rPr>
              <a:t>FROM </a:t>
            </a:r>
            <a:r>
              <a:rPr lang="en-US" sz="2800" dirty="0">
                <a:latin typeface="Times New Roman" panose="02020603050405020304" pitchFamily="18" charset="0"/>
                <a:cs typeface="Times New Roman" panose="02020603050405020304" pitchFamily="18" charset="0"/>
              </a:rPr>
              <a:t>Employees e1</a:t>
            </a:r>
          </a:p>
          <a:p>
            <a:r>
              <a:rPr lang="en-US" sz="3600" dirty="0">
                <a:latin typeface="Times New Roman" panose="02020603050405020304" pitchFamily="18" charset="0"/>
                <a:cs typeface="Times New Roman" panose="02020603050405020304" pitchFamily="18" charset="0"/>
              </a:rPr>
              <a:t>INNER JOIN </a:t>
            </a:r>
            <a:r>
              <a:rPr lang="en-US" sz="2800" dirty="0">
                <a:latin typeface="Times New Roman" panose="02020603050405020304" pitchFamily="18" charset="0"/>
                <a:cs typeface="Times New Roman" panose="02020603050405020304" pitchFamily="18" charset="0"/>
              </a:rPr>
              <a:t>Employees e2</a:t>
            </a:r>
          </a:p>
          <a:p>
            <a:r>
              <a:rPr lang="en-US" sz="3600" dirty="0">
                <a:latin typeface="Times New Roman" panose="02020603050405020304" pitchFamily="18" charset="0"/>
                <a:cs typeface="Times New Roman" panose="02020603050405020304" pitchFamily="18" charset="0"/>
              </a:rPr>
              <a:t>ON </a:t>
            </a:r>
            <a:r>
              <a:rPr lang="en-US" sz="2800" dirty="0">
                <a:latin typeface="Times New Roman" panose="02020603050405020304" pitchFamily="18" charset="0"/>
                <a:cs typeface="Times New Roman" panose="02020603050405020304" pitchFamily="18" charset="0"/>
              </a:rPr>
              <a:t>e1.DepartmentID = e2.DepartmentID</a:t>
            </a:r>
          </a:p>
          <a:p>
            <a:r>
              <a:rPr lang="en-US" sz="3600" dirty="0">
                <a:latin typeface="Times New Roman" panose="02020603050405020304" pitchFamily="18" charset="0"/>
                <a:cs typeface="Times New Roman" panose="02020603050405020304" pitchFamily="18" charset="0"/>
              </a:rPr>
              <a:t>AND </a:t>
            </a:r>
            <a:r>
              <a:rPr lang="en-US" sz="2800" dirty="0">
                <a:latin typeface="Times New Roman" panose="02020603050405020304" pitchFamily="18" charset="0"/>
                <a:cs typeface="Times New Roman" panose="02020603050405020304" pitchFamily="18" charset="0"/>
              </a:rPr>
              <a:t>e1.EmployeeID &lt;&gt; e2.EmployeeID </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D7FB22B-9543-4E0E-802C-33FA25141788}"/>
              </a:ext>
            </a:extLst>
          </p:cNvPr>
          <p:cNvGraphicFramePr>
            <a:graphicFrameLocks noGrp="1"/>
          </p:cNvGraphicFramePr>
          <p:nvPr>
            <p:extLst>
              <p:ext uri="{D42A27DB-BD31-4B8C-83A1-F6EECF244321}">
                <p14:modId xmlns:p14="http://schemas.microsoft.com/office/powerpoint/2010/main" val="1564987006"/>
              </p:ext>
            </p:extLst>
          </p:nvPr>
        </p:nvGraphicFramePr>
        <p:xfrm>
          <a:off x="10753344" y="34667"/>
          <a:ext cx="8412480" cy="4921383"/>
        </p:xfrm>
        <a:graphic>
          <a:graphicData uri="http://schemas.openxmlformats.org/drawingml/2006/table">
            <a:tbl>
              <a:tblPr firstRow="1" bandRow="1">
                <a:tableStyleId>{5C22544A-7EE6-4342-B048-85BDC9FD1C3A}</a:tableStyleId>
              </a:tblPr>
              <a:tblGrid>
                <a:gridCol w="2304288">
                  <a:extLst>
                    <a:ext uri="{9D8B030D-6E8A-4147-A177-3AD203B41FA5}">
                      <a16:colId xmlns:a16="http://schemas.microsoft.com/office/drawing/2014/main" val="1486925421"/>
                    </a:ext>
                  </a:extLst>
                </a:gridCol>
                <a:gridCol w="1619700">
                  <a:extLst>
                    <a:ext uri="{9D8B030D-6E8A-4147-A177-3AD203B41FA5}">
                      <a16:colId xmlns:a16="http://schemas.microsoft.com/office/drawing/2014/main" val="3867405228"/>
                    </a:ext>
                  </a:extLst>
                </a:gridCol>
                <a:gridCol w="1763580">
                  <a:extLst>
                    <a:ext uri="{9D8B030D-6E8A-4147-A177-3AD203B41FA5}">
                      <a16:colId xmlns:a16="http://schemas.microsoft.com/office/drawing/2014/main" val="3664699054"/>
                    </a:ext>
                  </a:extLst>
                </a:gridCol>
                <a:gridCol w="2724912">
                  <a:extLst>
                    <a:ext uri="{9D8B030D-6E8A-4147-A177-3AD203B41FA5}">
                      <a16:colId xmlns:a16="http://schemas.microsoft.com/office/drawing/2014/main" val="2631133843"/>
                    </a:ext>
                  </a:extLst>
                </a:gridCol>
              </a:tblGrid>
              <a:tr h="697394">
                <a:tc gridSpan="4">
                  <a:txBody>
                    <a:bodyPr/>
                    <a:lstStyle/>
                    <a:p>
                      <a:pPr algn="ctr"/>
                      <a:r>
                        <a:rPr lang="en-US" sz="2800" dirty="0">
                          <a:latin typeface="Times New Roman" panose="02020603050405020304" pitchFamily="18" charset="0"/>
                          <a:cs typeface="Times New Roman" panose="02020603050405020304" pitchFamily="18" charset="0"/>
                        </a:rPr>
                        <a:t>Employees(e2)</a:t>
                      </a:r>
                      <a:endParaRPr lang="en-IN" sz="2800" dirty="0">
                        <a:latin typeface="Times New Roman" panose="02020603050405020304" pitchFamily="18" charset="0"/>
                        <a:cs typeface="Times New Roman" panose="02020603050405020304" pitchFamily="18" charset="0"/>
                      </a:endParaRPr>
                    </a:p>
                  </a:txBody>
                  <a:tcPr marL="137670" marR="137670" marT="68837" marB="68837"/>
                </a:tc>
                <a:tc hMerge="1">
                  <a:txBody>
                    <a:bodyPr/>
                    <a:lstStyle/>
                    <a:p>
                      <a:endParaRPr lang="en-IN"/>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8544364"/>
                  </a:ext>
                </a:extLst>
              </a:tr>
              <a:tr h="697394">
                <a:tc>
                  <a:txBody>
                    <a:bodyPr/>
                    <a:lstStyle/>
                    <a:p>
                      <a:r>
                        <a:rPr lang="en-US" sz="2800" dirty="0"/>
                        <a:t>EmployeeID</a:t>
                      </a:r>
                      <a:endParaRPr lang="en-IN" sz="2800" dirty="0"/>
                    </a:p>
                  </a:txBody>
                  <a:tcPr marL="137670" marR="137670" marT="68837" marB="68837">
                    <a:solidFill>
                      <a:srgbClr val="92D050"/>
                    </a:solidFill>
                  </a:tcPr>
                </a:tc>
                <a:tc>
                  <a:txBody>
                    <a:bodyPr/>
                    <a:lstStyle/>
                    <a:p>
                      <a:r>
                        <a:rPr lang="en-US" sz="2800" dirty="0">
                          <a:latin typeface="Times New Roman" panose="02020603050405020304" pitchFamily="18" charset="0"/>
                          <a:cs typeface="Times New Roman" panose="02020603050405020304" pitchFamily="18" charset="0"/>
                        </a:rPr>
                        <a:t>F_name</a:t>
                      </a:r>
                      <a:endParaRPr lang="en-IN" sz="2800" dirty="0">
                        <a:latin typeface="Times New Roman" panose="02020603050405020304" pitchFamily="18" charset="0"/>
                        <a:cs typeface="Times New Roman" panose="02020603050405020304" pitchFamily="18" charset="0"/>
                      </a:endParaRPr>
                    </a:p>
                  </a:txBody>
                  <a:tcPr marL="137670" marR="137670" marT="68837" marB="68837">
                    <a:solidFill>
                      <a:srgbClr val="92D050"/>
                    </a:solidFill>
                  </a:tcPr>
                </a:tc>
                <a:tc>
                  <a:txBody>
                    <a:bodyPr/>
                    <a:lstStyle/>
                    <a:p>
                      <a:r>
                        <a:rPr lang="en-US" sz="2800" dirty="0">
                          <a:latin typeface="Times New Roman" panose="02020603050405020304" pitchFamily="18" charset="0"/>
                          <a:cs typeface="Times New Roman" panose="02020603050405020304" pitchFamily="18" charset="0"/>
                        </a:rPr>
                        <a:t>L_name</a:t>
                      </a:r>
                      <a:endParaRPr lang="en-IN" sz="2800" dirty="0">
                        <a:latin typeface="Times New Roman" panose="02020603050405020304" pitchFamily="18" charset="0"/>
                        <a:cs typeface="Times New Roman" panose="02020603050405020304" pitchFamily="18" charset="0"/>
                      </a:endParaRPr>
                    </a:p>
                  </a:txBody>
                  <a:tcPr marL="137670" marR="137670" marT="68837" marB="68837">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DepartmentID</a:t>
                      </a:r>
                      <a:endParaRPr lang="en-IN" sz="2800" dirty="0">
                        <a:latin typeface="Times New Roman" panose="02020603050405020304" pitchFamily="18" charset="0"/>
                        <a:cs typeface="Times New Roman" panose="02020603050405020304" pitchFamily="18" charset="0"/>
                      </a:endParaRPr>
                    </a:p>
                  </a:txBody>
                  <a:tcPr marL="137670" marR="137670" marT="68837" marB="68837">
                    <a:solidFill>
                      <a:srgbClr val="92D050"/>
                    </a:solidFill>
                  </a:tcPr>
                </a:tc>
                <a:extLst>
                  <a:ext uri="{0D108BD9-81ED-4DB2-BD59-A6C34878D82A}">
                    <a16:rowId xmlns:a16="http://schemas.microsoft.com/office/drawing/2014/main" val="2371786900"/>
                  </a:ext>
                </a:extLst>
              </a:tr>
              <a:tr h="705319">
                <a:tc>
                  <a:txBody>
                    <a:bodyPr/>
                    <a:lstStyle/>
                    <a:p>
                      <a:r>
                        <a:rPr lang="en-US" sz="2800" dirty="0"/>
                        <a:t>1</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John</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Doe</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101</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4034312297"/>
                  </a:ext>
                </a:extLst>
              </a:tr>
              <a:tr h="705319">
                <a:tc>
                  <a:txBody>
                    <a:bodyPr/>
                    <a:lstStyle/>
                    <a:p>
                      <a:r>
                        <a:rPr lang="en-US" sz="2800" dirty="0"/>
                        <a:t>2</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Jane</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Smith</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102</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3211922667"/>
                  </a:ext>
                </a:extLst>
              </a:tr>
              <a:tr h="705319">
                <a:tc>
                  <a:txBody>
                    <a:bodyPr/>
                    <a:lstStyle/>
                    <a:p>
                      <a:r>
                        <a:rPr lang="en-US" sz="2800" dirty="0"/>
                        <a:t>3</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Michael</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Johnson</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103</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2545077516"/>
                  </a:ext>
                </a:extLst>
              </a:tr>
              <a:tr h="705319">
                <a:tc>
                  <a:txBody>
                    <a:bodyPr/>
                    <a:lstStyle/>
                    <a:p>
                      <a:r>
                        <a:rPr lang="en-US" sz="2800" dirty="0"/>
                        <a:t>4</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Emily</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Davis</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101</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2922864896"/>
                  </a:ext>
                </a:extLst>
              </a:tr>
              <a:tr h="705319">
                <a:tc>
                  <a:txBody>
                    <a:bodyPr/>
                    <a:lstStyle/>
                    <a:p>
                      <a:r>
                        <a:rPr lang="en-US" sz="2800" dirty="0"/>
                        <a:t>5</a:t>
                      </a:r>
                      <a:endParaRPr lang="en-IN" sz="2800" dirty="0"/>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Karen</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Taylor</a:t>
                      </a:r>
                      <a:endParaRPr lang="en-IN" sz="2800" dirty="0">
                        <a:latin typeface="Times New Roman" panose="02020603050405020304" pitchFamily="18" charset="0"/>
                        <a:cs typeface="Times New Roman" panose="02020603050405020304" pitchFamily="18" charset="0"/>
                      </a:endParaRPr>
                    </a:p>
                  </a:txBody>
                  <a:tcPr marL="137670" marR="137670" marT="68837" marB="68837"/>
                </a:tc>
                <a:tc>
                  <a:txBody>
                    <a:bodyPr/>
                    <a:lstStyle/>
                    <a:p>
                      <a:r>
                        <a:rPr lang="en-US" sz="2800" dirty="0">
                          <a:latin typeface="Times New Roman" panose="02020603050405020304" pitchFamily="18" charset="0"/>
                          <a:cs typeface="Times New Roman" panose="02020603050405020304" pitchFamily="18" charset="0"/>
                        </a:rPr>
                        <a:t>105</a:t>
                      </a:r>
                      <a:endParaRPr lang="en-IN" sz="2800" dirty="0">
                        <a:latin typeface="Times New Roman" panose="02020603050405020304" pitchFamily="18" charset="0"/>
                        <a:cs typeface="Times New Roman" panose="02020603050405020304" pitchFamily="18" charset="0"/>
                      </a:endParaRPr>
                    </a:p>
                  </a:txBody>
                  <a:tcPr marL="137670" marR="137670" marT="68837" marB="68837"/>
                </a:tc>
                <a:extLst>
                  <a:ext uri="{0D108BD9-81ED-4DB2-BD59-A6C34878D82A}">
                    <a16:rowId xmlns:a16="http://schemas.microsoft.com/office/drawing/2014/main" val="1726635490"/>
                  </a:ext>
                </a:extLst>
              </a:tr>
            </a:tbl>
          </a:graphicData>
        </a:graphic>
      </p:graphicFrame>
    </p:spTree>
    <p:extLst>
      <p:ext uri="{BB962C8B-B14F-4D97-AF65-F5344CB8AC3E}">
        <p14:creationId xmlns:p14="http://schemas.microsoft.com/office/powerpoint/2010/main" val="18254273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831E8B8-B6CC-4F65-A4F3-7FC5D1BB50EF}"/>
              </a:ext>
            </a:extLst>
          </p:cNvPr>
          <p:cNvGraphicFramePr>
            <a:graphicFrameLocks noGrp="1"/>
          </p:cNvGraphicFramePr>
          <p:nvPr>
            <p:extLst>
              <p:ext uri="{D42A27DB-BD31-4B8C-83A1-F6EECF244321}">
                <p14:modId xmlns:p14="http://schemas.microsoft.com/office/powerpoint/2010/main" val="516040314"/>
              </p:ext>
            </p:extLst>
          </p:nvPr>
        </p:nvGraphicFramePr>
        <p:xfrm>
          <a:off x="3867839" y="1065201"/>
          <a:ext cx="11977895" cy="3617423"/>
        </p:xfrm>
        <a:graphic>
          <a:graphicData uri="http://schemas.openxmlformats.org/drawingml/2006/table">
            <a:tbl>
              <a:tblPr firstRow="1" bandRow="1">
                <a:tableStyleId>{5C22544A-7EE6-4342-B048-85BDC9FD1C3A}</a:tableStyleId>
              </a:tblPr>
              <a:tblGrid>
                <a:gridCol w="2651614">
                  <a:extLst>
                    <a:ext uri="{9D8B030D-6E8A-4147-A177-3AD203B41FA5}">
                      <a16:colId xmlns:a16="http://schemas.microsoft.com/office/drawing/2014/main" val="4097084303"/>
                    </a:ext>
                  </a:extLst>
                </a:gridCol>
                <a:gridCol w="1882319">
                  <a:extLst>
                    <a:ext uri="{9D8B030D-6E8A-4147-A177-3AD203B41FA5}">
                      <a16:colId xmlns:a16="http://schemas.microsoft.com/office/drawing/2014/main" val="3219348624"/>
                    </a:ext>
                  </a:extLst>
                </a:gridCol>
                <a:gridCol w="2652804">
                  <a:extLst>
                    <a:ext uri="{9D8B030D-6E8A-4147-A177-3AD203B41FA5}">
                      <a16:colId xmlns:a16="http://schemas.microsoft.com/office/drawing/2014/main" val="1911031941"/>
                    </a:ext>
                  </a:extLst>
                </a:gridCol>
                <a:gridCol w="2044226">
                  <a:extLst>
                    <a:ext uri="{9D8B030D-6E8A-4147-A177-3AD203B41FA5}">
                      <a16:colId xmlns:a16="http://schemas.microsoft.com/office/drawing/2014/main" val="1190825130"/>
                    </a:ext>
                  </a:extLst>
                </a:gridCol>
                <a:gridCol w="2746932">
                  <a:extLst>
                    <a:ext uri="{9D8B030D-6E8A-4147-A177-3AD203B41FA5}">
                      <a16:colId xmlns:a16="http://schemas.microsoft.com/office/drawing/2014/main" val="2944113517"/>
                    </a:ext>
                  </a:extLst>
                </a:gridCol>
              </a:tblGrid>
              <a:tr h="915327">
                <a:tc gridSpan="5">
                  <a:txBody>
                    <a:bodyPr/>
                    <a:lstStyle/>
                    <a:p>
                      <a:pPr algn="ctr"/>
                      <a:r>
                        <a:rPr lang="en-US" sz="5200" dirty="0"/>
                        <a:t>RESULT</a:t>
                      </a:r>
                      <a:endParaRPr lang="en-IN" sz="5200" dirty="0"/>
                    </a:p>
                  </a:txBody>
                  <a:tcPr marL="121927" marR="121927" marT="60963" marB="60963"/>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2505539318"/>
                  </a:ext>
                </a:extLst>
              </a:tr>
              <a:tr h="888876">
                <a:tc>
                  <a:txBody>
                    <a:bodyPr/>
                    <a:lstStyle/>
                    <a:p>
                      <a:r>
                        <a:rPr lang="en-US" sz="3200" dirty="0">
                          <a:latin typeface="Times New Roman" panose="02020603050405020304" pitchFamily="18" charset="0"/>
                          <a:cs typeface="Times New Roman" panose="02020603050405020304" pitchFamily="18" charset="0"/>
                        </a:rPr>
                        <a:t>EmployeeID1</a:t>
                      </a:r>
                    </a:p>
                  </a:txBody>
                  <a:tcPr marL="121927" marR="121927" marT="60963" marB="60963">
                    <a:solidFill>
                      <a:srgbClr val="92D050"/>
                    </a:solidFill>
                  </a:tcPr>
                </a:tc>
                <a:tc>
                  <a:txBody>
                    <a:bodyPr/>
                    <a:lstStyle/>
                    <a:p>
                      <a:r>
                        <a:rPr lang="en-US" sz="3200" dirty="0">
                          <a:latin typeface="Times New Roman" panose="02020603050405020304" pitchFamily="18" charset="0"/>
                          <a:cs typeface="Times New Roman" panose="02020603050405020304" pitchFamily="18" charset="0"/>
                        </a:rPr>
                        <a:t>F_name1</a:t>
                      </a:r>
                      <a:endParaRPr lang="en-IN" sz="3200" dirty="0">
                        <a:latin typeface="Times New Roman" panose="02020603050405020304" pitchFamily="18" charset="0"/>
                        <a:cs typeface="Times New Roman" panose="02020603050405020304" pitchFamily="18" charset="0"/>
                      </a:endParaRPr>
                    </a:p>
                  </a:txBody>
                  <a:tcPr marL="121927" marR="121927" marT="60963" marB="60963">
                    <a:solidFill>
                      <a:srgbClr val="92D050"/>
                    </a:solidFill>
                  </a:tcPr>
                </a:tc>
                <a:tc>
                  <a:txBody>
                    <a:bodyPr/>
                    <a:lstStyle/>
                    <a:p>
                      <a:r>
                        <a:rPr lang="en-US" sz="3200" dirty="0">
                          <a:latin typeface="Times New Roman" panose="02020603050405020304" pitchFamily="18" charset="0"/>
                          <a:cs typeface="Times New Roman" panose="02020603050405020304" pitchFamily="18" charset="0"/>
                        </a:rPr>
                        <a:t>EmployeeID2</a:t>
                      </a:r>
                      <a:endParaRPr lang="en-IN" sz="3200" dirty="0">
                        <a:latin typeface="Times New Roman" panose="02020603050405020304" pitchFamily="18" charset="0"/>
                        <a:cs typeface="Times New Roman" panose="02020603050405020304" pitchFamily="18" charset="0"/>
                      </a:endParaRPr>
                    </a:p>
                  </a:txBody>
                  <a:tcPr marL="121927" marR="121927" marT="60963" marB="60963">
                    <a:solidFill>
                      <a:srgbClr val="92D050"/>
                    </a:solidFill>
                  </a:tcPr>
                </a:tc>
                <a:tc>
                  <a:txBody>
                    <a:bodyPr/>
                    <a:lstStyle/>
                    <a:p>
                      <a:r>
                        <a:rPr lang="en-US" sz="3200" dirty="0">
                          <a:latin typeface="Times New Roman" panose="02020603050405020304" pitchFamily="18" charset="0"/>
                          <a:cs typeface="Times New Roman" panose="02020603050405020304" pitchFamily="18" charset="0"/>
                        </a:rPr>
                        <a:t>F_name2</a:t>
                      </a:r>
                      <a:endParaRPr lang="en-IN" sz="3200" dirty="0">
                        <a:latin typeface="Times New Roman" panose="02020603050405020304" pitchFamily="18" charset="0"/>
                        <a:cs typeface="Times New Roman" panose="02020603050405020304" pitchFamily="18" charset="0"/>
                      </a:endParaRPr>
                    </a:p>
                  </a:txBody>
                  <a:tcPr marL="121927" marR="121927" marT="60963" marB="60963">
                    <a:solidFill>
                      <a:srgbClr val="92D050"/>
                    </a:solidFill>
                  </a:tcPr>
                </a:tc>
                <a:tc>
                  <a:txBody>
                    <a:bodyPr/>
                    <a:lstStyle/>
                    <a:p>
                      <a:r>
                        <a:rPr lang="en-US" sz="3200" dirty="0">
                          <a:latin typeface="Times New Roman" panose="02020603050405020304" pitchFamily="18" charset="0"/>
                          <a:cs typeface="Times New Roman" panose="02020603050405020304" pitchFamily="18" charset="0"/>
                        </a:rPr>
                        <a:t>DepartmentID</a:t>
                      </a:r>
                      <a:endParaRPr lang="en-IN" sz="3200" dirty="0">
                        <a:latin typeface="Times New Roman" panose="02020603050405020304" pitchFamily="18" charset="0"/>
                        <a:cs typeface="Times New Roman" panose="02020603050405020304" pitchFamily="18" charset="0"/>
                      </a:endParaRPr>
                    </a:p>
                  </a:txBody>
                  <a:tcPr marL="121927" marR="121927" marT="60963" marB="60963">
                    <a:solidFill>
                      <a:srgbClr val="92D050"/>
                    </a:solidFill>
                  </a:tcPr>
                </a:tc>
                <a:extLst>
                  <a:ext uri="{0D108BD9-81ED-4DB2-BD59-A6C34878D82A}">
                    <a16:rowId xmlns:a16="http://schemas.microsoft.com/office/drawing/2014/main" val="3205714506"/>
                  </a:ext>
                </a:extLst>
              </a:tr>
              <a:tr h="906610">
                <a:tc>
                  <a:txBody>
                    <a:bodyPr/>
                    <a:lstStyle/>
                    <a:p>
                      <a:r>
                        <a:rPr lang="en-US" sz="3200" dirty="0">
                          <a:latin typeface="Times New Roman" panose="02020603050405020304" pitchFamily="18" charset="0"/>
                          <a:cs typeface="Times New Roman" panose="02020603050405020304" pitchFamily="18" charset="0"/>
                        </a:rPr>
                        <a:t>1</a:t>
                      </a:r>
                      <a:endParaRPr lang="en-IN" sz="3200" dirty="0">
                        <a:latin typeface="Times New Roman" panose="02020603050405020304" pitchFamily="18" charset="0"/>
                        <a:cs typeface="Times New Roman" panose="02020603050405020304" pitchFamily="18" charset="0"/>
                      </a:endParaRPr>
                    </a:p>
                  </a:txBody>
                  <a:tcPr marL="121927" marR="121927" marT="60963" marB="60963"/>
                </a:tc>
                <a:tc>
                  <a:txBody>
                    <a:bodyPr/>
                    <a:lstStyle/>
                    <a:p>
                      <a:r>
                        <a:rPr lang="en-US" sz="3200" dirty="0">
                          <a:latin typeface="Times New Roman" panose="02020603050405020304" pitchFamily="18" charset="0"/>
                          <a:cs typeface="Times New Roman" panose="02020603050405020304" pitchFamily="18" charset="0"/>
                        </a:rPr>
                        <a:t>John</a:t>
                      </a:r>
                      <a:endParaRPr lang="en-IN" sz="3200" dirty="0">
                        <a:latin typeface="Times New Roman" panose="02020603050405020304" pitchFamily="18" charset="0"/>
                        <a:cs typeface="Times New Roman" panose="02020603050405020304" pitchFamily="18" charset="0"/>
                      </a:endParaRPr>
                    </a:p>
                  </a:txBody>
                  <a:tcPr marL="121927" marR="121927" marT="60963" marB="60963"/>
                </a:tc>
                <a:tc>
                  <a:txBody>
                    <a:bodyPr/>
                    <a:lstStyle/>
                    <a:p>
                      <a:r>
                        <a:rPr lang="en-US" sz="3200" dirty="0">
                          <a:latin typeface="Times New Roman" panose="02020603050405020304" pitchFamily="18" charset="0"/>
                          <a:cs typeface="Times New Roman" panose="02020603050405020304" pitchFamily="18" charset="0"/>
                        </a:rPr>
                        <a:t>4</a:t>
                      </a:r>
                      <a:endParaRPr lang="en-IN" sz="3200" dirty="0">
                        <a:latin typeface="Times New Roman" panose="02020603050405020304" pitchFamily="18" charset="0"/>
                        <a:cs typeface="Times New Roman" panose="02020603050405020304" pitchFamily="18" charset="0"/>
                      </a:endParaRPr>
                    </a:p>
                  </a:txBody>
                  <a:tcPr marL="121927" marR="121927" marT="60963" marB="60963"/>
                </a:tc>
                <a:tc>
                  <a:txBody>
                    <a:bodyPr/>
                    <a:lstStyle/>
                    <a:p>
                      <a:r>
                        <a:rPr lang="en-US" sz="3200" dirty="0">
                          <a:latin typeface="Times New Roman" panose="02020603050405020304" pitchFamily="18" charset="0"/>
                          <a:cs typeface="Times New Roman" panose="02020603050405020304" pitchFamily="18" charset="0"/>
                        </a:rPr>
                        <a:t>Emily</a:t>
                      </a:r>
                      <a:endParaRPr lang="en-IN" sz="3200" dirty="0">
                        <a:latin typeface="Times New Roman" panose="02020603050405020304" pitchFamily="18" charset="0"/>
                        <a:cs typeface="Times New Roman" panose="02020603050405020304" pitchFamily="18" charset="0"/>
                      </a:endParaRPr>
                    </a:p>
                  </a:txBody>
                  <a:tcPr marL="121927" marR="121927" marT="60963" marB="60963"/>
                </a:tc>
                <a:tc>
                  <a:txBody>
                    <a:bodyPr/>
                    <a:lstStyle/>
                    <a:p>
                      <a:r>
                        <a:rPr lang="en-US" sz="3200" dirty="0">
                          <a:latin typeface="Times New Roman" panose="02020603050405020304" pitchFamily="18" charset="0"/>
                          <a:cs typeface="Times New Roman" panose="02020603050405020304" pitchFamily="18" charset="0"/>
                        </a:rPr>
                        <a:t>101</a:t>
                      </a:r>
                      <a:endParaRPr lang="en-IN" sz="3200" dirty="0">
                        <a:latin typeface="Times New Roman" panose="02020603050405020304" pitchFamily="18" charset="0"/>
                        <a:cs typeface="Times New Roman" panose="02020603050405020304" pitchFamily="18" charset="0"/>
                      </a:endParaRPr>
                    </a:p>
                  </a:txBody>
                  <a:tcPr marL="121927" marR="121927" marT="60963" marB="60963"/>
                </a:tc>
                <a:extLst>
                  <a:ext uri="{0D108BD9-81ED-4DB2-BD59-A6C34878D82A}">
                    <a16:rowId xmlns:a16="http://schemas.microsoft.com/office/drawing/2014/main" val="873069152"/>
                  </a:ext>
                </a:extLst>
              </a:tr>
              <a:tr h="906610">
                <a:tc>
                  <a:txBody>
                    <a:bodyPr/>
                    <a:lstStyle/>
                    <a:p>
                      <a:r>
                        <a:rPr lang="en-US" sz="3200" dirty="0">
                          <a:latin typeface="Times New Roman" panose="02020603050405020304" pitchFamily="18" charset="0"/>
                          <a:cs typeface="Times New Roman" panose="02020603050405020304" pitchFamily="18" charset="0"/>
                        </a:rPr>
                        <a:t>2</a:t>
                      </a:r>
                      <a:endParaRPr lang="en-IN" sz="3200" dirty="0">
                        <a:latin typeface="Times New Roman" panose="02020603050405020304" pitchFamily="18" charset="0"/>
                        <a:cs typeface="Times New Roman" panose="02020603050405020304" pitchFamily="18" charset="0"/>
                      </a:endParaRPr>
                    </a:p>
                  </a:txBody>
                  <a:tcPr marL="121927" marR="121927" marT="60963" marB="60963"/>
                </a:tc>
                <a:tc>
                  <a:txBody>
                    <a:bodyPr/>
                    <a:lstStyle/>
                    <a:p>
                      <a:r>
                        <a:rPr lang="en-US" sz="3200" dirty="0">
                          <a:latin typeface="Times New Roman" panose="02020603050405020304" pitchFamily="18" charset="0"/>
                          <a:cs typeface="Times New Roman" panose="02020603050405020304" pitchFamily="18" charset="0"/>
                        </a:rPr>
                        <a:t>Emily</a:t>
                      </a:r>
                      <a:endParaRPr lang="en-IN" sz="3200" dirty="0">
                        <a:latin typeface="Times New Roman" panose="02020603050405020304" pitchFamily="18" charset="0"/>
                        <a:cs typeface="Times New Roman" panose="02020603050405020304" pitchFamily="18" charset="0"/>
                      </a:endParaRPr>
                    </a:p>
                  </a:txBody>
                  <a:tcPr marL="121927" marR="121927" marT="60963" marB="60963"/>
                </a:tc>
                <a:tc>
                  <a:txBody>
                    <a:bodyPr/>
                    <a:lstStyle/>
                    <a:p>
                      <a:r>
                        <a:rPr lang="en-US" sz="3200" dirty="0">
                          <a:latin typeface="Times New Roman" panose="02020603050405020304" pitchFamily="18" charset="0"/>
                          <a:cs typeface="Times New Roman" panose="02020603050405020304" pitchFamily="18" charset="0"/>
                        </a:rPr>
                        <a:t>1</a:t>
                      </a:r>
                      <a:endParaRPr lang="en-IN" sz="3200" dirty="0">
                        <a:latin typeface="Times New Roman" panose="02020603050405020304" pitchFamily="18" charset="0"/>
                        <a:cs typeface="Times New Roman" panose="02020603050405020304" pitchFamily="18" charset="0"/>
                      </a:endParaRPr>
                    </a:p>
                  </a:txBody>
                  <a:tcPr marL="121927" marR="121927" marT="60963" marB="60963"/>
                </a:tc>
                <a:tc>
                  <a:txBody>
                    <a:bodyPr/>
                    <a:lstStyle/>
                    <a:p>
                      <a:r>
                        <a:rPr lang="en-US" sz="3200" dirty="0">
                          <a:latin typeface="Times New Roman" panose="02020603050405020304" pitchFamily="18" charset="0"/>
                          <a:cs typeface="Times New Roman" panose="02020603050405020304" pitchFamily="18" charset="0"/>
                        </a:rPr>
                        <a:t>John</a:t>
                      </a:r>
                      <a:endParaRPr lang="en-IN" sz="3200" dirty="0">
                        <a:latin typeface="Times New Roman" panose="02020603050405020304" pitchFamily="18" charset="0"/>
                        <a:cs typeface="Times New Roman" panose="02020603050405020304" pitchFamily="18" charset="0"/>
                      </a:endParaRPr>
                    </a:p>
                  </a:txBody>
                  <a:tcPr marL="121927" marR="121927" marT="60963" marB="60963"/>
                </a:tc>
                <a:tc>
                  <a:txBody>
                    <a:bodyPr/>
                    <a:lstStyle/>
                    <a:p>
                      <a:r>
                        <a:rPr lang="en-US" sz="3200" dirty="0">
                          <a:latin typeface="Times New Roman" panose="02020603050405020304" pitchFamily="18" charset="0"/>
                          <a:cs typeface="Times New Roman" panose="02020603050405020304" pitchFamily="18" charset="0"/>
                        </a:rPr>
                        <a:t>101</a:t>
                      </a:r>
                      <a:endParaRPr lang="en-IN" sz="3200" dirty="0">
                        <a:latin typeface="Times New Roman" panose="02020603050405020304" pitchFamily="18" charset="0"/>
                        <a:cs typeface="Times New Roman" panose="02020603050405020304" pitchFamily="18" charset="0"/>
                      </a:endParaRPr>
                    </a:p>
                  </a:txBody>
                  <a:tcPr marL="121927" marR="121927" marT="60963" marB="60963"/>
                </a:tc>
                <a:extLst>
                  <a:ext uri="{0D108BD9-81ED-4DB2-BD59-A6C34878D82A}">
                    <a16:rowId xmlns:a16="http://schemas.microsoft.com/office/drawing/2014/main" val="4148652128"/>
                  </a:ext>
                </a:extLst>
              </a:tr>
            </a:tbl>
          </a:graphicData>
        </a:graphic>
      </p:graphicFrame>
      <p:sp>
        <p:nvSpPr>
          <p:cNvPr id="4" name="TextBox 3">
            <a:extLst>
              <a:ext uri="{FF2B5EF4-FFF2-40B4-BE49-F238E27FC236}">
                <a16:creationId xmlns:a16="http://schemas.microsoft.com/office/drawing/2014/main" id="{777181FB-57F9-4448-9F09-5EB4CCBE1424}"/>
              </a:ext>
            </a:extLst>
          </p:cNvPr>
          <p:cNvSpPr txBox="1"/>
          <p:nvPr/>
        </p:nvSpPr>
        <p:spPr>
          <a:xfrm>
            <a:off x="1920240" y="5544344"/>
            <a:ext cx="17080992" cy="2585323"/>
          </a:xfrm>
          <a:prstGeom prst="rect">
            <a:avLst/>
          </a:prstGeom>
          <a:solidFill>
            <a:srgbClr val="FF0000"/>
          </a:solidFill>
        </p:spPr>
        <p:txBody>
          <a:bodyPr wrap="square" rtlCol="0">
            <a:spAutoFit/>
          </a:bodyPr>
          <a:lstStyle/>
          <a:p>
            <a:pPr algn="just"/>
            <a:r>
              <a:rPr lang="en-US" sz="3600" dirty="0">
                <a:solidFill>
                  <a:schemeClr val="bg1"/>
                </a:solidFill>
                <a:latin typeface="Times New Roman" panose="02020603050405020304" pitchFamily="18" charset="0"/>
                <a:cs typeface="Times New Roman" panose="02020603050405020304" pitchFamily="18" charset="0"/>
              </a:rPr>
              <a:t>The self join on the ‘Employees’ table allows us to find pairs of employees who work in the same department. </a:t>
            </a:r>
          </a:p>
          <a:p>
            <a:pPr algn="just"/>
            <a:r>
              <a:rPr lang="en-US" sz="3600" dirty="0">
                <a:solidFill>
                  <a:schemeClr val="bg1"/>
                </a:solidFill>
                <a:latin typeface="Times New Roman" panose="02020603050405020304" pitchFamily="18" charset="0"/>
                <a:cs typeface="Times New Roman" panose="02020603050405020304" pitchFamily="18" charset="0"/>
              </a:rPr>
              <a:t>Each row in the result set represents a pair of employees from the same department, excluding pairs where an employee is compared with themselves.</a:t>
            </a:r>
            <a:endParaRPr lang="en-IN" sz="36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83682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C0A6-D4FD-47F8-8035-4CB937AF5EF4}"/>
              </a:ext>
            </a:extLst>
          </p:cNvPr>
          <p:cNvSpPr>
            <a:spLocks noGrp="1"/>
          </p:cNvSpPr>
          <p:nvPr>
            <p:ph type="title"/>
          </p:nvPr>
        </p:nvSpPr>
        <p:spPr>
          <a:xfrm>
            <a:off x="2414171" y="656724"/>
            <a:ext cx="14885231" cy="1742989"/>
          </a:xfrm>
        </p:spPr>
        <p:txBody>
          <a:bodyPr>
            <a:normAutofit/>
          </a:bodyPr>
          <a:lstStyle/>
          <a:p>
            <a:r>
              <a:rPr lang="en-IN" sz="5400" b="1" dirty="0">
                <a:latin typeface="Times New Roman" panose="02020603050405020304" pitchFamily="18" charset="0"/>
                <a:cs typeface="Times New Roman" panose="02020603050405020304" pitchFamily="18" charset="0"/>
              </a:rPr>
              <a:t>SET OPERATIONS </a:t>
            </a:r>
          </a:p>
        </p:txBody>
      </p:sp>
      <p:sp>
        <p:nvSpPr>
          <p:cNvPr id="3" name="Content Placeholder 2">
            <a:extLst>
              <a:ext uri="{FF2B5EF4-FFF2-40B4-BE49-F238E27FC236}">
                <a16:creationId xmlns:a16="http://schemas.microsoft.com/office/drawing/2014/main" id="{D293815C-EC19-4C91-BD54-49BBAE4B03B2}"/>
              </a:ext>
            </a:extLst>
          </p:cNvPr>
          <p:cNvSpPr>
            <a:spLocks noGrp="1"/>
          </p:cNvSpPr>
          <p:nvPr>
            <p:ph idx="1"/>
          </p:nvPr>
        </p:nvSpPr>
        <p:spPr>
          <a:xfrm>
            <a:off x="2196576" y="2399714"/>
            <a:ext cx="16406734" cy="7154190"/>
          </a:xfrm>
          <a:noFill/>
          <a:ln w="22225">
            <a:noFill/>
          </a:ln>
        </p:spPr>
        <p:txBody>
          <a:bodyPr>
            <a:normAutofit/>
          </a:bodyPr>
          <a:lstStyle/>
          <a:p>
            <a:pPr algn="just"/>
            <a:r>
              <a:rPr lang="en-US" sz="4000" dirty="0">
                <a:latin typeface="Times New Roman" panose="02020603050405020304" pitchFamily="18" charset="0"/>
                <a:cs typeface="Times New Roman" panose="02020603050405020304" pitchFamily="18" charset="0"/>
              </a:rPr>
              <a:t>Set operations in SQL are used to combine or manipulate the result sets of multiple SELECT queries. </a:t>
            </a:r>
          </a:p>
          <a:p>
            <a:pPr algn="just"/>
            <a:r>
              <a:rPr lang="en-US" sz="4000" dirty="0">
                <a:latin typeface="Times New Roman" panose="02020603050405020304" pitchFamily="18" charset="0"/>
                <a:cs typeface="Times New Roman" panose="02020603050405020304" pitchFamily="18" charset="0"/>
              </a:rPr>
              <a:t>They allow you to perform operations similar to those in set theory, such as union, intersection, and difference, on the data retrieved from different tables or queries. </a:t>
            </a:r>
          </a:p>
          <a:p>
            <a:pPr algn="just"/>
            <a:r>
              <a:rPr lang="en-US" sz="4000" dirty="0">
                <a:latin typeface="Times New Roman" panose="02020603050405020304" pitchFamily="18" charset="0"/>
                <a:cs typeface="Times New Roman" panose="02020603050405020304" pitchFamily="18" charset="0"/>
              </a:rPr>
              <a:t>There are four primary set operations in SQL: </a:t>
            </a:r>
          </a:p>
          <a:p>
            <a:pPr marL="1478494" lvl="2" indent="0">
              <a:buNone/>
            </a:pPr>
            <a:r>
              <a:rPr lang="en-US" b="1" dirty="0"/>
              <a:t>● UNION </a:t>
            </a:r>
          </a:p>
          <a:p>
            <a:pPr marL="1478494" lvl="2" indent="0">
              <a:buNone/>
            </a:pPr>
            <a:r>
              <a:rPr lang="en-US" b="1" dirty="0"/>
              <a:t>● INTERSECT </a:t>
            </a:r>
          </a:p>
          <a:p>
            <a:pPr marL="1478494" lvl="2" indent="0">
              <a:buNone/>
            </a:pPr>
            <a:r>
              <a:rPr lang="en-US" b="1" dirty="0"/>
              <a:t>● EXCEPT (or MINUS) </a:t>
            </a:r>
          </a:p>
          <a:p>
            <a:pPr marL="1478494" lvl="2" indent="0">
              <a:buNone/>
            </a:pPr>
            <a:r>
              <a:rPr lang="en-US" b="1" dirty="0"/>
              <a:t>● UNION ALL</a:t>
            </a:r>
          </a:p>
        </p:txBody>
      </p:sp>
    </p:spTree>
    <p:extLst>
      <p:ext uri="{BB962C8B-B14F-4D97-AF65-F5344CB8AC3E}">
        <p14:creationId xmlns:p14="http://schemas.microsoft.com/office/powerpoint/2010/main" val="769385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F6B1-83E9-4E43-A3D9-926E7FBF3C68}"/>
              </a:ext>
            </a:extLst>
          </p:cNvPr>
          <p:cNvSpPr>
            <a:spLocks noGrp="1"/>
          </p:cNvSpPr>
          <p:nvPr>
            <p:ph type="title"/>
          </p:nvPr>
        </p:nvSpPr>
        <p:spPr>
          <a:xfrm>
            <a:off x="3607583" y="765330"/>
            <a:ext cx="12498407" cy="1378263"/>
          </a:xfrm>
        </p:spPr>
        <p:txBody>
          <a:bodyPr>
            <a:normAutofit/>
          </a:bodyPr>
          <a:lstStyle/>
          <a:p>
            <a:r>
              <a:rPr lang="en-IN" sz="5400" b="1" dirty="0">
                <a:latin typeface="Times New Roman" panose="02020603050405020304" pitchFamily="18" charset="0"/>
                <a:cs typeface="Times New Roman" panose="02020603050405020304" pitchFamily="18" charset="0"/>
              </a:rPr>
              <a:t>1. UNION:</a:t>
            </a:r>
          </a:p>
        </p:txBody>
      </p:sp>
      <p:sp>
        <p:nvSpPr>
          <p:cNvPr id="3" name="Content Placeholder 2">
            <a:extLst>
              <a:ext uri="{FF2B5EF4-FFF2-40B4-BE49-F238E27FC236}">
                <a16:creationId xmlns:a16="http://schemas.microsoft.com/office/drawing/2014/main" id="{FEA0163B-A3CF-4083-A68A-FB980DEC05FE}"/>
              </a:ext>
            </a:extLst>
          </p:cNvPr>
          <p:cNvSpPr>
            <a:spLocks noGrp="1"/>
          </p:cNvSpPr>
          <p:nvPr>
            <p:ph idx="1"/>
          </p:nvPr>
        </p:nvSpPr>
        <p:spPr>
          <a:xfrm>
            <a:off x="2532376" y="2143076"/>
            <a:ext cx="15814272" cy="8179765"/>
          </a:xfrm>
          <a:noFill/>
          <a:ln w="22225">
            <a:noFill/>
          </a:ln>
        </p:spPr>
        <p:txBody>
          <a:bodyPr>
            <a:normAutofit/>
          </a:bodyPr>
          <a:lstStyle/>
          <a:p>
            <a:pPr algn="just"/>
            <a:r>
              <a:rPr lang="en-US" sz="3600" dirty="0">
                <a:latin typeface="Times New Roman" panose="02020603050405020304" pitchFamily="18" charset="0"/>
                <a:cs typeface="Times New Roman" panose="02020603050405020304" pitchFamily="18" charset="0"/>
              </a:rPr>
              <a:t>The UNION operator combines the result sets of two or more SELECT queries into a single result set. </a:t>
            </a:r>
          </a:p>
          <a:p>
            <a:pPr algn="just"/>
            <a:r>
              <a:rPr lang="en-US" sz="3600" dirty="0">
                <a:latin typeface="Times New Roman" panose="02020603050405020304" pitchFamily="18" charset="0"/>
                <a:cs typeface="Times New Roman" panose="02020603050405020304" pitchFamily="18" charset="0"/>
              </a:rPr>
              <a:t>It removes duplicates by default, meaning that if there are identical rows in the result sets, only one instance of each row will appear in the final result.</a:t>
            </a:r>
          </a:p>
          <a:p>
            <a:pPr algn="just"/>
            <a:r>
              <a:rPr lang="en-US" sz="3600" dirty="0">
                <a:latin typeface="Times New Roman" panose="02020603050405020304" pitchFamily="18" charset="0"/>
                <a:cs typeface="Times New Roman" panose="02020603050405020304" pitchFamily="18" charset="0"/>
              </a:rPr>
              <a:t>To include duplicate rows, you can use ‘UNION ALL’</a:t>
            </a:r>
          </a:p>
          <a:p>
            <a:r>
              <a:rPr lang="en-US" dirty="0">
                <a:latin typeface="Times New Roman" panose="02020603050405020304" pitchFamily="18" charset="0"/>
                <a:cs typeface="Times New Roman" panose="02020603050405020304" pitchFamily="18" charset="0"/>
              </a:rPr>
              <a:t>Syntax:</a:t>
            </a:r>
          </a:p>
          <a:p>
            <a:pPr marL="739247" lvl="1" indent="0">
              <a:buNone/>
            </a:pPr>
            <a:r>
              <a:rPr lang="en-US" b="1" dirty="0"/>
              <a:t>SELECT column1, column2,…</a:t>
            </a:r>
          </a:p>
          <a:p>
            <a:pPr marL="739247" lvl="1" indent="0">
              <a:buNone/>
            </a:pPr>
            <a:r>
              <a:rPr lang="en-US" b="1" dirty="0"/>
              <a:t>FROM table1</a:t>
            </a:r>
          </a:p>
          <a:p>
            <a:pPr marL="739247" lvl="1" indent="0">
              <a:buNone/>
            </a:pPr>
            <a:r>
              <a:rPr lang="en-US" b="1" dirty="0"/>
              <a:t>UNION</a:t>
            </a:r>
          </a:p>
          <a:p>
            <a:pPr marL="739247" lvl="1" indent="0">
              <a:buNone/>
            </a:pPr>
            <a:r>
              <a:rPr lang="en-US" b="1" dirty="0"/>
              <a:t>SELECT column1,column2,…</a:t>
            </a:r>
          </a:p>
          <a:p>
            <a:pPr marL="739247" lvl="1" indent="0">
              <a:buNone/>
            </a:pPr>
            <a:r>
              <a:rPr lang="en-US" b="1" dirty="0"/>
              <a:t>FROM table2;</a:t>
            </a:r>
            <a:endParaRPr lang="en-US" dirty="0"/>
          </a:p>
        </p:txBody>
      </p:sp>
    </p:spTree>
    <p:extLst>
      <p:ext uri="{BB962C8B-B14F-4D97-AF65-F5344CB8AC3E}">
        <p14:creationId xmlns:p14="http://schemas.microsoft.com/office/powerpoint/2010/main" val="30113471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84D7-A762-410B-9AE5-1F128F720C1D}"/>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RULES FOR USING ‘UNION’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554256-A11F-4742-9ED4-FEB9808D0786}"/>
              </a:ext>
            </a:extLst>
          </p:cNvPr>
          <p:cNvSpPr>
            <a:spLocks noGrp="1"/>
          </p:cNvSpPr>
          <p:nvPr>
            <p:ph idx="1"/>
          </p:nvPr>
        </p:nvSpPr>
        <p:spPr>
          <a:xfrm>
            <a:off x="2710918" y="3525883"/>
            <a:ext cx="16199528" cy="5051515"/>
          </a:xfrm>
          <a:noFill/>
          <a:ln w="19050">
            <a:noFill/>
          </a:ln>
        </p:spPr>
        <p:txBody>
          <a:bodyPr>
            <a:normAutofit/>
          </a:bodyPr>
          <a:lstStyle/>
          <a:p>
            <a:r>
              <a:rPr lang="en-US" sz="3600" dirty="0">
                <a:latin typeface="Times New Roman" panose="02020603050405020304" pitchFamily="18" charset="0"/>
                <a:cs typeface="Times New Roman" panose="02020603050405020304" pitchFamily="18" charset="0"/>
              </a:rPr>
              <a:t>Each ‘SELECT’ statement within the ‘UNION’ must have the same number of columns.</a:t>
            </a:r>
          </a:p>
          <a:p>
            <a:r>
              <a:rPr lang="en-US" sz="3600" dirty="0">
                <a:latin typeface="Times New Roman" panose="02020603050405020304" pitchFamily="18" charset="0"/>
                <a:cs typeface="Times New Roman" panose="02020603050405020304" pitchFamily="18" charset="0"/>
              </a:rPr>
              <a:t>The columns must also have similar data types.</a:t>
            </a:r>
          </a:p>
          <a:p>
            <a:r>
              <a:rPr lang="en-US" sz="3600" dirty="0">
                <a:latin typeface="Times New Roman" panose="02020603050405020304" pitchFamily="18" charset="0"/>
                <a:cs typeface="Times New Roman" panose="02020603050405020304" pitchFamily="18" charset="0"/>
              </a:rPr>
              <a:t>The columns in each ‘SELECT’ statement must be in the same order.</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4483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140184-7442-41A5-8D73-5D952E8C3008}"/>
              </a:ext>
            </a:extLst>
          </p:cNvPr>
          <p:cNvGraphicFramePr>
            <a:graphicFrameLocks noGrp="1"/>
          </p:cNvGraphicFramePr>
          <p:nvPr>
            <p:extLst>
              <p:ext uri="{D42A27DB-BD31-4B8C-83A1-F6EECF244321}">
                <p14:modId xmlns:p14="http://schemas.microsoft.com/office/powerpoint/2010/main" val="1242711401"/>
              </p:ext>
            </p:extLst>
          </p:nvPr>
        </p:nvGraphicFramePr>
        <p:xfrm>
          <a:off x="2701211" y="551964"/>
          <a:ext cx="7367106" cy="3916641"/>
        </p:xfrm>
        <a:graphic>
          <a:graphicData uri="http://schemas.openxmlformats.org/drawingml/2006/table">
            <a:tbl>
              <a:tblPr firstRow="1" bandRow="1">
                <a:tableStyleId>{5C22544A-7EE6-4342-B048-85BDC9FD1C3A}</a:tableStyleId>
              </a:tblPr>
              <a:tblGrid>
                <a:gridCol w="2343755">
                  <a:extLst>
                    <a:ext uri="{9D8B030D-6E8A-4147-A177-3AD203B41FA5}">
                      <a16:colId xmlns:a16="http://schemas.microsoft.com/office/drawing/2014/main" val="4092071995"/>
                    </a:ext>
                  </a:extLst>
                </a:gridCol>
                <a:gridCol w="2567649">
                  <a:extLst>
                    <a:ext uri="{9D8B030D-6E8A-4147-A177-3AD203B41FA5}">
                      <a16:colId xmlns:a16="http://schemas.microsoft.com/office/drawing/2014/main" val="3969683047"/>
                    </a:ext>
                  </a:extLst>
                </a:gridCol>
                <a:gridCol w="2455702">
                  <a:extLst>
                    <a:ext uri="{9D8B030D-6E8A-4147-A177-3AD203B41FA5}">
                      <a16:colId xmlns:a16="http://schemas.microsoft.com/office/drawing/2014/main" val="3973983113"/>
                    </a:ext>
                  </a:extLst>
                </a:gridCol>
              </a:tblGrid>
              <a:tr h="888582">
                <a:tc gridSpan="3">
                  <a:txBody>
                    <a:bodyPr/>
                    <a:lstStyle/>
                    <a:p>
                      <a:pPr algn="ctr"/>
                      <a:r>
                        <a:rPr lang="en-US" dirty="0"/>
                        <a:t>EMPLOYEES</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910525591"/>
                  </a:ext>
                </a:extLst>
              </a:tr>
              <a:tr h="888582">
                <a:tc>
                  <a:txBody>
                    <a:bodyPr/>
                    <a:lstStyle/>
                    <a:p>
                      <a:pPr algn="ctr"/>
                      <a:r>
                        <a:rPr lang="en-US" b="1" dirty="0"/>
                        <a:t>Emp_id</a:t>
                      </a:r>
                      <a:endParaRPr lang="en-IN" b="1" dirty="0"/>
                    </a:p>
                  </a:txBody>
                  <a:tcPr>
                    <a:solidFill>
                      <a:schemeClr val="accent2">
                        <a:lumMod val="75000"/>
                      </a:schemeClr>
                    </a:solidFill>
                  </a:tcPr>
                </a:tc>
                <a:tc>
                  <a:txBody>
                    <a:bodyPr/>
                    <a:lstStyle/>
                    <a:p>
                      <a:pPr algn="ctr"/>
                      <a:r>
                        <a:rPr lang="en-US" b="1" dirty="0"/>
                        <a:t>Name</a:t>
                      </a:r>
                      <a:endParaRPr lang="en-IN" b="1" dirty="0"/>
                    </a:p>
                  </a:txBody>
                  <a:tcPr>
                    <a:solidFill>
                      <a:schemeClr val="accent2">
                        <a:lumMod val="75000"/>
                      </a:schemeClr>
                    </a:solidFill>
                  </a:tcPr>
                </a:tc>
                <a:tc>
                  <a:txBody>
                    <a:bodyPr/>
                    <a:lstStyle/>
                    <a:p>
                      <a:pPr algn="ctr"/>
                      <a:r>
                        <a:rPr lang="en-US" b="1" dirty="0"/>
                        <a:t>Department</a:t>
                      </a:r>
                      <a:endParaRPr lang="en-IN" b="1" dirty="0"/>
                    </a:p>
                  </a:txBody>
                  <a:tcPr>
                    <a:solidFill>
                      <a:schemeClr val="accent2">
                        <a:lumMod val="75000"/>
                      </a:schemeClr>
                    </a:solidFill>
                  </a:tcPr>
                </a:tc>
                <a:extLst>
                  <a:ext uri="{0D108BD9-81ED-4DB2-BD59-A6C34878D82A}">
                    <a16:rowId xmlns:a16="http://schemas.microsoft.com/office/drawing/2014/main" val="2200907625"/>
                  </a:ext>
                </a:extLst>
              </a:tr>
              <a:tr h="745148">
                <a:tc>
                  <a:txBody>
                    <a:bodyPr/>
                    <a:lstStyle/>
                    <a:p>
                      <a:pPr algn="ctr"/>
                      <a:r>
                        <a:rPr lang="en-US" dirty="0"/>
                        <a:t>1</a:t>
                      </a:r>
                      <a:endParaRPr lang="en-IN" dirty="0"/>
                    </a:p>
                  </a:txBody>
                  <a:tcPr/>
                </a:tc>
                <a:tc>
                  <a:txBody>
                    <a:bodyPr/>
                    <a:lstStyle/>
                    <a:p>
                      <a:pPr algn="ctr"/>
                      <a:r>
                        <a:rPr lang="en-US" dirty="0"/>
                        <a:t>Alice</a:t>
                      </a:r>
                      <a:endParaRPr lang="en-IN" dirty="0"/>
                    </a:p>
                  </a:txBody>
                  <a:tcPr/>
                </a:tc>
                <a:tc>
                  <a:txBody>
                    <a:bodyPr/>
                    <a:lstStyle/>
                    <a:p>
                      <a:pPr algn="ctr"/>
                      <a:r>
                        <a:rPr lang="en-US" dirty="0"/>
                        <a:t>HR</a:t>
                      </a:r>
                      <a:endParaRPr lang="en-IN" dirty="0"/>
                    </a:p>
                  </a:txBody>
                  <a:tcPr/>
                </a:tc>
                <a:extLst>
                  <a:ext uri="{0D108BD9-81ED-4DB2-BD59-A6C34878D82A}">
                    <a16:rowId xmlns:a16="http://schemas.microsoft.com/office/drawing/2014/main" val="3657639296"/>
                  </a:ext>
                </a:extLst>
              </a:tr>
              <a:tr h="660607">
                <a:tc>
                  <a:txBody>
                    <a:bodyPr/>
                    <a:lstStyle/>
                    <a:p>
                      <a:pPr algn="ctr"/>
                      <a:r>
                        <a:rPr lang="en-US" dirty="0"/>
                        <a:t>2</a:t>
                      </a:r>
                      <a:endParaRPr lang="en-IN" dirty="0"/>
                    </a:p>
                  </a:txBody>
                  <a:tcPr/>
                </a:tc>
                <a:tc>
                  <a:txBody>
                    <a:bodyPr/>
                    <a:lstStyle/>
                    <a:p>
                      <a:pPr algn="ctr"/>
                      <a:r>
                        <a:rPr lang="en-US" dirty="0"/>
                        <a:t>Bob</a:t>
                      </a:r>
                      <a:endParaRPr lang="en-IN" dirty="0"/>
                    </a:p>
                  </a:txBody>
                  <a:tcPr/>
                </a:tc>
                <a:tc>
                  <a:txBody>
                    <a:bodyPr/>
                    <a:lstStyle/>
                    <a:p>
                      <a:pPr algn="ctr"/>
                      <a:r>
                        <a:rPr lang="en-US" dirty="0"/>
                        <a:t>IT</a:t>
                      </a:r>
                      <a:endParaRPr lang="en-IN" dirty="0"/>
                    </a:p>
                  </a:txBody>
                  <a:tcPr/>
                </a:tc>
                <a:extLst>
                  <a:ext uri="{0D108BD9-81ED-4DB2-BD59-A6C34878D82A}">
                    <a16:rowId xmlns:a16="http://schemas.microsoft.com/office/drawing/2014/main" val="3875811253"/>
                  </a:ext>
                </a:extLst>
              </a:tr>
              <a:tr h="733722">
                <a:tc>
                  <a:txBody>
                    <a:bodyPr/>
                    <a:lstStyle/>
                    <a:p>
                      <a:pPr algn="ctr"/>
                      <a:r>
                        <a:rPr lang="en-US" dirty="0"/>
                        <a:t>3</a:t>
                      </a:r>
                      <a:endParaRPr lang="en-IN" dirty="0"/>
                    </a:p>
                  </a:txBody>
                  <a:tcPr/>
                </a:tc>
                <a:tc>
                  <a:txBody>
                    <a:bodyPr/>
                    <a:lstStyle/>
                    <a:p>
                      <a:pPr algn="ctr"/>
                      <a:r>
                        <a:rPr lang="en-US" dirty="0"/>
                        <a:t>Charlie</a:t>
                      </a:r>
                      <a:endParaRPr lang="en-IN" dirty="0"/>
                    </a:p>
                  </a:txBody>
                  <a:tcPr/>
                </a:tc>
                <a:tc>
                  <a:txBody>
                    <a:bodyPr/>
                    <a:lstStyle/>
                    <a:p>
                      <a:pPr algn="ctr"/>
                      <a:r>
                        <a:rPr lang="en-US" dirty="0"/>
                        <a:t>Finance</a:t>
                      </a:r>
                      <a:endParaRPr lang="en-IN" dirty="0"/>
                    </a:p>
                  </a:txBody>
                  <a:tcPr/>
                </a:tc>
                <a:extLst>
                  <a:ext uri="{0D108BD9-81ED-4DB2-BD59-A6C34878D82A}">
                    <a16:rowId xmlns:a16="http://schemas.microsoft.com/office/drawing/2014/main" val="840164360"/>
                  </a:ext>
                </a:extLst>
              </a:tr>
            </a:tbl>
          </a:graphicData>
        </a:graphic>
      </p:graphicFrame>
      <p:graphicFrame>
        <p:nvGraphicFramePr>
          <p:cNvPr id="3" name="Table 2">
            <a:extLst>
              <a:ext uri="{FF2B5EF4-FFF2-40B4-BE49-F238E27FC236}">
                <a16:creationId xmlns:a16="http://schemas.microsoft.com/office/drawing/2014/main" id="{90330B18-E4EF-4F59-BFEB-67AFE192EF4D}"/>
              </a:ext>
            </a:extLst>
          </p:cNvPr>
          <p:cNvGraphicFramePr>
            <a:graphicFrameLocks noGrp="1"/>
          </p:cNvGraphicFramePr>
          <p:nvPr>
            <p:extLst>
              <p:ext uri="{D42A27DB-BD31-4B8C-83A1-F6EECF244321}">
                <p14:modId xmlns:p14="http://schemas.microsoft.com/office/powerpoint/2010/main" val="4043523725"/>
              </p:ext>
            </p:extLst>
          </p:nvPr>
        </p:nvGraphicFramePr>
        <p:xfrm>
          <a:off x="11016858" y="551964"/>
          <a:ext cx="7367106" cy="3925443"/>
        </p:xfrm>
        <a:graphic>
          <a:graphicData uri="http://schemas.openxmlformats.org/drawingml/2006/table">
            <a:tbl>
              <a:tblPr firstRow="1" bandRow="1">
                <a:tableStyleId>{5C22544A-7EE6-4342-B048-85BDC9FD1C3A}</a:tableStyleId>
              </a:tblPr>
              <a:tblGrid>
                <a:gridCol w="2455702">
                  <a:extLst>
                    <a:ext uri="{9D8B030D-6E8A-4147-A177-3AD203B41FA5}">
                      <a16:colId xmlns:a16="http://schemas.microsoft.com/office/drawing/2014/main" val="586875194"/>
                    </a:ext>
                  </a:extLst>
                </a:gridCol>
                <a:gridCol w="2455702">
                  <a:extLst>
                    <a:ext uri="{9D8B030D-6E8A-4147-A177-3AD203B41FA5}">
                      <a16:colId xmlns:a16="http://schemas.microsoft.com/office/drawing/2014/main" val="2956181476"/>
                    </a:ext>
                  </a:extLst>
                </a:gridCol>
                <a:gridCol w="2455702">
                  <a:extLst>
                    <a:ext uri="{9D8B030D-6E8A-4147-A177-3AD203B41FA5}">
                      <a16:colId xmlns:a16="http://schemas.microsoft.com/office/drawing/2014/main" val="1349293443"/>
                    </a:ext>
                  </a:extLst>
                </a:gridCol>
              </a:tblGrid>
              <a:tr h="888582">
                <a:tc gridSpan="3">
                  <a:txBody>
                    <a:bodyPr/>
                    <a:lstStyle/>
                    <a:p>
                      <a:pPr algn="ctr"/>
                      <a:r>
                        <a:rPr lang="en-US" dirty="0"/>
                        <a:t>CONTRACTORS</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2118148121"/>
                  </a:ext>
                </a:extLst>
              </a:tr>
              <a:tr h="888582">
                <a:tc>
                  <a:txBody>
                    <a:bodyPr/>
                    <a:lstStyle/>
                    <a:p>
                      <a:pPr algn="ctr"/>
                      <a:r>
                        <a:rPr lang="en-US" b="1" dirty="0"/>
                        <a:t>Cont_id</a:t>
                      </a:r>
                      <a:endParaRPr lang="en-IN" b="1" dirty="0"/>
                    </a:p>
                  </a:txBody>
                  <a:tcPr>
                    <a:solidFill>
                      <a:schemeClr val="accent2">
                        <a:lumMod val="75000"/>
                      </a:schemeClr>
                    </a:solidFill>
                  </a:tcPr>
                </a:tc>
                <a:tc>
                  <a:txBody>
                    <a:bodyPr/>
                    <a:lstStyle/>
                    <a:p>
                      <a:pPr algn="ctr"/>
                      <a:r>
                        <a:rPr lang="en-US" b="1" dirty="0"/>
                        <a:t>Name</a:t>
                      </a:r>
                      <a:endParaRPr lang="en-IN" b="1" dirty="0"/>
                    </a:p>
                  </a:txBody>
                  <a:tcPr>
                    <a:solidFill>
                      <a:schemeClr val="accent2">
                        <a:lumMod val="75000"/>
                      </a:schemeClr>
                    </a:solidFill>
                  </a:tcPr>
                </a:tc>
                <a:tc>
                  <a:txBody>
                    <a:bodyPr/>
                    <a:lstStyle/>
                    <a:p>
                      <a:pPr algn="ctr"/>
                      <a:r>
                        <a:rPr lang="en-US" b="1" dirty="0"/>
                        <a:t>Department</a:t>
                      </a:r>
                      <a:endParaRPr lang="en-IN" b="1" dirty="0"/>
                    </a:p>
                  </a:txBody>
                  <a:tcPr>
                    <a:solidFill>
                      <a:schemeClr val="accent2">
                        <a:lumMod val="75000"/>
                      </a:schemeClr>
                    </a:solidFill>
                  </a:tcPr>
                </a:tc>
                <a:extLst>
                  <a:ext uri="{0D108BD9-81ED-4DB2-BD59-A6C34878D82A}">
                    <a16:rowId xmlns:a16="http://schemas.microsoft.com/office/drawing/2014/main" val="2505950113"/>
                  </a:ext>
                </a:extLst>
              </a:tr>
              <a:tr h="682086">
                <a:tc>
                  <a:txBody>
                    <a:bodyPr/>
                    <a:lstStyle/>
                    <a:p>
                      <a:r>
                        <a:rPr lang="en-US" dirty="0"/>
                        <a:t>1</a:t>
                      </a:r>
                      <a:endParaRPr lang="en-IN" dirty="0"/>
                    </a:p>
                  </a:txBody>
                  <a:tcPr/>
                </a:tc>
                <a:tc>
                  <a:txBody>
                    <a:bodyPr/>
                    <a:lstStyle/>
                    <a:p>
                      <a:r>
                        <a:rPr lang="en-US" dirty="0"/>
                        <a:t>David</a:t>
                      </a:r>
                      <a:endParaRPr lang="en-IN" dirty="0"/>
                    </a:p>
                  </a:txBody>
                  <a:tcPr/>
                </a:tc>
                <a:tc>
                  <a:txBody>
                    <a:bodyPr/>
                    <a:lstStyle/>
                    <a:p>
                      <a:r>
                        <a:rPr lang="en-US" dirty="0"/>
                        <a:t>IT</a:t>
                      </a:r>
                      <a:endParaRPr lang="en-IN" dirty="0"/>
                    </a:p>
                  </a:txBody>
                  <a:tcPr/>
                </a:tc>
                <a:extLst>
                  <a:ext uri="{0D108BD9-81ED-4DB2-BD59-A6C34878D82A}">
                    <a16:rowId xmlns:a16="http://schemas.microsoft.com/office/drawing/2014/main" val="3288115491"/>
                  </a:ext>
                </a:extLst>
              </a:tr>
              <a:tr h="646386">
                <a:tc>
                  <a:txBody>
                    <a:bodyPr/>
                    <a:lstStyle/>
                    <a:p>
                      <a:r>
                        <a:rPr lang="en-US" dirty="0"/>
                        <a:t>2</a:t>
                      </a:r>
                      <a:endParaRPr lang="en-IN" dirty="0"/>
                    </a:p>
                  </a:txBody>
                  <a:tcPr/>
                </a:tc>
                <a:tc>
                  <a:txBody>
                    <a:bodyPr/>
                    <a:lstStyle/>
                    <a:p>
                      <a:r>
                        <a:rPr lang="en-US" dirty="0"/>
                        <a:t>Emma</a:t>
                      </a:r>
                      <a:endParaRPr lang="en-IN" dirty="0"/>
                    </a:p>
                  </a:txBody>
                  <a:tcPr/>
                </a:tc>
                <a:tc>
                  <a:txBody>
                    <a:bodyPr/>
                    <a:lstStyle/>
                    <a:p>
                      <a:r>
                        <a:rPr lang="en-US" dirty="0"/>
                        <a:t>Marketing</a:t>
                      </a:r>
                      <a:endParaRPr lang="en-IN" dirty="0"/>
                    </a:p>
                  </a:txBody>
                  <a:tcPr/>
                </a:tc>
                <a:extLst>
                  <a:ext uri="{0D108BD9-81ED-4DB2-BD59-A6C34878D82A}">
                    <a16:rowId xmlns:a16="http://schemas.microsoft.com/office/drawing/2014/main" val="2079740266"/>
                  </a:ext>
                </a:extLst>
              </a:tr>
              <a:tr h="819807">
                <a:tc>
                  <a:txBody>
                    <a:bodyPr/>
                    <a:lstStyle/>
                    <a:p>
                      <a:r>
                        <a:rPr lang="en-US" dirty="0"/>
                        <a:t>3</a:t>
                      </a:r>
                      <a:endParaRPr lang="en-IN" dirty="0"/>
                    </a:p>
                  </a:txBody>
                  <a:tcPr/>
                </a:tc>
                <a:tc>
                  <a:txBody>
                    <a:bodyPr/>
                    <a:lstStyle/>
                    <a:p>
                      <a:r>
                        <a:rPr lang="en-US" dirty="0"/>
                        <a:t>Frank</a:t>
                      </a:r>
                      <a:endParaRPr lang="en-IN" dirty="0"/>
                    </a:p>
                  </a:txBody>
                  <a:tcPr/>
                </a:tc>
                <a:tc>
                  <a:txBody>
                    <a:bodyPr/>
                    <a:lstStyle/>
                    <a:p>
                      <a:r>
                        <a:rPr lang="en-US" dirty="0"/>
                        <a:t>Finance</a:t>
                      </a:r>
                      <a:endParaRPr lang="en-IN" dirty="0"/>
                    </a:p>
                  </a:txBody>
                  <a:tcPr/>
                </a:tc>
                <a:extLst>
                  <a:ext uri="{0D108BD9-81ED-4DB2-BD59-A6C34878D82A}">
                    <a16:rowId xmlns:a16="http://schemas.microsoft.com/office/drawing/2014/main" val="1790990251"/>
                  </a:ext>
                </a:extLst>
              </a:tr>
            </a:tbl>
          </a:graphicData>
        </a:graphic>
      </p:graphicFrame>
      <p:sp>
        <p:nvSpPr>
          <p:cNvPr id="4" name="TextBox 3">
            <a:extLst>
              <a:ext uri="{FF2B5EF4-FFF2-40B4-BE49-F238E27FC236}">
                <a16:creationId xmlns:a16="http://schemas.microsoft.com/office/drawing/2014/main" id="{2C07896B-003B-4587-9AE3-8855B8E91C62}"/>
              </a:ext>
            </a:extLst>
          </p:cNvPr>
          <p:cNvSpPr txBox="1"/>
          <p:nvPr/>
        </p:nvSpPr>
        <p:spPr>
          <a:xfrm>
            <a:off x="2701211" y="5802882"/>
            <a:ext cx="8208818" cy="409342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We want to get a combined list of all the names and departments from both tables.</a:t>
            </a:r>
          </a:p>
          <a:p>
            <a:endParaRPr lang="en-US" dirty="0"/>
          </a:p>
          <a:p>
            <a:endParaRPr lang="en-US" dirty="0"/>
          </a:p>
          <a:p>
            <a:r>
              <a:rPr lang="en-US" sz="3200" b="1" dirty="0">
                <a:latin typeface="Times New Roman" panose="02020603050405020304" pitchFamily="18" charset="0"/>
                <a:cs typeface="Times New Roman" panose="02020603050405020304" pitchFamily="18" charset="0"/>
              </a:rPr>
              <a:t>SELECT Name, Department</a:t>
            </a:r>
          </a:p>
          <a:p>
            <a:r>
              <a:rPr lang="en-US" sz="3200" b="1" dirty="0">
                <a:latin typeface="Times New Roman" panose="02020603050405020304" pitchFamily="18" charset="0"/>
                <a:cs typeface="Times New Roman" panose="02020603050405020304" pitchFamily="18" charset="0"/>
              </a:rPr>
              <a:t>FROM Employees</a:t>
            </a:r>
          </a:p>
          <a:p>
            <a:r>
              <a:rPr lang="en-US" sz="3200" b="1" dirty="0">
                <a:latin typeface="Times New Roman" panose="02020603050405020304" pitchFamily="18" charset="0"/>
                <a:cs typeface="Times New Roman" panose="02020603050405020304" pitchFamily="18" charset="0"/>
              </a:rPr>
              <a:t>UNION</a:t>
            </a:r>
          </a:p>
          <a:p>
            <a:r>
              <a:rPr lang="en-US" sz="3200" b="1" dirty="0">
                <a:latin typeface="Times New Roman" panose="02020603050405020304" pitchFamily="18" charset="0"/>
                <a:cs typeface="Times New Roman" panose="02020603050405020304" pitchFamily="18" charset="0"/>
              </a:rPr>
              <a:t>SELECT Name, Department</a:t>
            </a:r>
          </a:p>
          <a:p>
            <a:r>
              <a:rPr lang="en-US" sz="3200" b="1" dirty="0">
                <a:latin typeface="Times New Roman" panose="02020603050405020304" pitchFamily="18" charset="0"/>
                <a:cs typeface="Times New Roman" panose="02020603050405020304" pitchFamily="18" charset="0"/>
              </a:rPr>
              <a:t>FROM Contractors;</a:t>
            </a:r>
            <a:endParaRPr lang="en-IN" sz="3200"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84650B6-D2A2-4806-84F1-5D4E9A3D861A}"/>
              </a:ext>
            </a:extLst>
          </p:cNvPr>
          <p:cNvGraphicFramePr>
            <a:graphicFrameLocks noGrp="1"/>
          </p:cNvGraphicFramePr>
          <p:nvPr>
            <p:extLst>
              <p:ext uri="{D42A27DB-BD31-4B8C-83A1-F6EECF244321}">
                <p14:modId xmlns:p14="http://schemas.microsoft.com/office/powerpoint/2010/main" val="3540121305"/>
              </p:ext>
            </p:extLst>
          </p:nvPr>
        </p:nvGraphicFramePr>
        <p:xfrm>
          <a:off x="11016858" y="5802882"/>
          <a:ext cx="7367106" cy="4947968"/>
        </p:xfrm>
        <a:graphic>
          <a:graphicData uri="http://schemas.openxmlformats.org/drawingml/2006/table">
            <a:tbl>
              <a:tblPr firstRow="1" bandRow="1">
                <a:tableStyleId>{5C22544A-7EE6-4342-B048-85BDC9FD1C3A}</a:tableStyleId>
              </a:tblPr>
              <a:tblGrid>
                <a:gridCol w="3683553">
                  <a:extLst>
                    <a:ext uri="{9D8B030D-6E8A-4147-A177-3AD203B41FA5}">
                      <a16:colId xmlns:a16="http://schemas.microsoft.com/office/drawing/2014/main" val="3907631844"/>
                    </a:ext>
                  </a:extLst>
                </a:gridCol>
                <a:gridCol w="3683553">
                  <a:extLst>
                    <a:ext uri="{9D8B030D-6E8A-4147-A177-3AD203B41FA5}">
                      <a16:colId xmlns:a16="http://schemas.microsoft.com/office/drawing/2014/main" val="3253764997"/>
                    </a:ext>
                  </a:extLst>
                </a:gridCol>
              </a:tblGrid>
              <a:tr h="618496">
                <a:tc gridSpan="2">
                  <a:txBody>
                    <a:bodyPr/>
                    <a:lstStyle/>
                    <a:p>
                      <a:pPr algn="ctr"/>
                      <a:r>
                        <a:rPr lang="en-US" dirty="0"/>
                        <a:t>Result</a:t>
                      </a:r>
                      <a:endParaRPr lang="en-IN" dirty="0"/>
                    </a:p>
                  </a:txBody>
                  <a:tcPr/>
                </a:tc>
                <a:tc hMerge="1">
                  <a:txBody>
                    <a:bodyPr/>
                    <a:lstStyle/>
                    <a:p>
                      <a:endParaRPr lang="en-IN" dirty="0"/>
                    </a:p>
                  </a:txBody>
                  <a:tcPr/>
                </a:tc>
                <a:extLst>
                  <a:ext uri="{0D108BD9-81ED-4DB2-BD59-A6C34878D82A}">
                    <a16:rowId xmlns:a16="http://schemas.microsoft.com/office/drawing/2014/main" val="3813581362"/>
                  </a:ext>
                </a:extLst>
              </a:tr>
              <a:tr h="618496">
                <a:tc>
                  <a:txBody>
                    <a:bodyPr/>
                    <a:lstStyle/>
                    <a:p>
                      <a:pPr algn="ctr"/>
                      <a:r>
                        <a:rPr lang="en-US" b="1" dirty="0"/>
                        <a:t>Name</a:t>
                      </a:r>
                      <a:endParaRPr lang="en-IN" b="1" dirty="0"/>
                    </a:p>
                  </a:txBody>
                  <a:tcPr>
                    <a:solidFill>
                      <a:schemeClr val="accent2">
                        <a:lumMod val="75000"/>
                      </a:schemeClr>
                    </a:solidFill>
                  </a:tcPr>
                </a:tc>
                <a:tc>
                  <a:txBody>
                    <a:bodyPr/>
                    <a:lstStyle/>
                    <a:p>
                      <a:pPr algn="ctr"/>
                      <a:r>
                        <a:rPr lang="en-US" dirty="0"/>
                        <a:t>Department</a:t>
                      </a:r>
                      <a:endParaRPr lang="en-IN" dirty="0"/>
                    </a:p>
                  </a:txBody>
                  <a:tcPr>
                    <a:solidFill>
                      <a:schemeClr val="accent2">
                        <a:lumMod val="75000"/>
                      </a:schemeClr>
                    </a:solidFill>
                  </a:tcPr>
                </a:tc>
                <a:extLst>
                  <a:ext uri="{0D108BD9-81ED-4DB2-BD59-A6C34878D82A}">
                    <a16:rowId xmlns:a16="http://schemas.microsoft.com/office/drawing/2014/main" val="2103449396"/>
                  </a:ext>
                </a:extLst>
              </a:tr>
              <a:tr h="618496">
                <a:tc>
                  <a:txBody>
                    <a:bodyPr/>
                    <a:lstStyle/>
                    <a:p>
                      <a:r>
                        <a:rPr lang="en-US" dirty="0"/>
                        <a:t>Alice</a:t>
                      </a:r>
                      <a:endParaRPr lang="en-IN" dirty="0"/>
                    </a:p>
                  </a:txBody>
                  <a:tcPr/>
                </a:tc>
                <a:tc>
                  <a:txBody>
                    <a:bodyPr/>
                    <a:lstStyle/>
                    <a:p>
                      <a:r>
                        <a:rPr lang="en-US" dirty="0"/>
                        <a:t>HR</a:t>
                      </a:r>
                      <a:endParaRPr lang="en-IN" dirty="0"/>
                    </a:p>
                  </a:txBody>
                  <a:tcPr/>
                </a:tc>
                <a:extLst>
                  <a:ext uri="{0D108BD9-81ED-4DB2-BD59-A6C34878D82A}">
                    <a16:rowId xmlns:a16="http://schemas.microsoft.com/office/drawing/2014/main" val="3523286648"/>
                  </a:ext>
                </a:extLst>
              </a:tr>
              <a:tr h="618496">
                <a:tc>
                  <a:txBody>
                    <a:bodyPr/>
                    <a:lstStyle/>
                    <a:p>
                      <a:r>
                        <a:rPr lang="en-US" dirty="0"/>
                        <a:t>Bob</a:t>
                      </a:r>
                      <a:endParaRPr lang="en-IN" dirty="0"/>
                    </a:p>
                  </a:txBody>
                  <a:tcPr/>
                </a:tc>
                <a:tc>
                  <a:txBody>
                    <a:bodyPr/>
                    <a:lstStyle/>
                    <a:p>
                      <a:r>
                        <a:rPr lang="en-US" dirty="0"/>
                        <a:t>IT</a:t>
                      </a:r>
                      <a:endParaRPr lang="en-IN" dirty="0"/>
                    </a:p>
                  </a:txBody>
                  <a:tcPr/>
                </a:tc>
                <a:extLst>
                  <a:ext uri="{0D108BD9-81ED-4DB2-BD59-A6C34878D82A}">
                    <a16:rowId xmlns:a16="http://schemas.microsoft.com/office/drawing/2014/main" val="2783210993"/>
                  </a:ext>
                </a:extLst>
              </a:tr>
              <a:tr h="618496">
                <a:tc>
                  <a:txBody>
                    <a:bodyPr/>
                    <a:lstStyle/>
                    <a:p>
                      <a:r>
                        <a:rPr lang="en-US" dirty="0"/>
                        <a:t>Charlie</a:t>
                      </a:r>
                      <a:endParaRPr lang="en-IN" dirty="0"/>
                    </a:p>
                  </a:txBody>
                  <a:tcPr/>
                </a:tc>
                <a:tc>
                  <a:txBody>
                    <a:bodyPr/>
                    <a:lstStyle/>
                    <a:p>
                      <a:r>
                        <a:rPr lang="en-US" dirty="0"/>
                        <a:t>Finance</a:t>
                      </a:r>
                      <a:endParaRPr lang="en-IN" dirty="0"/>
                    </a:p>
                  </a:txBody>
                  <a:tcPr/>
                </a:tc>
                <a:extLst>
                  <a:ext uri="{0D108BD9-81ED-4DB2-BD59-A6C34878D82A}">
                    <a16:rowId xmlns:a16="http://schemas.microsoft.com/office/drawing/2014/main" val="375797611"/>
                  </a:ext>
                </a:extLst>
              </a:tr>
              <a:tr h="618496">
                <a:tc>
                  <a:txBody>
                    <a:bodyPr/>
                    <a:lstStyle/>
                    <a:p>
                      <a:r>
                        <a:rPr lang="en-US" dirty="0"/>
                        <a:t>David</a:t>
                      </a:r>
                      <a:endParaRPr lang="en-IN" dirty="0"/>
                    </a:p>
                  </a:txBody>
                  <a:tcPr/>
                </a:tc>
                <a:tc>
                  <a:txBody>
                    <a:bodyPr/>
                    <a:lstStyle/>
                    <a:p>
                      <a:r>
                        <a:rPr lang="en-US" dirty="0"/>
                        <a:t>IT</a:t>
                      </a:r>
                      <a:endParaRPr lang="en-IN" dirty="0"/>
                    </a:p>
                  </a:txBody>
                  <a:tcPr/>
                </a:tc>
                <a:extLst>
                  <a:ext uri="{0D108BD9-81ED-4DB2-BD59-A6C34878D82A}">
                    <a16:rowId xmlns:a16="http://schemas.microsoft.com/office/drawing/2014/main" val="54660432"/>
                  </a:ext>
                </a:extLst>
              </a:tr>
              <a:tr h="618496">
                <a:tc>
                  <a:txBody>
                    <a:bodyPr/>
                    <a:lstStyle/>
                    <a:p>
                      <a:r>
                        <a:rPr lang="en-US" dirty="0"/>
                        <a:t>Emma</a:t>
                      </a:r>
                      <a:endParaRPr lang="en-IN" dirty="0"/>
                    </a:p>
                  </a:txBody>
                  <a:tcPr/>
                </a:tc>
                <a:tc>
                  <a:txBody>
                    <a:bodyPr/>
                    <a:lstStyle/>
                    <a:p>
                      <a:r>
                        <a:rPr lang="en-US" dirty="0"/>
                        <a:t>Marketing</a:t>
                      </a:r>
                      <a:endParaRPr lang="en-IN" dirty="0"/>
                    </a:p>
                  </a:txBody>
                  <a:tcPr/>
                </a:tc>
                <a:extLst>
                  <a:ext uri="{0D108BD9-81ED-4DB2-BD59-A6C34878D82A}">
                    <a16:rowId xmlns:a16="http://schemas.microsoft.com/office/drawing/2014/main" val="57404987"/>
                  </a:ext>
                </a:extLst>
              </a:tr>
              <a:tr h="618496">
                <a:tc>
                  <a:txBody>
                    <a:bodyPr/>
                    <a:lstStyle/>
                    <a:p>
                      <a:r>
                        <a:rPr lang="en-US" dirty="0"/>
                        <a:t>Frank</a:t>
                      </a:r>
                      <a:endParaRPr lang="en-IN" dirty="0"/>
                    </a:p>
                  </a:txBody>
                  <a:tcPr/>
                </a:tc>
                <a:tc>
                  <a:txBody>
                    <a:bodyPr/>
                    <a:lstStyle/>
                    <a:p>
                      <a:r>
                        <a:rPr lang="en-US" dirty="0"/>
                        <a:t>Finance</a:t>
                      </a:r>
                      <a:endParaRPr lang="en-IN" dirty="0"/>
                    </a:p>
                  </a:txBody>
                  <a:tcPr/>
                </a:tc>
                <a:extLst>
                  <a:ext uri="{0D108BD9-81ED-4DB2-BD59-A6C34878D82A}">
                    <a16:rowId xmlns:a16="http://schemas.microsoft.com/office/drawing/2014/main" val="427912281"/>
                  </a:ext>
                </a:extLst>
              </a:tr>
            </a:tbl>
          </a:graphicData>
        </a:graphic>
      </p:graphicFrame>
    </p:spTree>
    <p:extLst>
      <p:ext uri="{BB962C8B-B14F-4D97-AF65-F5344CB8AC3E}">
        <p14:creationId xmlns:p14="http://schemas.microsoft.com/office/powerpoint/2010/main" val="19689021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9A01-2342-4FD8-A1C2-FE17350D4806}"/>
              </a:ext>
            </a:extLst>
          </p:cNvPr>
          <p:cNvSpPr>
            <a:spLocks noGrp="1"/>
          </p:cNvSpPr>
          <p:nvPr>
            <p:ph type="title"/>
          </p:nvPr>
        </p:nvSpPr>
        <p:spPr>
          <a:xfrm>
            <a:off x="3607584" y="471857"/>
            <a:ext cx="12498407" cy="1335791"/>
          </a:xfrm>
        </p:spPr>
        <p:txBody>
          <a:bodyPr/>
          <a:lstStyle/>
          <a:p>
            <a:r>
              <a:rPr lang="en-US" b="1" dirty="0">
                <a:latin typeface="Times New Roman" panose="02020603050405020304" pitchFamily="18" charset="0"/>
                <a:cs typeface="Times New Roman" panose="02020603050405020304" pitchFamily="18" charset="0"/>
              </a:rPr>
              <a:t>2. INTERSECT: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70D958-B9E1-4B0D-8221-E11FE56908F6}"/>
              </a:ext>
            </a:extLst>
          </p:cNvPr>
          <p:cNvSpPr>
            <a:spLocks noGrp="1"/>
          </p:cNvSpPr>
          <p:nvPr>
            <p:ph idx="1"/>
          </p:nvPr>
        </p:nvSpPr>
        <p:spPr>
          <a:xfrm>
            <a:off x="2766336" y="2468880"/>
            <a:ext cx="15265632" cy="7260336"/>
          </a:xfrm>
          <a:noFill/>
          <a:ln w="22225">
            <a:noFill/>
          </a:ln>
        </p:spPr>
        <p:txBody>
          <a:bodyPr>
            <a:normAutofit/>
          </a:bodyPr>
          <a:lstStyle/>
          <a:p>
            <a:r>
              <a:rPr lang="en-US" sz="3600" dirty="0">
                <a:latin typeface="Times New Roman" panose="02020603050405020304" pitchFamily="18" charset="0"/>
                <a:cs typeface="Times New Roman" panose="02020603050405020304" pitchFamily="18" charset="0"/>
              </a:rPr>
              <a:t>The INTERSECT operator returns the common rows that exist in the result sets of two or more SELECT queries. </a:t>
            </a:r>
          </a:p>
          <a:p>
            <a:r>
              <a:rPr lang="en-US" sz="3600" dirty="0">
                <a:latin typeface="Times New Roman" panose="02020603050405020304" pitchFamily="18" charset="0"/>
                <a:cs typeface="Times New Roman" panose="02020603050405020304" pitchFamily="18" charset="0"/>
              </a:rPr>
              <a:t>It only returns distinct rows that appear in all result sets. </a:t>
            </a:r>
          </a:p>
          <a:p>
            <a:r>
              <a:rPr lang="en-US" sz="3600" dirty="0">
                <a:latin typeface="Times New Roman" panose="02020603050405020304" pitchFamily="18" charset="0"/>
                <a:cs typeface="Times New Roman" panose="02020603050405020304" pitchFamily="18" charset="0"/>
              </a:rPr>
              <a:t>Just like with ‘UNION’, the number of columns and their data types must be the same in the ‘SELECT’ statements involved in the ‘INTERSECT’.</a:t>
            </a:r>
          </a:p>
          <a:p>
            <a:pPr marL="739247" lvl="1" indent="0">
              <a:buNone/>
            </a:pPr>
            <a:r>
              <a:rPr lang="en-US" sz="3200" b="1" dirty="0">
                <a:latin typeface="Times New Roman" panose="02020603050405020304" pitchFamily="18" charset="0"/>
                <a:cs typeface="Times New Roman" panose="02020603050405020304" pitchFamily="18" charset="0"/>
              </a:rPr>
              <a:t>SELECT column1, column2,…</a:t>
            </a:r>
          </a:p>
          <a:p>
            <a:pPr marL="739247" lvl="1" indent="0">
              <a:buNone/>
            </a:pPr>
            <a:r>
              <a:rPr lang="en-US" sz="3200" b="1" dirty="0">
                <a:latin typeface="Times New Roman" panose="02020603050405020304" pitchFamily="18" charset="0"/>
                <a:cs typeface="Times New Roman" panose="02020603050405020304" pitchFamily="18" charset="0"/>
              </a:rPr>
              <a:t>FROM table1</a:t>
            </a:r>
          </a:p>
          <a:p>
            <a:pPr marL="739247" lvl="1" indent="0">
              <a:buNone/>
            </a:pPr>
            <a:r>
              <a:rPr lang="en-US" sz="3200" b="1" dirty="0">
                <a:latin typeface="Times New Roman" panose="02020603050405020304" pitchFamily="18" charset="0"/>
                <a:cs typeface="Times New Roman" panose="02020603050405020304" pitchFamily="18" charset="0"/>
              </a:rPr>
              <a:t>INTERSECT</a:t>
            </a:r>
          </a:p>
          <a:p>
            <a:pPr marL="739247" lvl="1" indent="0">
              <a:buNone/>
            </a:pPr>
            <a:r>
              <a:rPr lang="en-US" sz="3200" b="1" dirty="0">
                <a:latin typeface="Times New Roman" panose="02020603050405020304" pitchFamily="18" charset="0"/>
                <a:cs typeface="Times New Roman" panose="02020603050405020304" pitchFamily="18" charset="0"/>
              </a:rPr>
              <a:t>SELECT column1,column2,…</a:t>
            </a:r>
          </a:p>
          <a:p>
            <a:pPr marL="739247" lvl="1" indent="0">
              <a:buNone/>
            </a:pPr>
            <a:r>
              <a:rPr lang="en-US" sz="3200" b="1" dirty="0">
                <a:latin typeface="Times New Roman" panose="02020603050405020304" pitchFamily="18" charset="0"/>
                <a:cs typeface="Times New Roman" panose="02020603050405020304" pitchFamily="18" charset="0"/>
              </a:rPr>
              <a:t>FROM table2;</a:t>
            </a:r>
          </a:p>
        </p:txBody>
      </p:sp>
    </p:spTree>
    <p:extLst>
      <p:ext uri="{BB962C8B-B14F-4D97-AF65-F5344CB8AC3E}">
        <p14:creationId xmlns:p14="http://schemas.microsoft.com/office/powerpoint/2010/main" val="29260370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3AEF66C-4583-4DFA-88E2-F1AB578DA7B4}"/>
              </a:ext>
            </a:extLst>
          </p:cNvPr>
          <p:cNvGraphicFramePr>
            <a:graphicFrameLocks noGrp="1"/>
          </p:cNvGraphicFramePr>
          <p:nvPr>
            <p:extLst>
              <p:ext uri="{D42A27DB-BD31-4B8C-83A1-F6EECF244321}">
                <p14:modId xmlns:p14="http://schemas.microsoft.com/office/powerpoint/2010/main" val="1793053423"/>
              </p:ext>
            </p:extLst>
          </p:nvPr>
        </p:nvGraphicFramePr>
        <p:xfrm>
          <a:off x="2999232" y="457191"/>
          <a:ext cx="6435711" cy="3915900"/>
        </p:xfrm>
        <a:graphic>
          <a:graphicData uri="http://schemas.openxmlformats.org/drawingml/2006/table">
            <a:tbl>
              <a:tblPr firstRow="1" bandRow="1">
                <a:tableStyleId>{5C22544A-7EE6-4342-B048-85BDC9FD1C3A}</a:tableStyleId>
              </a:tblPr>
              <a:tblGrid>
                <a:gridCol w="2145237">
                  <a:extLst>
                    <a:ext uri="{9D8B030D-6E8A-4147-A177-3AD203B41FA5}">
                      <a16:colId xmlns:a16="http://schemas.microsoft.com/office/drawing/2014/main" val="1611761768"/>
                    </a:ext>
                  </a:extLst>
                </a:gridCol>
                <a:gridCol w="2145237">
                  <a:extLst>
                    <a:ext uri="{9D8B030D-6E8A-4147-A177-3AD203B41FA5}">
                      <a16:colId xmlns:a16="http://schemas.microsoft.com/office/drawing/2014/main" val="1478107570"/>
                    </a:ext>
                  </a:extLst>
                </a:gridCol>
                <a:gridCol w="2145237">
                  <a:extLst>
                    <a:ext uri="{9D8B030D-6E8A-4147-A177-3AD203B41FA5}">
                      <a16:colId xmlns:a16="http://schemas.microsoft.com/office/drawing/2014/main" val="707048144"/>
                    </a:ext>
                  </a:extLst>
                </a:gridCol>
              </a:tblGrid>
              <a:tr h="652650">
                <a:tc gridSpan="3">
                  <a:txBody>
                    <a:bodyPr/>
                    <a:lstStyle/>
                    <a:p>
                      <a:pPr algn="ctr"/>
                      <a:r>
                        <a:rPr lang="en-US" dirty="0"/>
                        <a:t>Employees </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14550643"/>
                  </a:ext>
                </a:extLst>
              </a:tr>
              <a:tr h="652650">
                <a:tc>
                  <a:txBody>
                    <a:bodyPr/>
                    <a:lstStyle/>
                    <a:p>
                      <a:pPr algn="ctr"/>
                      <a:r>
                        <a:rPr lang="en-US" b="1" dirty="0"/>
                        <a:t>Emp_id</a:t>
                      </a:r>
                      <a:endParaRPr lang="en-IN" b="1" dirty="0"/>
                    </a:p>
                  </a:txBody>
                  <a:tcPr>
                    <a:solidFill>
                      <a:schemeClr val="accent2">
                        <a:lumMod val="75000"/>
                      </a:schemeClr>
                    </a:solidFill>
                  </a:tcPr>
                </a:tc>
                <a:tc>
                  <a:txBody>
                    <a:bodyPr/>
                    <a:lstStyle/>
                    <a:p>
                      <a:pPr algn="ctr"/>
                      <a:r>
                        <a:rPr lang="en-US" b="1" dirty="0"/>
                        <a:t>Emp_name</a:t>
                      </a:r>
                      <a:endParaRPr lang="en-IN" b="1" dirty="0"/>
                    </a:p>
                  </a:txBody>
                  <a:tcPr>
                    <a:solidFill>
                      <a:schemeClr val="accent2">
                        <a:lumMod val="75000"/>
                      </a:schemeClr>
                    </a:solidFill>
                  </a:tcPr>
                </a:tc>
                <a:tc>
                  <a:txBody>
                    <a:bodyPr/>
                    <a:lstStyle/>
                    <a:p>
                      <a:pPr algn="ctr"/>
                      <a:r>
                        <a:rPr lang="en-US" b="1" dirty="0"/>
                        <a:t>Department</a:t>
                      </a:r>
                      <a:endParaRPr lang="en-IN" b="1" dirty="0"/>
                    </a:p>
                  </a:txBody>
                  <a:tcPr>
                    <a:solidFill>
                      <a:schemeClr val="accent2">
                        <a:lumMod val="75000"/>
                      </a:schemeClr>
                    </a:solidFill>
                  </a:tcPr>
                </a:tc>
                <a:extLst>
                  <a:ext uri="{0D108BD9-81ED-4DB2-BD59-A6C34878D82A}">
                    <a16:rowId xmlns:a16="http://schemas.microsoft.com/office/drawing/2014/main" val="1767458568"/>
                  </a:ext>
                </a:extLst>
              </a:tr>
              <a:tr h="652650">
                <a:tc>
                  <a:txBody>
                    <a:bodyPr/>
                    <a:lstStyle/>
                    <a:p>
                      <a:r>
                        <a:rPr lang="en-US" dirty="0"/>
                        <a:t>1</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extLst>
                  <a:ext uri="{0D108BD9-81ED-4DB2-BD59-A6C34878D82A}">
                    <a16:rowId xmlns:a16="http://schemas.microsoft.com/office/drawing/2014/main" val="949572736"/>
                  </a:ext>
                </a:extLst>
              </a:tr>
              <a:tr h="652650">
                <a:tc>
                  <a:txBody>
                    <a:bodyPr/>
                    <a:lstStyle/>
                    <a:p>
                      <a:r>
                        <a:rPr lang="en-US" dirty="0"/>
                        <a:t>2</a:t>
                      </a:r>
                      <a:endParaRPr lang="en-IN" dirty="0"/>
                    </a:p>
                  </a:txBody>
                  <a:tcPr/>
                </a:tc>
                <a:tc>
                  <a:txBody>
                    <a:bodyPr/>
                    <a:lstStyle/>
                    <a:p>
                      <a:r>
                        <a:rPr lang="en-US" dirty="0"/>
                        <a:t>Bob</a:t>
                      </a:r>
                      <a:endParaRPr lang="en-IN" dirty="0"/>
                    </a:p>
                  </a:txBody>
                  <a:tcPr/>
                </a:tc>
                <a:tc>
                  <a:txBody>
                    <a:bodyPr/>
                    <a:lstStyle/>
                    <a:p>
                      <a:r>
                        <a:rPr lang="en-US" dirty="0"/>
                        <a:t>IT</a:t>
                      </a:r>
                      <a:endParaRPr lang="en-IN" dirty="0"/>
                    </a:p>
                  </a:txBody>
                  <a:tcPr/>
                </a:tc>
                <a:extLst>
                  <a:ext uri="{0D108BD9-81ED-4DB2-BD59-A6C34878D82A}">
                    <a16:rowId xmlns:a16="http://schemas.microsoft.com/office/drawing/2014/main" val="3763175156"/>
                  </a:ext>
                </a:extLst>
              </a:tr>
              <a:tr h="652650">
                <a:tc>
                  <a:txBody>
                    <a:bodyPr/>
                    <a:lstStyle/>
                    <a:p>
                      <a:r>
                        <a:rPr lang="en-US" dirty="0"/>
                        <a:t>3</a:t>
                      </a:r>
                      <a:endParaRPr lang="en-IN" dirty="0"/>
                    </a:p>
                  </a:txBody>
                  <a:tcPr/>
                </a:tc>
                <a:tc>
                  <a:txBody>
                    <a:bodyPr/>
                    <a:lstStyle/>
                    <a:p>
                      <a:r>
                        <a:rPr lang="en-US" dirty="0"/>
                        <a:t>Charlie</a:t>
                      </a:r>
                      <a:endParaRPr lang="en-IN" dirty="0"/>
                    </a:p>
                  </a:txBody>
                  <a:tcPr/>
                </a:tc>
                <a:tc>
                  <a:txBody>
                    <a:bodyPr/>
                    <a:lstStyle/>
                    <a:p>
                      <a:r>
                        <a:rPr lang="en-US" dirty="0"/>
                        <a:t>Finance</a:t>
                      </a:r>
                      <a:endParaRPr lang="en-IN" dirty="0"/>
                    </a:p>
                  </a:txBody>
                  <a:tcPr/>
                </a:tc>
                <a:extLst>
                  <a:ext uri="{0D108BD9-81ED-4DB2-BD59-A6C34878D82A}">
                    <a16:rowId xmlns:a16="http://schemas.microsoft.com/office/drawing/2014/main" val="3561403672"/>
                  </a:ext>
                </a:extLst>
              </a:tr>
              <a:tr h="652650">
                <a:tc>
                  <a:txBody>
                    <a:bodyPr/>
                    <a:lstStyle/>
                    <a:p>
                      <a:r>
                        <a:rPr lang="en-US" dirty="0"/>
                        <a:t>4</a:t>
                      </a:r>
                      <a:endParaRPr lang="en-IN" dirty="0"/>
                    </a:p>
                  </a:txBody>
                  <a:tcPr/>
                </a:tc>
                <a:tc>
                  <a:txBody>
                    <a:bodyPr/>
                    <a:lstStyle/>
                    <a:p>
                      <a:r>
                        <a:rPr lang="en-US" dirty="0"/>
                        <a:t>David</a:t>
                      </a:r>
                      <a:endParaRPr lang="en-IN" dirty="0"/>
                    </a:p>
                  </a:txBody>
                  <a:tcPr/>
                </a:tc>
                <a:tc>
                  <a:txBody>
                    <a:bodyPr/>
                    <a:lstStyle/>
                    <a:p>
                      <a:r>
                        <a:rPr lang="en-US" dirty="0"/>
                        <a:t>IT</a:t>
                      </a:r>
                      <a:endParaRPr lang="en-IN" dirty="0"/>
                    </a:p>
                  </a:txBody>
                  <a:tcPr/>
                </a:tc>
                <a:extLst>
                  <a:ext uri="{0D108BD9-81ED-4DB2-BD59-A6C34878D82A}">
                    <a16:rowId xmlns:a16="http://schemas.microsoft.com/office/drawing/2014/main" val="1235843255"/>
                  </a:ext>
                </a:extLst>
              </a:tr>
            </a:tbl>
          </a:graphicData>
        </a:graphic>
      </p:graphicFrame>
      <p:graphicFrame>
        <p:nvGraphicFramePr>
          <p:cNvPr id="5" name="Table 4">
            <a:extLst>
              <a:ext uri="{FF2B5EF4-FFF2-40B4-BE49-F238E27FC236}">
                <a16:creationId xmlns:a16="http://schemas.microsoft.com/office/drawing/2014/main" id="{46477A10-1F52-468F-8E95-C038E808B3B2}"/>
              </a:ext>
            </a:extLst>
          </p:cNvPr>
          <p:cNvGraphicFramePr>
            <a:graphicFrameLocks noGrp="1"/>
          </p:cNvGraphicFramePr>
          <p:nvPr>
            <p:extLst>
              <p:ext uri="{D42A27DB-BD31-4B8C-83A1-F6EECF244321}">
                <p14:modId xmlns:p14="http://schemas.microsoft.com/office/powerpoint/2010/main" val="1418255051"/>
              </p:ext>
            </p:extLst>
          </p:nvPr>
        </p:nvGraphicFramePr>
        <p:xfrm>
          <a:off x="11466575" y="457197"/>
          <a:ext cx="7685892" cy="3915894"/>
        </p:xfrm>
        <a:graphic>
          <a:graphicData uri="http://schemas.openxmlformats.org/drawingml/2006/table">
            <a:tbl>
              <a:tblPr firstRow="1" bandRow="1">
                <a:tableStyleId>{5C22544A-7EE6-4342-B048-85BDC9FD1C3A}</a:tableStyleId>
              </a:tblPr>
              <a:tblGrid>
                <a:gridCol w="2561964">
                  <a:extLst>
                    <a:ext uri="{9D8B030D-6E8A-4147-A177-3AD203B41FA5}">
                      <a16:colId xmlns:a16="http://schemas.microsoft.com/office/drawing/2014/main" val="1694344914"/>
                    </a:ext>
                  </a:extLst>
                </a:gridCol>
                <a:gridCol w="2561964">
                  <a:extLst>
                    <a:ext uri="{9D8B030D-6E8A-4147-A177-3AD203B41FA5}">
                      <a16:colId xmlns:a16="http://schemas.microsoft.com/office/drawing/2014/main" val="1833755582"/>
                    </a:ext>
                  </a:extLst>
                </a:gridCol>
                <a:gridCol w="2561964">
                  <a:extLst>
                    <a:ext uri="{9D8B030D-6E8A-4147-A177-3AD203B41FA5}">
                      <a16:colId xmlns:a16="http://schemas.microsoft.com/office/drawing/2014/main" val="3101913439"/>
                    </a:ext>
                  </a:extLst>
                </a:gridCol>
              </a:tblGrid>
              <a:tr h="652649">
                <a:tc gridSpan="3">
                  <a:txBody>
                    <a:bodyPr/>
                    <a:lstStyle/>
                    <a:p>
                      <a:pPr algn="ctr"/>
                      <a:r>
                        <a:rPr lang="en-US" dirty="0"/>
                        <a:t>Contractors</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75981421"/>
                  </a:ext>
                </a:extLst>
              </a:tr>
              <a:tr h="652649">
                <a:tc>
                  <a:txBody>
                    <a:bodyPr/>
                    <a:lstStyle/>
                    <a:p>
                      <a:pPr algn="ctr"/>
                      <a:r>
                        <a:rPr lang="en-US" b="1" dirty="0"/>
                        <a:t>Cont_id</a:t>
                      </a:r>
                      <a:endParaRPr lang="en-IN" b="1" dirty="0"/>
                    </a:p>
                  </a:txBody>
                  <a:tcPr>
                    <a:solidFill>
                      <a:schemeClr val="accent2">
                        <a:lumMod val="75000"/>
                      </a:schemeClr>
                    </a:solidFill>
                  </a:tcPr>
                </a:tc>
                <a:tc>
                  <a:txBody>
                    <a:bodyPr/>
                    <a:lstStyle/>
                    <a:p>
                      <a:pPr algn="ctr"/>
                      <a:r>
                        <a:rPr lang="en-US" b="1" dirty="0"/>
                        <a:t>Cont_name</a:t>
                      </a:r>
                      <a:endParaRPr lang="en-IN" b="1" dirty="0"/>
                    </a:p>
                  </a:txBody>
                  <a:tcPr>
                    <a:solidFill>
                      <a:schemeClr val="accent2">
                        <a:lumMod val="75000"/>
                      </a:schemeClr>
                    </a:solidFill>
                  </a:tcPr>
                </a:tc>
                <a:tc>
                  <a:txBody>
                    <a:bodyPr/>
                    <a:lstStyle/>
                    <a:p>
                      <a:pPr algn="ctr"/>
                      <a:r>
                        <a:rPr lang="en-US" b="1" dirty="0"/>
                        <a:t>Department</a:t>
                      </a:r>
                      <a:endParaRPr lang="en-IN" b="1" dirty="0"/>
                    </a:p>
                  </a:txBody>
                  <a:tcPr>
                    <a:solidFill>
                      <a:schemeClr val="accent2">
                        <a:lumMod val="75000"/>
                      </a:schemeClr>
                    </a:solidFill>
                  </a:tcPr>
                </a:tc>
                <a:extLst>
                  <a:ext uri="{0D108BD9-81ED-4DB2-BD59-A6C34878D82A}">
                    <a16:rowId xmlns:a16="http://schemas.microsoft.com/office/drawing/2014/main" val="700461547"/>
                  </a:ext>
                </a:extLst>
              </a:tr>
              <a:tr h="652649">
                <a:tc>
                  <a:txBody>
                    <a:bodyPr/>
                    <a:lstStyle/>
                    <a:p>
                      <a:r>
                        <a:rPr lang="en-US" dirty="0"/>
                        <a:t>1</a:t>
                      </a:r>
                      <a:endParaRPr lang="en-IN" dirty="0"/>
                    </a:p>
                  </a:txBody>
                  <a:tcPr/>
                </a:tc>
                <a:tc>
                  <a:txBody>
                    <a:bodyPr/>
                    <a:lstStyle/>
                    <a:p>
                      <a:r>
                        <a:rPr lang="en-US" dirty="0"/>
                        <a:t>David</a:t>
                      </a:r>
                      <a:endParaRPr lang="en-IN" dirty="0"/>
                    </a:p>
                  </a:txBody>
                  <a:tcPr/>
                </a:tc>
                <a:tc>
                  <a:txBody>
                    <a:bodyPr/>
                    <a:lstStyle/>
                    <a:p>
                      <a:r>
                        <a:rPr lang="en-US" dirty="0"/>
                        <a:t>IT</a:t>
                      </a:r>
                      <a:endParaRPr lang="en-IN" dirty="0"/>
                    </a:p>
                  </a:txBody>
                  <a:tcPr/>
                </a:tc>
                <a:extLst>
                  <a:ext uri="{0D108BD9-81ED-4DB2-BD59-A6C34878D82A}">
                    <a16:rowId xmlns:a16="http://schemas.microsoft.com/office/drawing/2014/main" val="406144734"/>
                  </a:ext>
                </a:extLst>
              </a:tr>
              <a:tr h="652649">
                <a:tc>
                  <a:txBody>
                    <a:bodyPr/>
                    <a:lstStyle/>
                    <a:p>
                      <a:r>
                        <a:rPr lang="en-US" dirty="0"/>
                        <a:t>2</a:t>
                      </a:r>
                      <a:endParaRPr lang="en-IN" dirty="0"/>
                    </a:p>
                  </a:txBody>
                  <a:tcPr/>
                </a:tc>
                <a:tc>
                  <a:txBody>
                    <a:bodyPr/>
                    <a:lstStyle/>
                    <a:p>
                      <a:r>
                        <a:rPr lang="en-US" dirty="0"/>
                        <a:t>Emma</a:t>
                      </a:r>
                      <a:endParaRPr lang="en-IN" dirty="0"/>
                    </a:p>
                  </a:txBody>
                  <a:tcPr/>
                </a:tc>
                <a:tc>
                  <a:txBody>
                    <a:bodyPr/>
                    <a:lstStyle/>
                    <a:p>
                      <a:r>
                        <a:rPr lang="en-US" dirty="0"/>
                        <a:t>Marketing</a:t>
                      </a:r>
                      <a:endParaRPr lang="en-IN" dirty="0"/>
                    </a:p>
                  </a:txBody>
                  <a:tcPr/>
                </a:tc>
                <a:extLst>
                  <a:ext uri="{0D108BD9-81ED-4DB2-BD59-A6C34878D82A}">
                    <a16:rowId xmlns:a16="http://schemas.microsoft.com/office/drawing/2014/main" val="3062490229"/>
                  </a:ext>
                </a:extLst>
              </a:tr>
              <a:tr h="652649">
                <a:tc>
                  <a:txBody>
                    <a:bodyPr/>
                    <a:lstStyle/>
                    <a:p>
                      <a:r>
                        <a:rPr lang="en-US" dirty="0"/>
                        <a:t>3</a:t>
                      </a:r>
                      <a:endParaRPr lang="en-IN" dirty="0"/>
                    </a:p>
                  </a:txBody>
                  <a:tcPr/>
                </a:tc>
                <a:tc>
                  <a:txBody>
                    <a:bodyPr/>
                    <a:lstStyle/>
                    <a:p>
                      <a:r>
                        <a:rPr lang="en-US" dirty="0"/>
                        <a:t>Frank</a:t>
                      </a:r>
                      <a:endParaRPr lang="en-IN" dirty="0"/>
                    </a:p>
                  </a:txBody>
                  <a:tcPr/>
                </a:tc>
                <a:tc>
                  <a:txBody>
                    <a:bodyPr/>
                    <a:lstStyle/>
                    <a:p>
                      <a:r>
                        <a:rPr lang="en-US" dirty="0"/>
                        <a:t>Finance</a:t>
                      </a:r>
                      <a:endParaRPr lang="en-IN" dirty="0"/>
                    </a:p>
                  </a:txBody>
                  <a:tcPr/>
                </a:tc>
                <a:extLst>
                  <a:ext uri="{0D108BD9-81ED-4DB2-BD59-A6C34878D82A}">
                    <a16:rowId xmlns:a16="http://schemas.microsoft.com/office/drawing/2014/main" val="157918442"/>
                  </a:ext>
                </a:extLst>
              </a:tr>
              <a:tr h="652649">
                <a:tc>
                  <a:txBody>
                    <a:bodyPr/>
                    <a:lstStyle/>
                    <a:p>
                      <a:r>
                        <a:rPr lang="en-US" dirty="0"/>
                        <a:t>4</a:t>
                      </a:r>
                      <a:endParaRPr lang="en-IN" dirty="0"/>
                    </a:p>
                  </a:txBody>
                  <a:tcPr/>
                </a:tc>
                <a:tc>
                  <a:txBody>
                    <a:bodyPr/>
                    <a:lstStyle/>
                    <a:p>
                      <a:r>
                        <a:rPr lang="en-US" dirty="0"/>
                        <a:t>Bob</a:t>
                      </a:r>
                      <a:endParaRPr lang="en-IN" dirty="0"/>
                    </a:p>
                  </a:txBody>
                  <a:tcPr/>
                </a:tc>
                <a:tc>
                  <a:txBody>
                    <a:bodyPr/>
                    <a:lstStyle/>
                    <a:p>
                      <a:r>
                        <a:rPr lang="en-US" dirty="0"/>
                        <a:t>IT</a:t>
                      </a:r>
                      <a:endParaRPr lang="en-IN" dirty="0"/>
                    </a:p>
                  </a:txBody>
                  <a:tcPr/>
                </a:tc>
                <a:extLst>
                  <a:ext uri="{0D108BD9-81ED-4DB2-BD59-A6C34878D82A}">
                    <a16:rowId xmlns:a16="http://schemas.microsoft.com/office/drawing/2014/main" val="2507206555"/>
                  </a:ext>
                </a:extLst>
              </a:tr>
            </a:tbl>
          </a:graphicData>
        </a:graphic>
      </p:graphicFrame>
      <p:sp>
        <p:nvSpPr>
          <p:cNvPr id="6" name="TextBox 5">
            <a:extLst>
              <a:ext uri="{FF2B5EF4-FFF2-40B4-BE49-F238E27FC236}">
                <a16:creationId xmlns:a16="http://schemas.microsoft.com/office/drawing/2014/main" id="{2AE48AA3-7A3C-4B90-B574-0CA33EAB3589}"/>
              </a:ext>
            </a:extLst>
          </p:cNvPr>
          <p:cNvSpPr txBox="1"/>
          <p:nvPr/>
        </p:nvSpPr>
        <p:spPr>
          <a:xfrm>
            <a:off x="2999232" y="5237018"/>
            <a:ext cx="7211291" cy="4585871"/>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We want to find the common names and departments from both tables</a:t>
            </a:r>
          </a:p>
          <a:p>
            <a:endParaRPr lang="en-US" sz="32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SELECT </a:t>
            </a:r>
            <a:r>
              <a:rPr lang="en-US" sz="2800" dirty="0">
                <a:latin typeface="Times New Roman" panose="02020603050405020304" pitchFamily="18" charset="0"/>
                <a:cs typeface="Times New Roman" panose="02020603050405020304" pitchFamily="18" charset="0"/>
              </a:rPr>
              <a:t>Emp_name AS Name,</a:t>
            </a:r>
          </a:p>
          <a:p>
            <a:r>
              <a:rPr lang="en-US" sz="2800" dirty="0">
                <a:latin typeface="Times New Roman" panose="02020603050405020304" pitchFamily="18" charset="0"/>
                <a:cs typeface="Times New Roman" panose="02020603050405020304" pitchFamily="18" charset="0"/>
              </a:rPr>
              <a:t> Department</a:t>
            </a:r>
          </a:p>
          <a:p>
            <a:r>
              <a:rPr lang="en-US" sz="2800" b="1" dirty="0">
                <a:latin typeface="Times New Roman" panose="02020603050405020304" pitchFamily="18" charset="0"/>
                <a:cs typeface="Times New Roman" panose="02020603050405020304" pitchFamily="18" charset="0"/>
              </a:rPr>
              <a:t>FROM </a:t>
            </a:r>
            <a:r>
              <a:rPr lang="en-US" sz="2800" dirty="0">
                <a:latin typeface="Times New Roman" panose="02020603050405020304" pitchFamily="18" charset="0"/>
                <a:cs typeface="Times New Roman" panose="02020603050405020304" pitchFamily="18" charset="0"/>
              </a:rPr>
              <a:t>Employees</a:t>
            </a:r>
          </a:p>
          <a:p>
            <a:r>
              <a:rPr lang="en-US" sz="2800" b="1" dirty="0">
                <a:latin typeface="Times New Roman" panose="02020603050405020304" pitchFamily="18" charset="0"/>
                <a:cs typeface="Times New Roman" panose="02020603050405020304" pitchFamily="18" charset="0"/>
              </a:rPr>
              <a:t>INTERSECT</a:t>
            </a:r>
          </a:p>
          <a:p>
            <a:r>
              <a:rPr lang="en-US" sz="2800" b="1" dirty="0">
                <a:latin typeface="Times New Roman" panose="02020603050405020304" pitchFamily="18" charset="0"/>
                <a:cs typeface="Times New Roman" panose="02020603050405020304" pitchFamily="18" charset="0"/>
              </a:rPr>
              <a:t>SELECT </a:t>
            </a:r>
            <a:r>
              <a:rPr lang="en-US" sz="2800" dirty="0">
                <a:latin typeface="Times New Roman" panose="02020603050405020304" pitchFamily="18" charset="0"/>
                <a:cs typeface="Times New Roman" panose="02020603050405020304" pitchFamily="18" charset="0"/>
              </a:rPr>
              <a:t>Cont_name AS Name, </a:t>
            </a:r>
          </a:p>
          <a:p>
            <a:r>
              <a:rPr lang="en-US" sz="2800" dirty="0">
                <a:latin typeface="Times New Roman" panose="02020603050405020304" pitchFamily="18" charset="0"/>
                <a:cs typeface="Times New Roman" panose="02020603050405020304" pitchFamily="18" charset="0"/>
              </a:rPr>
              <a:t>Department</a:t>
            </a:r>
          </a:p>
          <a:p>
            <a:r>
              <a:rPr lang="en-US" sz="2800" b="1" dirty="0">
                <a:latin typeface="Times New Roman" panose="02020603050405020304" pitchFamily="18" charset="0"/>
                <a:cs typeface="Times New Roman" panose="02020603050405020304" pitchFamily="18" charset="0"/>
              </a:rPr>
              <a:t>From </a:t>
            </a:r>
            <a:r>
              <a:rPr lang="en-US" sz="2800" dirty="0">
                <a:latin typeface="Times New Roman" panose="02020603050405020304" pitchFamily="18" charset="0"/>
                <a:cs typeface="Times New Roman" panose="02020603050405020304" pitchFamily="18" charset="0"/>
              </a:rPr>
              <a:t>Contractors</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7F1E9284-3E56-4211-80E4-874AE54E5589}"/>
              </a:ext>
            </a:extLst>
          </p:cNvPr>
          <p:cNvGraphicFramePr>
            <a:graphicFrameLocks noGrp="1"/>
          </p:cNvGraphicFramePr>
          <p:nvPr>
            <p:extLst>
              <p:ext uri="{D42A27DB-BD31-4B8C-83A1-F6EECF244321}">
                <p14:modId xmlns:p14="http://schemas.microsoft.com/office/powerpoint/2010/main" val="264346264"/>
              </p:ext>
            </p:extLst>
          </p:nvPr>
        </p:nvGraphicFramePr>
        <p:xfrm>
          <a:off x="11466575" y="5237018"/>
          <a:ext cx="7870860" cy="3869760"/>
        </p:xfrm>
        <a:graphic>
          <a:graphicData uri="http://schemas.openxmlformats.org/drawingml/2006/table">
            <a:tbl>
              <a:tblPr firstRow="1" bandRow="1">
                <a:tableStyleId>{5C22544A-7EE6-4342-B048-85BDC9FD1C3A}</a:tableStyleId>
              </a:tblPr>
              <a:tblGrid>
                <a:gridCol w="3935430">
                  <a:extLst>
                    <a:ext uri="{9D8B030D-6E8A-4147-A177-3AD203B41FA5}">
                      <a16:colId xmlns:a16="http://schemas.microsoft.com/office/drawing/2014/main" val="2453310302"/>
                    </a:ext>
                  </a:extLst>
                </a:gridCol>
                <a:gridCol w="3935430">
                  <a:extLst>
                    <a:ext uri="{9D8B030D-6E8A-4147-A177-3AD203B41FA5}">
                      <a16:colId xmlns:a16="http://schemas.microsoft.com/office/drawing/2014/main" val="1934219472"/>
                    </a:ext>
                  </a:extLst>
                </a:gridCol>
              </a:tblGrid>
              <a:tr h="743158">
                <a:tc gridSpan="2">
                  <a:txBody>
                    <a:bodyPr/>
                    <a:lstStyle/>
                    <a:p>
                      <a:pPr algn="ctr"/>
                      <a:r>
                        <a:rPr lang="en-US" dirty="0"/>
                        <a:t>Result</a:t>
                      </a:r>
                      <a:endParaRPr lang="en-IN" dirty="0"/>
                    </a:p>
                  </a:txBody>
                  <a:tcPr/>
                </a:tc>
                <a:tc hMerge="1">
                  <a:txBody>
                    <a:bodyPr/>
                    <a:lstStyle/>
                    <a:p>
                      <a:endParaRPr lang="en-IN" dirty="0"/>
                    </a:p>
                  </a:txBody>
                  <a:tcPr/>
                </a:tc>
                <a:extLst>
                  <a:ext uri="{0D108BD9-81ED-4DB2-BD59-A6C34878D82A}">
                    <a16:rowId xmlns:a16="http://schemas.microsoft.com/office/drawing/2014/main" val="1717343211"/>
                  </a:ext>
                </a:extLst>
              </a:tr>
              <a:tr h="877824">
                <a:tc>
                  <a:txBody>
                    <a:bodyPr/>
                    <a:lstStyle/>
                    <a:p>
                      <a:pPr algn="ctr"/>
                      <a:r>
                        <a:rPr lang="en-US" b="1" dirty="0">
                          <a:solidFill>
                            <a:schemeClr val="tx1"/>
                          </a:solidFill>
                        </a:rPr>
                        <a:t>Name</a:t>
                      </a:r>
                      <a:endParaRPr lang="en-IN" b="1" dirty="0">
                        <a:solidFill>
                          <a:schemeClr val="tx1"/>
                        </a:solidFill>
                      </a:endParaRPr>
                    </a:p>
                  </a:txBody>
                  <a:tcPr>
                    <a:solidFill>
                      <a:schemeClr val="accent2">
                        <a:lumMod val="75000"/>
                      </a:schemeClr>
                    </a:solidFill>
                  </a:tcPr>
                </a:tc>
                <a:tc>
                  <a:txBody>
                    <a:bodyPr/>
                    <a:lstStyle/>
                    <a:p>
                      <a:pPr algn="ctr"/>
                      <a:r>
                        <a:rPr lang="en-US" b="1" dirty="0">
                          <a:solidFill>
                            <a:schemeClr val="tx1"/>
                          </a:solidFill>
                        </a:rPr>
                        <a:t>Department</a:t>
                      </a:r>
                      <a:endParaRPr lang="en-IN" b="1" dirty="0">
                        <a:solidFill>
                          <a:schemeClr val="tx1"/>
                        </a:solidFill>
                      </a:endParaRPr>
                    </a:p>
                  </a:txBody>
                  <a:tcPr>
                    <a:solidFill>
                      <a:schemeClr val="accent2">
                        <a:lumMod val="75000"/>
                      </a:schemeClr>
                    </a:solidFill>
                  </a:tcPr>
                </a:tc>
                <a:extLst>
                  <a:ext uri="{0D108BD9-81ED-4DB2-BD59-A6C34878D82A}">
                    <a16:rowId xmlns:a16="http://schemas.microsoft.com/office/drawing/2014/main" val="747622564"/>
                  </a:ext>
                </a:extLst>
              </a:tr>
              <a:tr h="1124389">
                <a:tc>
                  <a:txBody>
                    <a:bodyPr/>
                    <a:lstStyle/>
                    <a:p>
                      <a:pPr algn="ctr"/>
                      <a:r>
                        <a:rPr lang="en-US" dirty="0"/>
                        <a:t>Bob</a:t>
                      </a:r>
                      <a:endParaRPr lang="en-IN" dirty="0"/>
                    </a:p>
                  </a:txBody>
                  <a:tcPr/>
                </a:tc>
                <a:tc>
                  <a:txBody>
                    <a:bodyPr/>
                    <a:lstStyle/>
                    <a:p>
                      <a:pPr algn="ctr"/>
                      <a:r>
                        <a:rPr lang="en-US" dirty="0"/>
                        <a:t>IT</a:t>
                      </a:r>
                      <a:endParaRPr lang="en-IN" dirty="0"/>
                    </a:p>
                  </a:txBody>
                  <a:tcPr/>
                </a:tc>
                <a:extLst>
                  <a:ext uri="{0D108BD9-81ED-4DB2-BD59-A6C34878D82A}">
                    <a16:rowId xmlns:a16="http://schemas.microsoft.com/office/drawing/2014/main" val="1588628371"/>
                  </a:ext>
                </a:extLst>
              </a:tr>
              <a:tr h="1124389">
                <a:tc>
                  <a:txBody>
                    <a:bodyPr/>
                    <a:lstStyle/>
                    <a:p>
                      <a:pPr algn="ctr"/>
                      <a:r>
                        <a:rPr lang="en-US" dirty="0"/>
                        <a:t>David</a:t>
                      </a:r>
                      <a:endParaRPr lang="en-IN" dirty="0"/>
                    </a:p>
                  </a:txBody>
                  <a:tcPr/>
                </a:tc>
                <a:tc>
                  <a:txBody>
                    <a:bodyPr/>
                    <a:lstStyle/>
                    <a:p>
                      <a:pPr algn="ctr"/>
                      <a:r>
                        <a:rPr lang="en-US" dirty="0"/>
                        <a:t>IT</a:t>
                      </a:r>
                      <a:endParaRPr lang="en-IN" dirty="0"/>
                    </a:p>
                  </a:txBody>
                  <a:tcPr/>
                </a:tc>
                <a:extLst>
                  <a:ext uri="{0D108BD9-81ED-4DB2-BD59-A6C34878D82A}">
                    <a16:rowId xmlns:a16="http://schemas.microsoft.com/office/drawing/2014/main" val="970705979"/>
                  </a:ext>
                </a:extLst>
              </a:tr>
            </a:tbl>
          </a:graphicData>
        </a:graphic>
      </p:graphicFrame>
    </p:spTree>
    <p:extLst>
      <p:ext uri="{BB962C8B-B14F-4D97-AF65-F5344CB8AC3E}">
        <p14:creationId xmlns:p14="http://schemas.microsoft.com/office/powerpoint/2010/main" val="313492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1000"/>
          </a:schemeClr>
        </a:solidFill>
        <a:effectLst/>
      </p:bgPr>
    </p:bg>
    <p:spTree>
      <p:nvGrpSpPr>
        <p:cNvPr id="1" name="">
          <a:extLst>
            <a:ext uri="{FF2B5EF4-FFF2-40B4-BE49-F238E27FC236}">
              <a16:creationId xmlns:a16="http://schemas.microsoft.com/office/drawing/2014/main" id="{63E0E692-CAE2-4AC6-108B-CB72CA526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1E8AB1-B048-E793-3885-10A16D0CC246}"/>
              </a:ext>
            </a:extLst>
          </p:cNvPr>
          <p:cNvSpPr>
            <a:spLocks noGrp="1"/>
          </p:cNvSpPr>
          <p:nvPr>
            <p:ph type="title"/>
          </p:nvPr>
        </p:nvSpPr>
        <p:spPr>
          <a:xfrm>
            <a:off x="1582291" y="530352"/>
            <a:ext cx="16815437" cy="3383280"/>
          </a:xfrm>
        </p:spPr>
        <p:txBody>
          <a:bodyPr>
            <a:noAutofit/>
          </a:bodyPr>
          <a:lstStyle/>
          <a:p>
            <a:r>
              <a:rPr lang="en-US" sz="7200" b="1" dirty="0">
                <a:latin typeface="Times New Roman" panose="02020603050405020304" pitchFamily="18" charset="0"/>
                <a:cs typeface="Times New Roman" panose="02020603050405020304" pitchFamily="18" charset="0"/>
              </a:rPr>
              <a:t>RDBMS</a:t>
            </a:r>
            <a:endParaRPr lang="en-IN"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F432CC-C58B-FC8A-DF40-DED6ABC93E5D}"/>
              </a:ext>
            </a:extLst>
          </p:cNvPr>
          <p:cNvSpPr>
            <a:spLocks noGrp="1"/>
          </p:cNvSpPr>
          <p:nvPr>
            <p:ph sz="half" idx="1"/>
          </p:nvPr>
        </p:nvSpPr>
        <p:spPr>
          <a:xfrm>
            <a:off x="2551564" y="2999232"/>
            <a:ext cx="16541108" cy="6632132"/>
          </a:xfrm>
          <a:noFill/>
          <a:ln w="19050">
            <a:noFill/>
          </a:ln>
        </p:spPr>
        <p:txBody>
          <a:bodyPr>
            <a:normAutofit/>
          </a:bodyPr>
          <a:lstStyle/>
          <a:p>
            <a:pPr marL="0" indent="0">
              <a:buNone/>
            </a:pPr>
            <a:r>
              <a:rPr lang="en-IN" sz="3600" b="1" dirty="0">
                <a:latin typeface="Times New Roman" panose="02020603050405020304" pitchFamily="18" charset="0"/>
                <a:cs typeface="Times New Roman" panose="02020603050405020304" pitchFamily="18" charset="0"/>
              </a:rPr>
              <a:t>3. SQL (Structured Query Language)</a:t>
            </a:r>
            <a:endParaRPr lang="en-US" sz="3600" b="1" dirty="0">
              <a:latin typeface="Times New Roman" panose="02020603050405020304" pitchFamily="18" charset="0"/>
              <a:cs typeface="Times New Roman" panose="02020603050405020304" pitchFamily="18" charset="0"/>
            </a:endParaRPr>
          </a:p>
          <a:p>
            <a:r>
              <a:rPr lang="en-US" sz="3615" dirty="0">
                <a:latin typeface="Times New Roman" panose="02020603050405020304" pitchFamily="18" charset="0"/>
                <a:cs typeface="Times New Roman" panose="02020603050405020304" pitchFamily="18" charset="0"/>
              </a:rPr>
              <a:t>It uses SQL as it’s standard programming language for managing and manipulating data.</a:t>
            </a:r>
          </a:p>
          <a:p>
            <a:r>
              <a:rPr lang="en-IN" sz="3200" dirty="0">
                <a:latin typeface="Times New Roman" panose="02020603050405020304" pitchFamily="18" charset="0"/>
                <a:cs typeface="Times New Roman" panose="02020603050405020304" pitchFamily="18" charset="0"/>
              </a:rPr>
              <a:t>Common RDBMS Software :</a:t>
            </a:r>
            <a:endParaRPr lang="en-US" sz="3200" dirty="0">
              <a:latin typeface="Times New Roman" panose="02020603050405020304" pitchFamily="18" charset="0"/>
              <a:cs typeface="Times New Roman" panose="02020603050405020304" pitchFamily="18" charset="0"/>
            </a:endParaRPr>
          </a:p>
          <a:p>
            <a:pPr lvl="3"/>
            <a:r>
              <a:rPr lang="en-US" sz="3030" dirty="0">
                <a:latin typeface="Times New Roman" panose="02020603050405020304" pitchFamily="18" charset="0"/>
                <a:cs typeface="Times New Roman" panose="02020603050405020304" pitchFamily="18" charset="0"/>
              </a:rPr>
              <a:t>MySQL</a:t>
            </a:r>
          </a:p>
          <a:p>
            <a:pPr lvl="3"/>
            <a:r>
              <a:rPr lang="en-US" sz="3030" dirty="0">
                <a:latin typeface="Times New Roman" panose="02020603050405020304" pitchFamily="18" charset="0"/>
                <a:cs typeface="Times New Roman" panose="02020603050405020304" pitchFamily="18" charset="0"/>
              </a:rPr>
              <a:t>PostgreSQL</a:t>
            </a:r>
          </a:p>
          <a:p>
            <a:pPr lvl="3"/>
            <a:r>
              <a:rPr lang="en-US" sz="3030" dirty="0">
                <a:latin typeface="Times New Roman" panose="02020603050405020304" pitchFamily="18" charset="0"/>
                <a:cs typeface="Times New Roman" panose="02020603050405020304" pitchFamily="18" charset="0"/>
              </a:rPr>
              <a:t>Oracle</a:t>
            </a:r>
          </a:p>
          <a:p>
            <a:pPr lvl="3"/>
            <a:r>
              <a:rPr lang="en-US" sz="3030" dirty="0">
                <a:latin typeface="Times New Roman" panose="02020603050405020304" pitchFamily="18" charset="0"/>
                <a:cs typeface="Times New Roman" panose="02020603050405020304" pitchFamily="18" charset="0"/>
              </a:rPr>
              <a:t>SQLite</a:t>
            </a:r>
          </a:p>
          <a:p>
            <a:pPr lvl="3"/>
            <a:r>
              <a:rPr lang="en-US" sz="3030" dirty="0">
                <a:latin typeface="Times New Roman" panose="02020603050405020304" pitchFamily="18" charset="0"/>
                <a:cs typeface="Times New Roman" panose="02020603050405020304" pitchFamily="18" charset="0"/>
              </a:rPr>
              <a:t>Microsoft SQL Server</a:t>
            </a:r>
            <a:endParaRPr lang="en-US" sz="264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9851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A5CE-EF97-423A-BE12-F4124A5952BF}"/>
              </a:ext>
            </a:extLst>
          </p:cNvPr>
          <p:cNvSpPr>
            <a:spLocks noGrp="1"/>
          </p:cNvSpPr>
          <p:nvPr>
            <p:ph type="title"/>
          </p:nvPr>
        </p:nvSpPr>
        <p:spPr>
          <a:xfrm>
            <a:off x="3607584" y="691129"/>
            <a:ext cx="12498407" cy="1290071"/>
          </a:xfrm>
        </p:spPr>
        <p:txBody>
          <a:bodyPr/>
          <a:lstStyle/>
          <a:p>
            <a:r>
              <a:rPr lang="en-US" b="1" dirty="0">
                <a:latin typeface="Times New Roman" panose="02020603050405020304" pitchFamily="18" charset="0"/>
                <a:cs typeface="Times New Roman" panose="02020603050405020304" pitchFamily="18" charset="0"/>
              </a:rPr>
              <a:t>3. EXCEPT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C2603C-0B88-409A-A4B5-0A88BFF2A6CE}"/>
              </a:ext>
            </a:extLst>
          </p:cNvPr>
          <p:cNvSpPr>
            <a:spLocks noGrp="1"/>
          </p:cNvSpPr>
          <p:nvPr>
            <p:ph idx="1"/>
          </p:nvPr>
        </p:nvSpPr>
        <p:spPr>
          <a:xfrm>
            <a:off x="2912639" y="1693580"/>
            <a:ext cx="14716993" cy="7701528"/>
          </a:xfrm>
          <a:noFill/>
          <a:ln w="22225">
            <a:noFill/>
          </a:ln>
        </p:spPr>
        <p:txBody>
          <a:bodyPr>
            <a:normAutofit/>
          </a:bodyPr>
          <a:lstStyle/>
          <a:p>
            <a:r>
              <a:rPr lang="en-US" sz="3600" dirty="0">
                <a:latin typeface="Times New Roman" panose="02020603050405020304" pitchFamily="18" charset="0"/>
                <a:cs typeface="Times New Roman" panose="02020603050405020304" pitchFamily="18" charset="0"/>
              </a:rPr>
              <a:t>The EXCEPT operator (also known as MINUS in some databases) returns the distinct rows that are present in the result set of the first SELECT query but not in the result set of the second SELECT query.</a:t>
            </a:r>
          </a:p>
          <a:p>
            <a:r>
              <a:rPr lang="en-US" sz="3600" dirty="0">
                <a:latin typeface="Times New Roman" panose="02020603050405020304" pitchFamily="18" charset="0"/>
                <a:cs typeface="Times New Roman" panose="02020603050405020304" pitchFamily="18" charset="0"/>
              </a:rPr>
              <a:t>This operation requires the number of columns and their data types to be the same in both ‘SELECT’ statements.</a:t>
            </a:r>
          </a:p>
          <a:p>
            <a:pPr marL="739247" lvl="1" indent="0">
              <a:buNone/>
            </a:pPr>
            <a:r>
              <a:rPr lang="en-US" sz="2553" b="1" dirty="0">
                <a:latin typeface="Times New Roman" panose="02020603050405020304" pitchFamily="18" charset="0"/>
                <a:cs typeface="Times New Roman" panose="02020603050405020304" pitchFamily="18" charset="0"/>
              </a:rPr>
              <a:t>SELECT column1, column2,…</a:t>
            </a:r>
          </a:p>
          <a:p>
            <a:pPr marL="739247" lvl="1" indent="0">
              <a:buNone/>
            </a:pPr>
            <a:r>
              <a:rPr lang="en-US" sz="2553" b="1" dirty="0">
                <a:latin typeface="Times New Roman" panose="02020603050405020304" pitchFamily="18" charset="0"/>
                <a:cs typeface="Times New Roman" panose="02020603050405020304" pitchFamily="18" charset="0"/>
              </a:rPr>
              <a:t>FROM table1</a:t>
            </a:r>
          </a:p>
          <a:p>
            <a:pPr marL="739247" lvl="1" indent="0">
              <a:buNone/>
            </a:pPr>
            <a:r>
              <a:rPr lang="en-US" sz="2553" b="1" dirty="0">
                <a:latin typeface="Times New Roman" panose="02020603050405020304" pitchFamily="18" charset="0"/>
                <a:cs typeface="Times New Roman" panose="02020603050405020304" pitchFamily="18" charset="0"/>
              </a:rPr>
              <a:t>EXCEPT</a:t>
            </a:r>
          </a:p>
          <a:p>
            <a:pPr marL="739247" lvl="1" indent="0">
              <a:buNone/>
            </a:pPr>
            <a:r>
              <a:rPr lang="en-US" sz="2553" b="1" dirty="0">
                <a:latin typeface="Times New Roman" panose="02020603050405020304" pitchFamily="18" charset="0"/>
                <a:cs typeface="Times New Roman" panose="02020603050405020304" pitchFamily="18" charset="0"/>
              </a:rPr>
              <a:t>SELECT column1,column2,…</a:t>
            </a:r>
          </a:p>
          <a:p>
            <a:pPr marL="739247" lvl="1" indent="0">
              <a:buNone/>
            </a:pPr>
            <a:r>
              <a:rPr lang="en-US" sz="2553" b="1" dirty="0">
                <a:latin typeface="Times New Roman" panose="02020603050405020304" pitchFamily="18" charset="0"/>
                <a:cs typeface="Times New Roman" panose="02020603050405020304" pitchFamily="18" charset="0"/>
              </a:rPr>
              <a:t>FROM table2;</a:t>
            </a:r>
          </a:p>
        </p:txBody>
      </p:sp>
    </p:spTree>
    <p:extLst>
      <p:ext uri="{BB962C8B-B14F-4D97-AF65-F5344CB8AC3E}">
        <p14:creationId xmlns:p14="http://schemas.microsoft.com/office/powerpoint/2010/main" val="19329008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01120E-99C8-4AFE-A5BA-6E31D61A5AEB}"/>
              </a:ext>
            </a:extLst>
          </p:cNvPr>
          <p:cNvGraphicFramePr>
            <a:graphicFrameLocks noGrp="1"/>
          </p:cNvGraphicFramePr>
          <p:nvPr>
            <p:extLst>
              <p:ext uri="{D42A27DB-BD31-4B8C-83A1-F6EECF244321}">
                <p14:modId xmlns:p14="http://schemas.microsoft.com/office/powerpoint/2010/main" val="99693339"/>
              </p:ext>
            </p:extLst>
          </p:nvPr>
        </p:nvGraphicFramePr>
        <p:xfrm>
          <a:off x="2486722" y="768926"/>
          <a:ext cx="8467788" cy="4256455"/>
        </p:xfrm>
        <a:graphic>
          <a:graphicData uri="http://schemas.openxmlformats.org/drawingml/2006/table">
            <a:tbl>
              <a:tblPr firstRow="1" bandRow="1">
                <a:tableStyleId>{5C22544A-7EE6-4342-B048-85BDC9FD1C3A}</a:tableStyleId>
              </a:tblPr>
              <a:tblGrid>
                <a:gridCol w="2822596">
                  <a:extLst>
                    <a:ext uri="{9D8B030D-6E8A-4147-A177-3AD203B41FA5}">
                      <a16:colId xmlns:a16="http://schemas.microsoft.com/office/drawing/2014/main" val="1333828377"/>
                    </a:ext>
                  </a:extLst>
                </a:gridCol>
                <a:gridCol w="2822596">
                  <a:extLst>
                    <a:ext uri="{9D8B030D-6E8A-4147-A177-3AD203B41FA5}">
                      <a16:colId xmlns:a16="http://schemas.microsoft.com/office/drawing/2014/main" val="4055130793"/>
                    </a:ext>
                  </a:extLst>
                </a:gridCol>
                <a:gridCol w="2822596">
                  <a:extLst>
                    <a:ext uri="{9D8B030D-6E8A-4147-A177-3AD203B41FA5}">
                      <a16:colId xmlns:a16="http://schemas.microsoft.com/office/drawing/2014/main" val="1759946784"/>
                    </a:ext>
                  </a:extLst>
                </a:gridCol>
              </a:tblGrid>
              <a:tr h="608065">
                <a:tc gridSpan="3">
                  <a:txBody>
                    <a:bodyPr/>
                    <a:lstStyle/>
                    <a:p>
                      <a:pPr algn="ctr"/>
                      <a:r>
                        <a:rPr lang="en-US" dirty="0"/>
                        <a:t>Employees</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173583345"/>
                  </a:ext>
                </a:extLst>
              </a:tr>
              <a:tr h="608065">
                <a:tc>
                  <a:txBody>
                    <a:bodyPr/>
                    <a:lstStyle/>
                    <a:p>
                      <a:pPr algn="ctr"/>
                      <a:r>
                        <a:rPr lang="en-US" b="1" dirty="0">
                          <a:solidFill>
                            <a:schemeClr val="tx1"/>
                          </a:solidFill>
                        </a:rPr>
                        <a:t>Emp_id</a:t>
                      </a:r>
                      <a:endParaRPr lang="en-IN" b="1" dirty="0">
                        <a:solidFill>
                          <a:schemeClr val="tx1"/>
                        </a:solidFill>
                      </a:endParaRPr>
                    </a:p>
                  </a:txBody>
                  <a:tcPr>
                    <a:solidFill>
                      <a:schemeClr val="accent2">
                        <a:lumMod val="75000"/>
                      </a:schemeClr>
                    </a:solidFill>
                  </a:tcPr>
                </a:tc>
                <a:tc>
                  <a:txBody>
                    <a:bodyPr/>
                    <a:lstStyle/>
                    <a:p>
                      <a:pPr algn="ctr"/>
                      <a:r>
                        <a:rPr lang="en-US" b="1" dirty="0">
                          <a:solidFill>
                            <a:schemeClr val="tx1"/>
                          </a:solidFill>
                        </a:rPr>
                        <a:t>Emp_name</a:t>
                      </a:r>
                      <a:endParaRPr lang="en-IN" b="1" dirty="0">
                        <a:solidFill>
                          <a:schemeClr val="tx1"/>
                        </a:solidFill>
                      </a:endParaRPr>
                    </a:p>
                  </a:txBody>
                  <a:tcPr>
                    <a:solidFill>
                      <a:schemeClr val="accent2">
                        <a:lumMod val="75000"/>
                      </a:schemeClr>
                    </a:solidFill>
                  </a:tcPr>
                </a:tc>
                <a:tc>
                  <a:txBody>
                    <a:bodyPr/>
                    <a:lstStyle/>
                    <a:p>
                      <a:pPr algn="ctr"/>
                      <a:r>
                        <a:rPr lang="en-US" b="1" dirty="0">
                          <a:solidFill>
                            <a:schemeClr val="tx1"/>
                          </a:solidFill>
                        </a:rPr>
                        <a:t>Department</a:t>
                      </a:r>
                      <a:endParaRPr lang="en-IN" b="1" dirty="0">
                        <a:solidFill>
                          <a:schemeClr val="tx1"/>
                        </a:solidFill>
                      </a:endParaRPr>
                    </a:p>
                  </a:txBody>
                  <a:tcPr>
                    <a:solidFill>
                      <a:schemeClr val="accent2">
                        <a:lumMod val="75000"/>
                      </a:schemeClr>
                    </a:solidFill>
                  </a:tcPr>
                </a:tc>
                <a:extLst>
                  <a:ext uri="{0D108BD9-81ED-4DB2-BD59-A6C34878D82A}">
                    <a16:rowId xmlns:a16="http://schemas.microsoft.com/office/drawing/2014/main" val="2189564683"/>
                  </a:ext>
                </a:extLst>
              </a:tr>
              <a:tr h="608065">
                <a:tc>
                  <a:txBody>
                    <a:bodyPr/>
                    <a:lstStyle/>
                    <a:p>
                      <a:pPr algn="ctr"/>
                      <a:r>
                        <a:rPr lang="en-US" dirty="0"/>
                        <a:t>1</a:t>
                      </a:r>
                      <a:endParaRPr lang="en-IN" dirty="0"/>
                    </a:p>
                  </a:txBody>
                  <a:tcPr/>
                </a:tc>
                <a:tc>
                  <a:txBody>
                    <a:bodyPr/>
                    <a:lstStyle/>
                    <a:p>
                      <a:pPr algn="ctr"/>
                      <a:r>
                        <a:rPr lang="en-US" dirty="0"/>
                        <a:t>Alice</a:t>
                      </a:r>
                      <a:endParaRPr lang="en-IN" dirty="0"/>
                    </a:p>
                  </a:txBody>
                  <a:tcPr/>
                </a:tc>
                <a:tc>
                  <a:txBody>
                    <a:bodyPr/>
                    <a:lstStyle/>
                    <a:p>
                      <a:pPr algn="ctr"/>
                      <a:r>
                        <a:rPr lang="en-US" dirty="0"/>
                        <a:t>HR</a:t>
                      </a:r>
                    </a:p>
                  </a:txBody>
                  <a:tcPr/>
                </a:tc>
                <a:extLst>
                  <a:ext uri="{0D108BD9-81ED-4DB2-BD59-A6C34878D82A}">
                    <a16:rowId xmlns:a16="http://schemas.microsoft.com/office/drawing/2014/main" val="1662573177"/>
                  </a:ext>
                </a:extLst>
              </a:tr>
              <a:tr h="608065">
                <a:tc>
                  <a:txBody>
                    <a:bodyPr/>
                    <a:lstStyle/>
                    <a:p>
                      <a:pPr algn="ctr"/>
                      <a:r>
                        <a:rPr lang="en-US" dirty="0"/>
                        <a:t>2</a:t>
                      </a:r>
                      <a:endParaRPr lang="en-IN" dirty="0"/>
                    </a:p>
                  </a:txBody>
                  <a:tcPr/>
                </a:tc>
                <a:tc>
                  <a:txBody>
                    <a:bodyPr/>
                    <a:lstStyle/>
                    <a:p>
                      <a:pPr algn="ctr"/>
                      <a:r>
                        <a:rPr lang="en-US" dirty="0"/>
                        <a:t>Bob</a:t>
                      </a:r>
                      <a:endParaRPr lang="en-IN" dirty="0"/>
                    </a:p>
                  </a:txBody>
                  <a:tcPr/>
                </a:tc>
                <a:tc>
                  <a:txBody>
                    <a:bodyPr/>
                    <a:lstStyle/>
                    <a:p>
                      <a:pPr algn="ctr"/>
                      <a:r>
                        <a:rPr lang="en-US" dirty="0"/>
                        <a:t>IT</a:t>
                      </a:r>
                      <a:endParaRPr lang="en-IN" dirty="0"/>
                    </a:p>
                  </a:txBody>
                  <a:tcPr/>
                </a:tc>
                <a:extLst>
                  <a:ext uri="{0D108BD9-81ED-4DB2-BD59-A6C34878D82A}">
                    <a16:rowId xmlns:a16="http://schemas.microsoft.com/office/drawing/2014/main" val="1456823232"/>
                  </a:ext>
                </a:extLst>
              </a:tr>
              <a:tr h="608065">
                <a:tc>
                  <a:txBody>
                    <a:bodyPr/>
                    <a:lstStyle/>
                    <a:p>
                      <a:pPr algn="ctr"/>
                      <a:r>
                        <a:rPr lang="en-US" dirty="0"/>
                        <a:t>3</a:t>
                      </a:r>
                      <a:endParaRPr lang="en-IN" dirty="0"/>
                    </a:p>
                  </a:txBody>
                  <a:tcPr/>
                </a:tc>
                <a:tc>
                  <a:txBody>
                    <a:bodyPr/>
                    <a:lstStyle/>
                    <a:p>
                      <a:pPr algn="ctr"/>
                      <a:r>
                        <a:rPr lang="en-US" dirty="0"/>
                        <a:t>Charlie</a:t>
                      </a:r>
                      <a:endParaRPr lang="en-IN" dirty="0"/>
                    </a:p>
                  </a:txBody>
                  <a:tcPr/>
                </a:tc>
                <a:tc>
                  <a:txBody>
                    <a:bodyPr/>
                    <a:lstStyle/>
                    <a:p>
                      <a:pPr algn="ctr"/>
                      <a:r>
                        <a:rPr lang="en-US" dirty="0"/>
                        <a:t>Finance</a:t>
                      </a:r>
                      <a:endParaRPr lang="en-IN" dirty="0"/>
                    </a:p>
                  </a:txBody>
                  <a:tcPr/>
                </a:tc>
                <a:extLst>
                  <a:ext uri="{0D108BD9-81ED-4DB2-BD59-A6C34878D82A}">
                    <a16:rowId xmlns:a16="http://schemas.microsoft.com/office/drawing/2014/main" val="340798819"/>
                  </a:ext>
                </a:extLst>
              </a:tr>
              <a:tr h="608065">
                <a:tc>
                  <a:txBody>
                    <a:bodyPr/>
                    <a:lstStyle/>
                    <a:p>
                      <a:pPr algn="ctr"/>
                      <a:r>
                        <a:rPr lang="en-US" dirty="0"/>
                        <a:t>4</a:t>
                      </a:r>
                      <a:endParaRPr lang="en-IN" dirty="0"/>
                    </a:p>
                  </a:txBody>
                  <a:tcPr/>
                </a:tc>
                <a:tc>
                  <a:txBody>
                    <a:bodyPr/>
                    <a:lstStyle/>
                    <a:p>
                      <a:pPr algn="ctr"/>
                      <a:r>
                        <a:rPr lang="en-US" dirty="0"/>
                        <a:t>David</a:t>
                      </a:r>
                      <a:endParaRPr lang="en-IN" dirty="0"/>
                    </a:p>
                  </a:txBody>
                  <a:tcPr/>
                </a:tc>
                <a:tc>
                  <a:txBody>
                    <a:bodyPr/>
                    <a:lstStyle/>
                    <a:p>
                      <a:pPr algn="ctr"/>
                      <a:r>
                        <a:rPr lang="en-US" dirty="0"/>
                        <a:t>IT</a:t>
                      </a:r>
                      <a:endParaRPr lang="en-IN" dirty="0"/>
                    </a:p>
                  </a:txBody>
                  <a:tcPr/>
                </a:tc>
                <a:extLst>
                  <a:ext uri="{0D108BD9-81ED-4DB2-BD59-A6C34878D82A}">
                    <a16:rowId xmlns:a16="http://schemas.microsoft.com/office/drawing/2014/main" val="514370777"/>
                  </a:ext>
                </a:extLst>
              </a:tr>
              <a:tr h="608065">
                <a:tc>
                  <a:txBody>
                    <a:bodyPr/>
                    <a:lstStyle/>
                    <a:p>
                      <a:pPr algn="ctr"/>
                      <a:r>
                        <a:rPr lang="en-US" dirty="0"/>
                        <a:t>5</a:t>
                      </a:r>
                      <a:endParaRPr lang="en-IN" dirty="0"/>
                    </a:p>
                  </a:txBody>
                  <a:tcPr/>
                </a:tc>
                <a:tc>
                  <a:txBody>
                    <a:bodyPr/>
                    <a:lstStyle/>
                    <a:p>
                      <a:pPr algn="ctr"/>
                      <a:r>
                        <a:rPr lang="en-US" dirty="0"/>
                        <a:t>Emily</a:t>
                      </a:r>
                      <a:endParaRPr lang="en-IN" dirty="0"/>
                    </a:p>
                  </a:txBody>
                  <a:tcPr/>
                </a:tc>
                <a:tc>
                  <a:txBody>
                    <a:bodyPr/>
                    <a:lstStyle/>
                    <a:p>
                      <a:pPr algn="ctr"/>
                      <a:r>
                        <a:rPr lang="en-US" dirty="0"/>
                        <a:t>HR</a:t>
                      </a:r>
                      <a:endParaRPr lang="en-IN" dirty="0"/>
                    </a:p>
                  </a:txBody>
                  <a:tcPr/>
                </a:tc>
                <a:extLst>
                  <a:ext uri="{0D108BD9-81ED-4DB2-BD59-A6C34878D82A}">
                    <a16:rowId xmlns:a16="http://schemas.microsoft.com/office/drawing/2014/main" val="941498620"/>
                  </a:ext>
                </a:extLst>
              </a:tr>
            </a:tbl>
          </a:graphicData>
        </a:graphic>
      </p:graphicFrame>
      <p:graphicFrame>
        <p:nvGraphicFramePr>
          <p:cNvPr id="3" name="Table 2">
            <a:extLst>
              <a:ext uri="{FF2B5EF4-FFF2-40B4-BE49-F238E27FC236}">
                <a16:creationId xmlns:a16="http://schemas.microsoft.com/office/drawing/2014/main" id="{16C32398-4CCF-4853-906F-887B2DA953E9}"/>
              </a:ext>
            </a:extLst>
          </p:cNvPr>
          <p:cNvGraphicFramePr>
            <a:graphicFrameLocks noGrp="1"/>
          </p:cNvGraphicFramePr>
          <p:nvPr>
            <p:extLst>
              <p:ext uri="{D42A27DB-BD31-4B8C-83A1-F6EECF244321}">
                <p14:modId xmlns:p14="http://schemas.microsoft.com/office/powerpoint/2010/main" val="1082986484"/>
              </p:ext>
            </p:extLst>
          </p:nvPr>
        </p:nvGraphicFramePr>
        <p:xfrm>
          <a:off x="11345982" y="768926"/>
          <a:ext cx="7370064" cy="4256454"/>
        </p:xfrm>
        <a:graphic>
          <a:graphicData uri="http://schemas.openxmlformats.org/drawingml/2006/table">
            <a:tbl>
              <a:tblPr firstRow="1" bandRow="1">
                <a:tableStyleId>{5C22544A-7EE6-4342-B048-85BDC9FD1C3A}</a:tableStyleId>
              </a:tblPr>
              <a:tblGrid>
                <a:gridCol w="2456688">
                  <a:extLst>
                    <a:ext uri="{9D8B030D-6E8A-4147-A177-3AD203B41FA5}">
                      <a16:colId xmlns:a16="http://schemas.microsoft.com/office/drawing/2014/main" val="2839456963"/>
                    </a:ext>
                  </a:extLst>
                </a:gridCol>
                <a:gridCol w="2456688">
                  <a:extLst>
                    <a:ext uri="{9D8B030D-6E8A-4147-A177-3AD203B41FA5}">
                      <a16:colId xmlns:a16="http://schemas.microsoft.com/office/drawing/2014/main" val="700347679"/>
                    </a:ext>
                  </a:extLst>
                </a:gridCol>
                <a:gridCol w="2456688">
                  <a:extLst>
                    <a:ext uri="{9D8B030D-6E8A-4147-A177-3AD203B41FA5}">
                      <a16:colId xmlns:a16="http://schemas.microsoft.com/office/drawing/2014/main" val="2254443577"/>
                    </a:ext>
                  </a:extLst>
                </a:gridCol>
              </a:tblGrid>
              <a:tr h="709409">
                <a:tc gridSpan="3">
                  <a:txBody>
                    <a:bodyPr/>
                    <a:lstStyle/>
                    <a:p>
                      <a:pPr algn="ctr"/>
                      <a:r>
                        <a:rPr lang="en-US" dirty="0"/>
                        <a:t>Contractors</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412342874"/>
                  </a:ext>
                </a:extLst>
              </a:tr>
              <a:tr h="709409">
                <a:tc>
                  <a:txBody>
                    <a:bodyPr/>
                    <a:lstStyle/>
                    <a:p>
                      <a:pPr algn="ctr"/>
                      <a:r>
                        <a:rPr lang="en-US" b="1" dirty="0">
                          <a:solidFill>
                            <a:schemeClr val="tx1"/>
                          </a:solidFill>
                        </a:rPr>
                        <a:t>Cont_id</a:t>
                      </a:r>
                      <a:endParaRPr lang="en-IN" b="1" dirty="0">
                        <a:solidFill>
                          <a:schemeClr val="tx1"/>
                        </a:solidFill>
                      </a:endParaRPr>
                    </a:p>
                  </a:txBody>
                  <a:tcPr>
                    <a:solidFill>
                      <a:schemeClr val="accent2">
                        <a:lumMod val="75000"/>
                      </a:schemeClr>
                    </a:solidFill>
                  </a:tcPr>
                </a:tc>
                <a:tc>
                  <a:txBody>
                    <a:bodyPr/>
                    <a:lstStyle/>
                    <a:p>
                      <a:pPr algn="ctr"/>
                      <a:r>
                        <a:rPr lang="en-US" b="1" dirty="0">
                          <a:solidFill>
                            <a:schemeClr val="tx1"/>
                          </a:solidFill>
                        </a:rPr>
                        <a:t>Cont_name</a:t>
                      </a:r>
                      <a:endParaRPr lang="en-IN" b="1" dirty="0">
                        <a:solidFill>
                          <a:schemeClr val="tx1"/>
                        </a:solidFill>
                      </a:endParaRPr>
                    </a:p>
                  </a:txBody>
                  <a:tcPr>
                    <a:solidFill>
                      <a:schemeClr val="accent2">
                        <a:lumMod val="75000"/>
                      </a:schemeClr>
                    </a:solidFill>
                  </a:tcPr>
                </a:tc>
                <a:tc>
                  <a:txBody>
                    <a:bodyPr/>
                    <a:lstStyle/>
                    <a:p>
                      <a:pPr algn="ctr"/>
                      <a:r>
                        <a:rPr lang="en-US" b="1" dirty="0">
                          <a:solidFill>
                            <a:schemeClr val="tx1"/>
                          </a:solidFill>
                        </a:rPr>
                        <a:t>Department</a:t>
                      </a:r>
                      <a:endParaRPr lang="en-IN" b="1" dirty="0">
                        <a:solidFill>
                          <a:schemeClr val="tx1"/>
                        </a:solidFill>
                      </a:endParaRPr>
                    </a:p>
                  </a:txBody>
                  <a:tcPr>
                    <a:solidFill>
                      <a:schemeClr val="accent2">
                        <a:lumMod val="75000"/>
                      </a:schemeClr>
                    </a:solidFill>
                  </a:tcPr>
                </a:tc>
                <a:extLst>
                  <a:ext uri="{0D108BD9-81ED-4DB2-BD59-A6C34878D82A}">
                    <a16:rowId xmlns:a16="http://schemas.microsoft.com/office/drawing/2014/main" val="2556481856"/>
                  </a:ext>
                </a:extLst>
              </a:tr>
              <a:tr h="709409">
                <a:tc>
                  <a:txBody>
                    <a:bodyPr/>
                    <a:lstStyle/>
                    <a:p>
                      <a:pPr algn="ctr"/>
                      <a:r>
                        <a:rPr lang="en-US" dirty="0"/>
                        <a:t>1</a:t>
                      </a:r>
                      <a:endParaRPr lang="en-IN" dirty="0"/>
                    </a:p>
                  </a:txBody>
                  <a:tcPr/>
                </a:tc>
                <a:tc>
                  <a:txBody>
                    <a:bodyPr/>
                    <a:lstStyle/>
                    <a:p>
                      <a:pPr algn="ctr"/>
                      <a:r>
                        <a:rPr lang="en-US" dirty="0"/>
                        <a:t>David</a:t>
                      </a:r>
                      <a:endParaRPr lang="en-IN" dirty="0"/>
                    </a:p>
                  </a:txBody>
                  <a:tcPr/>
                </a:tc>
                <a:tc>
                  <a:txBody>
                    <a:bodyPr/>
                    <a:lstStyle/>
                    <a:p>
                      <a:pPr algn="ctr"/>
                      <a:r>
                        <a:rPr lang="en-US" dirty="0"/>
                        <a:t>IT</a:t>
                      </a:r>
                      <a:endParaRPr lang="en-IN" dirty="0"/>
                    </a:p>
                  </a:txBody>
                  <a:tcPr/>
                </a:tc>
                <a:extLst>
                  <a:ext uri="{0D108BD9-81ED-4DB2-BD59-A6C34878D82A}">
                    <a16:rowId xmlns:a16="http://schemas.microsoft.com/office/drawing/2014/main" val="3305108056"/>
                  </a:ext>
                </a:extLst>
              </a:tr>
              <a:tr h="709409">
                <a:tc>
                  <a:txBody>
                    <a:bodyPr/>
                    <a:lstStyle/>
                    <a:p>
                      <a:pPr algn="ctr"/>
                      <a:r>
                        <a:rPr lang="en-US" dirty="0"/>
                        <a:t>2</a:t>
                      </a:r>
                      <a:endParaRPr lang="en-IN" dirty="0"/>
                    </a:p>
                  </a:txBody>
                  <a:tcPr/>
                </a:tc>
                <a:tc>
                  <a:txBody>
                    <a:bodyPr/>
                    <a:lstStyle/>
                    <a:p>
                      <a:pPr algn="ctr"/>
                      <a:r>
                        <a:rPr lang="en-US" dirty="0"/>
                        <a:t>Emma</a:t>
                      </a:r>
                      <a:endParaRPr lang="en-IN" dirty="0"/>
                    </a:p>
                  </a:txBody>
                  <a:tcPr/>
                </a:tc>
                <a:tc>
                  <a:txBody>
                    <a:bodyPr/>
                    <a:lstStyle/>
                    <a:p>
                      <a:pPr algn="ctr"/>
                      <a:r>
                        <a:rPr lang="en-US" dirty="0"/>
                        <a:t>Marketing</a:t>
                      </a:r>
                      <a:endParaRPr lang="en-IN" dirty="0"/>
                    </a:p>
                  </a:txBody>
                  <a:tcPr/>
                </a:tc>
                <a:extLst>
                  <a:ext uri="{0D108BD9-81ED-4DB2-BD59-A6C34878D82A}">
                    <a16:rowId xmlns:a16="http://schemas.microsoft.com/office/drawing/2014/main" val="3012443253"/>
                  </a:ext>
                </a:extLst>
              </a:tr>
              <a:tr h="709409">
                <a:tc>
                  <a:txBody>
                    <a:bodyPr/>
                    <a:lstStyle/>
                    <a:p>
                      <a:pPr algn="ctr"/>
                      <a:r>
                        <a:rPr lang="en-US" dirty="0"/>
                        <a:t>3</a:t>
                      </a:r>
                      <a:endParaRPr lang="en-IN" dirty="0"/>
                    </a:p>
                  </a:txBody>
                  <a:tcPr/>
                </a:tc>
                <a:tc>
                  <a:txBody>
                    <a:bodyPr/>
                    <a:lstStyle/>
                    <a:p>
                      <a:pPr algn="ctr"/>
                      <a:r>
                        <a:rPr lang="en-US" dirty="0"/>
                        <a:t>Frank</a:t>
                      </a:r>
                      <a:endParaRPr lang="en-IN" dirty="0"/>
                    </a:p>
                  </a:txBody>
                  <a:tcPr/>
                </a:tc>
                <a:tc>
                  <a:txBody>
                    <a:bodyPr/>
                    <a:lstStyle/>
                    <a:p>
                      <a:pPr algn="ctr"/>
                      <a:r>
                        <a:rPr lang="en-US" dirty="0"/>
                        <a:t>Finance</a:t>
                      </a:r>
                      <a:endParaRPr lang="en-IN" dirty="0"/>
                    </a:p>
                  </a:txBody>
                  <a:tcPr/>
                </a:tc>
                <a:extLst>
                  <a:ext uri="{0D108BD9-81ED-4DB2-BD59-A6C34878D82A}">
                    <a16:rowId xmlns:a16="http://schemas.microsoft.com/office/drawing/2014/main" val="3420690378"/>
                  </a:ext>
                </a:extLst>
              </a:tr>
              <a:tr h="709409">
                <a:tc>
                  <a:txBody>
                    <a:bodyPr/>
                    <a:lstStyle/>
                    <a:p>
                      <a:pPr algn="ctr"/>
                      <a:r>
                        <a:rPr lang="en-US" dirty="0"/>
                        <a:t>4</a:t>
                      </a:r>
                      <a:endParaRPr lang="en-IN" dirty="0"/>
                    </a:p>
                  </a:txBody>
                  <a:tcPr/>
                </a:tc>
                <a:tc>
                  <a:txBody>
                    <a:bodyPr/>
                    <a:lstStyle/>
                    <a:p>
                      <a:pPr algn="ctr"/>
                      <a:r>
                        <a:rPr lang="en-US" dirty="0"/>
                        <a:t>Bob</a:t>
                      </a:r>
                      <a:endParaRPr lang="en-IN" dirty="0"/>
                    </a:p>
                  </a:txBody>
                  <a:tcPr/>
                </a:tc>
                <a:tc>
                  <a:txBody>
                    <a:bodyPr/>
                    <a:lstStyle/>
                    <a:p>
                      <a:pPr algn="ctr"/>
                      <a:r>
                        <a:rPr lang="en-US" dirty="0"/>
                        <a:t>IT</a:t>
                      </a:r>
                      <a:endParaRPr lang="en-IN" dirty="0"/>
                    </a:p>
                  </a:txBody>
                  <a:tcPr/>
                </a:tc>
                <a:extLst>
                  <a:ext uri="{0D108BD9-81ED-4DB2-BD59-A6C34878D82A}">
                    <a16:rowId xmlns:a16="http://schemas.microsoft.com/office/drawing/2014/main" val="2430400109"/>
                  </a:ext>
                </a:extLst>
              </a:tr>
            </a:tbl>
          </a:graphicData>
        </a:graphic>
      </p:graphicFrame>
      <p:sp>
        <p:nvSpPr>
          <p:cNvPr id="4" name="TextBox 3">
            <a:extLst>
              <a:ext uri="{FF2B5EF4-FFF2-40B4-BE49-F238E27FC236}">
                <a16:creationId xmlns:a16="http://schemas.microsoft.com/office/drawing/2014/main" id="{B9EA1782-805C-4E87-BF32-34681D262699}"/>
              </a:ext>
            </a:extLst>
          </p:cNvPr>
          <p:cNvSpPr txBox="1"/>
          <p:nvPr/>
        </p:nvSpPr>
        <p:spPr>
          <a:xfrm>
            <a:off x="2322353" y="6036712"/>
            <a:ext cx="8869903" cy="400109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We want to find the names and departments that are in the ‘Employees’ table but not in the ‘Contractors’ table</a:t>
            </a:r>
          </a:p>
          <a:p>
            <a:endParaRPr lang="en-US" dirty="0"/>
          </a:p>
          <a:p>
            <a:pPr lvl="1"/>
            <a:r>
              <a:rPr lang="en-US" sz="2800" b="1" dirty="0">
                <a:latin typeface="Times New Roman" panose="02020603050405020304" pitchFamily="18" charset="0"/>
                <a:cs typeface="Times New Roman" panose="02020603050405020304" pitchFamily="18" charset="0"/>
              </a:rPr>
              <a:t>SELECT emp_name AS Name, Department</a:t>
            </a:r>
          </a:p>
          <a:p>
            <a:pPr lvl="1"/>
            <a:r>
              <a:rPr lang="en-US" sz="2800" b="1" dirty="0">
                <a:latin typeface="Times New Roman" panose="02020603050405020304" pitchFamily="18" charset="0"/>
                <a:cs typeface="Times New Roman" panose="02020603050405020304" pitchFamily="18" charset="0"/>
              </a:rPr>
              <a:t>FROM Employees</a:t>
            </a:r>
          </a:p>
          <a:p>
            <a:pPr lvl="1"/>
            <a:r>
              <a:rPr lang="en-US" sz="2800" b="1" dirty="0">
                <a:latin typeface="Times New Roman" panose="02020603050405020304" pitchFamily="18" charset="0"/>
                <a:cs typeface="Times New Roman" panose="02020603050405020304" pitchFamily="18" charset="0"/>
              </a:rPr>
              <a:t>EXCEPT</a:t>
            </a:r>
          </a:p>
          <a:p>
            <a:pPr lvl="1"/>
            <a:r>
              <a:rPr lang="en-US" sz="2800" b="1" dirty="0">
                <a:latin typeface="Times New Roman" panose="02020603050405020304" pitchFamily="18" charset="0"/>
                <a:cs typeface="Times New Roman" panose="02020603050405020304" pitchFamily="18" charset="0"/>
              </a:rPr>
              <a:t>SELECT cont_name AS Name, Department</a:t>
            </a:r>
          </a:p>
          <a:p>
            <a:pPr lvl="1"/>
            <a:r>
              <a:rPr lang="en-US" sz="2800" b="1" dirty="0">
                <a:latin typeface="Times New Roman" panose="02020603050405020304" pitchFamily="18" charset="0"/>
                <a:cs typeface="Times New Roman" panose="02020603050405020304" pitchFamily="18" charset="0"/>
              </a:rPr>
              <a:t>FROM Contractors;</a:t>
            </a:r>
            <a:endParaRPr lang="en-IN" sz="2800"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8DF2D26-070A-483A-8089-AB5314C84D50}"/>
              </a:ext>
            </a:extLst>
          </p:cNvPr>
          <p:cNvGraphicFramePr>
            <a:graphicFrameLocks noGrp="1"/>
          </p:cNvGraphicFramePr>
          <p:nvPr>
            <p:extLst>
              <p:ext uri="{D42A27DB-BD31-4B8C-83A1-F6EECF244321}">
                <p14:modId xmlns:p14="http://schemas.microsoft.com/office/powerpoint/2010/main" val="846920337"/>
              </p:ext>
            </p:extLst>
          </p:nvPr>
        </p:nvGraphicFramePr>
        <p:xfrm>
          <a:off x="11430000" y="6036712"/>
          <a:ext cx="7286046" cy="3595255"/>
        </p:xfrm>
        <a:graphic>
          <a:graphicData uri="http://schemas.openxmlformats.org/drawingml/2006/table">
            <a:tbl>
              <a:tblPr firstRow="1" bandRow="1">
                <a:tableStyleId>{5C22544A-7EE6-4342-B048-85BDC9FD1C3A}</a:tableStyleId>
              </a:tblPr>
              <a:tblGrid>
                <a:gridCol w="3643023">
                  <a:extLst>
                    <a:ext uri="{9D8B030D-6E8A-4147-A177-3AD203B41FA5}">
                      <a16:colId xmlns:a16="http://schemas.microsoft.com/office/drawing/2014/main" val="1253965759"/>
                    </a:ext>
                  </a:extLst>
                </a:gridCol>
                <a:gridCol w="3643023">
                  <a:extLst>
                    <a:ext uri="{9D8B030D-6E8A-4147-A177-3AD203B41FA5}">
                      <a16:colId xmlns:a16="http://schemas.microsoft.com/office/drawing/2014/main" val="2392805851"/>
                    </a:ext>
                  </a:extLst>
                </a:gridCol>
              </a:tblGrid>
              <a:tr h="719051">
                <a:tc gridSpan="2">
                  <a:txBody>
                    <a:bodyPr/>
                    <a:lstStyle/>
                    <a:p>
                      <a:pPr algn="ctr"/>
                      <a:r>
                        <a:rPr lang="en-US" dirty="0"/>
                        <a:t>Result</a:t>
                      </a:r>
                      <a:endParaRPr lang="en-IN" dirty="0"/>
                    </a:p>
                  </a:txBody>
                  <a:tcPr/>
                </a:tc>
                <a:tc hMerge="1">
                  <a:txBody>
                    <a:bodyPr/>
                    <a:lstStyle/>
                    <a:p>
                      <a:endParaRPr lang="en-IN" dirty="0"/>
                    </a:p>
                  </a:txBody>
                  <a:tcPr/>
                </a:tc>
                <a:extLst>
                  <a:ext uri="{0D108BD9-81ED-4DB2-BD59-A6C34878D82A}">
                    <a16:rowId xmlns:a16="http://schemas.microsoft.com/office/drawing/2014/main" val="4001172166"/>
                  </a:ext>
                </a:extLst>
              </a:tr>
              <a:tr h="719051">
                <a:tc>
                  <a:txBody>
                    <a:bodyPr/>
                    <a:lstStyle/>
                    <a:p>
                      <a:pPr algn="ctr"/>
                      <a:r>
                        <a:rPr lang="en-US" b="1" dirty="0"/>
                        <a:t>Name</a:t>
                      </a:r>
                      <a:endParaRPr lang="en-IN" b="1" dirty="0"/>
                    </a:p>
                  </a:txBody>
                  <a:tcPr>
                    <a:solidFill>
                      <a:schemeClr val="accent2">
                        <a:lumMod val="75000"/>
                      </a:schemeClr>
                    </a:solidFill>
                  </a:tcPr>
                </a:tc>
                <a:tc>
                  <a:txBody>
                    <a:bodyPr/>
                    <a:lstStyle/>
                    <a:p>
                      <a:pPr algn="ctr"/>
                      <a:r>
                        <a:rPr lang="en-US" b="1" dirty="0"/>
                        <a:t>Department</a:t>
                      </a:r>
                      <a:endParaRPr lang="en-IN" b="1" dirty="0"/>
                    </a:p>
                  </a:txBody>
                  <a:tcPr>
                    <a:solidFill>
                      <a:schemeClr val="accent2">
                        <a:lumMod val="75000"/>
                      </a:schemeClr>
                    </a:solidFill>
                  </a:tcPr>
                </a:tc>
                <a:extLst>
                  <a:ext uri="{0D108BD9-81ED-4DB2-BD59-A6C34878D82A}">
                    <a16:rowId xmlns:a16="http://schemas.microsoft.com/office/drawing/2014/main" val="2243738620"/>
                  </a:ext>
                </a:extLst>
              </a:tr>
              <a:tr h="719051">
                <a:tc>
                  <a:txBody>
                    <a:bodyPr/>
                    <a:lstStyle/>
                    <a:p>
                      <a:pPr algn="ctr"/>
                      <a:r>
                        <a:rPr lang="en-US" dirty="0"/>
                        <a:t>Alice</a:t>
                      </a:r>
                      <a:endParaRPr lang="en-IN" dirty="0"/>
                    </a:p>
                  </a:txBody>
                  <a:tcPr/>
                </a:tc>
                <a:tc>
                  <a:txBody>
                    <a:bodyPr/>
                    <a:lstStyle/>
                    <a:p>
                      <a:pPr algn="ctr"/>
                      <a:r>
                        <a:rPr lang="en-US" dirty="0"/>
                        <a:t>HR</a:t>
                      </a:r>
                      <a:endParaRPr lang="en-IN" dirty="0"/>
                    </a:p>
                  </a:txBody>
                  <a:tcPr/>
                </a:tc>
                <a:extLst>
                  <a:ext uri="{0D108BD9-81ED-4DB2-BD59-A6C34878D82A}">
                    <a16:rowId xmlns:a16="http://schemas.microsoft.com/office/drawing/2014/main" val="3714915647"/>
                  </a:ext>
                </a:extLst>
              </a:tr>
              <a:tr h="719051">
                <a:tc>
                  <a:txBody>
                    <a:bodyPr/>
                    <a:lstStyle/>
                    <a:p>
                      <a:pPr algn="ctr"/>
                      <a:r>
                        <a:rPr lang="en-US" dirty="0"/>
                        <a:t>Charlie</a:t>
                      </a:r>
                      <a:endParaRPr lang="en-IN" dirty="0"/>
                    </a:p>
                  </a:txBody>
                  <a:tcPr/>
                </a:tc>
                <a:tc>
                  <a:txBody>
                    <a:bodyPr/>
                    <a:lstStyle/>
                    <a:p>
                      <a:pPr algn="ctr"/>
                      <a:r>
                        <a:rPr lang="en-US" dirty="0"/>
                        <a:t>Finance</a:t>
                      </a:r>
                      <a:endParaRPr lang="en-IN" dirty="0"/>
                    </a:p>
                  </a:txBody>
                  <a:tcPr/>
                </a:tc>
                <a:extLst>
                  <a:ext uri="{0D108BD9-81ED-4DB2-BD59-A6C34878D82A}">
                    <a16:rowId xmlns:a16="http://schemas.microsoft.com/office/drawing/2014/main" val="3240260715"/>
                  </a:ext>
                </a:extLst>
              </a:tr>
              <a:tr h="719051">
                <a:tc>
                  <a:txBody>
                    <a:bodyPr/>
                    <a:lstStyle/>
                    <a:p>
                      <a:pPr algn="ctr"/>
                      <a:r>
                        <a:rPr lang="en-US" dirty="0"/>
                        <a:t>Emily</a:t>
                      </a:r>
                      <a:endParaRPr lang="en-IN" dirty="0"/>
                    </a:p>
                  </a:txBody>
                  <a:tcPr/>
                </a:tc>
                <a:tc>
                  <a:txBody>
                    <a:bodyPr/>
                    <a:lstStyle/>
                    <a:p>
                      <a:pPr algn="ctr"/>
                      <a:r>
                        <a:rPr lang="en-US" dirty="0"/>
                        <a:t>HR</a:t>
                      </a:r>
                      <a:endParaRPr lang="en-IN" dirty="0"/>
                    </a:p>
                  </a:txBody>
                  <a:tcPr/>
                </a:tc>
                <a:extLst>
                  <a:ext uri="{0D108BD9-81ED-4DB2-BD59-A6C34878D82A}">
                    <a16:rowId xmlns:a16="http://schemas.microsoft.com/office/drawing/2014/main" val="3404501965"/>
                  </a:ext>
                </a:extLst>
              </a:tr>
            </a:tbl>
          </a:graphicData>
        </a:graphic>
      </p:graphicFrame>
    </p:spTree>
    <p:extLst>
      <p:ext uri="{BB962C8B-B14F-4D97-AF65-F5344CB8AC3E}">
        <p14:creationId xmlns:p14="http://schemas.microsoft.com/office/powerpoint/2010/main" val="10794842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BA80-D2CF-41AB-A361-3E542A08F7A9}"/>
              </a:ext>
            </a:extLst>
          </p:cNvPr>
          <p:cNvSpPr>
            <a:spLocks noGrp="1"/>
          </p:cNvSpPr>
          <p:nvPr>
            <p:ph type="title"/>
          </p:nvPr>
        </p:nvSpPr>
        <p:spPr>
          <a:xfrm>
            <a:off x="2381736" y="395638"/>
            <a:ext cx="16199528" cy="1926938"/>
          </a:xfrm>
        </p:spPr>
        <p:txBody>
          <a:bodyPr>
            <a:normAutofit/>
          </a:bodyPr>
          <a:lstStyle/>
          <a:p>
            <a:r>
              <a:rPr lang="en-US" sz="5400" b="1" dirty="0">
                <a:latin typeface="Times New Roman" panose="02020603050405020304" pitchFamily="18" charset="0"/>
                <a:cs typeface="Times New Roman" panose="02020603050405020304" pitchFamily="18" charset="0"/>
              </a:rPr>
              <a:t>SQL CONSTRAINTS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0F666E-B4BC-48E1-8DB8-05A1D1201E8C}"/>
              </a:ext>
            </a:extLst>
          </p:cNvPr>
          <p:cNvSpPr>
            <a:spLocks noGrp="1"/>
          </p:cNvSpPr>
          <p:nvPr>
            <p:ph idx="1"/>
          </p:nvPr>
        </p:nvSpPr>
        <p:spPr>
          <a:xfrm>
            <a:off x="3022368" y="2505456"/>
            <a:ext cx="14552400" cy="5559552"/>
          </a:xfrm>
          <a:noFill/>
          <a:ln w="25400">
            <a:noFill/>
          </a:ln>
        </p:spPr>
        <p:txBody>
          <a:bodyPr>
            <a:noAutofit/>
          </a:bodyPr>
          <a:lstStyle/>
          <a:p>
            <a:pPr algn="just"/>
            <a:r>
              <a:rPr lang="en-US" sz="3600" dirty="0">
                <a:latin typeface="Times New Roman" panose="02020603050405020304" pitchFamily="18" charset="0"/>
                <a:cs typeface="Times New Roman" panose="02020603050405020304" pitchFamily="18" charset="0"/>
              </a:rPr>
              <a:t>SQL constraints are used to specify any rules for the records in a table.</a:t>
            </a:r>
          </a:p>
          <a:p>
            <a:pPr algn="just"/>
            <a:r>
              <a:rPr lang="en-US" sz="3600" dirty="0">
                <a:latin typeface="Times New Roman" panose="02020603050405020304" pitchFamily="18" charset="0"/>
                <a:cs typeface="Times New Roman" panose="02020603050405020304" pitchFamily="18" charset="0"/>
              </a:rPr>
              <a:t>Constraints can be used to limit the type of data that can go into a table.</a:t>
            </a:r>
          </a:p>
          <a:p>
            <a:pPr algn="just"/>
            <a:r>
              <a:rPr lang="en-US" sz="3600" dirty="0">
                <a:latin typeface="Times New Roman" panose="02020603050405020304" pitchFamily="18" charset="0"/>
                <a:cs typeface="Times New Roman" panose="02020603050405020304" pitchFamily="18" charset="0"/>
              </a:rPr>
              <a:t>If there is any violation between the constraint and the record action, the action is aborted.</a:t>
            </a:r>
          </a:p>
          <a:p>
            <a:pPr algn="just"/>
            <a:r>
              <a:rPr lang="en-US" sz="3600" dirty="0">
                <a:latin typeface="Times New Roman" panose="02020603050405020304" pitchFamily="18" charset="0"/>
                <a:cs typeface="Times New Roman" panose="02020603050405020304" pitchFamily="18" charset="0"/>
              </a:rPr>
              <a:t>Constraints can be column level or table level. </a:t>
            </a:r>
          </a:p>
          <a:p>
            <a:pPr algn="just"/>
            <a:r>
              <a:rPr lang="en-US" sz="3600" dirty="0">
                <a:latin typeface="Times New Roman" panose="02020603050405020304" pitchFamily="18" charset="0"/>
                <a:cs typeface="Times New Roman" panose="02020603050405020304" pitchFamily="18" charset="0"/>
              </a:rPr>
              <a:t>Column level constraints apply to a column, and table-level constraints apply to the whole table.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6524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DABA-F831-4089-8DDD-461568699C33}"/>
              </a:ext>
            </a:extLst>
          </p:cNvPr>
          <p:cNvSpPr>
            <a:spLocks noGrp="1"/>
          </p:cNvSpPr>
          <p:nvPr>
            <p:ph type="title"/>
          </p:nvPr>
        </p:nvSpPr>
        <p:spPr>
          <a:xfrm>
            <a:off x="2400024" y="1108870"/>
            <a:ext cx="16199528" cy="1981802"/>
          </a:xfrm>
        </p:spPr>
        <p:txBody>
          <a:bodyPr>
            <a:normAutofit/>
          </a:bodyPr>
          <a:lstStyle/>
          <a:p>
            <a:r>
              <a:rPr lang="en-US" sz="6000" b="1" dirty="0">
                <a:latin typeface="Times New Roman" panose="02020603050405020304" pitchFamily="18" charset="0"/>
                <a:cs typeface="Times New Roman" panose="02020603050405020304" pitchFamily="18" charset="0"/>
              </a:rPr>
              <a:t>SQL CONSTRAINTS</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404A2B-601E-496D-8D7F-2F8AC6AB69F0}"/>
              </a:ext>
            </a:extLst>
          </p:cNvPr>
          <p:cNvSpPr>
            <a:spLocks noGrp="1"/>
          </p:cNvSpPr>
          <p:nvPr>
            <p:ph idx="1"/>
          </p:nvPr>
        </p:nvSpPr>
        <p:spPr>
          <a:xfrm>
            <a:off x="4650000" y="2926080"/>
            <a:ext cx="12498407" cy="6438207"/>
          </a:xfrm>
          <a:noFill/>
          <a:ln w="25400">
            <a:noFill/>
          </a:ln>
        </p:spPr>
        <p:txBody>
          <a:bodyPr>
            <a:noAutofit/>
          </a:bodyPr>
          <a:lstStyle/>
          <a:p>
            <a:pPr marL="514350" indent="-514350">
              <a:buAutoNum type="arabicPeriod"/>
            </a:pPr>
            <a:r>
              <a:rPr lang="en-US" sz="4000" dirty="0">
                <a:latin typeface="Times New Roman" panose="02020603050405020304" pitchFamily="18" charset="0"/>
                <a:cs typeface="Times New Roman" panose="02020603050405020304" pitchFamily="18" charset="0"/>
              </a:rPr>
              <a:t>Not Null Constraint </a:t>
            </a:r>
          </a:p>
          <a:p>
            <a:pPr marL="514350" indent="-514350">
              <a:buAutoNum type="arabicPeriod"/>
            </a:pPr>
            <a:r>
              <a:rPr lang="en-US" sz="4000" dirty="0">
                <a:latin typeface="Times New Roman" panose="02020603050405020304" pitchFamily="18" charset="0"/>
                <a:cs typeface="Times New Roman" panose="02020603050405020304" pitchFamily="18" charset="0"/>
              </a:rPr>
              <a:t>Unique Constraint</a:t>
            </a:r>
          </a:p>
          <a:p>
            <a:pPr marL="514350" indent="-514350">
              <a:buAutoNum type="arabicPeriod"/>
            </a:pPr>
            <a:r>
              <a:rPr lang="en-US" sz="4000" dirty="0">
                <a:latin typeface="Times New Roman" panose="02020603050405020304" pitchFamily="18" charset="0"/>
                <a:cs typeface="Times New Roman" panose="02020603050405020304" pitchFamily="18" charset="0"/>
              </a:rPr>
              <a:t>Primary Key</a:t>
            </a:r>
          </a:p>
          <a:p>
            <a:pPr marL="514350" indent="-514350">
              <a:buAutoNum type="arabicPeriod"/>
            </a:pPr>
            <a:r>
              <a:rPr lang="en-US" sz="4000" dirty="0">
                <a:latin typeface="Times New Roman" panose="02020603050405020304" pitchFamily="18" charset="0"/>
                <a:cs typeface="Times New Roman" panose="02020603050405020304" pitchFamily="18" charset="0"/>
              </a:rPr>
              <a:t>Foreign Key</a:t>
            </a:r>
          </a:p>
          <a:p>
            <a:pPr marL="514350" indent="-514350">
              <a:buFont typeface="Arial" panose="020B0604020202020204" pitchFamily="34" charset="0"/>
              <a:buAutoNum type="arabicPeriod"/>
            </a:pPr>
            <a:r>
              <a:rPr lang="en-US" sz="4000" dirty="0">
                <a:latin typeface="Times New Roman" panose="02020603050405020304" pitchFamily="18" charset="0"/>
                <a:cs typeface="Times New Roman" panose="02020603050405020304" pitchFamily="18" charset="0"/>
              </a:rPr>
              <a:t>Check Constraint</a:t>
            </a:r>
          </a:p>
          <a:p>
            <a:pPr marL="514350" indent="-514350">
              <a:buFont typeface="Arial" panose="020B0604020202020204" pitchFamily="34" charset="0"/>
              <a:buAutoNum type="arabicPeriod"/>
            </a:pPr>
            <a:r>
              <a:rPr lang="en-US" sz="4000" dirty="0">
                <a:latin typeface="Times New Roman" panose="02020603050405020304" pitchFamily="18" charset="0"/>
                <a:cs typeface="Times New Roman" panose="02020603050405020304" pitchFamily="18" charset="0"/>
              </a:rPr>
              <a:t>Default Constraint</a:t>
            </a:r>
          </a:p>
        </p:txBody>
      </p:sp>
    </p:spTree>
    <p:extLst>
      <p:ext uri="{BB962C8B-B14F-4D97-AF65-F5344CB8AC3E}">
        <p14:creationId xmlns:p14="http://schemas.microsoft.com/office/powerpoint/2010/main" val="34902214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7BD-3A47-4151-938F-EAD870093F37}"/>
              </a:ext>
            </a:extLst>
          </p:cNvPr>
          <p:cNvSpPr>
            <a:spLocks noGrp="1"/>
          </p:cNvSpPr>
          <p:nvPr>
            <p:ph type="title"/>
          </p:nvPr>
        </p:nvSpPr>
        <p:spPr>
          <a:xfrm>
            <a:off x="3607583" y="279649"/>
            <a:ext cx="12498407" cy="1922039"/>
          </a:xfrm>
        </p:spPr>
        <p:txBody>
          <a:bodyPr/>
          <a:lstStyle/>
          <a:p>
            <a:r>
              <a:rPr lang="en-US" b="1" dirty="0">
                <a:latin typeface="Times New Roman" panose="02020603050405020304" pitchFamily="18" charset="0"/>
                <a:cs typeface="Times New Roman" panose="02020603050405020304" pitchFamily="18" charset="0"/>
              </a:rPr>
              <a:t>Not Null Constraint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D015FA-5CC2-49C2-B586-CAB20B581D0E}"/>
              </a:ext>
            </a:extLst>
          </p:cNvPr>
          <p:cNvSpPr>
            <a:spLocks noGrp="1"/>
          </p:cNvSpPr>
          <p:nvPr>
            <p:ph idx="1"/>
          </p:nvPr>
        </p:nvSpPr>
        <p:spPr>
          <a:xfrm>
            <a:off x="3607584" y="2487168"/>
            <a:ext cx="14826720" cy="8114929"/>
          </a:xfrm>
          <a:noFill/>
          <a:ln w="22225">
            <a:noFill/>
          </a:ln>
        </p:spPr>
        <p:txBody>
          <a:bodyPr>
            <a:normAutofit/>
          </a:bodyPr>
          <a:lstStyle/>
          <a:p>
            <a:r>
              <a:rPr lang="en-US" dirty="0"/>
              <a:t> </a:t>
            </a:r>
            <a:r>
              <a:rPr lang="en-US" sz="4000" dirty="0">
                <a:latin typeface="Times New Roman" panose="02020603050405020304" pitchFamily="18" charset="0"/>
                <a:cs typeface="Times New Roman" panose="02020603050405020304" pitchFamily="18" charset="0"/>
              </a:rPr>
              <a:t>Ensure that a column cannot have a null value.</a:t>
            </a:r>
          </a:p>
          <a:p>
            <a:r>
              <a:rPr lang="en-US" sz="4000" dirty="0">
                <a:latin typeface="Times New Roman" panose="02020603050405020304" pitchFamily="18" charset="0"/>
                <a:cs typeface="Times New Roman" panose="02020603050405020304" pitchFamily="18" charset="0"/>
              </a:rPr>
              <a:t>Example:</a:t>
            </a:r>
          </a:p>
          <a:p>
            <a:pPr marL="739247" lvl="1" indent="0">
              <a:buNone/>
            </a:pPr>
            <a:r>
              <a:rPr lang="en-US" sz="3353" dirty="0">
                <a:latin typeface="Times New Roman" panose="02020603050405020304" pitchFamily="18" charset="0"/>
                <a:cs typeface="Times New Roman" panose="02020603050405020304" pitchFamily="18" charset="0"/>
              </a:rPr>
              <a:t>CREATE TABLE employees(</a:t>
            </a:r>
          </a:p>
          <a:p>
            <a:pPr marL="739247" lvl="1" indent="0">
              <a:buNone/>
            </a:pPr>
            <a:r>
              <a:rPr lang="en-US" sz="3353" dirty="0">
                <a:latin typeface="Times New Roman" panose="02020603050405020304" pitchFamily="18" charset="0"/>
                <a:cs typeface="Times New Roman" panose="02020603050405020304" pitchFamily="18" charset="0"/>
              </a:rPr>
              <a:t>    id INT AUTO_INCREMENT PRIMARY KEY,</a:t>
            </a:r>
          </a:p>
          <a:p>
            <a:pPr marL="739247" lvl="1" indent="0">
              <a:buNone/>
            </a:pPr>
            <a:r>
              <a:rPr lang="en-US" sz="3353" dirty="0">
                <a:latin typeface="Times New Roman" panose="02020603050405020304" pitchFamily="18" charset="0"/>
                <a:cs typeface="Times New Roman" panose="02020603050405020304" pitchFamily="18" charset="0"/>
              </a:rPr>
              <a:t>    first_name  VARCHAR(50) NOT NULL,</a:t>
            </a:r>
          </a:p>
          <a:p>
            <a:pPr marL="739247" lvl="1" indent="0">
              <a:buNone/>
            </a:pPr>
            <a:r>
              <a:rPr lang="en-US" sz="3353" dirty="0">
                <a:latin typeface="Times New Roman" panose="02020603050405020304" pitchFamily="18" charset="0"/>
                <a:cs typeface="Times New Roman" panose="02020603050405020304" pitchFamily="18" charset="0"/>
              </a:rPr>
              <a:t>    last_name  VARCHAR(50) NOT NULL,</a:t>
            </a:r>
          </a:p>
          <a:p>
            <a:pPr marL="739247" lvl="1" indent="0">
              <a:buNone/>
            </a:pPr>
            <a:r>
              <a:rPr lang="en-US" sz="3353" dirty="0">
                <a:latin typeface="Times New Roman" panose="02020603050405020304" pitchFamily="18" charset="0"/>
                <a:cs typeface="Times New Roman" panose="02020603050405020304" pitchFamily="18" charset="0"/>
              </a:rPr>
              <a:t>    email  VARCHAR(100) NOT NULL</a:t>
            </a:r>
          </a:p>
          <a:p>
            <a:pPr marL="739247" lvl="1" indent="0">
              <a:buNone/>
            </a:pPr>
            <a:r>
              <a:rPr lang="en-US" sz="3353" dirty="0">
                <a:latin typeface="Times New Roman" panose="02020603050405020304" pitchFamily="18" charset="0"/>
                <a:cs typeface="Times New Roman" panose="02020603050405020304" pitchFamily="18" charset="0"/>
              </a:rPr>
              <a:t>);</a:t>
            </a:r>
          </a:p>
          <a:p>
            <a:r>
              <a:rPr lang="en-US" sz="4000" dirty="0">
                <a:latin typeface="Times New Roman" panose="02020603050405020304" pitchFamily="18" charset="0"/>
                <a:cs typeface="Times New Roman" panose="02020603050405020304" pitchFamily="18" charset="0"/>
              </a:rPr>
              <a:t>The three columns named first_name, last_name and email must contain some values. It cannot be empty.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1930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EEDE-3A9A-400E-97B7-0D3C72BD5425}"/>
              </a:ext>
            </a:extLst>
          </p:cNvPr>
          <p:cNvSpPr>
            <a:spLocks noGrp="1"/>
          </p:cNvSpPr>
          <p:nvPr>
            <p:ph type="title"/>
          </p:nvPr>
        </p:nvSpPr>
        <p:spPr>
          <a:xfrm>
            <a:off x="3735600" y="188209"/>
            <a:ext cx="12498407" cy="1494287"/>
          </a:xfrm>
        </p:spPr>
        <p:txBody>
          <a:bodyPr/>
          <a:lstStyle/>
          <a:p>
            <a:r>
              <a:rPr lang="en-US" b="1" dirty="0">
                <a:latin typeface="Times New Roman" panose="02020603050405020304" pitchFamily="18" charset="0"/>
                <a:cs typeface="Times New Roman" panose="02020603050405020304" pitchFamily="18" charset="0"/>
              </a:rPr>
              <a:t>Unique Constraint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778EB3-BD69-48A4-9232-6506C56C2744}"/>
              </a:ext>
            </a:extLst>
          </p:cNvPr>
          <p:cNvSpPr>
            <a:spLocks noGrp="1"/>
          </p:cNvSpPr>
          <p:nvPr>
            <p:ph idx="1"/>
          </p:nvPr>
        </p:nvSpPr>
        <p:spPr>
          <a:xfrm>
            <a:off x="2427890" y="1337688"/>
            <a:ext cx="15604078" cy="9235440"/>
          </a:xfrm>
          <a:noFill/>
          <a:ln w="25400">
            <a:noFill/>
          </a:ln>
        </p:spPr>
        <p:txBody>
          <a:bodyPr>
            <a:normAutofit/>
          </a:bodyPr>
          <a:lstStyle/>
          <a:p>
            <a:r>
              <a:rPr lang="en-US" sz="4000" dirty="0">
                <a:latin typeface="Times New Roman" panose="02020603050405020304" pitchFamily="18" charset="0"/>
                <a:cs typeface="Times New Roman" panose="02020603050405020304" pitchFamily="18" charset="0"/>
              </a:rPr>
              <a:t>Ensure that all values in a column are different.</a:t>
            </a:r>
          </a:p>
          <a:p>
            <a:r>
              <a:rPr lang="en-US" sz="4000" dirty="0">
                <a:latin typeface="Times New Roman" panose="02020603050405020304" pitchFamily="18" charset="0"/>
                <a:cs typeface="Times New Roman" panose="02020603050405020304" pitchFamily="18" charset="0"/>
              </a:rPr>
              <a:t>Duplicate values are not allowed.</a:t>
            </a:r>
          </a:p>
          <a:p>
            <a:r>
              <a:rPr lang="en-US" sz="4000" dirty="0">
                <a:latin typeface="Times New Roman" panose="02020603050405020304" pitchFamily="18" charset="0"/>
                <a:cs typeface="Times New Roman" panose="02020603050405020304" pitchFamily="18" charset="0"/>
              </a:rPr>
              <a:t>Example:</a:t>
            </a:r>
          </a:p>
          <a:p>
            <a:pPr marL="739247" lvl="1" indent="0">
              <a:buNone/>
            </a:pPr>
            <a:r>
              <a:rPr lang="en-US" sz="3353" b="1" dirty="0">
                <a:latin typeface="Times New Roman" panose="02020603050405020304" pitchFamily="18" charset="0"/>
                <a:cs typeface="Times New Roman" panose="02020603050405020304" pitchFamily="18" charset="0"/>
              </a:rPr>
              <a:t>CREATE TABLE  </a:t>
            </a:r>
            <a:r>
              <a:rPr lang="en-US" sz="3353" dirty="0">
                <a:latin typeface="Times New Roman" panose="02020603050405020304" pitchFamily="18" charset="0"/>
                <a:cs typeface="Times New Roman" panose="02020603050405020304" pitchFamily="18" charset="0"/>
              </a:rPr>
              <a:t>users(</a:t>
            </a:r>
          </a:p>
          <a:p>
            <a:pPr marL="739247" lvl="1" indent="0">
              <a:buNone/>
            </a:pPr>
            <a:r>
              <a:rPr lang="en-US" sz="3353" dirty="0">
                <a:latin typeface="Times New Roman" panose="02020603050405020304" pitchFamily="18" charset="0"/>
                <a:cs typeface="Times New Roman" panose="02020603050405020304" pitchFamily="18" charset="0"/>
              </a:rPr>
              <a:t>    id </a:t>
            </a:r>
            <a:r>
              <a:rPr lang="en-US" sz="3353" b="1" dirty="0">
                <a:latin typeface="Times New Roman" panose="02020603050405020304" pitchFamily="18" charset="0"/>
                <a:cs typeface="Times New Roman" panose="02020603050405020304" pitchFamily="18" charset="0"/>
              </a:rPr>
              <a:t>INT AUTO_INCREMENT PRIMARY KEY</a:t>
            </a:r>
            <a:r>
              <a:rPr lang="en-US" sz="3353" dirty="0">
                <a:latin typeface="Times New Roman" panose="02020603050405020304" pitchFamily="18" charset="0"/>
                <a:cs typeface="Times New Roman" panose="02020603050405020304" pitchFamily="18" charset="0"/>
              </a:rPr>
              <a:t>,</a:t>
            </a:r>
          </a:p>
          <a:p>
            <a:pPr marL="739247" lvl="1" indent="0">
              <a:buNone/>
            </a:pPr>
            <a:r>
              <a:rPr lang="en-US" sz="3353" dirty="0">
                <a:latin typeface="Times New Roman" panose="02020603050405020304" pitchFamily="18" charset="0"/>
                <a:cs typeface="Times New Roman" panose="02020603050405020304" pitchFamily="18" charset="0"/>
              </a:rPr>
              <a:t>    username  </a:t>
            </a:r>
            <a:r>
              <a:rPr lang="en-US" sz="3353" b="1" dirty="0">
                <a:latin typeface="Times New Roman" panose="02020603050405020304" pitchFamily="18" charset="0"/>
                <a:cs typeface="Times New Roman" panose="02020603050405020304" pitchFamily="18" charset="0"/>
              </a:rPr>
              <a:t>VARCHAR(50) UNIQUE</a:t>
            </a:r>
            <a:r>
              <a:rPr lang="en-US" sz="3353" dirty="0">
                <a:latin typeface="Times New Roman" panose="02020603050405020304" pitchFamily="18" charset="0"/>
                <a:cs typeface="Times New Roman" panose="02020603050405020304" pitchFamily="18" charset="0"/>
              </a:rPr>
              <a:t>,</a:t>
            </a:r>
          </a:p>
          <a:p>
            <a:pPr marL="739247" lvl="1" indent="0">
              <a:buNone/>
            </a:pPr>
            <a:r>
              <a:rPr lang="en-US" sz="3353" dirty="0">
                <a:latin typeface="Times New Roman" panose="02020603050405020304" pitchFamily="18" charset="0"/>
                <a:cs typeface="Times New Roman" panose="02020603050405020304" pitchFamily="18" charset="0"/>
              </a:rPr>
              <a:t>    email  </a:t>
            </a:r>
            <a:r>
              <a:rPr lang="en-US" sz="3353" b="1" dirty="0">
                <a:latin typeface="Times New Roman" panose="02020603050405020304" pitchFamily="18" charset="0"/>
                <a:cs typeface="Times New Roman" panose="02020603050405020304" pitchFamily="18" charset="0"/>
              </a:rPr>
              <a:t>VARCHAR(100) UNIQUE</a:t>
            </a:r>
          </a:p>
          <a:p>
            <a:pPr marL="739247" lvl="1" indent="0">
              <a:buNone/>
            </a:pPr>
            <a:r>
              <a:rPr lang="en-US" sz="3353" dirty="0">
                <a:latin typeface="Times New Roman" panose="02020603050405020304" pitchFamily="18" charset="0"/>
                <a:cs typeface="Times New Roman" panose="02020603050405020304" pitchFamily="18" charset="0"/>
              </a:rPr>
              <a:t>);</a:t>
            </a:r>
          </a:p>
          <a:p>
            <a:r>
              <a:rPr lang="en-US" sz="4000" dirty="0">
                <a:latin typeface="Times New Roman" panose="02020603050405020304" pitchFamily="18" charset="0"/>
                <a:cs typeface="Times New Roman" panose="02020603050405020304" pitchFamily="18" charset="0"/>
              </a:rPr>
              <a:t>Each users must have different user name and email id. We cannot enter same username or email for more than one user.</a:t>
            </a:r>
          </a:p>
        </p:txBody>
      </p:sp>
    </p:spTree>
    <p:extLst>
      <p:ext uri="{BB962C8B-B14F-4D97-AF65-F5344CB8AC3E}">
        <p14:creationId xmlns:p14="http://schemas.microsoft.com/office/powerpoint/2010/main" val="3974072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493E-30C1-4EAE-B1E3-D2C4F6BD58CF}"/>
              </a:ext>
            </a:extLst>
          </p:cNvPr>
          <p:cNvSpPr>
            <a:spLocks noGrp="1"/>
          </p:cNvSpPr>
          <p:nvPr>
            <p:ph type="title"/>
          </p:nvPr>
        </p:nvSpPr>
        <p:spPr>
          <a:xfrm>
            <a:off x="3607583" y="133345"/>
            <a:ext cx="12498407" cy="1329695"/>
          </a:xfrm>
        </p:spPr>
        <p:txBody>
          <a:bodyPr/>
          <a:lstStyle/>
          <a:p>
            <a:r>
              <a:rPr lang="en-US" b="1" dirty="0">
                <a:latin typeface="Times New Roman" panose="02020603050405020304" pitchFamily="18" charset="0"/>
                <a:cs typeface="Times New Roman" panose="02020603050405020304" pitchFamily="18" charset="0"/>
              </a:rPr>
              <a:t>Primary Key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16F8A3-5E1F-443E-B57E-295B8516FFE2}"/>
              </a:ext>
            </a:extLst>
          </p:cNvPr>
          <p:cNvSpPr>
            <a:spLocks noGrp="1"/>
          </p:cNvSpPr>
          <p:nvPr>
            <p:ph idx="1"/>
          </p:nvPr>
        </p:nvSpPr>
        <p:spPr>
          <a:xfrm>
            <a:off x="3022368" y="1664209"/>
            <a:ext cx="15137616" cy="8449056"/>
          </a:xfrm>
          <a:noFill/>
          <a:ln w="25400">
            <a:noFill/>
          </a:ln>
        </p:spPr>
        <p:txBody>
          <a:bodyPr>
            <a:normAutofit/>
          </a:bodyPr>
          <a:lstStyle/>
          <a:p>
            <a:r>
              <a:rPr lang="en-US" sz="4000" dirty="0">
                <a:latin typeface="Times New Roman" panose="02020603050405020304" pitchFamily="18" charset="0"/>
                <a:cs typeface="Times New Roman" panose="02020603050405020304" pitchFamily="18" charset="0"/>
              </a:rPr>
              <a:t>Combination of UNIQUE &amp; NOT NULL constraints.</a:t>
            </a:r>
          </a:p>
          <a:p>
            <a:r>
              <a:rPr lang="en-US" sz="4000" dirty="0">
                <a:latin typeface="Times New Roman" panose="02020603050405020304" pitchFamily="18" charset="0"/>
                <a:cs typeface="Times New Roman" panose="02020603050405020304" pitchFamily="18" charset="0"/>
              </a:rPr>
              <a:t>Ensure that a column must have unique values and cannot have a null value.</a:t>
            </a:r>
          </a:p>
          <a:p>
            <a:r>
              <a:rPr lang="en-US" sz="4000" dirty="0">
                <a:latin typeface="Times New Roman" panose="02020603050405020304" pitchFamily="18" charset="0"/>
                <a:cs typeface="Times New Roman" panose="02020603050405020304" pitchFamily="18" charset="0"/>
              </a:rPr>
              <a:t>Uniquely identifies each record in a table.</a:t>
            </a:r>
          </a:p>
          <a:p>
            <a:r>
              <a:rPr lang="en-US" sz="4000" dirty="0">
                <a:latin typeface="Times New Roman" panose="02020603050405020304" pitchFamily="18" charset="0"/>
                <a:cs typeface="Times New Roman" panose="02020603050405020304" pitchFamily="18" charset="0"/>
              </a:rPr>
              <a:t>Example:</a:t>
            </a:r>
          </a:p>
          <a:p>
            <a:pPr marL="739247" lvl="1" indent="0">
              <a:buNone/>
            </a:pPr>
            <a:r>
              <a:rPr lang="en-US" sz="3353" b="1" dirty="0">
                <a:latin typeface="Times New Roman" panose="02020603050405020304" pitchFamily="18" charset="0"/>
                <a:cs typeface="Times New Roman" panose="02020603050405020304" pitchFamily="18" charset="0"/>
              </a:rPr>
              <a:t>CREATE TABLE  </a:t>
            </a:r>
            <a:r>
              <a:rPr lang="en-US" sz="3353" dirty="0">
                <a:latin typeface="Times New Roman" panose="02020603050405020304" pitchFamily="18" charset="0"/>
                <a:cs typeface="Times New Roman" panose="02020603050405020304" pitchFamily="18" charset="0"/>
              </a:rPr>
              <a:t>orders (</a:t>
            </a:r>
          </a:p>
          <a:p>
            <a:pPr marL="739247" lvl="1" indent="0">
              <a:buNone/>
            </a:pPr>
            <a:r>
              <a:rPr lang="en-US" sz="3353" dirty="0">
                <a:latin typeface="Times New Roman" panose="02020603050405020304" pitchFamily="18" charset="0"/>
                <a:cs typeface="Times New Roman" panose="02020603050405020304" pitchFamily="18" charset="0"/>
              </a:rPr>
              <a:t>    id </a:t>
            </a:r>
            <a:r>
              <a:rPr lang="en-US" sz="3353" b="1" dirty="0">
                <a:latin typeface="Times New Roman" panose="02020603050405020304" pitchFamily="18" charset="0"/>
                <a:cs typeface="Times New Roman" panose="02020603050405020304" pitchFamily="18" charset="0"/>
              </a:rPr>
              <a:t>INT AUTO_INCREMENT PRIMARY KEY</a:t>
            </a:r>
            <a:r>
              <a:rPr lang="en-US" sz="3353" dirty="0">
                <a:latin typeface="Times New Roman" panose="02020603050405020304" pitchFamily="18" charset="0"/>
                <a:cs typeface="Times New Roman" panose="02020603050405020304" pitchFamily="18" charset="0"/>
              </a:rPr>
              <a:t>,</a:t>
            </a:r>
          </a:p>
          <a:p>
            <a:pPr marL="739247" lvl="1" indent="0">
              <a:buNone/>
            </a:pPr>
            <a:r>
              <a:rPr lang="en-US" sz="3353" dirty="0">
                <a:latin typeface="Times New Roman" panose="02020603050405020304" pitchFamily="18" charset="0"/>
                <a:cs typeface="Times New Roman" panose="02020603050405020304" pitchFamily="18" charset="0"/>
              </a:rPr>
              <a:t>    order_date </a:t>
            </a:r>
            <a:r>
              <a:rPr lang="en-US" sz="3353" b="1" dirty="0">
                <a:latin typeface="Times New Roman" panose="02020603050405020304" pitchFamily="18" charset="0"/>
                <a:cs typeface="Times New Roman" panose="02020603050405020304" pitchFamily="18" charset="0"/>
              </a:rPr>
              <a:t>DATE NOT NULL</a:t>
            </a:r>
            <a:r>
              <a:rPr lang="en-US" sz="3353" dirty="0">
                <a:latin typeface="Times New Roman" panose="02020603050405020304" pitchFamily="18" charset="0"/>
                <a:cs typeface="Times New Roman" panose="02020603050405020304" pitchFamily="18" charset="0"/>
              </a:rPr>
              <a:t>,</a:t>
            </a:r>
          </a:p>
          <a:p>
            <a:pPr marL="739247" lvl="1" indent="0">
              <a:buNone/>
            </a:pPr>
            <a:r>
              <a:rPr lang="en-US" sz="3353" dirty="0">
                <a:latin typeface="Times New Roman" panose="02020603050405020304" pitchFamily="18" charset="0"/>
                <a:cs typeface="Times New Roman" panose="02020603050405020304" pitchFamily="18" charset="0"/>
              </a:rPr>
              <a:t>    customer_id </a:t>
            </a:r>
            <a:r>
              <a:rPr lang="en-US" sz="3353" b="1" dirty="0">
                <a:latin typeface="Times New Roman" panose="02020603050405020304" pitchFamily="18" charset="0"/>
                <a:cs typeface="Times New Roman" panose="02020603050405020304" pitchFamily="18" charset="0"/>
              </a:rPr>
              <a:t>INT NOT NULL    </a:t>
            </a:r>
            <a:r>
              <a:rPr lang="en-US" sz="3353"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372365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F792-BF08-47F0-A866-6BF9AD9D56E4}"/>
              </a:ext>
            </a:extLst>
          </p:cNvPr>
          <p:cNvSpPr>
            <a:spLocks noGrp="1"/>
          </p:cNvSpPr>
          <p:nvPr>
            <p:ph type="title"/>
          </p:nvPr>
        </p:nvSpPr>
        <p:spPr>
          <a:xfrm>
            <a:off x="3607584" y="407665"/>
            <a:ext cx="12498407" cy="1128527"/>
          </a:xfrm>
        </p:spPr>
        <p:txBody>
          <a:bodyPr/>
          <a:lstStyle/>
          <a:p>
            <a:r>
              <a:rPr lang="en-US" b="1" dirty="0">
                <a:latin typeface="Times New Roman" panose="02020603050405020304" pitchFamily="18" charset="0"/>
                <a:cs typeface="Times New Roman" panose="02020603050405020304" pitchFamily="18" charset="0"/>
              </a:rPr>
              <a:t>Foreign Key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284AAC-EA1C-44EA-A3FC-FDB2E5866489}"/>
              </a:ext>
            </a:extLst>
          </p:cNvPr>
          <p:cNvSpPr>
            <a:spLocks noGrp="1"/>
          </p:cNvSpPr>
          <p:nvPr>
            <p:ph idx="1"/>
          </p:nvPr>
        </p:nvSpPr>
        <p:spPr>
          <a:xfrm>
            <a:off x="3607584" y="1682496"/>
            <a:ext cx="14223216" cy="9406193"/>
          </a:xfrm>
          <a:noFill/>
          <a:ln w="25400">
            <a:noFill/>
          </a:ln>
        </p:spPr>
        <p:txBody>
          <a:bodyPr>
            <a:normAutofit/>
          </a:bodyPr>
          <a:lstStyle/>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Ensure referential integrity for a column or group of columns.</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Example:</a:t>
            </a:r>
          </a:p>
          <a:p>
            <a:pPr lvl="1"/>
            <a:r>
              <a:rPr lang="en-US" sz="3200" dirty="0">
                <a:latin typeface="Times New Roman" panose="02020603050405020304" pitchFamily="18" charset="0"/>
                <a:cs typeface="Times New Roman" panose="02020603050405020304" pitchFamily="18" charset="0"/>
              </a:rPr>
              <a:t>CREATE TABLE  customers(</a:t>
            </a:r>
          </a:p>
          <a:p>
            <a:pPr marL="739247" lvl="1" indent="0">
              <a:buNone/>
            </a:pPr>
            <a:r>
              <a:rPr lang="en-US" sz="3200" dirty="0">
                <a:latin typeface="Times New Roman" panose="02020603050405020304" pitchFamily="18" charset="0"/>
                <a:cs typeface="Times New Roman" panose="02020603050405020304" pitchFamily="18" charset="0"/>
              </a:rPr>
              <a:t>    customer_id INT AUTO_INCREMENT PRIMARY KEY,</a:t>
            </a:r>
          </a:p>
          <a:p>
            <a:pPr marL="739247" lvl="1" indent="0">
              <a:buNone/>
            </a:pPr>
            <a:r>
              <a:rPr lang="en-US" sz="3200" dirty="0">
                <a:latin typeface="Times New Roman" panose="02020603050405020304" pitchFamily="18" charset="0"/>
                <a:cs typeface="Times New Roman" panose="02020603050405020304" pitchFamily="18" charset="0"/>
              </a:rPr>
              <a:t>    customer_name  VARCHAR(50) UNIQUE,</a:t>
            </a:r>
          </a:p>
          <a:p>
            <a:pPr marL="739247" lvl="1" indent="0">
              <a:buNone/>
            </a:pPr>
            <a:r>
              <a:rPr lang="en-US" sz="3200" dirty="0">
                <a:latin typeface="Times New Roman" panose="02020603050405020304" pitchFamily="18" charset="0"/>
                <a:cs typeface="Times New Roman" panose="02020603050405020304" pitchFamily="18" charset="0"/>
              </a:rPr>
              <a:t>    email  VARCHAR(100) UNIQUE );</a:t>
            </a:r>
          </a:p>
          <a:p>
            <a:pPr lvl="1"/>
            <a:r>
              <a:rPr lang="en-US" sz="3200" dirty="0">
                <a:latin typeface="Times New Roman" panose="02020603050405020304" pitchFamily="18" charset="0"/>
                <a:cs typeface="Times New Roman" panose="02020603050405020304" pitchFamily="18" charset="0"/>
              </a:rPr>
              <a:t>CREATE TABLE  orders(</a:t>
            </a:r>
          </a:p>
          <a:p>
            <a:pPr marL="739247" lvl="1" indent="0">
              <a:buNone/>
            </a:pPr>
            <a:r>
              <a:rPr lang="en-US" sz="3200" dirty="0">
                <a:latin typeface="Times New Roman" panose="02020603050405020304" pitchFamily="18" charset="0"/>
                <a:cs typeface="Times New Roman" panose="02020603050405020304" pitchFamily="18" charset="0"/>
              </a:rPr>
              <a:t>    order_id INT AUTO_INCREMENT PRIMARY KEY,</a:t>
            </a:r>
          </a:p>
          <a:p>
            <a:pPr marL="739247" lvl="1" indent="0">
              <a:buNone/>
            </a:pPr>
            <a:r>
              <a:rPr lang="en-US" sz="3200" dirty="0">
                <a:latin typeface="Times New Roman" panose="02020603050405020304" pitchFamily="18" charset="0"/>
                <a:cs typeface="Times New Roman" panose="02020603050405020304" pitchFamily="18" charset="0"/>
              </a:rPr>
              <a:t>    order_date DATE NOT NULL,</a:t>
            </a:r>
          </a:p>
          <a:p>
            <a:pPr marL="739247" lvl="1" indent="0">
              <a:buNone/>
            </a:pPr>
            <a:r>
              <a:rPr lang="en-US" sz="3200" dirty="0">
                <a:latin typeface="Times New Roman" panose="02020603050405020304" pitchFamily="18" charset="0"/>
                <a:cs typeface="Times New Roman" panose="02020603050405020304" pitchFamily="18" charset="0"/>
              </a:rPr>
              <a:t>    customer_id INT,</a:t>
            </a:r>
          </a:p>
          <a:p>
            <a:pPr marL="739247" lvl="1" indent="0">
              <a:buNone/>
            </a:pPr>
            <a:r>
              <a:rPr lang="en-US" sz="3200" dirty="0">
                <a:latin typeface="Times New Roman" panose="02020603050405020304" pitchFamily="18" charset="0"/>
                <a:cs typeface="Times New Roman" panose="02020603050405020304" pitchFamily="18" charset="0"/>
              </a:rPr>
              <a:t>    FOREIGN KEY (customer_id) REFERENCES customers(customer_id) );</a:t>
            </a:r>
          </a:p>
        </p:txBody>
      </p:sp>
    </p:spTree>
    <p:extLst>
      <p:ext uri="{BB962C8B-B14F-4D97-AF65-F5344CB8AC3E}">
        <p14:creationId xmlns:p14="http://schemas.microsoft.com/office/powerpoint/2010/main" val="8812485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AD00-8D8A-479C-8BA1-11701C75B4DA}"/>
              </a:ext>
            </a:extLst>
          </p:cNvPr>
          <p:cNvSpPr>
            <a:spLocks noGrp="1"/>
          </p:cNvSpPr>
          <p:nvPr>
            <p:ph type="title"/>
          </p:nvPr>
        </p:nvSpPr>
        <p:spPr>
          <a:xfrm>
            <a:off x="3607584" y="407665"/>
            <a:ext cx="12498407" cy="1922039"/>
          </a:xfrm>
        </p:spPr>
        <p:txBody>
          <a:bodyPr/>
          <a:lstStyle/>
          <a:p>
            <a:r>
              <a:rPr lang="en-US" b="1" dirty="0">
                <a:latin typeface="Times New Roman" panose="02020603050405020304" pitchFamily="18" charset="0"/>
                <a:cs typeface="Times New Roman" panose="02020603050405020304" pitchFamily="18" charset="0"/>
              </a:rPr>
              <a:t>Check Constraint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B7DC2A-B6E2-4BD0-B412-65694611B16D}"/>
              </a:ext>
            </a:extLst>
          </p:cNvPr>
          <p:cNvSpPr>
            <a:spLocks noGrp="1"/>
          </p:cNvSpPr>
          <p:nvPr>
            <p:ph idx="1"/>
          </p:nvPr>
        </p:nvSpPr>
        <p:spPr>
          <a:xfrm>
            <a:off x="3607584" y="2980944"/>
            <a:ext cx="14588976" cy="7388351"/>
          </a:xfrm>
          <a:noFill/>
          <a:ln w="25400">
            <a:noFill/>
          </a:ln>
        </p:spPr>
        <p:txBody>
          <a:bodyPr>
            <a:normAutofit/>
          </a:bodyPr>
          <a:lstStyle/>
          <a:p>
            <a:r>
              <a:rPr lang="en-US" sz="4300" dirty="0">
                <a:latin typeface="Times New Roman" panose="02020603050405020304" pitchFamily="18" charset="0"/>
                <a:cs typeface="Times New Roman" panose="02020603050405020304" pitchFamily="18" charset="0"/>
              </a:rPr>
              <a:t>Ensure that the value in a column meets a specific condition. </a:t>
            </a:r>
          </a:p>
          <a:p>
            <a:r>
              <a:rPr lang="en-US" sz="4300" dirty="0">
                <a:latin typeface="Times New Roman" panose="02020603050405020304" pitchFamily="18" charset="0"/>
                <a:cs typeface="Times New Roman" panose="02020603050405020304" pitchFamily="18" charset="0"/>
              </a:rPr>
              <a:t>MySQL’s support for the ‘CHECK’ constraint is limited.</a:t>
            </a:r>
          </a:p>
          <a:p>
            <a:r>
              <a:rPr lang="en-US" sz="4300" dirty="0">
                <a:latin typeface="Times New Roman" panose="02020603050405020304" pitchFamily="18" charset="0"/>
                <a:cs typeface="Times New Roman" panose="02020603050405020304" pitchFamily="18" charset="0"/>
              </a:rPr>
              <a:t>Example:</a:t>
            </a:r>
          </a:p>
          <a:p>
            <a:pPr marL="739247" lvl="1" indent="0">
              <a:buNone/>
            </a:pPr>
            <a:r>
              <a:rPr lang="en-US" sz="3200" dirty="0">
                <a:latin typeface="Times New Roman" panose="02020603050405020304" pitchFamily="18" charset="0"/>
                <a:cs typeface="Times New Roman" panose="02020603050405020304" pitchFamily="18" charset="0"/>
              </a:rPr>
              <a:t>CREATE TABLE  products(</a:t>
            </a:r>
          </a:p>
          <a:p>
            <a:pPr marL="739247" lvl="1" indent="0">
              <a:buNone/>
            </a:pPr>
            <a:r>
              <a:rPr lang="en-US" sz="3200" dirty="0">
                <a:latin typeface="Times New Roman" panose="02020603050405020304" pitchFamily="18" charset="0"/>
                <a:cs typeface="Times New Roman" panose="02020603050405020304" pitchFamily="18" charset="0"/>
              </a:rPr>
              <a:t>    id INT AUTO_INCREMENT PRIMARY KEY,</a:t>
            </a:r>
          </a:p>
          <a:p>
            <a:pPr marL="739247" lvl="1" indent="0">
              <a:buNone/>
            </a:pPr>
            <a:r>
              <a:rPr lang="en-US" sz="3200" dirty="0">
                <a:latin typeface="Times New Roman" panose="02020603050405020304" pitchFamily="18" charset="0"/>
                <a:cs typeface="Times New Roman" panose="02020603050405020304" pitchFamily="18" charset="0"/>
              </a:rPr>
              <a:t>    product_name  VARCHAR(100) NOT NULL,</a:t>
            </a:r>
          </a:p>
          <a:p>
            <a:pPr marL="739247" lvl="1" indent="0">
              <a:buNone/>
            </a:pPr>
            <a:r>
              <a:rPr lang="en-US" sz="3200" dirty="0">
                <a:latin typeface="Times New Roman" panose="02020603050405020304" pitchFamily="18" charset="0"/>
                <a:cs typeface="Times New Roman" panose="02020603050405020304" pitchFamily="18" charset="0"/>
              </a:rPr>
              <a:t>    price  DECIMAL(10,2) CHECK (price &gt; 0)</a:t>
            </a:r>
          </a:p>
          <a:p>
            <a:pPr marL="739247" lvl="1" indent="0">
              <a:buNone/>
            </a:pP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70954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3780-64BE-4252-92CA-4C6D5136C4EA}"/>
              </a:ext>
            </a:extLst>
          </p:cNvPr>
          <p:cNvSpPr>
            <a:spLocks noGrp="1"/>
          </p:cNvSpPr>
          <p:nvPr>
            <p:ph type="title"/>
          </p:nvPr>
        </p:nvSpPr>
        <p:spPr>
          <a:xfrm>
            <a:off x="3607584" y="645409"/>
            <a:ext cx="12498407" cy="1922039"/>
          </a:xfrm>
        </p:spPr>
        <p:txBody>
          <a:bodyPr/>
          <a:lstStyle/>
          <a:p>
            <a:r>
              <a:rPr lang="en-US" b="1" dirty="0">
                <a:latin typeface="Times New Roman" panose="02020603050405020304" pitchFamily="18" charset="0"/>
                <a:cs typeface="Times New Roman" panose="02020603050405020304" pitchFamily="18" charset="0"/>
              </a:rPr>
              <a:t>Default Constraint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291C76-62F6-4914-898A-3F5682F325B7}"/>
              </a:ext>
            </a:extLst>
          </p:cNvPr>
          <p:cNvSpPr>
            <a:spLocks noGrp="1"/>
          </p:cNvSpPr>
          <p:nvPr>
            <p:ph idx="1"/>
          </p:nvPr>
        </p:nvSpPr>
        <p:spPr>
          <a:xfrm>
            <a:off x="3260112" y="2834641"/>
            <a:ext cx="15247344" cy="6967728"/>
          </a:xfrm>
          <a:noFill/>
          <a:ln w="25400">
            <a:noFill/>
          </a:ln>
        </p:spPr>
        <p:txBody>
          <a:bodyPr>
            <a:normAutofit/>
          </a:bodyPr>
          <a:lstStyle/>
          <a:p>
            <a:r>
              <a:rPr lang="en-US" sz="4300" dirty="0">
                <a:latin typeface="Times New Roman" panose="02020603050405020304" pitchFamily="18" charset="0"/>
                <a:cs typeface="Times New Roman" panose="02020603050405020304" pitchFamily="18" charset="0"/>
              </a:rPr>
              <a:t>Sets a default value for a column when no value is specified.</a:t>
            </a:r>
          </a:p>
          <a:p>
            <a:r>
              <a:rPr lang="en-US" sz="4300" dirty="0">
                <a:latin typeface="Times New Roman" panose="02020603050405020304" pitchFamily="18" charset="0"/>
                <a:cs typeface="Times New Roman" panose="02020603050405020304" pitchFamily="18" charset="0"/>
              </a:rPr>
              <a:t>Example:</a:t>
            </a:r>
          </a:p>
          <a:p>
            <a:pPr marL="739247" lvl="1" indent="0">
              <a:buNone/>
            </a:pPr>
            <a:r>
              <a:rPr lang="en-US" sz="3200" dirty="0">
                <a:latin typeface="Times New Roman" panose="02020603050405020304" pitchFamily="18" charset="0"/>
                <a:cs typeface="Times New Roman" panose="02020603050405020304" pitchFamily="18" charset="0"/>
              </a:rPr>
              <a:t>CREATE TABLE employees(</a:t>
            </a:r>
          </a:p>
          <a:p>
            <a:pPr marL="739247" lvl="1" indent="0">
              <a:buNone/>
            </a:pPr>
            <a:r>
              <a:rPr lang="en-US" sz="3200" dirty="0">
                <a:latin typeface="Times New Roman" panose="02020603050405020304" pitchFamily="18" charset="0"/>
                <a:cs typeface="Times New Roman" panose="02020603050405020304" pitchFamily="18" charset="0"/>
              </a:rPr>
              <a:t>    id INT AUTO_INCREMENT PRIMARY KEY,</a:t>
            </a:r>
          </a:p>
          <a:p>
            <a:pPr marL="739247" lvl="1" indent="0">
              <a:buNone/>
            </a:pPr>
            <a:r>
              <a:rPr lang="en-US" sz="3200" dirty="0">
                <a:latin typeface="Times New Roman" panose="02020603050405020304" pitchFamily="18" charset="0"/>
                <a:cs typeface="Times New Roman" panose="02020603050405020304" pitchFamily="18" charset="0"/>
              </a:rPr>
              <a:t>    first_name  VARCHAR(50) NOT NULL,</a:t>
            </a:r>
          </a:p>
          <a:p>
            <a:pPr marL="739247" lvl="1" indent="0">
              <a:buNone/>
            </a:pPr>
            <a:r>
              <a:rPr lang="en-US" sz="3200" dirty="0">
                <a:latin typeface="Times New Roman" panose="02020603050405020304" pitchFamily="18" charset="0"/>
                <a:cs typeface="Times New Roman" panose="02020603050405020304" pitchFamily="18" charset="0"/>
              </a:rPr>
              <a:t>    last_name  VARCHAR(50) NOT NULL,</a:t>
            </a:r>
          </a:p>
          <a:p>
            <a:pPr marL="739247" lvl="1" indent="0">
              <a:buNone/>
            </a:pPr>
            <a:r>
              <a:rPr lang="en-US" sz="3200" dirty="0">
                <a:latin typeface="Times New Roman" panose="02020603050405020304" pitchFamily="18" charset="0"/>
                <a:cs typeface="Times New Roman" panose="02020603050405020304" pitchFamily="18" charset="0"/>
              </a:rPr>
              <a:t>    email  VARCHAR(100) NOT NULL,</a:t>
            </a:r>
          </a:p>
          <a:p>
            <a:pPr marL="739247" lvl="1" indent="0">
              <a:buNone/>
            </a:pPr>
            <a:r>
              <a:rPr lang="en-US" sz="3200" dirty="0">
                <a:latin typeface="Times New Roman" panose="02020603050405020304" pitchFamily="18" charset="0"/>
                <a:cs typeface="Times New Roman" panose="02020603050405020304" pitchFamily="18" charset="0"/>
              </a:rPr>
              <a:t>    salary INT DEFAULT 10000</a:t>
            </a:r>
          </a:p>
          <a:p>
            <a:pPr marL="739247" lvl="1" indent="0">
              <a:buNone/>
            </a:pP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2737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F6A2-41F3-43D0-91F8-8D05DE474D3E}"/>
              </a:ext>
            </a:extLst>
          </p:cNvPr>
          <p:cNvSpPr>
            <a:spLocks noGrp="1"/>
          </p:cNvSpPr>
          <p:nvPr>
            <p:ph type="title"/>
          </p:nvPr>
        </p:nvSpPr>
        <p:spPr>
          <a:xfrm>
            <a:off x="2313811" y="981836"/>
            <a:ext cx="15954513" cy="1398728"/>
          </a:xfrm>
        </p:spPr>
        <p:txBody>
          <a:bodyPr>
            <a:noAutofit/>
          </a:bodyPr>
          <a:lstStyle/>
          <a:p>
            <a:r>
              <a:rPr lang="en-US" sz="7200" b="1" dirty="0">
                <a:latin typeface="Times New Roman" panose="02020603050405020304" pitchFamily="18" charset="0"/>
                <a:cs typeface="Times New Roman" panose="02020603050405020304" pitchFamily="18" charset="0"/>
              </a:rPr>
              <a:t>4. Data Integrity</a:t>
            </a:r>
            <a:endParaRPr lang="en-IN"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01D364-A6EF-4F2A-916A-17D89B433C2B}"/>
              </a:ext>
            </a:extLst>
          </p:cNvPr>
          <p:cNvSpPr>
            <a:spLocks noGrp="1"/>
          </p:cNvSpPr>
          <p:nvPr>
            <p:ph sz="half" idx="1"/>
          </p:nvPr>
        </p:nvSpPr>
        <p:spPr>
          <a:xfrm>
            <a:off x="2643004" y="1993392"/>
            <a:ext cx="16541108" cy="6071616"/>
          </a:xfrm>
          <a:noFill/>
          <a:ln w="19050">
            <a:noFill/>
          </a:ln>
        </p:spPr>
        <p:txBody>
          <a:bodyPr>
            <a:normAutofit/>
          </a:bodyPr>
          <a:lstStyle/>
          <a:p>
            <a:pPr marL="0" indent="0">
              <a:buNone/>
            </a:pPr>
            <a:endParaRPr lang="en-US" dirty="0"/>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Data integrity</a:t>
            </a:r>
            <a:r>
              <a:rPr lang="en-US" sz="3200" dirty="0">
                <a:latin typeface="Times New Roman" panose="02020603050405020304" pitchFamily="18" charset="0"/>
                <a:cs typeface="Times New Roman" panose="02020603050405020304" pitchFamily="18" charset="0"/>
              </a:rPr>
              <a:t> ensures accuracy and consistency of the data within the database.</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RDBMS enforces integrity through constraints such as:</a:t>
            </a:r>
          </a:p>
          <a:p>
            <a:pPr marL="1482197" lvl="2" indent="-28575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NOT NULL:</a:t>
            </a:r>
            <a:r>
              <a:rPr lang="en-US" sz="3200" dirty="0">
                <a:latin typeface="Times New Roman" panose="02020603050405020304" pitchFamily="18" charset="0"/>
                <a:cs typeface="Times New Roman" panose="02020603050405020304" pitchFamily="18" charset="0"/>
              </a:rPr>
              <a:t> Ensures a column cannot have a NULL value.</a:t>
            </a:r>
          </a:p>
          <a:p>
            <a:pPr marL="1482197" lvl="2" indent="-28575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UNIQUE:</a:t>
            </a:r>
            <a:r>
              <a:rPr lang="en-US" sz="3200" dirty="0">
                <a:latin typeface="Times New Roman" panose="02020603050405020304" pitchFamily="18" charset="0"/>
                <a:cs typeface="Times New Roman" panose="02020603050405020304" pitchFamily="18" charset="0"/>
              </a:rPr>
              <a:t> Ensures all values in a column are distinct.</a:t>
            </a:r>
          </a:p>
          <a:p>
            <a:pPr marL="1482197" lvl="2" indent="-28575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PRIMARY KEY:</a:t>
            </a:r>
            <a:r>
              <a:rPr lang="en-US" sz="3200" dirty="0">
                <a:latin typeface="Times New Roman" panose="02020603050405020304" pitchFamily="18" charset="0"/>
                <a:cs typeface="Times New Roman" panose="02020603050405020304" pitchFamily="18" charset="0"/>
              </a:rPr>
              <a:t> Ensures a unique identifier for a table.</a:t>
            </a:r>
          </a:p>
          <a:p>
            <a:pPr marL="1482197" lvl="2" indent="-28575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FOREIGN KEY:</a:t>
            </a:r>
            <a:r>
              <a:rPr lang="en-US" sz="3200" dirty="0">
                <a:latin typeface="Times New Roman" panose="02020603050405020304" pitchFamily="18" charset="0"/>
                <a:cs typeface="Times New Roman" panose="02020603050405020304" pitchFamily="18" charset="0"/>
              </a:rPr>
              <a:t> Ensures referential integrity by linking tables.</a:t>
            </a:r>
          </a:p>
          <a:p>
            <a:pPr marL="1482197" lvl="2" indent="-28575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CHECK:</a:t>
            </a:r>
            <a:r>
              <a:rPr lang="en-US" sz="3200" dirty="0">
                <a:latin typeface="Times New Roman" panose="02020603050405020304" pitchFamily="18" charset="0"/>
                <a:cs typeface="Times New Roman" panose="02020603050405020304" pitchFamily="18" charset="0"/>
              </a:rPr>
              <a:t> Ensures that values in a column meet specific criteria.</a:t>
            </a:r>
          </a:p>
        </p:txBody>
      </p:sp>
    </p:spTree>
    <p:extLst>
      <p:ext uri="{BB962C8B-B14F-4D97-AF65-F5344CB8AC3E}">
        <p14:creationId xmlns:p14="http://schemas.microsoft.com/office/powerpoint/2010/main" val="22502473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3F97-BAC4-427C-861D-F0412C23A81A}"/>
              </a:ext>
            </a:extLst>
          </p:cNvPr>
          <p:cNvSpPr>
            <a:spLocks noGrp="1"/>
          </p:cNvSpPr>
          <p:nvPr>
            <p:ph type="title"/>
          </p:nvPr>
        </p:nvSpPr>
        <p:spPr>
          <a:xfrm>
            <a:off x="2217144" y="408495"/>
            <a:ext cx="16199528" cy="1835498"/>
          </a:xfrm>
        </p:spPr>
        <p:txBody>
          <a:bodyPr/>
          <a:lstStyle/>
          <a:p>
            <a:r>
              <a:rPr lang="en-US" b="1" dirty="0">
                <a:latin typeface="Times New Roman" panose="02020603050405020304" pitchFamily="18" charset="0"/>
                <a:cs typeface="Times New Roman" panose="02020603050405020304" pitchFamily="18" charset="0"/>
              </a:rPr>
              <a:t>Combining Constraints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68E6D5-B3A8-445F-A9ED-49EEBA39641D}"/>
              </a:ext>
            </a:extLst>
          </p:cNvPr>
          <p:cNvSpPr>
            <a:spLocks noGrp="1"/>
          </p:cNvSpPr>
          <p:nvPr>
            <p:ph idx="1"/>
          </p:nvPr>
        </p:nvSpPr>
        <p:spPr>
          <a:xfrm>
            <a:off x="2839488" y="2468881"/>
            <a:ext cx="14497536" cy="7863840"/>
          </a:xfrm>
          <a:noFill/>
          <a:ln w="25400">
            <a:noFill/>
          </a:ln>
        </p:spPr>
        <p:txBody>
          <a:bodyPr>
            <a:normAutofit/>
          </a:bodyPr>
          <a:lstStyle/>
          <a:p>
            <a:r>
              <a:rPr lang="en-US" sz="3900" dirty="0">
                <a:latin typeface="Times New Roman" panose="02020603050405020304" pitchFamily="18" charset="0"/>
                <a:cs typeface="Times New Roman" panose="02020603050405020304" pitchFamily="18" charset="0"/>
              </a:rPr>
              <a:t>We can also combine multiple constraints in one table definition.</a:t>
            </a:r>
          </a:p>
          <a:p>
            <a:r>
              <a:rPr lang="en-US" sz="3900" dirty="0">
                <a:latin typeface="Times New Roman" panose="02020603050405020304" pitchFamily="18" charset="0"/>
                <a:cs typeface="Times New Roman" panose="02020603050405020304" pitchFamily="18" charset="0"/>
              </a:rPr>
              <a:t>Example:</a:t>
            </a:r>
          </a:p>
          <a:p>
            <a:pPr marL="739247" lvl="1" indent="0">
              <a:buNone/>
            </a:pPr>
            <a:r>
              <a:rPr lang="en-US" sz="3253" dirty="0">
                <a:latin typeface="Times New Roman" panose="02020603050405020304" pitchFamily="18" charset="0"/>
                <a:cs typeface="Times New Roman" panose="02020603050405020304" pitchFamily="18" charset="0"/>
              </a:rPr>
              <a:t>CREATE TABLE  products(</a:t>
            </a:r>
          </a:p>
          <a:p>
            <a:pPr marL="739247" lvl="1" indent="0">
              <a:buNone/>
            </a:pPr>
            <a:r>
              <a:rPr lang="en-US" sz="3253" dirty="0">
                <a:latin typeface="Times New Roman" panose="02020603050405020304" pitchFamily="18" charset="0"/>
                <a:cs typeface="Times New Roman" panose="02020603050405020304" pitchFamily="18" charset="0"/>
              </a:rPr>
              <a:t>    id INT AUTO_INCREMENT PRIMARY KEY,</a:t>
            </a:r>
          </a:p>
          <a:p>
            <a:pPr marL="739247" lvl="1" indent="0">
              <a:buNone/>
            </a:pPr>
            <a:r>
              <a:rPr lang="en-US" sz="3253" dirty="0">
                <a:latin typeface="Times New Roman" panose="02020603050405020304" pitchFamily="18" charset="0"/>
                <a:cs typeface="Times New Roman" panose="02020603050405020304" pitchFamily="18" charset="0"/>
              </a:rPr>
              <a:t>    product_name  VARCHAR(100) NOT NULL,</a:t>
            </a:r>
          </a:p>
          <a:p>
            <a:pPr marL="739247" lvl="1" indent="0">
              <a:buNone/>
            </a:pPr>
            <a:r>
              <a:rPr lang="en-US" sz="3253" dirty="0">
                <a:latin typeface="Times New Roman" panose="02020603050405020304" pitchFamily="18" charset="0"/>
                <a:cs typeface="Times New Roman" panose="02020603050405020304" pitchFamily="18" charset="0"/>
              </a:rPr>
              <a:t>    price  DECIMAL(10,2) NOT NULL CHECK (price &gt; 0),</a:t>
            </a:r>
          </a:p>
          <a:p>
            <a:pPr marL="739247" lvl="1" indent="0">
              <a:buNone/>
            </a:pPr>
            <a:r>
              <a:rPr lang="en-US" sz="3253" dirty="0">
                <a:latin typeface="Times New Roman" panose="02020603050405020304" pitchFamily="18" charset="0"/>
                <a:cs typeface="Times New Roman" panose="02020603050405020304" pitchFamily="18" charset="0"/>
              </a:rPr>
              <a:t>    stock INT DEFAULT 0,</a:t>
            </a:r>
          </a:p>
          <a:p>
            <a:pPr marL="739247" lvl="1" indent="0">
              <a:buNone/>
            </a:pPr>
            <a:r>
              <a:rPr lang="en-US" sz="3253" dirty="0">
                <a:latin typeface="Times New Roman" panose="02020603050405020304" pitchFamily="18" charset="0"/>
                <a:cs typeface="Times New Roman" panose="02020603050405020304" pitchFamily="18" charset="0"/>
              </a:rPr>
              <a:t>    UNIQUE (product_name)</a:t>
            </a:r>
          </a:p>
          <a:p>
            <a:pPr marL="739247" lvl="1" indent="0">
              <a:buNone/>
            </a:pPr>
            <a:r>
              <a:rPr lang="en-US" sz="3253"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820735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0468-5E05-4685-9135-FC613D7DCDB8}"/>
              </a:ext>
            </a:extLst>
          </p:cNvPr>
          <p:cNvSpPr>
            <a:spLocks noGrp="1"/>
          </p:cNvSpPr>
          <p:nvPr>
            <p:ph type="title"/>
          </p:nvPr>
        </p:nvSpPr>
        <p:spPr>
          <a:xfrm>
            <a:off x="2432304" y="731520"/>
            <a:ext cx="14776703" cy="2091961"/>
          </a:xfrm>
        </p:spPr>
        <p:txBody>
          <a:bodyPr>
            <a:normAutofit/>
          </a:bodyPr>
          <a:lstStyle/>
          <a:p>
            <a:r>
              <a:rPr lang="en-US" sz="5400" b="1" dirty="0">
                <a:latin typeface="Times New Roman" panose="02020603050405020304" pitchFamily="18" charset="0"/>
                <a:cs typeface="Times New Roman" panose="02020603050405020304" pitchFamily="18" charset="0"/>
              </a:rPr>
              <a:t>ADDING CONSTRAINTS TO EXISTING TABLES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717377-EDF5-4AB2-BAEC-D281437511C9}"/>
              </a:ext>
            </a:extLst>
          </p:cNvPr>
          <p:cNvSpPr>
            <a:spLocks noGrp="1"/>
          </p:cNvSpPr>
          <p:nvPr>
            <p:ph idx="1"/>
          </p:nvPr>
        </p:nvSpPr>
        <p:spPr>
          <a:xfrm>
            <a:off x="2761487" y="3078544"/>
            <a:ext cx="14776704" cy="6455664"/>
          </a:xfrm>
          <a:noFill/>
          <a:ln w="25400">
            <a:noFill/>
          </a:ln>
        </p:spPr>
        <p:txBody>
          <a:bodyPr>
            <a:noAutofit/>
          </a:bodyPr>
          <a:lstStyle/>
          <a:p>
            <a:r>
              <a:rPr lang="en-US" sz="3600" dirty="0">
                <a:latin typeface="Times New Roman" panose="02020603050405020304" pitchFamily="18" charset="0"/>
                <a:cs typeface="Times New Roman" panose="02020603050405020304" pitchFamily="18" charset="0"/>
              </a:rPr>
              <a:t>We can add constraints to existing tables using the ‘ALTER TABLE’ statement.</a:t>
            </a:r>
          </a:p>
          <a:p>
            <a:r>
              <a:rPr lang="en-US" sz="3600" dirty="0">
                <a:latin typeface="Times New Roman" panose="02020603050405020304" pitchFamily="18" charset="0"/>
                <a:cs typeface="Times New Roman" panose="02020603050405020304" pitchFamily="18" charset="0"/>
              </a:rPr>
              <a:t>Example:</a:t>
            </a:r>
          </a:p>
          <a:p>
            <a:pPr marL="739247" lvl="1" indent="0">
              <a:buNone/>
            </a:pPr>
            <a:r>
              <a:rPr lang="en-US" sz="2953" dirty="0">
                <a:latin typeface="Times New Roman" panose="02020603050405020304" pitchFamily="18" charset="0"/>
                <a:cs typeface="Times New Roman" panose="02020603050405020304" pitchFamily="18" charset="0"/>
              </a:rPr>
              <a:t>1. ALTER TABLE users</a:t>
            </a:r>
          </a:p>
          <a:p>
            <a:pPr marL="739247" lvl="1" indent="0">
              <a:buNone/>
            </a:pPr>
            <a:r>
              <a:rPr lang="en-US" sz="2953" dirty="0">
                <a:latin typeface="Times New Roman" panose="02020603050405020304" pitchFamily="18" charset="0"/>
                <a:cs typeface="Times New Roman" panose="02020603050405020304" pitchFamily="18" charset="0"/>
              </a:rPr>
              <a:t>   ADD CONSTRAINT unique_username UNIQUE(username);</a:t>
            </a:r>
          </a:p>
          <a:p>
            <a:pPr marL="739247" lvl="1" indent="0">
              <a:buNone/>
            </a:pPr>
            <a:r>
              <a:rPr lang="en-US" sz="2953" dirty="0">
                <a:latin typeface="Times New Roman" panose="02020603050405020304" pitchFamily="18" charset="0"/>
                <a:cs typeface="Times New Roman" panose="02020603050405020304" pitchFamily="18" charset="0"/>
              </a:rPr>
              <a:t>2. ALTER TABLE orders</a:t>
            </a:r>
          </a:p>
          <a:p>
            <a:pPr marL="739247" lvl="1" indent="0">
              <a:buNone/>
            </a:pPr>
            <a:r>
              <a:rPr lang="en-US" sz="2953" dirty="0">
                <a:latin typeface="Times New Roman" panose="02020603050405020304" pitchFamily="18" charset="0"/>
                <a:cs typeface="Times New Roman" panose="02020603050405020304" pitchFamily="18" charset="0"/>
              </a:rPr>
              <a:t>   ADD CONSTRAINT fk_customer</a:t>
            </a:r>
          </a:p>
          <a:p>
            <a:pPr marL="739247" lvl="1" indent="0">
              <a:buNone/>
            </a:pPr>
            <a:r>
              <a:rPr lang="en-US" sz="2953" dirty="0">
                <a:latin typeface="Times New Roman" panose="02020603050405020304" pitchFamily="18" charset="0"/>
                <a:cs typeface="Times New Roman" panose="02020603050405020304" pitchFamily="18" charset="0"/>
              </a:rPr>
              <a:t>   FOREIGN KEY (customer_id) REFERENCES customers(customer_id);</a:t>
            </a:r>
            <a:endParaRPr lang="en-IN" sz="295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4405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65E8-E6C5-401A-98B2-66F95BC7AFF5}"/>
              </a:ext>
            </a:extLst>
          </p:cNvPr>
          <p:cNvSpPr>
            <a:spLocks noGrp="1"/>
          </p:cNvSpPr>
          <p:nvPr>
            <p:ph type="title"/>
          </p:nvPr>
        </p:nvSpPr>
        <p:spPr>
          <a:xfrm>
            <a:off x="3607583" y="190839"/>
            <a:ext cx="12498407" cy="1922039"/>
          </a:xfrm>
        </p:spPr>
        <p:txBody>
          <a:bodyPr/>
          <a:lstStyle/>
          <a:p>
            <a:r>
              <a:rPr lang="en-US" b="1" dirty="0">
                <a:latin typeface="Times New Roman" panose="02020603050405020304" pitchFamily="18" charset="0"/>
                <a:cs typeface="Times New Roman" panose="02020603050405020304" pitchFamily="18" charset="0"/>
              </a:rPr>
              <a:t>Indexing in Sql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75EB69-20CC-4AD1-9F0D-97DADF71627F}"/>
              </a:ext>
            </a:extLst>
          </p:cNvPr>
          <p:cNvSpPr>
            <a:spLocks noGrp="1"/>
          </p:cNvSpPr>
          <p:nvPr>
            <p:ph idx="1"/>
          </p:nvPr>
        </p:nvSpPr>
        <p:spPr>
          <a:xfrm>
            <a:off x="2445348" y="1931715"/>
            <a:ext cx="15485090" cy="7225258"/>
          </a:xfrm>
          <a:noFill/>
          <a:ln w="22225">
            <a:noFill/>
          </a:ln>
        </p:spPr>
        <p:txBody>
          <a:bodyPr>
            <a:noAutofit/>
          </a:bodyPr>
          <a:lstStyle/>
          <a:p>
            <a:pPr algn="just"/>
            <a:r>
              <a:rPr lang="en-US" sz="4000" dirty="0">
                <a:solidFill>
                  <a:schemeClr val="tx1"/>
                </a:solidFill>
                <a:latin typeface="Times New Roman" panose="02020603050405020304" pitchFamily="18" charset="0"/>
                <a:cs typeface="Times New Roman" panose="02020603050405020304" pitchFamily="18" charset="0"/>
              </a:rPr>
              <a:t>The indexes are used to retrieve data from the database more quickly than others.</a:t>
            </a:r>
          </a:p>
          <a:p>
            <a:pPr algn="just"/>
            <a:r>
              <a:rPr lang="en-US" sz="4000" dirty="0">
                <a:solidFill>
                  <a:schemeClr val="tx1"/>
                </a:solidFill>
                <a:latin typeface="Times New Roman" panose="02020603050405020304" pitchFamily="18" charset="0"/>
                <a:cs typeface="Times New Roman" panose="02020603050405020304" pitchFamily="18" charset="0"/>
              </a:rPr>
              <a:t>The user can not see the indexes, and they are just used to speed up queries.</a:t>
            </a:r>
          </a:p>
          <a:p>
            <a:pPr algn="just"/>
            <a:r>
              <a:rPr lang="en-US" sz="4000" dirty="0">
                <a:solidFill>
                  <a:schemeClr val="tx1"/>
                </a:solidFill>
                <a:latin typeface="Times New Roman" panose="02020603050405020304" pitchFamily="18" charset="0"/>
                <a:cs typeface="Times New Roman" panose="02020603050405020304" pitchFamily="18" charset="0"/>
              </a:rPr>
              <a:t>Updating the table with indexes takes a lot of time than updating a table without indexes.</a:t>
            </a:r>
          </a:p>
          <a:p>
            <a:pPr algn="just"/>
            <a:r>
              <a:rPr lang="en-US" sz="4000" dirty="0">
                <a:solidFill>
                  <a:schemeClr val="tx1"/>
                </a:solidFill>
                <a:latin typeface="Times New Roman" panose="02020603050405020304" pitchFamily="18" charset="0"/>
                <a:cs typeface="Times New Roman" panose="02020603050405020304" pitchFamily="18" charset="0"/>
              </a:rPr>
              <a:t>It is because the indexes also need an update. So, Only create indexes on those columns that will be frequently searched against.</a:t>
            </a:r>
          </a:p>
          <a:p>
            <a:pPr algn="just"/>
            <a:r>
              <a:rPr lang="en-US" sz="4000" dirty="0">
                <a:solidFill>
                  <a:schemeClr val="tx1"/>
                </a:solidFill>
                <a:latin typeface="Times New Roman" panose="02020603050405020304" pitchFamily="18" charset="0"/>
                <a:cs typeface="Times New Roman" panose="02020603050405020304" pitchFamily="18" charset="0"/>
              </a:rPr>
              <a:t>CREATE INDEX statement in SQL is used to create indexes in tables.</a:t>
            </a:r>
            <a:endParaRPr lang="en-IN"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1718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lstStyle/>
          <a:p>
            <a:r>
              <a:rPr lang="en-US" b="1" dirty="0">
                <a:latin typeface="Times New Roman" panose="02020603050405020304" pitchFamily="18" charset="0"/>
                <a:cs typeface="Times New Roman" panose="02020603050405020304" pitchFamily="18" charset="0"/>
              </a:rPr>
              <a:t>Indexing in Sql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194560" y="2066544"/>
            <a:ext cx="17245584" cy="8631937"/>
          </a:xfrm>
          <a:noFill/>
          <a:ln w="19050">
            <a:noFill/>
          </a:ln>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Indexes are automatically used by the database engine to speed up data retrieval.</a:t>
            </a:r>
          </a:p>
          <a:p>
            <a:r>
              <a:rPr lang="en-US" sz="4000" dirty="0">
                <a:latin typeface="Times New Roman" panose="02020603050405020304" pitchFamily="18" charset="0"/>
                <a:cs typeface="Times New Roman" panose="02020603050405020304" pitchFamily="18" charset="0"/>
              </a:rPr>
              <a:t> No need to specify the index in the query.</a:t>
            </a:r>
          </a:p>
          <a:p>
            <a:r>
              <a:rPr lang="en-US" sz="4000" dirty="0">
                <a:latin typeface="Times New Roman" panose="02020603050405020304" pitchFamily="18" charset="0"/>
                <a:cs typeface="Times New Roman" panose="02020603050405020304" pitchFamily="18" charset="0"/>
              </a:rPr>
              <a:t>We can view the indexes on a table using the ‘SHOW INDEX’ statement.</a:t>
            </a:r>
          </a:p>
          <a:p>
            <a:pPr marL="739247" lvl="1" indent="0">
              <a:buNone/>
            </a:pPr>
            <a:r>
              <a:rPr lang="en-US" sz="3353" dirty="0">
                <a:latin typeface="Times New Roman" panose="02020603050405020304" pitchFamily="18" charset="0"/>
                <a:cs typeface="Times New Roman" panose="02020603050405020304" pitchFamily="18" charset="0"/>
              </a:rPr>
              <a:t>SELECT * FROM person;</a:t>
            </a:r>
          </a:p>
          <a:p>
            <a:pPr marL="739247" lvl="1" indent="0">
              <a:buNone/>
            </a:pPr>
            <a:r>
              <a:rPr lang="en-US" sz="3353" dirty="0">
                <a:latin typeface="Times New Roman" panose="02020603050405020304" pitchFamily="18" charset="0"/>
                <a:cs typeface="Times New Roman" panose="02020603050405020304" pitchFamily="18" charset="0"/>
              </a:rPr>
              <a:t>CREATE INDEX index_city_name ON person(city_name);</a:t>
            </a:r>
          </a:p>
          <a:p>
            <a:pPr marL="739247" lvl="1" indent="0">
              <a:buNone/>
            </a:pPr>
            <a:r>
              <a:rPr lang="en-US" sz="3353" dirty="0">
                <a:latin typeface="Times New Roman" panose="02020603050405020304" pitchFamily="18" charset="0"/>
                <a:cs typeface="Times New Roman" panose="02020603050405020304" pitchFamily="18" charset="0"/>
              </a:rPr>
              <a:t>SHOW INDEX FROM person;</a:t>
            </a:r>
          </a:p>
          <a:p>
            <a:r>
              <a:rPr lang="en-US" sz="4000" dirty="0">
                <a:latin typeface="Times New Roman" panose="02020603050405020304" pitchFamily="18" charset="0"/>
                <a:cs typeface="Times New Roman" panose="02020603050405020304" pitchFamily="18" charset="0"/>
              </a:rPr>
              <a:t>We can drop an index if it is no longer needed </a:t>
            </a:r>
          </a:p>
          <a:p>
            <a:pPr marL="739247" lvl="1" indent="0">
              <a:buNone/>
            </a:pPr>
            <a:r>
              <a:rPr lang="en-US" sz="3353" dirty="0">
                <a:latin typeface="Times New Roman" panose="02020603050405020304" pitchFamily="18" charset="0"/>
                <a:cs typeface="Times New Roman" panose="02020603050405020304" pitchFamily="18" charset="0"/>
              </a:rPr>
              <a:t>ALTER TABLE person</a:t>
            </a:r>
          </a:p>
          <a:p>
            <a:pPr marL="739247" lvl="1" indent="0">
              <a:buNone/>
            </a:pPr>
            <a:r>
              <a:rPr lang="en-US" sz="3353" dirty="0">
                <a:latin typeface="Times New Roman" panose="02020603050405020304" pitchFamily="18" charset="0"/>
                <a:cs typeface="Times New Roman" panose="02020603050405020304" pitchFamily="18" charset="0"/>
              </a:rPr>
              <a:t>DROP INDEX index_city_name;</a:t>
            </a:r>
          </a:p>
          <a:p>
            <a:pPr marL="0" indent="0">
              <a:buNone/>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67314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6000" b="1" dirty="0">
                <a:latin typeface="Times New Roman" panose="02020603050405020304" pitchFamily="18" charset="0"/>
                <a:cs typeface="Times New Roman" panose="02020603050405020304" pitchFamily="18" charset="0"/>
              </a:rPr>
              <a:t>Window functions</a:t>
            </a:r>
            <a:endParaRPr lang="en-IN" sz="6000"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340864" y="2179351"/>
            <a:ext cx="16879824" cy="6729985"/>
          </a:xfrm>
          <a:noFill/>
          <a:ln w="19050">
            <a:noFill/>
          </a:ln>
        </p:spPr>
        <p:txBody>
          <a:bodyPr>
            <a:normAutofit/>
          </a:bodyPr>
          <a:lstStyle/>
          <a:p>
            <a:pPr algn="just"/>
            <a:r>
              <a:rPr lang="en-US" sz="4000" dirty="0">
                <a:latin typeface="Times New Roman" panose="02020603050405020304" pitchFamily="18" charset="0"/>
                <a:cs typeface="Times New Roman" panose="02020603050405020304" pitchFamily="18" charset="0"/>
              </a:rPr>
              <a:t>Window functions are a powerful feature in SQL that allow you to perform calculations across a set of table rows related to the current row.</a:t>
            </a:r>
          </a:p>
          <a:p>
            <a:pPr algn="just"/>
            <a:r>
              <a:rPr lang="en-US" sz="4000" dirty="0">
                <a:latin typeface="Times New Roman" panose="02020603050405020304" pitchFamily="18" charset="0"/>
                <a:cs typeface="Times New Roman" panose="02020603050405020304" pitchFamily="18" charset="0"/>
              </a:rPr>
              <a:t>They are similar to aggregate functions, but they do not cause rows to become grouped into a single output row. </a:t>
            </a:r>
          </a:p>
          <a:p>
            <a:pPr algn="just"/>
            <a:r>
              <a:rPr lang="en-US" sz="4000" dirty="0">
                <a:latin typeface="Times New Roman" panose="02020603050405020304" pitchFamily="18" charset="0"/>
                <a:cs typeface="Times New Roman" panose="02020603050405020304" pitchFamily="18" charset="0"/>
              </a:rPr>
              <a:t>Instead, they allow you to perform calculations while retaining the original row details.</a:t>
            </a:r>
          </a:p>
          <a:p>
            <a:pPr lvl="1"/>
            <a:r>
              <a:rPr lang="en-US" sz="3600" b="1" dirty="0">
                <a:latin typeface="Times New Roman" panose="02020603050405020304" pitchFamily="18" charset="0"/>
                <a:cs typeface="Times New Roman" panose="02020603050405020304" pitchFamily="18" charset="0"/>
              </a:rPr>
              <a:t>window_function_name([arguments]) OVER (PARTITION BY expr1, expr2, ... ORDER BY expr3, expr4, ...)</a:t>
            </a:r>
          </a:p>
        </p:txBody>
      </p:sp>
    </p:spTree>
    <p:extLst>
      <p:ext uri="{BB962C8B-B14F-4D97-AF65-F5344CB8AC3E}">
        <p14:creationId xmlns:p14="http://schemas.microsoft.com/office/powerpoint/2010/main" val="18504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532905" y="224853"/>
            <a:ext cx="18647763" cy="1543986"/>
          </a:xfrm>
        </p:spPr>
        <p:txBody>
          <a:bodyPr>
            <a:normAutofit/>
          </a:bodyPr>
          <a:lstStyle/>
          <a:p>
            <a:r>
              <a:rPr lang="en-US" sz="6000" b="1" dirty="0">
                <a:latin typeface="Times New Roman" panose="02020603050405020304" pitchFamily="18" charset="0"/>
                <a:cs typeface="Times New Roman" panose="02020603050405020304" pitchFamily="18" charset="0"/>
              </a:rPr>
              <a:t>Window functions</a:t>
            </a:r>
            <a:endParaRPr lang="en-IN" sz="6000"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414015" y="1476762"/>
            <a:ext cx="16949533" cy="8135164"/>
          </a:xfrm>
          <a:noFill/>
          <a:ln w="19050">
            <a:noFill/>
          </a:ln>
        </p:spPr>
        <p:txBody>
          <a:bodyPr>
            <a:normAutofit fontScale="85000" lnSpcReduction="10000"/>
          </a:bodyPr>
          <a:lstStyle/>
          <a:p>
            <a:r>
              <a:rPr lang="en-US" sz="4000" dirty="0">
                <a:latin typeface="Times New Roman" panose="02020603050405020304" pitchFamily="18" charset="0"/>
                <a:cs typeface="Times New Roman" panose="02020603050405020304" pitchFamily="18" charset="0"/>
              </a:rPr>
              <a:t>Common window functions</a:t>
            </a:r>
          </a:p>
          <a:p>
            <a:pPr marL="742950" indent="-742950" algn="just">
              <a:buAutoNum type="arabicPeriod"/>
            </a:pPr>
            <a:r>
              <a:rPr lang="en-US" sz="4000" b="1" dirty="0">
                <a:latin typeface="Times New Roman" panose="02020603050405020304" pitchFamily="18" charset="0"/>
                <a:cs typeface="Times New Roman" panose="02020603050405020304" pitchFamily="18" charset="0"/>
              </a:rPr>
              <a:t>ROW_NUMBER():</a:t>
            </a:r>
            <a:r>
              <a:rPr lang="en-US" sz="4000" dirty="0">
                <a:latin typeface="Times New Roman" panose="02020603050405020304" pitchFamily="18" charset="0"/>
                <a:cs typeface="Times New Roman" panose="02020603050405020304" pitchFamily="18" charset="0"/>
              </a:rPr>
              <a:t>Assigns a unique number to each row within the partition of a result set.</a:t>
            </a:r>
          </a:p>
          <a:p>
            <a:pPr marL="742950" indent="-742950" algn="just">
              <a:buAutoNum type="arabicPeriod"/>
            </a:pPr>
            <a:r>
              <a:rPr lang="en-US" sz="4000" b="1" dirty="0">
                <a:latin typeface="Times New Roman" panose="02020603050405020304" pitchFamily="18" charset="0"/>
                <a:cs typeface="Times New Roman" panose="02020603050405020304" pitchFamily="18" charset="0"/>
              </a:rPr>
              <a:t>RANK(): </a:t>
            </a:r>
            <a:r>
              <a:rPr lang="en-US" sz="4000" dirty="0">
                <a:latin typeface="Times New Roman" panose="02020603050405020304" pitchFamily="18" charset="0"/>
                <a:cs typeface="Times New Roman" panose="02020603050405020304" pitchFamily="18" charset="0"/>
              </a:rPr>
              <a:t>Assigns a rank to each row within the partition, with gaps in the ranking.</a:t>
            </a:r>
          </a:p>
          <a:p>
            <a:pPr marL="742950" indent="-742950" algn="just">
              <a:buAutoNum type="arabicPeriod"/>
            </a:pPr>
            <a:r>
              <a:rPr lang="en-US" sz="4000" b="1" dirty="0">
                <a:latin typeface="Times New Roman" panose="02020603050405020304" pitchFamily="18" charset="0"/>
                <a:cs typeface="Times New Roman" panose="02020603050405020304" pitchFamily="18" charset="0"/>
              </a:rPr>
              <a:t>DENSE_RANK(): </a:t>
            </a:r>
            <a:r>
              <a:rPr lang="en-US" sz="4000" dirty="0">
                <a:latin typeface="Times New Roman" panose="02020603050405020304" pitchFamily="18" charset="0"/>
                <a:cs typeface="Times New Roman" panose="02020603050405020304" pitchFamily="18" charset="0"/>
              </a:rPr>
              <a:t>Assigns a rank to each row within the partition, without gaps.</a:t>
            </a:r>
          </a:p>
          <a:p>
            <a:pPr marL="742950" indent="-742950" algn="just">
              <a:buAutoNum type="arabicPeriod"/>
            </a:pPr>
            <a:r>
              <a:rPr lang="en-US" sz="4000" b="1" dirty="0">
                <a:latin typeface="Times New Roman" panose="02020603050405020304" pitchFamily="18" charset="0"/>
                <a:cs typeface="Times New Roman" panose="02020603050405020304" pitchFamily="18" charset="0"/>
              </a:rPr>
              <a:t>SUM(), AVG(), MAX(), MIN(): </a:t>
            </a:r>
            <a:r>
              <a:rPr lang="en-US" sz="4000" dirty="0">
                <a:latin typeface="Times New Roman" panose="02020603050405020304" pitchFamily="18" charset="0"/>
                <a:cs typeface="Times New Roman" panose="02020603050405020304" pitchFamily="18" charset="0"/>
              </a:rPr>
              <a:t>Aggregate functions that can be used as window functions.</a:t>
            </a:r>
          </a:p>
          <a:p>
            <a:pPr marL="742950" indent="-742950" algn="just">
              <a:buAutoNum type="arabicPeriod"/>
            </a:pPr>
            <a:r>
              <a:rPr lang="en-US" sz="4000" b="1" dirty="0">
                <a:latin typeface="Times New Roman" panose="02020603050405020304" pitchFamily="18" charset="0"/>
                <a:cs typeface="Times New Roman" panose="02020603050405020304" pitchFamily="18" charset="0"/>
              </a:rPr>
              <a:t>LAG(), LEAD(): </a:t>
            </a:r>
            <a:r>
              <a:rPr lang="en-US" sz="4000" dirty="0">
                <a:latin typeface="Times New Roman" panose="02020603050405020304" pitchFamily="18" charset="0"/>
                <a:cs typeface="Times New Roman" panose="02020603050405020304" pitchFamily="18" charset="0"/>
              </a:rPr>
              <a:t>Accesses data from the previous or next row in the result set.</a:t>
            </a:r>
          </a:p>
          <a:p>
            <a:pPr marL="742950" indent="-742950" algn="just">
              <a:buAutoNum type="arabicPeriod"/>
            </a:pPr>
            <a:r>
              <a:rPr lang="en-US" sz="4000" b="1" dirty="0">
                <a:latin typeface="Times New Roman" panose="02020603050405020304" pitchFamily="18" charset="0"/>
                <a:cs typeface="Times New Roman" panose="02020603050405020304" pitchFamily="18" charset="0"/>
              </a:rPr>
              <a:t>FIRST_VALUE(): </a:t>
            </a:r>
            <a:r>
              <a:rPr lang="en-US" sz="4000" dirty="0">
                <a:latin typeface="Times New Roman" panose="02020603050405020304" pitchFamily="18" charset="0"/>
                <a:cs typeface="Times New Roman" panose="02020603050405020304" pitchFamily="18" charset="0"/>
              </a:rPr>
              <a:t>Returns the first value in the partition based on the order specified.</a:t>
            </a:r>
          </a:p>
          <a:p>
            <a:pPr marL="742950" indent="-742950" algn="just">
              <a:buAutoNum type="arabicPeriod"/>
            </a:pPr>
            <a:r>
              <a:rPr lang="en-US" sz="4000" b="1" dirty="0">
                <a:latin typeface="Times New Roman" panose="02020603050405020304" pitchFamily="18" charset="0"/>
                <a:cs typeface="Times New Roman" panose="02020603050405020304" pitchFamily="18" charset="0"/>
              </a:rPr>
              <a:t>LAST_VALUE(): </a:t>
            </a:r>
            <a:r>
              <a:rPr lang="en-US" sz="4000" dirty="0">
                <a:latin typeface="Times New Roman" panose="02020603050405020304" pitchFamily="18" charset="0"/>
                <a:cs typeface="Times New Roman" panose="02020603050405020304" pitchFamily="18" charset="0"/>
              </a:rPr>
              <a:t>Returns the last value in the partition based on the order specified.</a:t>
            </a:r>
          </a:p>
          <a:p>
            <a:pPr marL="742950" indent="-742950" algn="just">
              <a:buAutoNum type="arabicPeriod"/>
            </a:pPr>
            <a:r>
              <a:rPr lang="en-US" sz="4000" b="1" dirty="0">
                <a:latin typeface="Times New Roman" panose="02020603050405020304" pitchFamily="18" charset="0"/>
                <a:cs typeface="Times New Roman" panose="02020603050405020304" pitchFamily="18" charset="0"/>
              </a:rPr>
              <a:t>NTH_VALUE(): </a:t>
            </a:r>
            <a:r>
              <a:rPr lang="en-US" sz="4000" dirty="0">
                <a:latin typeface="Times New Roman" panose="02020603050405020304" pitchFamily="18" charset="0"/>
                <a:cs typeface="Times New Roman" panose="02020603050405020304" pitchFamily="18" charset="0"/>
              </a:rPr>
              <a:t>Returns the N-TH value in the partition based on the order specified.</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3159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6000" b="1" dirty="0">
                <a:latin typeface="Times New Roman" panose="02020603050405020304" pitchFamily="18" charset="0"/>
                <a:cs typeface="Times New Roman" panose="02020603050405020304" pitchFamily="18" charset="0"/>
              </a:rPr>
              <a:t>Window functions</a:t>
            </a:r>
            <a:endParaRPr lang="en-IN" sz="6000" b="1" dirty="0"/>
          </a:p>
        </p:txBody>
      </p:sp>
      <p:graphicFrame>
        <p:nvGraphicFramePr>
          <p:cNvPr id="4" name="Content Placeholder 3">
            <a:extLst>
              <a:ext uri="{FF2B5EF4-FFF2-40B4-BE49-F238E27FC236}">
                <a16:creationId xmlns:a16="http://schemas.microsoft.com/office/drawing/2014/main" id="{73AF1880-FD29-4835-B0E4-EC7EB1FF67CB}"/>
              </a:ext>
            </a:extLst>
          </p:cNvPr>
          <p:cNvGraphicFramePr>
            <a:graphicFrameLocks noGrp="1"/>
          </p:cNvGraphicFramePr>
          <p:nvPr>
            <p:ph idx="1"/>
            <p:extLst>
              <p:ext uri="{D42A27DB-BD31-4B8C-83A1-F6EECF244321}">
                <p14:modId xmlns:p14="http://schemas.microsoft.com/office/powerpoint/2010/main" val="3471099812"/>
              </p:ext>
            </p:extLst>
          </p:nvPr>
        </p:nvGraphicFramePr>
        <p:xfrm>
          <a:off x="3054096" y="2758537"/>
          <a:ext cx="15493832" cy="7135272"/>
        </p:xfrm>
        <a:graphic>
          <a:graphicData uri="http://schemas.openxmlformats.org/drawingml/2006/table">
            <a:tbl>
              <a:tblPr firstRow="1" bandRow="1">
                <a:tableStyleId>{073A0DAA-6AF3-43AB-8588-CEC1D06C72B9}</a:tableStyleId>
              </a:tblPr>
              <a:tblGrid>
                <a:gridCol w="3873458">
                  <a:extLst>
                    <a:ext uri="{9D8B030D-6E8A-4147-A177-3AD203B41FA5}">
                      <a16:colId xmlns:a16="http://schemas.microsoft.com/office/drawing/2014/main" val="2032099011"/>
                    </a:ext>
                  </a:extLst>
                </a:gridCol>
                <a:gridCol w="3162377">
                  <a:extLst>
                    <a:ext uri="{9D8B030D-6E8A-4147-A177-3AD203B41FA5}">
                      <a16:colId xmlns:a16="http://schemas.microsoft.com/office/drawing/2014/main" val="3171351620"/>
                    </a:ext>
                  </a:extLst>
                </a:gridCol>
                <a:gridCol w="3941379">
                  <a:extLst>
                    <a:ext uri="{9D8B030D-6E8A-4147-A177-3AD203B41FA5}">
                      <a16:colId xmlns:a16="http://schemas.microsoft.com/office/drawing/2014/main" val="3897294829"/>
                    </a:ext>
                  </a:extLst>
                </a:gridCol>
                <a:gridCol w="4516618">
                  <a:extLst>
                    <a:ext uri="{9D8B030D-6E8A-4147-A177-3AD203B41FA5}">
                      <a16:colId xmlns:a16="http://schemas.microsoft.com/office/drawing/2014/main" val="589892695"/>
                    </a:ext>
                  </a:extLst>
                </a:gridCol>
              </a:tblGrid>
              <a:tr h="891909">
                <a:tc>
                  <a:txBody>
                    <a:bodyPr/>
                    <a:lstStyle/>
                    <a:p>
                      <a:pPr algn="ctr"/>
                      <a:r>
                        <a:rPr lang="en-US" sz="3600" dirty="0"/>
                        <a:t>id</a:t>
                      </a:r>
                      <a:endParaRPr lang="en-IN" sz="3600" dirty="0"/>
                    </a:p>
                  </a:txBody>
                  <a:tcPr/>
                </a:tc>
                <a:tc>
                  <a:txBody>
                    <a:bodyPr/>
                    <a:lstStyle/>
                    <a:p>
                      <a:pPr algn="ctr"/>
                      <a:r>
                        <a:rPr lang="en-US" sz="3600" dirty="0"/>
                        <a:t>Name</a:t>
                      </a:r>
                      <a:endParaRPr lang="en-IN" sz="3600" dirty="0"/>
                    </a:p>
                  </a:txBody>
                  <a:tcPr/>
                </a:tc>
                <a:tc>
                  <a:txBody>
                    <a:bodyPr/>
                    <a:lstStyle/>
                    <a:p>
                      <a:pPr algn="ctr"/>
                      <a:r>
                        <a:rPr lang="en-US" sz="3600" dirty="0"/>
                        <a:t>Department</a:t>
                      </a:r>
                      <a:endParaRPr lang="en-IN" sz="3600" dirty="0"/>
                    </a:p>
                  </a:txBody>
                  <a:tcPr/>
                </a:tc>
                <a:tc>
                  <a:txBody>
                    <a:bodyPr/>
                    <a:lstStyle/>
                    <a:p>
                      <a:pPr algn="ctr"/>
                      <a:r>
                        <a:rPr lang="en-US" sz="3600" dirty="0"/>
                        <a:t>Salary</a:t>
                      </a:r>
                      <a:endParaRPr lang="en-IN" sz="3600" dirty="0"/>
                    </a:p>
                  </a:txBody>
                  <a:tcPr/>
                </a:tc>
                <a:extLst>
                  <a:ext uri="{0D108BD9-81ED-4DB2-BD59-A6C34878D82A}">
                    <a16:rowId xmlns:a16="http://schemas.microsoft.com/office/drawing/2014/main" val="2197255322"/>
                  </a:ext>
                </a:extLst>
              </a:tr>
              <a:tr h="891909">
                <a:tc>
                  <a:txBody>
                    <a:bodyPr/>
                    <a:lstStyle/>
                    <a:p>
                      <a:r>
                        <a:rPr lang="en-US" dirty="0"/>
                        <a:t>1</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tc>
                  <a:txBody>
                    <a:bodyPr/>
                    <a:lstStyle/>
                    <a:p>
                      <a:r>
                        <a:rPr lang="en-US" dirty="0"/>
                        <a:t>60000</a:t>
                      </a:r>
                      <a:endParaRPr lang="en-IN" dirty="0"/>
                    </a:p>
                  </a:txBody>
                  <a:tcPr/>
                </a:tc>
                <a:extLst>
                  <a:ext uri="{0D108BD9-81ED-4DB2-BD59-A6C34878D82A}">
                    <a16:rowId xmlns:a16="http://schemas.microsoft.com/office/drawing/2014/main" val="3364486606"/>
                  </a:ext>
                </a:extLst>
              </a:tr>
              <a:tr h="891909">
                <a:tc>
                  <a:txBody>
                    <a:bodyPr/>
                    <a:lstStyle/>
                    <a:p>
                      <a:r>
                        <a:rPr lang="en-US" dirty="0"/>
                        <a:t>2</a:t>
                      </a:r>
                      <a:endParaRPr lang="en-IN" dirty="0"/>
                    </a:p>
                  </a:txBody>
                  <a:tcPr/>
                </a:tc>
                <a:tc>
                  <a:txBody>
                    <a:bodyPr/>
                    <a:lstStyle/>
                    <a:p>
                      <a:r>
                        <a:rPr lang="en-US" dirty="0"/>
                        <a:t>Bob</a:t>
                      </a:r>
                      <a:endParaRPr lang="en-IN" dirty="0"/>
                    </a:p>
                  </a:txBody>
                  <a:tcPr/>
                </a:tc>
                <a:tc>
                  <a:txBody>
                    <a:bodyPr/>
                    <a:lstStyle/>
                    <a:p>
                      <a:r>
                        <a:rPr lang="en-US" dirty="0"/>
                        <a:t>HR</a:t>
                      </a:r>
                      <a:endParaRPr lang="en-IN" dirty="0"/>
                    </a:p>
                  </a:txBody>
                  <a:tcPr/>
                </a:tc>
                <a:tc>
                  <a:txBody>
                    <a:bodyPr/>
                    <a:lstStyle/>
                    <a:p>
                      <a:r>
                        <a:rPr lang="en-US" dirty="0"/>
                        <a:t>70000</a:t>
                      </a:r>
                      <a:endParaRPr lang="en-IN" dirty="0"/>
                    </a:p>
                  </a:txBody>
                  <a:tcPr/>
                </a:tc>
                <a:extLst>
                  <a:ext uri="{0D108BD9-81ED-4DB2-BD59-A6C34878D82A}">
                    <a16:rowId xmlns:a16="http://schemas.microsoft.com/office/drawing/2014/main" val="2307299678"/>
                  </a:ext>
                </a:extLst>
              </a:tr>
              <a:tr h="891909">
                <a:tc>
                  <a:txBody>
                    <a:bodyPr/>
                    <a:lstStyle/>
                    <a:p>
                      <a:r>
                        <a:rPr lang="en-US" dirty="0"/>
                        <a:t>3</a:t>
                      </a:r>
                      <a:endParaRPr lang="en-IN" dirty="0"/>
                    </a:p>
                  </a:txBody>
                  <a:tcPr/>
                </a:tc>
                <a:tc>
                  <a:txBody>
                    <a:bodyPr/>
                    <a:lstStyle/>
                    <a:p>
                      <a:r>
                        <a:rPr lang="en-US" dirty="0"/>
                        <a:t>Charlie</a:t>
                      </a:r>
                      <a:endParaRPr lang="en-IN" dirty="0"/>
                    </a:p>
                  </a:txBody>
                  <a:tcPr/>
                </a:tc>
                <a:tc>
                  <a:txBody>
                    <a:bodyPr/>
                    <a:lstStyle/>
                    <a:p>
                      <a:r>
                        <a:rPr lang="en-US" dirty="0"/>
                        <a:t>IT</a:t>
                      </a:r>
                      <a:endParaRPr lang="en-IN" dirty="0"/>
                    </a:p>
                  </a:txBody>
                  <a:tcPr/>
                </a:tc>
                <a:tc>
                  <a:txBody>
                    <a:bodyPr/>
                    <a:lstStyle/>
                    <a:p>
                      <a:r>
                        <a:rPr lang="en-US" dirty="0"/>
                        <a:t>80000</a:t>
                      </a:r>
                      <a:endParaRPr lang="en-IN" dirty="0"/>
                    </a:p>
                  </a:txBody>
                  <a:tcPr/>
                </a:tc>
                <a:extLst>
                  <a:ext uri="{0D108BD9-81ED-4DB2-BD59-A6C34878D82A}">
                    <a16:rowId xmlns:a16="http://schemas.microsoft.com/office/drawing/2014/main" val="4252362532"/>
                  </a:ext>
                </a:extLst>
              </a:tr>
              <a:tr h="891909">
                <a:tc>
                  <a:txBody>
                    <a:bodyPr/>
                    <a:lstStyle/>
                    <a:p>
                      <a:r>
                        <a:rPr lang="en-US" dirty="0"/>
                        <a:t>4</a:t>
                      </a:r>
                      <a:endParaRPr lang="en-IN" dirty="0"/>
                    </a:p>
                  </a:txBody>
                  <a:tcPr/>
                </a:tc>
                <a:tc>
                  <a:txBody>
                    <a:bodyPr/>
                    <a:lstStyle/>
                    <a:p>
                      <a:r>
                        <a:rPr lang="en-US" dirty="0"/>
                        <a:t>David</a:t>
                      </a:r>
                      <a:endParaRPr lang="en-IN" dirty="0"/>
                    </a:p>
                  </a:txBody>
                  <a:tcPr/>
                </a:tc>
                <a:tc>
                  <a:txBody>
                    <a:bodyPr/>
                    <a:lstStyle/>
                    <a:p>
                      <a:r>
                        <a:rPr lang="en-US" dirty="0"/>
                        <a:t>IT</a:t>
                      </a:r>
                      <a:endParaRPr lang="en-IN" dirty="0"/>
                    </a:p>
                  </a:txBody>
                  <a:tcPr/>
                </a:tc>
                <a:tc>
                  <a:txBody>
                    <a:bodyPr/>
                    <a:lstStyle/>
                    <a:p>
                      <a:r>
                        <a:rPr lang="en-US" dirty="0"/>
                        <a:t>75000</a:t>
                      </a:r>
                      <a:endParaRPr lang="en-IN" dirty="0"/>
                    </a:p>
                  </a:txBody>
                  <a:tcPr/>
                </a:tc>
                <a:extLst>
                  <a:ext uri="{0D108BD9-81ED-4DB2-BD59-A6C34878D82A}">
                    <a16:rowId xmlns:a16="http://schemas.microsoft.com/office/drawing/2014/main" val="2317446310"/>
                  </a:ext>
                </a:extLst>
              </a:tr>
              <a:tr h="891909">
                <a:tc>
                  <a:txBody>
                    <a:bodyPr/>
                    <a:lstStyle/>
                    <a:p>
                      <a:r>
                        <a:rPr lang="en-US" dirty="0"/>
                        <a:t>5</a:t>
                      </a:r>
                      <a:endParaRPr lang="en-IN" dirty="0"/>
                    </a:p>
                  </a:txBody>
                  <a:tcPr/>
                </a:tc>
                <a:tc>
                  <a:txBody>
                    <a:bodyPr/>
                    <a:lstStyle/>
                    <a:p>
                      <a:r>
                        <a:rPr lang="en-US" dirty="0"/>
                        <a:t>Eve</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extLst>
                  <a:ext uri="{0D108BD9-81ED-4DB2-BD59-A6C34878D82A}">
                    <a16:rowId xmlns:a16="http://schemas.microsoft.com/office/drawing/2014/main" val="697391974"/>
                  </a:ext>
                </a:extLst>
              </a:tr>
              <a:tr h="891909">
                <a:tc>
                  <a:txBody>
                    <a:bodyPr/>
                    <a:lstStyle/>
                    <a:p>
                      <a:r>
                        <a:rPr lang="en-US" dirty="0"/>
                        <a:t>6</a:t>
                      </a:r>
                      <a:endParaRPr lang="en-IN" dirty="0"/>
                    </a:p>
                  </a:txBody>
                  <a:tcPr/>
                </a:tc>
                <a:tc>
                  <a:txBody>
                    <a:bodyPr/>
                    <a:lstStyle/>
                    <a:p>
                      <a:r>
                        <a:rPr lang="en-US" dirty="0"/>
                        <a:t>Tom</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extLst>
                  <a:ext uri="{0D108BD9-81ED-4DB2-BD59-A6C34878D82A}">
                    <a16:rowId xmlns:a16="http://schemas.microsoft.com/office/drawing/2014/main" val="3551802286"/>
                  </a:ext>
                </a:extLst>
              </a:tr>
              <a:tr h="891909">
                <a:tc>
                  <a:txBody>
                    <a:bodyPr/>
                    <a:lstStyle/>
                    <a:p>
                      <a:r>
                        <a:rPr lang="en-US" dirty="0"/>
                        <a:t>7</a:t>
                      </a:r>
                      <a:endParaRPr lang="en-IN" dirty="0"/>
                    </a:p>
                  </a:txBody>
                  <a:tcPr/>
                </a:tc>
                <a:tc>
                  <a:txBody>
                    <a:bodyPr/>
                    <a:lstStyle/>
                    <a:p>
                      <a:r>
                        <a:rPr lang="en-US" dirty="0"/>
                        <a:t>John</a:t>
                      </a:r>
                      <a:endParaRPr lang="en-IN" dirty="0"/>
                    </a:p>
                  </a:txBody>
                  <a:tcPr/>
                </a:tc>
                <a:tc>
                  <a:txBody>
                    <a:bodyPr/>
                    <a:lstStyle/>
                    <a:p>
                      <a:r>
                        <a:rPr lang="en-US" dirty="0"/>
                        <a:t>Finance</a:t>
                      </a:r>
                      <a:endParaRPr lang="en-IN" dirty="0"/>
                    </a:p>
                  </a:txBody>
                  <a:tcPr/>
                </a:tc>
                <a:tc>
                  <a:txBody>
                    <a:bodyPr/>
                    <a:lstStyle/>
                    <a:p>
                      <a:r>
                        <a:rPr lang="en-US" dirty="0"/>
                        <a:t>50000</a:t>
                      </a:r>
                      <a:endParaRPr lang="en-IN" dirty="0"/>
                    </a:p>
                  </a:txBody>
                  <a:tcPr/>
                </a:tc>
                <a:extLst>
                  <a:ext uri="{0D108BD9-81ED-4DB2-BD59-A6C34878D82A}">
                    <a16:rowId xmlns:a16="http://schemas.microsoft.com/office/drawing/2014/main" val="1429519504"/>
                  </a:ext>
                </a:extLst>
              </a:tr>
            </a:tbl>
          </a:graphicData>
        </a:graphic>
      </p:graphicFrame>
      <p:sp>
        <p:nvSpPr>
          <p:cNvPr id="5" name="TextBox 4">
            <a:extLst>
              <a:ext uri="{FF2B5EF4-FFF2-40B4-BE49-F238E27FC236}">
                <a16:creationId xmlns:a16="http://schemas.microsoft.com/office/drawing/2014/main" id="{4FDD0558-051B-43DB-85BE-FC36B9D22494}"/>
              </a:ext>
            </a:extLst>
          </p:cNvPr>
          <p:cNvSpPr txBox="1"/>
          <p:nvPr/>
        </p:nvSpPr>
        <p:spPr>
          <a:xfrm>
            <a:off x="2821747" y="1766209"/>
            <a:ext cx="15958529" cy="646331"/>
          </a:xfrm>
          <a:prstGeom prst="rect">
            <a:avLst/>
          </a:prstGeom>
          <a:noFill/>
        </p:spPr>
        <p:txBody>
          <a:bodyPr wrap="square" rtlCol="0">
            <a:spAutoFit/>
          </a:bodyPr>
          <a:lstStyle/>
          <a:p>
            <a:r>
              <a:rPr lang="en-US" sz="3600" b="1" dirty="0"/>
              <a:t>TABLE :- employees</a:t>
            </a:r>
            <a:endParaRPr lang="en-IN" sz="3600" b="1" dirty="0"/>
          </a:p>
        </p:txBody>
      </p:sp>
    </p:spTree>
    <p:extLst>
      <p:ext uri="{BB962C8B-B14F-4D97-AF65-F5344CB8AC3E}">
        <p14:creationId xmlns:p14="http://schemas.microsoft.com/office/powerpoint/2010/main" val="35983207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Window functions</a:t>
            </a:r>
            <a:endParaRPr lang="en-IN" sz="5400"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523744" y="1794322"/>
            <a:ext cx="16660368" cy="7865803"/>
          </a:xfrm>
          <a:noFill/>
          <a:ln w="19050">
            <a:noFill/>
          </a:ln>
        </p:spPr>
        <p:txBody>
          <a:bodyPr>
            <a:normAutofit/>
          </a:bodyPr>
          <a:lstStyle/>
          <a:p>
            <a:r>
              <a:rPr lang="en-US" sz="4000" b="1" dirty="0">
                <a:latin typeface="Times New Roman" panose="02020603050405020304" pitchFamily="18" charset="0"/>
                <a:cs typeface="Times New Roman" panose="02020603050405020304" pitchFamily="18" charset="0"/>
              </a:rPr>
              <a:t>ROW_NUMBER()</a:t>
            </a:r>
          </a:p>
          <a:p>
            <a:pPr marL="0" indent="0">
              <a:buNone/>
            </a:pPr>
            <a:r>
              <a:rPr lang="en-US" sz="4400" dirty="0">
                <a:latin typeface="Times New Roman" panose="02020603050405020304" pitchFamily="18" charset="0"/>
                <a:cs typeface="Times New Roman" panose="02020603050405020304" pitchFamily="18" charset="0"/>
              </a:rPr>
              <a:t>Assigns a unique sequential integer to rows within a partition of  a  result set.</a:t>
            </a:r>
          </a:p>
          <a:p>
            <a:r>
              <a:rPr lang="en-US" sz="4800" dirty="0">
                <a:latin typeface="Times New Roman" panose="02020603050405020304" pitchFamily="18" charset="0"/>
                <a:cs typeface="Times New Roman" panose="02020603050405020304" pitchFamily="18" charset="0"/>
              </a:rPr>
              <a:t>Example:</a:t>
            </a:r>
          </a:p>
          <a:p>
            <a:pPr marL="739247" lvl="1" indent="0">
              <a:buNone/>
            </a:pPr>
            <a:r>
              <a:rPr lang="en-US" sz="3200" b="1" dirty="0">
                <a:latin typeface="Times New Roman" panose="02020603050405020304" pitchFamily="18" charset="0"/>
                <a:cs typeface="Times New Roman" panose="02020603050405020304" pitchFamily="18" charset="0"/>
              </a:rPr>
              <a:t>SELECT id, Name, Department, Salary,</a:t>
            </a:r>
          </a:p>
          <a:p>
            <a:pPr marL="739247" lvl="1" indent="0">
              <a:buNone/>
            </a:pPr>
            <a:r>
              <a:rPr lang="en-US" sz="3200" b="1" dirty="0">
                <a:latin typeface="Times New Roman" panose="02020603050405020304" pitchFamily="18" charset="0"/>
                <a:cs typeface="Times New Roman" panose="02020603050405020304" pitchFamily="18" charset="0"/>
              </a:rPr>
              <a:t>ROW_NUMBER() over (PARTITION BY Department ORDER BY Salary DESC) AS  row_num</a:t>
            </a:r>
          </a:p>
          <a:p>
            <a:pPr marL="739247" lvl="1" indent="0">
              <a:buNone/>
            </a:pPr>
            <a:r>
              <a:rPr lang="en-US" sz="3200" b="1" dirty="0">
                <a:latin typeface="Times New Roman" panose="02020603050405020304" pitchFamily="18" charset="0"/>
                <a:cs typeface="Times New Roman" panose="02020603050405020304" pitchFamily="18" charset="0"/>
              </a:rPr>
              <a:t>FROM employees;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05624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DBA02E-19BC-48D8-9AFA-A594A1BCA34B}"/>
              </a:ext>
            </a:extLst>
          </p:cNvPr>
          <p:cNvGraphicFramePr>
            <a:graphicFrameLocks noGrp="1"/>
          </p:cNvGraphicFramePr>
          <p:nvPr>
            <p:extLst>
              <p:ext uri="{D42A27DB-BD31-4B8C-83A1-F6EECF244321}">
                <p14:modId xmlns:p14="http://schemas.microsoft.com/office/powerpoint/2010/main" val="2028514268"/>
              </p:ext>
            </p:extLst>
          </p:nvPr>
        </p:nvGraphicFramePr>
        <p:xfrm>
          <a:off x="3285594" y="1042702"/>
          <a:ext cx="13142385" cy="8611110"/>
        </p:xfrm>
        <a:graphic>
          <a:graphicData uri="http://schemas.openxmlformats.org/drawingml/2006/table">
            <a:tbl>
              <a:tblPr firstRow="1" bandRow="1">
                <a:tableStyleId>{073A0DAA-6AF3-43AB-8588-CEC1D06C72B9}</a:tableStyleId>
              </a:tblPr>
              <a:tblGrid>
                <a:gridCol w="2628477">
                  <a:extLst>
                    <a:ext uri="{9D8B030D-6E8A-4147-A177-3AD203B41FA5}">
                      <a16:colId xmlns:a16="http://schemas.microsoft.com/office/drawing/2014/main" val="3034522019"/>
                    </a:ext>
                  </a:extLst>
                </a:gridCol>
                <a:gridCol w="2628477">
                  <a:extLst>
                    <a:ext uri="{9D8B030D-6E8A-4147-A177-3AD203B41FA5}">
                      <a16:colId xmlns:a16="http://schemas.microsoft.com/office/drawing/2014/main" val="1176297885"/>
                    </a:ext>
                  </a:extLst>
                </a:gridCol>
                <a:gridCol w="2628477">
                  <a:extLst>
                    <a:ext uri="{9D8B030D-6E8A-4147-A177-3AD203B41FA5}">
                      <a16:colId xmlns:a16="http://schemas.microsoft.com/office/drawing/2014/main" val="448905221"/>
                    </a:ext>
                  </a:extLst>
                </a:gridCol>
                <a:gridCol w="2628477">
                  <a:extLst>
                    <a:ext uri="{9D8B030D-6E8A-4147-A177-3AD203B41FA5}">
                      <a16:colId xmlns:a16="http://schemas.microsoft.com/office/drawing/2014/main" val="3681262123"/>
                    </a:ext>
                  </a:extLst>
                </a:gridCol>
                <a:gridCol w="2628477">
                  <a:extLst>
                    <a:ext uri="{9D8B030D-6E8A-4147-A177-3AD203B41FA5}">
                      <a16:colId xmlns:a16="http://schemas.microsoft.com/office/drawing/2014/main" val="702106416"/>
                    </a:ext>
                  </a:extLst>
                </a:gridCol>
              </a:tblGrid>
              <a:tr h="1145862">
                <a:tc>
                  <a:txBody>
                    <a:bodyPr/>
                    <a:lstStyle/>
                    <a:p>
                      <a:pPr algn="ctr"/>
                      <a:r>
                        <a:rPr lang="en-US" dirty="0"/>
                        <a:t>id</a:t>
                      </a:r>
                      <a:endParaRPr lang="en-IN" dirty="0"/>
                    </a:p>
                  </a:txBody>
                  <a:tcPr/>
                </a:tc>
                <a:tc>
                  <a:txBody>
                    <a:bodyPr/>
                    <a:lstStyle/>
                    <a:p>
                      <a:pPr algn="ctr"/>
                      <a:r>
                        <a:rPr lang="en-US" dirty="0"/>
                        <a:t>Name</a:t>
                      </a:r>
                      <a:endParaRPr lang="en-IN" dirty="0"/>
                    </a:p>
                  </a:txBody>
                  <a:tcPr/>
                </a:tc>
                <a:tc>
                  <a:txBody>
                    <a:bodyPr/>
                    <a:lstStyle/>
                    <a:p>
                      <a:pPr algn="ctr"/>
                      <a:r>
                        <a:rPr lang="en-US" dirty="0"/>
                        <a:t>Department</a:t>
                      </a:r>
                      <a:endParaRPr lang="en-IN" dirty="0"/>
                    </a:p>
                  </a:txBody>
                  <a:tcPr/>
                </a:tc>
                <a:tc>
                  <a:txBody>
                    <a:bodyPr/>
                    <a:lstStyle/>
                    <a:p>
                      <a:pPr algn="ctr"/>
                      <a:r>
                        <a:rPr lang="en-US" dirty="0"/>
                        <a:t>Salary</a:t>
                      </a:r>
                      <a:endParaRPr lang="en-IN" dirty="0"/>
                    </a:p>
                  </a:txBody>
                  <a:tcPr/>
                </a:tc>
                <a:tc>
                  <a:txBody>
                    <a:bodyPr/>
                    <a:lstStyle/>
                    <a:p>
                      <a:pPr algn="ctr"/>
                      <a:r>
                        <a:rPr lang="en-US" dirty="0" err="1"/>
                        <a:t>Row_num</a:t>
                      </a:r>
                      <a:endParaRPr lang="en-IN" dirty="0"/>
                    </a:p>
                  </a:txBody>
                  <a:tcPr/>
                </a:tc>
                <a:extLst>
                  <a:ext uri="{0D108BD9-81ED-4DB2-BD59-A6C34878D82A}">
                    <a16:rowId xmlns:a16="http://schemas.microsoft.com/office/drawing/2014/main" val="2797798713"/>
                  </a:ext>
                </a:extLst>
              </a:tr>
              <a:tr h="1066464">
                <a:tc>
                  <a:txBody>
                    <a:bodyPr/>
                    <a:lstStyle/>
                    <a:p>
                      <a:r>
                        <a:rPr lang="en-US" dirty="0"/>
                        <a:t>2</a:t>
                      </a:r>
                      <a:endParaRPr lang="en-IN" dirty="0"/>
                    </a:p>
                  </a:txBody>
                  <a:tcPr/>
                </a:tc>
                <a:tc>
                  <a:txBody>
                    <a:bodyPr/>
                    <a:lstStyle/>
                    <a:p>
                      <a:r>
                        <a:rPr lang="en-US" dirty="0"/>
                        <a:t>Bob</a:t>
                      </a:r>
                      <a:endParaRPr lang="en-IN" dirty="0"/>
                    </a:p>
                  </a:txBody>
                  <a:tcPr/>
                </a:tc>
                <a:tc>
                  <a:txBody>
                    <a:bodyPr/>
                    <a:lstStyle/>
                    <a:p>
                      <a:r>
                        <a:rPr lang="en-US" dirty="0"/>
                        <a:t>HR</a:t>
                      </a:r>
                      <a:endParaRPr lang="en-IN" dirty="0"/>
                    </a:p>
                  </a:txBody>
                  <a:tcPr/>
                </a:tc>
                <a:tc>
                  <a:txBody>
                    <a:bodyPr/>
                    <a:lstStyle/>
                    <a:p>
                      <a:r>
                        <a:rPr lang="en-US" dirty="0"/>
                        <a:t>70000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155777772"/>
                  </a:ext>
                </a:extLst>
              </a:tr>
              <a:tr h="1066464">
                <a:tc>
                  <a:txBody>
                    <a:bodyPr/>
                    <a:lstStyle/>
                    <a:p>
                      <a:r>
                        <a:rPr lang="en-US" dirty="0"/>
                        <a:t>1</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tc>
                  <a:txBody>
                    <a:bodyPr/>
                    <a:lstStyle/>
                    <a:p>
                      <a:r>
                        <a:rPr lang="en-US" dirty="0"/>
                        <a:t>60000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909185218"/>
                  </a:ext>
                </a:extLst>
              </a:tr>
              <a:tr h="1066464">
                <a:tc>
                  <a:txBody>
                    <a:bodyPr/>
                    <a:lstStyle/>
                    <a:p>
                      <a:r>
                        <a:rPr lang="en-US" dirty="0"/>
                        <a:t>3</a:t>
                      </a:r>
                      <a:endParaRPr lang="en-IN" dirty="0"/>
                    </a:p>
                  </a:txBody>
                  <a:tcPr/>
                </a:tc>
                <a:tc>
                  <a:txBody>
                    <a:bodyPr/>
                    <a:lstStyle/>
                    <a:p>
                      <a:r>
                        <a:rPr lang="en-US" dirty="0"/>
                        <a:t>Charlie</a:t>
                      </a:r>
                      <a:endParaRPr lang="en-IN" dirty="0"/>
                    </a:p>
                  </a:txBody>
                  <a:tcPr/>
                </a:tc>
                <a:tc>
                  <a:txBody>
                    <a:bodyPr/>
                    <a:lstStyle/>
                    <a:p>
                      <a:r>
                        <a:rPr lang="en-US" dirty="0"/>
                        <a:t>IT</a:t>
                      </a:r>
                      <a:endParaRPr lang="en-IN" dirty="0"/>
                    </a:p>
                  </a:txBody>
                  <a:tcPr/>
                </a:tc>
                <a:tc>
                  <a:txBody>
                    <a:bodyPr/>
                    <a:lstStyle/>
                    <a:p>
                      <a:r>
                        <a:rPr lang="en-US" dirty="0"/>
                        <a:t>80000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043112542"/>
                  </a:ext>
                </a:extLst>
              </a:tr>
              <a:tr h="1066464">
                <a:tc>
                  <a:txBody>
                    <a:bodyPr/>
                    <a:lstStyle/>
                    <a:p>
                      <a:r>
                        <a:rPr lang="en-US" dirty="0"/>
                        <a:t>4</a:t>
                      </a:r>
                      <a:endParaRPr lang="en-IN" dirty="0"/>
                    </a:p>
                  </a:txBody>
                  <a:tcPr/>
                </a:tc>
                <a:tc>
                  <a:txBody>
                    <a:bodyPr/>
                    <a:lstStyle/>
                    <a:p>
                      <a:r>
                        <a:rPr lang="en-US" dirty="0"/>
                        <a:t>David</a:t>
                      </a:r>
                      <a:endParaRPr lang="en-IN" dirty="0"/>
                    </a:p>
                  </a:txBody>
                  <a:tcPr/>
                </a:tc>
                <a:tc>
                  <a:txBody>
                    <a:bodyPr/>
                    <a:lstStyle/>
                    <a:p>
                      <a:r>
                        <a:rPr lang="en-US" dirty="0"/>
                        <a:t>IT</a:t>
                      </a:r>
                      <a:endParaRPr lang="en-IN" dirty="0"/>
                    </a:p>
                  </a:txBody>
                  <a:tcPr/>
                </a:tc>
                <a:tc>
                  <a:txBody>
                    <a:bodyPr/>
                    <a:lstStyle/>
                    <a:p>
                      <a:r>
                        <a:rPr lang="en-US" dirty="0"/>
                        <a:t>75000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559634312"/>
                  </a:ext>
                </a:extLst>
              </a:tr>
              <a:tr h="1066464">
                <a:tc>
                  <a:txBody>
                    <a:bodyPr/>
                    <a:lstStyle/>
                    <a:p>
                      <a:r>
                        <a:rPr lang="en-US" dirty="0"/>
                        <a:t>5</a:t>
                      </a:r>
                      <a:endParaRPr lang="en-IN" dirty="0"/>
                    </a:p>
                  </a:txBody>
                  <a:tcPr/>
                </a:tc>
                <a:tc>
                  <a:txBody>
                    <a:bodyPr/>
                    <a:lstStyle/>
                    <a:p>
                      <a:r>
                        <a:rPr lang="en-US" dirty="0"/>
                        <a:t>Eve</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809969281"/>
                  </a:ext>
                </a:extLst>
              </a:tr>
              <a:tr h="1066464">
                <a:tc>
                  <a:txBody>
                    <a:bodyPr/>
                    <a:lstStyle/>
                    <a:p>
                      <a:r>
                        <a:rPr lang="en-US" dirty="0"/>
                        <a:t>6</a:t>
                      </a:r>
                      <a:endParaRPr lang="en-IN" dirty="0"/>
                    </a:p>
                  </a:txBody>
                  <a:tcPr/>
                </a:tc>
                <a:tc>
                  <a:txBody>
                    <a:bodyPr/>
                    <a:lstStyle/>
                    <a:p>
                      <a:r>
                        <a:rPr lang="en-US" dirty="0"/>
                        <a:t>Tom</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793265353"/>
                  </a:ext>
                </a:extLst>
              </a:tr>
              <a:tr h="1066464">
                <a:tc>
                  <a:txBody>
                    <a:bodyPr/>
                    <a:lstStyle/>
                    <a:p>
                      <a:r>
                        <a:rPr lang="en-US" dirty="0"/>
                        <a:t>7</a:t>
                      </a:r>
                      <a:endParaRPr lang="en-IN" dirty="0"/>
                    </a:p>
                  </a:txBody>
                  <a:tcPr/>
                </a:tc>
                <a:tc>
                  <a:txBody>
                    <a:bodyPr/>
                    <a:lstStyle/>
                    <a:p>
                      <a:r>
                        <a:rPr lang="en-US" dirty="0"/>
                        <a:t>John</a:t>
                      </a:r>
                      <a:endParaRPr lang="en-IN" dirty="0"/>
                    </a:p>
                  </a:txBody>
                  <a:tcPr/>
                </a:tc>
                <a:tc>
                  <a:txBody>
                    <a:bodyPr/>
                    <a:lstStyle/>
                    <a:p>
                      <a:r>
                        <a:rPr lang="en-US" dirty="0"/>
                        <a:t>Finance</a:t>
                      </a:r>
                      <a:endParaRPr lang="en-IN" dirty="0"/>
                    </a:p>
                  </a:txBody>
                  <a:tcPr/>
                </a:tc>
                <a:tc>
                  <a:txBody>
                    <a:bodyPr/>
                    <a:lstStyle/>
                    <a:p>
                      <a:r>
                        <a:rPr lang="en-US" dirty="0"/>
                        <a:t>50000</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250979964"/>
                  </a:ext>
                </a:extLst>
              </a:tr>
            </a:tbl>
          </a:graphicData>
        </a:graphic>
      </p:graphicFrame>
    </p:spTree>
    <p:extLst>
      <p:ext uri="{BB962C8B-B14F-4D97-AF65-F5344CB8AC3E}">
        <p14:creationId xmlns:p14="http://schemas.microsoft.com/office/powerpoint/2010/main" val="2522929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Window functions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779776" y="2066544"/>
            <a:ext cx="15782544" cy="6158258"/>
          </a:xfrm>
          <a:noFill/>
          <a:ln w="19050">
            <a:noFill/>
          </a:ln>
        </p:spPr>
        <p:txBody>
          <a:bodyPr>
            <a:normAutofit/>
          </a:bodyPr>
          <a:lstStyle/>
          <a:p>
            <a:r>
              <a:rPr lang="en-US" sz="4000" b="1" dirty="0">
                <a:latin typeface="Times New Roman" panose="02020603050405020304" pitchFamily="18" charset="0"/>
                <a:cs typeface="Times New Roman" panose="02020603050405020304" pitchFamily="18" charset="0"/>
              </a:rPr>
              <a:t>RANK()</a:t>
            </a:r>
          </a:p>
          <a:p>
            <a:pPr marL="0" indent="0">
              <a:buNone/>
            </a:pPr>
            <a:r>
              <a:rPr lang="en-US" sz="4000" dirty="0">
                <a:latin typeface="Times New Roman" panose="02020603050405020304" pitchFamily="18" charset="0"/>
                <a:cs typeface="Times New Roman" panose="02020603050405020304" pitchFamily="18" charset="0"/>
              </a:rPr>
              <a:t>Assigns a rank to each row within a partition of a result set, with gaps in the ranking when there are ties(same rank).</a:t>
            </a:r>
          </a:p>
          <a:p>
            <a:r>
              <a:rPr lang="en-US" sz="4400" dirty="0">
                <a:latin typeface="Times New Roman" panose="02020603050405020304" pitchFamily="18" charset="0"/>
                <a:cs typeface="Times New Roman" panose="02020603050405020304" pitchFamily="18" charset="0"/>
              </a:rPr>
              <a:t>Example:</a:t>
            </a:r>
          </a:p>
          <a:p>
            <a:pPr marL="739247" lvl="1" indent="0">
              <a:buNone/>
            </a:pPr>
            <a:r>
              <a:rPr lang="en-US" sz="2953" b="1" dirty="0">
                <a:latin typeface="Times New Roman" panose="02020603050405020304" pitchFamily="18" charset="0"/>
                <a:cs typeface="Times New Roman" panose="02020603050405020304" pitchFamily="18" charset="0"/>
              </a:rPr>
              <a:t>SELECT id, Name, Department, Salary,</a:t>
            </a:r>
          </a:p>
          <a:p>
            <a:pPr marL="739247" lvl="1" indent="0">
              <a:buNone/>
            </a:pPr>
            <a:r>
              <a:rPr lang="en-US" sz="2953" b="1" dirty="0">
                <a:latin typeface="Times New Roman" panose="02020603050405020304" pitchFamily="18" charset="0"/>
                <a:cs typeface="Times New Roman" panose="02020603050405020304" pitchFamily="18" charset="0"/>
              </a:rPr>
              <a:t>RANK() over (PARTITION BY Department ORDER BY Salary DESC) AS  rank</a:t>
            </a:r>
          </a:p>
          <a:p>
            <a:pPr marL="739247" lvl="1" indent="0">
              <a:buNone/>
            </a:pPr>
            <a:r>
              <a:rPr lang="en-US" sz="2953" b="1" dirty="0">
                <a:latin typeface="Times New Roman" panose="02020603050405020304" pitchFamily="18" charset="0"/>
                <a:cs typeface="Times New Roman" panose="02020603050405020304" pitchFamily="18" charset="0"/>
              </a:rPr>
              <a:t>FROM employees;</a:t>
            </a:r>
            <a:endParaRPr lang="en-IN" sz="2953"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99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5000"/>
          </a:schemeClr>
        </a:solidFill>
        <a:effectLst/>
      </p:bgPr>
    </p:bg>
    <p:spTree>
      <p:nvGrpSpPr>
        <p:cNvPr id="1" name="">
          <a:extLst>
            <a:ext uri="{FF2B5EF4-FFF2-40B4-BE49-F238E27FC236}">
              <a16:creationId xmlns:a16="http://schemas.microsoft.com/office/drawing/2014/main" id="{41AB5B87-1DA3-28E0-C906-CC0AFF090F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1DE28-7580-1F8B-A373-55419B9F5415}"/>
              </a:ext>
            </a:extLst>
          </p:cNvPr>
          <p:cNvSpPr>
            <a:spLocks noGrp="1"/>
          </p:cNvSpPr>
          <p:nvPr>
            <p:ph type="title"/>
          </p:nvPr>
        </p:nvSpPr>
        <p:spPr>
          <a:xfrm>
            <a:off x="2313811" y="981836"/>
            <a:ext cx="15954513" cy="1398728"/>
          </a:xfrm>
        </p:spPr>
        <p:txBody>
          <a:bodyPr>
            <a:noAutofit/>
          </a:bodyPr>
          <a:lstStyle/>
          <a:p>
            <a:r>
              <a:rPr lang="en-US" sz="7200" b="1" dirty="0">
                <a:latin typeface="Times New Roman" panose="02020603050405020304" pitchFamily="18" charset="0"/>
                <a:cs typeface="Times New Roman" panose="02020603050405020304" pitchFamily="18" charset="0"/>
              </a:rPr>
              <a:t>5. Normalization</a:t>
            </a: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CB7F8D-FA27-1126-6272-C02C1D9BF960}"/>
              </a:ext>
            </a:extLst>
          </p:cNvPr>
          <p:cNvSpPr>
            <a:spLocks noGrp="1"/>
          </p:cNvSpPr>
          <p:nvPr>
            <p:ph sz="half" idx="1"/>
          </p:nvPr>
        </p:nvSpPr>
        <p:spPr>
          <a:xfrm>
            <a:off x="2313811" y="3157760"/>
            <a:ext cx="16541108" cy="3602736"/>
          </a:xfrm>
          <a:noFill/>
          <a:ln w="19050">
            <a:noFill/>
          </a:ln>
        </p:spPr>
        <p:txBody>
          <a:bodyPr>
            <a:normAutofit/>
          </a:bodyPr>
          <a:lstStyle/>
          <a:p>
            <a:pPr algn="just"/>
            <a:r>
              <a:rPr lang="en-US" sz="3200" b="1" dirty="0">
                <a:latin typeface="Times New Roman" panose="02020603050405020304" pitchFamily="18" charset="0"/>
                <a:cs typeface="Times New Roman" panose="02020603050405020304" pitchFamily="18" charset="0"/>
              </a:rPr>
              <a:t>Normalization</a:t>
            </a:r>
            <a:r>
              <a:rPr lang="en-US" sz="3200" dirty="0">
                <a:latin typeface="Times New Roman" panose="02020603050405020304" pitchFamily="18" charset="0"/>
                <a:cs typeface="Times New Roman" panose="02020603050405020304" pitchFamily="18" charset="0"/>
              </a:rPr>
              <a:t> is the process of organizing data to reduce redundancy and improve data integrity. </a:t>
            </a:r>
          </a:p>
          <a:p>
            <a:pPr algn="just"/>
            <a:r>
              <a:rPr lang="en-US" sz="3200" dirty="0">
                <a:latin typeface="Times New Roman" panose="02020603050405020304" pitchFamily="18" charset="0"/>
                <a:cs typeface="Times New Roman" panose="02020603050405020304" pitchFamily="18" charset="0"/>
              </a:rPr>
              <a:t>It involves dividing large tables into smaller, more manageable ones and linking them using relationships.</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Normal forms (e.g., 1NF, 2NF, 3NF) are used to define different levels of normalization.</a:t>
            </a:r>
          </a:p>
        </p:txBody>
      </p:sp>
    </p:spTree>
    <p:extLst>
      <p:ext uri="{BB962C8B-B14F-4D97-AF65-F5344CB8AC3E}">
        <p14:creationId xmlns:p14="http://schemas.microsoft.com/office/powerpoint/2010/main" val="22103439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DBA02E-19BC-48D8-9AFA-A594A1BCA34B}"/>
              </a:ext>
            </a:extLst>
          </p:cNvPr>
          <p:cNvGraphicFramePr>
            <a:graphicFrameLocks noGrp="1"/>
          </p:cNvGraphicFramePr>
          <p:nvPr>
            <p:extLst>
              <p:ext uri="{D42A27DB-BD31-4B8C-83A1-F6EECF244321}">
                <p14:modId xmlns:p14="http://schemas.microsoft.com/office/powerpoint/2010/main" val="695011830"/>
              </p:ext>
            </p:extLst>
          </p:nvPr>
        </p:nvGraphicFramePr>
        <p:xfrm>
          <a:off x="3282846" y="840258"/>
          <a:ext cx="13145133" cy="8753593"/>
        </p:xfrm>
        <a:graphic>
          <a:graphicData uri="http://schemas.openxmlformats.org/drawingml/2006/table">
            <a:tbl>
              <a:tblPr firstRow="1" bandRow="1">
                <a:tableStyleId>{073A0DAA-6AF3-43AB-8588-CEC1D06C72B9}</a:tableStyleId>
              </a:tblPr>
              <a:tblGrid>
                <a:gridCol w="2631225">
                  <a:extLst>
                    <a:ext uri="{9D8B030D-6E8A-4147-A177-3AD203B41FA5}">
                      <a16:colId xmlns:a16="http://schemas.microsoft.com/office/drawing/2014/main" val="3034522019"/>
                    </a:ext>
                  </a:extLst>
                </a:gridCol>
                <a:gridCol w="2628477">
                  <a:extLst>
                    <a:ext uri="{9D8B030D-6E8A-4147-A177-3AD203B41FA5}">
                      <a16:colId xmlns:a16="http://schemas.microsoft.com/office/drawing/2014/main" val="1176297885"/>
                    </a:ext>
                  </a:extLst>
                </a:gridCol>
                <a:gridCol w="2628477">
                  <a:extLst>
                    <a:ext uri="{9D8B030D-6E8A-4147-A177-3AD203B41FA5}">
                      <a16:colId xmlns:a16="http://schemas.microsoft.com/office/drawing/2014/main" val="448905221"/>
                    </a:ext>
                  </a:extLst>
                </a:gridCol>
                <a:gridCol w="2628477">
                  <a:extLst>
                    <a:ext uri="{9D8B030D-6E8A-4147-A177-3AD203B41FA5}">
                      <a16:colId xmlns:a16="http://schemas.microsoft.com/office/drawing/2014/main" val="3681262123"/>
                    </a:ext>
                  </a:extLst>
                </a:gridCol>
                <a:gridCol w="2628477">
                  <a:extLst>
                    <a:ext uri="{9D8B030D-6E8A-4147-A177-3AD203B41FA5}">
                      <a16:colId xmlns:a16="http://schemas.microsoft.com/office/drawing/2014/main" val="702106416"/>
                    </a:ext>
                  </a:extLst>
                </a:gridCol>
              </a:tblGrid>
              <a:tr h="1288345">
                <a:tc>
                  <a:txBody>
                    <a:bodyPr/>
                    <a:lstStyle/>
                    <a:p>
                      <a:pPr algn="ctr"/>
                      <a:r>
                        <a:rPr lang="en-US" dirty="0"/>
                        <a:t>id</a:t>
                      </a:r>
                      <a:endParaRPr lang="en-IN" dirty="0"/>
                    </a:p>
                  </a:txBody>
                  <a:tcPr/>
                </a:tc>
                <a:tc>
                  <a:txBody>
                    <a:bodyPr/>
                    <a:lstStyle/>
                    <a:p>
                      <a:pPr algn="ctr"/>
                      <a:r>
                        <a:rPr lang="en-US" dirty="0"/>
                        <a:t>Name</a:t>
                      </a:r>
                      <a:endParaRPr lang="en-IN" dirty="0"/>
                    </a:p>
                  </a:txBody>
                  <a:tcPr/>
                </a:tc>
                <a:tc>
                  <a:txBody>
                    <a:bodyPr/>
                    <a:lstStyle/>
                    <a:p>
                      <a:pPr algn="ctr"/>
                      <a:r>
                        <a:rPr lang="en-US" dirty="0"/>
                        <a:t>Department</a:t>
                      </a:r>
                      <a:endParaRPr lang="en-IN" dirty="0"/>
                    </a:p>
                  </a:txBody>
                  <a:tcPr/>
                </a:tc>
                <a:tc>
                  <a:txBody>
                    <a:bodyPr/>
                    <a:lstStyle/>
                    <a:p>
                      <a:pPr algn="ctr"/>
                      <a:r>
                        <a:rPr lang="en-US" dirty="0"/>
                        <a:t>Salary</a:t>
                      </a:r>
                      <a:endParaRPr lang="en-IN" dirty="0"/>
                    </a:p>
                  </a:txBody>
                  <a:tcPr/>
                </a:tc>
                <a:tc>
                  <a:txBody>
                    <a:bodyPr/>
                    <a:lstStyle/>
                    <a:p>
                      <a:pPr algn="ctr"/>
                      <a:r>
                        <a:rPr lang="en-US" dirty="0"/>
                        <a:t>rank</a:t>
                      </a:r>
                      <a:endParaRPr lang="en-IN" dirty="0"/>
                    </a:p>
                  </a:txBody>
                  <a:tcPr/>
                </a:tc>
                <a:extLst>
                  <a:ext uri="{0D108BD9-81ED-4DB2-BD59-A6C34878D82A}">
                    <a16:rowId xmlns:a16="http://schemas.microsoft.com/office/drawing/2014/main" val="2797798713"/>
                  </a:ext>
                </a:extLst>
              </a:tr>
              <a:tr h="1066464">
                <a:tc>
                  <a:txBody>
                    <a:bodyPr/>
                    <a:lstStyle/>
                    <a:p>
                      <a:r>
                        <a:rPr lang="en-US" dirty="0"/>
                        <a:t>2</a:t>
                      </a:r>
                      <a:endParaRPr lang="en-IN" dirty="0"/>
                    </a:p>
                  </a:txBody>
                  <a:tcPr/>
                </a:tc>
                <a:tc>
                  <a:txBody>
                    <a:bodyPr/>
                    <a:lstStyle/>
                    <a:p>
                      <a:r>
                        <a:rPr lang="en-US" dirty="0"/>
                        <a:t>Bob</a:t>
                      </a:r>
                      <a:endParaRPr lang="en-IN" dirty="0"/>
                    </a:p>
                  </a:txBody>
                  <a:tcPr/>
                </a:tc>
                <a:tc>
                  <a:txBody>
                    <a:bodyPr/>
                    <a:lstStyle/>
                    <a:p>
                      <a:r>
                        <a:rPr lang="en-US" dirty="0"/>
                        <a:t>HR</a:t>
                      </a:r>
                      <a:endParaRPr lang="en-IN" dirty="0"/>
                    </a:p>
                  </a:txBody>
                  <a:tcPr/>
                </a:tc>
                <a:tc>
                  <a:txBody>
                    <a:bodyPr/>
                    <a:lstStyle/>
                    <a:p>
                      <a:r>
                        <a:rPr lang="en-US" dirty="0"/>
                        <a:t>70000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155777772"/>
                  </a:ext>
                </a:extLst>
              </a:tr>
              <a:tr h="1066464">
                <a:tc>
                  <a:txBody>
                    <a:bodyPr/>
                    <a:lstStyle/>
                    <a:p>
                      <a:r>
                        <a:rPr lang="en-US" dirty="0"/>
                        <a:t>1</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tc>
                  <a:txBody>
                    <a:bodyPr/>
                    <a:lstStyle/>
                    <a:p>
                      <a:r>
                        <a:rPr lang="en-US" dirty="0"/>
                        <a:t>60000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345485200"/>
                  </a:ext>
                </a:extLst>
              </a:tr>
              <a:tr h="1066464">
                <a:tc>
                  <a:txBody>
                    <a:bodyPr/>
                    <a:lstStyle/>
                    <a:p>
                      <a:r>
                        <a:rPr lang="en-US" dirty="0"/>
                        <a:t>3</a:t>
                      </a:r>
                      <a:endParaRPr lang="en-IN" dirty="0"/>
                    </a:p>
                  </a:txBody>
                  <a:tcPr/>
                </a:tc>
                <a:tc>
                  <a:txBody>
                    <a:bodyPr/>
                    <a:lstStyle/>
                    <a:p>
                      <a:r>
                        <a:rPr lang="en-US" dirty="0"/>
                        <a:t>Charlie</a:t>
                      </a:r>
                      <a:endParaRPr lang="en-IN" dirty="0"/>
                    </a:p>
                  </a:txBody>
                  <a:tcPr/>
                </a:tc>
                <a:tc>
                  <a:txBody>
                    <a:bodyPr/>
                    <a:lstStyle/>
                    <a:p>
                      <a:r>
                        <a:rPr lang="en-US" dirty="0"/>
                        <a:t>IT</a:t>
                      </a:r>
                      <a:endParaRPr lang="en-IN" dirty="0"/>
                    </a:p>
                  </a:txBody>
                  <a:tcPr/>
                </a:tc>
                <a:tc>
                  <a:txBody>
                    <a:bodyPr/>
                    <a:lstStyle/>
                    <a:p>
                      <a:r>
                        <a:rPr lang="en-US" dirty="0"/>
                        <a:t>80000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043112542"/>
                  </a:ext>
                </a:extLst>
              </a:tr>
              <a:tr h="1066464">
                <a:tc>
                  <a:txBody>
                    <a:bodyPr/>
                    <a:lstStyle/>
                    <a:p>
                      <a:r>
                        <a:rPr lang="en-US" dirty="0"/>
                        <a:t>4</a:t>
                      </a:r>
                      <a:endParaRPr lang="en-IN" dirty="0"/>
                    </a:p>
                  </a:txBody>
                  <a:tcPr/>
                </a:tc>
                <a:tc>
                  <a:txBody>
                    <a:bodyPr/>
                    <a:lstStyle/>
                    <a:p>
                      <a:r>
                        <a:rPr lang="en-US" dirty="0"/>
                        <a:t>David</a:t>
                      </a:r>
                      <a:endParaRPr lang="en-IN" dirty="0"/>
                    </a:p>
                  </a:txBody>
                  <a:tcPr/>
                </a:tc>
                <a:tc>
                  <a:txBody>
                    <a:bodyPr/>
                    <a:lstStyle/>
                    <a:p>
                      <a:r>
                        <a:rPr lang="en-US" dirty="0"/>
                        <a:t>IT</a:t>
                      </a:r>
                      <a:endParaRPr lang="en-IN" dirty="0"/>
                    </a:p>
                  </a:txBody>
                  <a:tcPr/>
                </a:tc>
                <a:tc>
                  <a:txBody>
                    <a:bodyPr/>
                    <a:lstStyle/>
                    <a:p>
                      <a:r>
                        <a:rPr lang="en-US" dirty="0"/>
                        <a:t>75000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559634312"/>
                  </a:ext>
                </a:extLst>
              </a:tr>
              <a:tr h="1066464">
                <a:tc>
                  <a:txBody>
                    <a:bodyPr/>
                    <a:lstStyle/>
                    <a:p>
                      <a:r>
                        <a:rPr lang="en-US" dirty="0"/>
                        <a:t>5</a:t>
                      </a:r>
                      <a:endParaRPr lang="en-IN" dirty="0"/>
                    </a:p>
                  </a:txBody>
                  <a:tcPr/>
                </a:tc>
                <a:tc>
                  <a:txBody>
                    <a:bodyPr/>
                    <a:lstStyle/>
                    <a:p>
                      <a:r>
                        <a:rPr lang="en-US" dirty="0"/>
                        <a:t>Eve</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809969281"/>
                  </a:ext>
                </a:extLst>
              </a:tr>
              <a:tr h="1066464">
                <a:tc>
                  <a:txBody>
                    <a:bodyPr/>
                    <a:lstStyle/>
                    <a:p>
                      <a:r>
                        <a:rPr lang="en-US" dirty="0"/>
                        <a:t>6</a:t>
                      </a:r>
                      <a:endParaRPr lang="en-IN" dirty="0"/>
                    </a:p>
                  </a:txBody>
                  <a:tcPr/>
                </a:tc>
                <a:tc>
                  <a:txBody>
                    <a:bodyPr/>
                    <a:lstStyle/>
                    <a:p>
                      <a:r>
                        <a:rPr lang="en-US" dirty="0"/>
                        <a:t>Tom</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294888196"/>
                  </a:ext>
                </a:extLst>
              </a:tr>
              <a:tr h="1066464">
                <a:tc>
                  <a:txBody>
                    <a:bodyPr/>
                    <a:lstStyle/>
                    <a:p>
                      <a:r>
                        <a:rPr lang="en-US" dirty="0"/>
                        <a:t>7</a:t>
                      </a:r>
                      <a:endParaRPr lang="en-IN" dirty="0"/>
                    </a:p>
                  </a:txBody>
                  <a:tcPr/>
                </a:tc>
                <a:tc>
                  <a:txBody>
                    <a:bodyPr/>
                    <a:lstStyle/>
                    <a:p>
                      <a:r>
                        <a:rPr lang="en-US" dirty="0"/>
                        <a:t>John</a:t>
                      </a:r>
                      <a:endParaRPr lang="en-IN" dirty="0"/>
                    </a:p>
                  </a:txBody>
                  <a:tcPr/>
                </a:tc>
                <a:tc>
                  <a:txBody>
                    <a:bodyPr/>
                    <a:lstStyle/>
                    <a:p>
                      <a:r>
                        <a:rPr lang="en-US" dirty="0"/>
                        <a:t>Finance</a:t>
                      </a:r>
                      <a:endParaRPr lang="en-IN" dirty="0"/>
                    </a:p>
                  </a:txBody>
                  <a:tcPr/>
                </a:tc>
                <a:tc>
                  <a:txBody>
                    <a:bodyPr/>
                    <a:lstStyle/>
                    <a:p>
                      <a:r>
                        <a:rPr lang="en-US" dirty="0"/>
                        <a:t>50000</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4012435291"/>
                  </a:ext>
                </a:extLst>
              </a:tr>
            </a:tbl>
          </a:graphicData>
        </a:graphic>
      </p:graphicFrame>
    </p:spTree>
    <p:extLst>
      <p:ext uri="{BB962C8B-B14F-4D97-AF65-F5344CB8AC3E}">
        <p14:creationId xmlns:p14="http://schemas.microsoft.com/office/powerpoint/2010/main" val="20609165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lstStyle/>
          <a:p>
            <a:r>
              <a:rPr lang="en-US" sz="4800" b="1" dirty="0">
                <a:latin typeface="Times New Roman" panose="02020603050405020304" pitchFamily="18" charset="0"/>
                <a:cs typeface="Times New Roman" panose="02020603050405020304" pitchFamily="18" charset="0"/>
              </a:rPr>
              <a:t>Window functions</a:t>
            </a:r>
            <a:endParaRPr lang="en-IN"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651760" y="1228375"/>
            <a:ext cx="15343632" cy="7626097"/>
          </a:xfrm>
          <a:noFill/>
          <a:ln w="19050">
            <a:noFill/>
          </a:ln>
        </p:spPr>
        <p:txBody>
          <a:bodyPr>
            <a:normAutofit/>
          </a:bodyPr>
          <a:lstStyle/>
          <a:p>
            <a:pPr marL="0" indent="0">
              <a:buNone/>
            </a:pPr>
            <a:r>
              <a:rPr lang="en-US" sz="4000" b="1" dirty="0">
                <a:latin typeface="Times New Roman" panose="02020603050405020304" pitchFamily="18" charset="0"/>
                <a:cs typeface="Times New Roman" panose="02020603050405020304" pitchFamily="18" charset="0"/>
              </a:rPr>
              <a:t>DENSE_RANK()</a:t>
            </a:r>
          </a:p>
          <a:p>
            <a:r>
              <a:rPr lang="en-US" sz="4000" dirty="0">
                <a:latin typeface="Times New Roman" panose="02020603050405020304" pitchFamily="18" charset="0"/>
                <a:cs typeface="Times New Roman" panose="02020603050405020304" pitchFamily="18" charset="0"/>
              </a:rPr>
              <a:t>Similar to RANK(), but without gaps in the ranking / skipping ranks </a:t>
            </a:r>
            <a:r>
              <a:rPr lang="en-US" sz="4300" dirty="0">
                <a:latin typeface="Times New Roman" panose="02020603050405020304" pitchFamily="18" charset="0"/>
                <a:cs typeface="Times New Roman" panose="02020603050405020304" pitchFamily="18" charset="0"/>
              </a:rPr>
              <a:t>.</a:t>
            </a:r>
            <a:r>
              <a:rPr lang="en-US" sz="2000" dirty="0"/>
              <a:t> </a:t>
            </a:r>
          </a:p>
          <a:p>
            <a:r>
              <a:rPr lang="en-US" sz="4000" dirty="0">
                <a:latin typeface="Times New Roman" panose="02020603050405020304" pitchFamily="18" charset="0"/>
                <a:cs typeface="Times New Roman" panose="02020603050405020304" pitchFamily="18" charset="0"/>
              </a:rPr>
              <a:t>Ties receive the same rank, and the next rank is the next consecutive number.</a:t>
            </a:r>
          </a:p>
          <a:p>
            <a:r>
              <a:rPr lang="en-US" sz="4300" dirty="0">
                <a:latin typeface="Times New Roman" panose="02020603050405020304" pitchFamily="18" charset="0"/>
                <a:cs typeface="Times New Roman" panose="02020603050405020304" pitchFamily="18" charset="0"/>
              </a:rPr>
              <a:t>Example:-</a:t>
            </a:r>
          </a:p>
          <a:p>
            <a:pPr marL="739247" lvl="1" indent="0">
              <a:buNone/>
            </a:pPr>
            <a:r>
              <a:rPr lang="en-US" sz="3200" b="1" dirty="0">
                <a:latin typeface="Times New Roman" panose="02020603050405020304" pitchFamily="18" charset="0"/>
                <a:cs typeface="Times New Roman" panose="02020603050405020304" pitchFamily="18" charset="0"/>
              </a:rPr>
              <a:t>SELECT id, Name, Department, Salary,</a:t>
            </a:r>
          </a:p>
          <a:p>
            <a:pPr marL="739247" lvl="1" indent="0">
              <a:buNone/>
            </a:pPr>
            <a:r>
              <a:rPr lang="en-US" sz="3200" b="1" dirty="0">
                <a:latin typeface="Times New Roman" panose="02020603050405020304" pitchFamily="18" charset="0"/>
                <a:cs typeface="Times New Roman" panose="02020603050405020304" pitchFamily="18" charset="0"/>
              </a:rPr>
              <a:t>DENSE_RANK() </a:t>
            </a:r>
          </a:p>
          <a:p>
            <a:pPr marL="739247" lvl="1" indent="0">
              <a:buNone/>
            </a:pPr>
            <a:r>
              <a:rPr lang="en-US" sz="3200" b="1" dirty="0">
                <a:latin typeface="Times New Roman" panose="02020603050405020304" pitchFamily="18" charset="0"/>
                <a:cs typeface="Times New Roman" panose="02020603050405020304" pitchFamily="18" charset="0"/>
              </a:rPr>
              <a:t>over (PARTITION BY Department ORDER BY Salary DESC) AS  rank</a:t>
            </a:r>
          </a:p>
          <a:p>
            <a:pPr marL="739247" lvl="1" indent="0">
              <a:buNone/>
            </a:pPr>
            <a:r>
              <a:rPr lang="en-US" sz="3200" b="1" dirty="0">
                <a:latin typeface="Times New Roman" panose="02020603050405020304" pitchFamily="18" charset="0"/>
                <a:cs typeface="Times New Roman" panose="02020603050405020304" pitchFamily="18" charset="0"/>
              </a:rPr>
              <a:t>FROM employees;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7701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DBA02E-19BC-48D8-9AFA-A594A1BCA34B}"/>
              </a:ext>
            </a:extLst>
          </p:cNvPr>
          <p:cNvGraphicFramePr>
            <a:graphicFrameLocks noGrp="1"/>
          </p:cNvGraphicFramePr>
          <p:nvPr>
            <p:extLst>
              <p:ext uri="{D42A27DB-BD31-4B8C-83A1-F6EECF244321}">
                <p14:modId xmlns:p14="http://schemas.microsoft.com/office/powerpoint/2010/main" val="3791702397"/>
              </p:ext>
            </p:extLst>
          </p:nvPr>
        </p:nvGraphicFramePr>
        <p:xfrm>
          <a:off x="3285594" y="840258"/>
          <a:ext cx="13142385" cy="8633672"/>
        </p:xfrm>
        <a:graphic>
          <a:graphicData uri="http://schemas.openxmlformats.org/drawingml/2006/table">
            <a:tbl>
              <a:tblPr firstRow="1" bandRow="1">
                <a:tableStyleId>{073A0DAA-6AF3-43AB-8588-CEC1D06C72B9}</a:tableStyleId>
              </a:tblPr>
              <a:tblGrid>
                <a:gridCol w="2628477">
                  <a:extLst>
                    <a:ext uri="{9D8B030D-6E8A-4147-A177-3AD203B41FA5}">
                      <a16:colId xmlns:a16="http://schemas.microsoft.com/office/drawing/2014/main" val="3034522019"/>
                    </a:ext>
                  </a:extLst>
                </a:gridCol>
                <a:gridCol w="2628477">
                  <a:extLst>
                    <a:ext uri="{9D8B030D-6E8A-4147-A177-3AD203B41FA5}">
                      <a16:colId xmlns:a16="http://schemas.microsoft.com/office/drawing/2014/main" val="1176297885"/>
                    </a:ext>
                  </a:extLst>
                </a:gridCol>
                <a:gridCol w="2628477">
                  <a:extLst>
                    <a:ext uri="{9D8B030D-6E8A-4147-A177-3AD203B41FA5}">
                      <a16:colId xmlns:a16="http://schemas.microsoft.com/office/drawing/2014/main" val="448905221"/>
                    </a:ext>
                  </a:extLst>
                </a:gridCol>
                <a:gridCol w="2628477">
                  <a:extLst>
                    <a:ext uri="{9D8B030D-6E8A-4147-A177-3AD203B41FA5}">
                      <a16:colId xmlns:a16="http://schemas.microsoft.com/office/drawing/2014/main" val="3681262123"/>
                    </a:ext>
                  </a:extLst>
                </a:gridCol>
                <a:gridCol w="2628477">
                  <a:extLst>
                    <a:ext uri="{9D8B030D-6E8A-4147-A177-3AD203B41FA5}">
                      <a16:colId xmlns:a16="http://schemas.microsoft.com/office/drawing/2014/main" val="702106416"/>
                    </a:ext>
                  </a:extLst>
                </a:gridCol>
              </a:tblGrid>
              <a:tr h="1168424">
                <a:tc>
                  <a:txBody>
                    <a:bodyPr/>
                    <a:lstStyle/>
                    <a:p>
                      <a:pPr algn="ctr"/>
                      <a:r>
                        <a:rPr lang="en-US" dirty="0"/>
                        <a:t>id</a:t>
                      </a:r>
                      <a:endParaRPr lang="en-IN" dirty="0"/>
                    </a:p>
                  </a:txBody>
                  <a:tcPr/>
                </a:tc>
                <a:tc>
                  <a:txBody>
                    <a:bodyPr/>
                    <a:lstStyle/>
                    <a:p>
                      <a:pPr algn="ctr"/>
                      <a:r>
                        <a:rPr lang="en-US" dirty="0"/>
                        <a:t>Name</a:t>
                      </a:r>
                      <a:endParaRPr lang="en-IN" dirty="0"/>
                    </a:p>
                  </a:txBody>
                  <a:tcPr/>
                </a:tc>
                <a:tc>
                  <a:txBody>
                    <a:bodyPr/>
                    <a:lstStyle/>
                    <a:p>
                      <a:pPr algn="ctr"/>
                      <a:r>
                        <a:rPr lang="en-US" dirty="0"/>
                        <a:t>Department</a:t>
                      </a:r>
                      <a:endParaRPr lang="en-IN" dirty="0"/>
                    </a:p>
                  </a:txBody>
                  <a:tcPr/>
                </a:tc>
                <a:tc>
                  <a:txBody>
                    <a:bodyPr/>
                    <a:lstStyle/>
                    <a:p>
                      <a:pPr algn="ctr"/>
                      <a:r>
                        <a:rPr lang="en-US" dirty="0"/>
                        <a:t>Salary</a:t>
                      </a:r>
                      <a:endParaRPr lang="en-IN" dirty="0"/>
                    </a:p>
                  </a:txBody>
                  <a:tcPr/>
                </a:tc>
                <a:tc>
                  <a:txBody>
                    <a:bodyPr/>
                    <a:lstStyle/>
                    <a:p>
                      <a:pPr algn="ctr"/>
                      <a:r>
                        <a:rPr lang="en-US" dirty="0"/>
                        <a:t>rank</a:t>
                      </a:r>
                      <a:endParaRPr lang="en-IN" dirty="0"/>
                    </a:p>
                  </a:txBody>
                  <a:tcPr/>
                </a:tc>
                <a:extLst>
                  <a:ext uri="{0D108BD9-81ED-4DB2-BD59-A6C34878D82A}">
                    <a16:rowId xmlns:a16="http://schemas.microsoft.com/office/drawing/2014/main" val="2797798713"/>
                  </a:ext>
                </a:extLst>
              </a:tr>
              <a:tr h="1066464">
                <a:tc>
                  <a:txBody>
                    <a:bodyPr/>
                    <a:lstStyle/>
                    <a:p>
                      <a:r>
                        <a:rPr lang="en-US" dirty="0"/>
                        <a:t>2</a:t>
                      </a:r>
                      <a:endParaRPr lang="en-IN" dirty="0"/>
                    </a:p>
                  </a:txBody>
                  <a:tcPr/>
                </a:tc>
                <a:tc>
                  <a:txBody>
                    <a:bodyPr/>
                    <a:lstStyle/>
                    <a:p>
                      <a:r>
                        <a:rPr lang="en-US" dirty="0"/>
                        <a:t>Bob</a:t>
                      </a:r>
                      <a:endParaRPr lang="en-IN" dirty="0"/>
                    </a:p>
                  </a:txBody>
                  <a:tcPr/>
                </a:tc>
                <a:tc>
                  <a:txBody>
                    <a:bodyPr/>
                    <a:lstStyle/>
                    <a:p>
                      <a:r>
                        <a:rPr lang="en-US" dirty="0"/>
                        <a:t>HR</a:t>
                      </a:r>
                      <a:endParaRPr lang="en-IN" dirty="0"/>
                    </a:p>
                  </a:txBody>
                  <a:tcPr/>
                </a:tc>
                <a:tc>
                  <a:txBody>
                    <a:bodyPr/>
                    <a:lstStyle/>
                    <a:p>
                      <a:r>
                        <a:rPr lang="en-US" dirty="0"/>
                        <a:t>70000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155777772"/>
                  </a:ext>
                </a:extLst>
              </a:tr>
              <a:tr h="1066464">
                <a:tc>
                  <a:txBody>
                    <a:bodyPr/>
                    <a:lstStyle/>
                    <a:p>
                      <a:r>
                        <a:rPr lang="en-US" dirty="0"/>
                        <a:t>1</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tc>
                  <a:txBody>
                    <a:bodyPr/>
                    <a:lstStyle/>
                    <a:p>
                      <a:r>
                        <a:rPr lang="en-US" dirty="0"/>
                        <a:t>60000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76163551"/>
                  </a:ext>
                </a:extLst>
              </a:tr>
              <a:tr h="1066464">
                <a:tc>
                  <a:txBody>
                    <a:bodyPr/>
                    <a:lstStyle/>
                    <a:p>
                      <a:r>
                        <a:rPr lang="en-US" dirty="0"/>
                        <a:t>3</a:t>
                      </a:r>
                      <a:endParaRPr lang="en-IN" dirty="0"/>
                    </a:p>
                  </a:txBody>
                  <a:tcPr/>
                </a:tc>
                <a:tc>
                  <a:txBody>
                    <a:bodyPr/>
                    <a:lstStyle/>
                    <a:p>
                      <a:r>
                        <a:rPr lang="en-US" dirty="0"/>
                        <a:t>Charlie</a:t>
                      </a:r>
                      <a:endParaRPr lang="en-IN" dirty="0"/>
                    </a:p>
                  </a:txBody>
                  <a:tcPr/>
                </a:tc>
                <a:tc>
                  <a:txBody>
                    <a:bodyPr/>
                    <a:lstStyle/>
                    <a:p>
                      <a:r>
                        <a:rPr lang="en-US" dirty="0"/>
                        <a:t>IT</a:t>
                      </a:r>
                      <a:endParaRPr lang="en-IN" dirty="0"/>
                    </a:p>
                  </a:txBody>
                  <a:tcPr/>
                </a:tc>
                <a:tc>
                  <a:txBody>
                    <a:bodyPr/>
                    <a:lstStyle/>
                    <a:p>
                      <a:r>
                        <a:rPr lang="en-US" dirty="0"/>
                        <a:t>80000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043112542"/>
                  </a:ext>
                </a:extLst>
              </a:tr>
              <a:tr h="1066464">
                <a:tc>
                  <a:txBody>
                    <a:bodyPr/>
                    <a:lstStyle/>
                    <a:p>
                      <a:r>
                        <a:rPr lang="en-US" dirty="0"/>
                        <a:t>4</a:t>
                      </a:r>
                      <a:endParaRPr lang="en-IN" dirty="0"/>
                    </a:p>
                  </a:txBody>
                  <a:tcPr/>
                </a:tc>
                <a:tc>
                  <a:txBody>
                    <a:bodyPr/>
                    <a:lstStyle/>
                    <a:p>
                      <a:r>
                        <a:rPr lang="en-US" dirty="0"/>
                        <a:t>David</a:t>
                      </a:r>
                      <a:endParaRPr lang="en-IN" dirty="0"/>
                    </a:p>
                  </a:txBody>
                  <a:tcPr/>
                </a:tc>
                <a:tc>
                  <a:txBody>
                    <a:bodyPr/>
                    <a:lstStyle/>
                    <a:p>
                      <a:r>
                        <a:rPr lang="en-US" dirty="0"/>
                        <a:t>IT</a:t>
                      </a:r>
                      <a:endParaRPr lang="en-IN" dirty="0"/>
                    </a:p>
                  </a:txBody>
                  <a:tcPr/>
                </a:tc>
                <a:tc>
                  <a:txBody>
                    <a:bodyPr/>
                    <a:lstStyle/>
                    <a:p>
                      <a:r>
                        <a:rPr lang="en-US" dirty="0"/>
                        <a:t>75000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559634312"/>
                  </a:ext>
                </a:extLst>
              </a:tr>
              <a:tr h="1066464">
                <a:tc>
                  <a:txBody>
                    <a:bodyPr/>
                    <a:lstStyle/>
                    <a:p>
                      <a:r>
                        <a:rPr lang="en-US" dirty="0"/>
                        <a:t>5</a:t>
                      </a:r>
                      <a:endParaRPr lang="en-IN" dirty="0"/>
                    </a:p>
                  </a:txBody>
                  <a:tcPr/>
                </a:tc>
                <a:tc>
                  <a:txBody>
                    <a:bodyPr/>
                    <a:lstStyle/>
                    <a:p>
                      <a:r>
                        <a:rPr lang="en-US" dirty="0"/>
                        <a:t>Eve</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809969281"/>
                  </a:ext>
                </a:extLst>
              </a:tr>
              <a:tr h="1066464">
                <a:tc>
                  <a:txBody>
                    <a:bodyPr/>
                    <a:lstStyle/>
                    <a:p>
                      <a:r>
                        <a:rPr lang="en-US" dirty="0"/>
                        <a:t>6</a:t>
                      </a:r>
                      <a:endParaRPr lang="en-IN" dirty="0"/>
                    </a:p>
                  </a:txBody>
                  <a:tcPr/>
                </a:tc>
                <a:tc>
                  <a:txBody>
                    <a:bodyPr/>
                    <a:lstStyle/>
                    <a:p>
                      <a:r>
                        <a:rPr lang="en-US" dirty="0"/>
                        <a:t>Tom</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294888196"/>
                  </a:ext>
                </a:extLst>
              </a:tr>
              <a:tr h="1066464">
                <a:tc>
                  <a:txBody>
                    <a:bodyPr/>
                    <a:lstStyle/>
                    <a:p>
                      <a:r>
                        <a:rPr lang="en-US" dirty="0"/>
                        <a:t>7</a:t>
                      </a:r>
                      <a:endParaRPr lang="en-IN" dirty="0"/>
                    </a:p>
                  </a:txBody>
                  <a:tcPr/>
                </a:tc>
                <a:tc>
                  <a:txBody>
                    <a:bodyPr/>
                    <a:lstStyle/>
                    <a:p>
                      <a:r>
                        <a:rPr lang="en-US" dirty="0"/>
                        <a:t>John</a:t>
                      </a:r>
                      <a:endParaRPr lang="en-IN" dirty="0"/>
                    </a:p>
                  </a:txBody>
                  <a:tcPr/>
                </a:tc>
                <a:tc>
                  <a:txBody>
                    <a:bodyPr/>
                    <a:lstStyle/>
                    <a:p>
                      <a:r>
                        <a:rPr lang="en-US" dirty="0"/>
                        <a:t>Finance</a:t>
                      </a:r>
                      <a:endParaRPr lang="en-IN" dirty="0"/>
                    </a:p>
                  </a:txBody>
                  <a:tcPr/>
                </a:tc>
                <a:tc>
                  <a:txBody>
                    <a:bodyPr/>
                    <a:lstStyle/>
                    <a:p>
                      <a:r>
                        <a:rPr lang="en-US" dirty="0"/>
                        <a:t>50000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4012435291"/>
                  </a:ext>
                </a:extLst>
              </a:tr>
            </a:tbl>
          </a:graphicData>
        </a:graphic>
      </p:graphicFrame>
    </p:spTree>
    <p:extLst>
      <p:ext uri="{BB962C8B-B14F-4D97-AF65-F5344CB8AC3E}">
        <p14:creationId xmlns:p14="http://schemas.microsoft.com/office/powerpoint/2010/main" val="2213188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84971" y="591375"/>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Window functions- </a:t>
            </a:r>
            <a:r>
              <a:rPr lang="en-IN" sz="5400" b="1" dirty="0">
                <a:latin typeface="Times New Roman" panose="02020603050405020304" pitchFamily="18" charset="0"/>
                <a:cs typeface="Times New Roman" panose="02020603050405020304" pitchFamily="18" charset="0"/>
              </a:rPr>
              <a:t>Aggregate Functions</a:t>
            </a: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432305" y="2712783"/>
            <a:ext cx="15343632" cy="5260880"/>
          </a:xfrm>
          <a:noFill/>
          <a:ln w="19050">
            <a:noFill/>
          </a:ln>
        </p:spPr>
        <p:txBody>
          <a:bodyPr>
            <a:normAutofit/>
          </a:bodyPr>
          <a:lstStyle/>
          <a:p>
            <a:pPr marL="0" indent="0">
              <a:buNone/>
            </a:pPr>
            <a:r>
              <a:rPr lang="en-US" sz="4000" b="1" dirty="0">
                <a:latin typeface="Times New Roman" panose="02020603050405020304" pitchFamily="18" charset="0"/>
                <a:cs typeface="Times New Roman" panose="02020603050405020304" pitchFamily="18" charset="0"/>
              </a:rPr>
              <a:t>MAX() /MIN()</a:t>
            </a:r>
          </a:p>
          <a:p>
            <a:r>
              <a:rPr lang="en-US" sz="4000" dirty="0">
                <a:latin typeface="Times New Roman" panose="02020603050405020304" pitchFamily="18" charset="0"/>
                <a:cs typeface="Times New Roman" panose="02020603050405020304" pitchFamily="18" charset="0"/>
              </a:rPr>
              <a:t>Returns the minimum or maximum value over the window.</a:t>
            </a:r>
          </a:p>
          <a:p>
            <a:pPr marL="739247" lvl="1" indent="0">
              <a:buNone/>
            </a:pPr>
            <a:r>
              <a:rPr lang="en-US" sz="2800" b="1" dirty="0">
                <a:latin typeface="Times New Roman" panose="02020603050405020304" pitchFamily="18" charset="0"/>
                <a:cs typeface="Times New Roman" panose="02020603050405020304" pitchFamily="18" charset="0"/>
              </a:rPr>
              <a:t>SELECT id, Name, Department, Salary,</a:t>
            </a:r>
          </a:p>
          <a:p>
            <a:pPr marL="739247" lvl="1" indent="0">
              <a:buNone/>
            </a:pPr>
            <a:r>
              <a:rPr lang="en-US" sz="2800" b="1" dirty="0">
                <a:latin typeface="Times New Roman" panose="02020603050405020304" pitchFamily="18" charset="0"/>
                <a:cs typeface="Times New Roman" panose="02020603050405020304" pitchFamily="18" charset="0"/>
              </a:rPr>
              <a:t>MAX(Salary) over (PARTITION BY Department ORDER BY Salary DESC) AS  max_salary,</a:t>
            </a:r>
          </a:p>
          <a:p>
            <a:pPr marL="739247" lvl="1" indent="0">
              <a:buNone/>
            </a:pPr>
            <a:r>
              <a:rPr lang="en-US" sz="2800" b="1" dirty="0">
                <a:latin typeface="Times New Roman" panose="02020603050405020304" pitchFamily="18" charset="0"/>
                <a:cs typeface="Times New Roman" panose="02020603050405020304" pitchFamily="18" charset="0"/>
              </a:rPr>
              <a:t>MIN(Salary) over (PARTITION BY Department ORDER BY Salary ASC) AS  min_salary</a:t>
            </a:r>
          </a:p>
          <a:p>
            <a:pPr marL="739247" lvl="1" indent="0">
              <a:buNone/>
            </a:pPr>
            <a:r>
              <a:rPr lang="en-US" sz="2800" b="1" dirty="0">
                <a:latin typeface="Times New Roman" panose="02020603050405020304" pitchFamily="18" charset="0"/>
                <a:cs typeface="Times New Roman" panose="02020603050405020304" pitchFamily="18" charset="0"/>
              </a:rPr>
              <a:t>FROM employees;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3528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DBA02E-19BC-48D8-9AFA-A594A1BCA34B}"/>
              </a:ext>
            </a:extLst>
          </p:cNvPr>
          <p:cNvGraphicFramePr>
            <a:graphicFrameLocks noGrp="1"/>
          </p:cNvGraphicFramePr>
          <p:nvPr>
            <p:extLst>
              <p:ext uri="{D42A27DB-BD31-4B8C-83A1-F6EECF244321}">
                <p14:modId xmlns:p14="http://schemas.microsoft.com/office/powerpoint/2010/main" val="2782228328"/>
              </p:ext>
            </p:extLst>
          </p:nvPr>
        </p:nvGraphicFramePr>
        <p:xfrm>
          <a:off x="3285594" y="1175042"/>
          <a:ext cx="13142385" cy="8738603"/>
        </p:xfrm>
        <a:graphic>
          <a:graphicData uri="http://schemas.openxmlformats.org/drawingml/2006/table">
            <a:tbl>
              <a:tblPr firstRow="1" bandRow="1">
                <a:tableStyleId>{073A0DAA-6AF3-43AB-8588-CEC1D06C72B9}</a:tableStyleId>
              </a:tblPr>
              <a:tblGrid>
                <a:gridCol w="2628477">
                  <a:extLst>
                    <a:ext uri="{9D8B030D-6E8A-4147-A177-3AD203B41FA5}">
                      <a16:colId xmlns:a16="http://schemas.microsoft.com/office/drawing/2014/main" val="3034522019"/>
                    </a:ext>
                  </a:extLst>
                </a:gridCol>
                <a:gridCol w="2628477">
                  <a:extLst>
                    <a:ext uri="{9D8B030D-6E8A-4147-A177-3AD203B41FA5}">
                      <a16:colId xmlns:a16="http://schemas.microsoft.com/office/drawing/2014/main" val="1176297885"/>
                    </a:ext>
                  </a:extLst>
                </a:gridCol>
                <a:gridCol w="2628477">
                  <a:extLst>
                    <a:ext uri="{9D8B030D-6E8A-4147-A177-3AD203B41FA5}">
                      <a16:colId xmlns:a16="http://schemas.microsoft.com/office/drawing/2014/main" val="448905221"/>
                    </a:ext>
                  </a:extLst>
                </a:gridCol>
                <a:gridCol w="2628477">
                  <a:extLst>
                    <a:ext uri="{9D8B030D-6E8A-4147-A177-3AD203B41FA5}">
                      <a16:colId xmlns:a16="http://schemas.microsoft.com/office/drawing/2014/main" val="3681262123"/>
                    </a:ext>
                  </a:extLst>
                </a:gridCol>
                <a:gridCol w="2628477">
                  <a:extLst>
                    <a:ext uri="{9D8B030D-6E8A-4147-A177-3AD203B41FA5}">
                      <a16:colId xmlns:a16="http://schemas.microsoft.com/office/drawing/2014/main" val="702106416"/>
                    </a:ext>
                  </a:extLst>
                </a:gridCol>
              </a:tblGrid>
              <a:tr h="1273355">
                <a:tc>
                  <a:txBody>
                    <a:bodyPr/>
                    <a:lstStyle/>
                    <a:p>
                      <a:pPr algn="ctr"/>
                      <a:r>
                        <a:rPr lang="en-US" dirty="0"/>
                        <a:t>id</a:t>
                      </a:r>
                      <a:endParaRPr lang="en-IN" dirty="0"/>
                    </a:p>
                  </a:txBody>
                  <a:tcPr/>
                </a:tc>
                <a:tc>
                  <a:txBody>
                    <a:bodyPr/>
                    <a:lstStyle/>
                    <a:p>
                      <a:pPr algn="ctr"/>
                      <a:r>
                        <a:rPr lang="en-US" dirty="0"/>
                        <a:t>Name</a:t>
                      </a:r>
                      <a:endParaRPr lang="en-IN" dirty="0"/>
                    </a:p>
                  </a:txBody>
                  <a:tcPr/>
                </a:tc>
                <a:tc>
                  <a:txBody>
                    <a:bodyPr/>
                    <a:lstStyle/>
                    <a:p>
                      <a:pPr algn="ctr"/>
                      <a:r>
                        <a:rPr lang="en-US" dirty="0"/>
                        <a:t>Department</a:t>
                      </a:r>
                      <a:endParaRPr lang="en-IN" dirty="0"/>
                    </a:p>
                  </a:txBody>
                  <a:tcPr/>
                </a:tc>
                <a:tc>
                  <a:txBody>
                    <a:bodyPr/>
                    <a:lstStyle/>
                    <a:p>
                      <a:pPr algn="ctr"/>
                      <a:r>
                        <a:rPr lang="en-US" dirty="0"/>
                        <a:t>Salary</a:t>
                      </a:r>
                      <a:endParaRPr lang="en-IN" dirty="0"/>
                    </a:p>
                  </a:txBody>
                  <a:tcPr/>
                </a:tc>
                <a:tc>
                  <a:txBody>
                    <a:bodyPr/>
                    <a:lstStyle/>
                    <a:p>
                      <a:pPr algn="ctr"/>
                      <a:r>
                        <a:rPr lang="en-US" dirty="0"/>
                        <a:t>Max_salary</a:t>
                      </a:r>
                      <a:endParaRPr lang="en-IN" dirty="0"/>
                    </a:p>
                  </a:txBody>
                  <a:tcPr/>
                </a:tc>
                <a:extLst>
                  <a:ext uri="{0D108BD9-81ED-4DB2-BD59-A6C34878D82A}">
                    <a16:rowId xmlns:a16="http://schemas.microsoft.com/office/drawing/2014/main" val="2797798713"/>
                  </a:ext>
                </a:extLst>
              </a:tr>
              <a:tr h="1066464">
                <a:tc>
                  <a:txBody>
                    <a:bodyPr/>
                    <a:lstStyle/>
                    <a:p>
                      <a:r>
                        <a:rPr lang="en-US" dirty="0"/>
                        <a:t>2</a:t>
                      </a:r>
                      <a:endParaRPr lang="en-IN" dirty="0"/>
                    </a:p>
                  </a:txBody>
                  <a:tcPr/>
                </a:tc>
                <a:tc>
                  <a:txBody>
                    <a:bodyPr/>
                    <a:lstStyle/>
                    <a:p>
                      <a:r>
                        <a:rPr lang="en-US" dirty="0"/>
                        <a:t>Bob</a:t>
                      </a:r>
                      <a:endParaRPr lang="en-IN" dirty="0"/>
                    </a:p>
                  </a:txBody>
                  <a:tcPr/>
                </a:tc>
                <a:tc>
                  <a:txBody>
                    <a:bodyPr/>
                    <a:lstStyle/>
                    <a:p>
                      <a:r>
                        <a:rPr lang="en-US" dirty="0"/>
                        <a:t>HR</a:t>
                      </a:r>
                      <a:endParaRPr lang="en-IN" dirty="0"/>
                    </a:p>
                  </a:txBody>
                  <a:tcPr/>
                </a:tc>
                <a:tc>
                  <a:txBody>
                    <a:bodyPr/>
                    <a:lstStyle/>
                    <a:p>
                      <a:r>
                        <a:rPr lang="en-US" dirty="0"/>
                        <a:t>70000</a:t>
                      </a:r>
                      <a:endParaRPr lang="en-IN" dirty="0"/>
                    </a:p>
                  </a:txBody>
                  <a:tcPr/>
                </a:tc>
                <a:tc>
                  <a:txBody>
                    <a:bodyPr/>
                    <a:lstStyle/>
                    <a:p>
                      <a:r>
                        <a:rPr lang="en-US" dirty="0"/>
                        <a:t>70000</a:t>
                      </a:r>
                      <a:endParaRPr lang="en-IN" dirty="0"/>
                    </a:p>
                  </a:txBody>
                  <a:tcPr/>
                </a:tc>
                <a:extLst>
                  <a:ext uri="{0D108BD9-81ED-4DB2-BD59-A6C34878D82A}">
                    <a16:rowId xmlns:a16="http://schemas.microsoft.com/office/drawing/2014/main" val="3155777772"/>
                  </a:ext>
                </a:extLst>
              </a:tr>
              <a:tr h="1066464">
                <a:tc>
                  <a:txBody>
                    <a:bodyPr/>
                    <a:lstStyle/>
                    <a:p>
                      <a:r>
                        <a:rPr lang="en-US" dirty="0"/>
                        <a:t>1</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tc>
                  <a:txBody>
                    <a:bodyPr/>
                    <a:lstStyle/>
                    <a:p>
                      <a:r>
                        <a:rPr lang="en-US" dirty="0"/>
                        <a:t>60000</a:t>
                      </a:r>
                      <a:endParaRPr lang="en-IN" dirty="0"/>
                    </a:p>
                  </a:txBody>
                  <a:tcPr/>
                </a:tc>
                <a:tc>
                  <a:txBody>
                    <a:bodyPr/>
                    <a:lstStyle/>
                    <a:p>
                      <a:r>
                        <a:rPr lang="en-US" dirty="0"/>
                        <a:t>70000</a:t>
                      </a:r>
                      <a:endParaRPr lang="en-IN" dirty="0"/>
                    </a:p>
                  </a:txBody>
                  <a:tcPr/>
                </a:tc>
                <a:extLst>
                  <a:ext uri="{0D108BD9-81ED-4DB2-BD59-A6C34878D82A}">
                    <a16:rowId xmlns:a16="http://schemas.microsoft.com/office/drawing/2014/main" val="2521964821"/>
                  </a:ext>
                </a:extLst>
              </a:tr>
              <a:tr h="1066464">
                <a:tc>
                  <a:txBody>
                    <a:bodyPr/>
                    <a:lstStyle/>
                    <a:p>
                      <a:r>
                        <a:rPr lang="en-US" dirty="0"/>
                        <a:t>3</a:t>
                      </a:r>
                      <a:endParaRPr lang="en-IN" dirty="0"/>
                    </a:p>
                  </a:txBody>
                  <a:tcPr/>
                </a:tc>
                <a:tc>
                  <a:txBody>
                    <a:bodyPr/>
                    <a:lstStyle/>
                    <a:p>
                      <a:r>
                        <a:rPr lang="en-US" dirty="0"/>
                        <a:t>Charlie</a:t>
                      </a:r>
                      <a:endParaRPr lang="en-IN" dirty="0"/>
                    </a:p>
                  </a:txBody>
                  <a:tcPr/>
                </a:tc>
                <a:tc>
                  <a:txBody>
                    <a:bodyPr/>
                    <a:lstStyle/>
                    <a:p>
                      <a:r>
                        <a:rPr lang="en-US" dirty="0"/>
                        <a:t>IT</a:t>
                      </a:r>
                      <a:endParaRPr lang="en-IN" dirty="0"/>
                    </a:p>
                  </a:txBody>
                  <a:tcPr/>
                </a:tc>
                <a:tc>
                  <a:txBody>
                    <a:bodyPr/>
                    <a:lstStyle/>
                    <a:p>
                      <a:r>
                        <a:rPr lang="en-US" dirty="0"/>
                        <a:t>80000</a:t>
                      </a:r>
                      <a:endParaRPr lang="en-IN" dirty="0"/>
                    </a:p>
                  </a:txBody>
                  <a:tcPr/>
                </a:tc>
                <a:tc>
                  <a:txBody>
                    <a:bodyPr/>
                    <a:lstStyle/>
                    <a:p>
                      <a:r>
                        <a:rPr lang="en-US" dirty="0"/>
                        <a:t>80000</a:t>
                      </a:r>
                      <a:endParaRPr lang="en-IN" dirty="0"/>
                    </a:p>
                  </a:txBody>
                  <a:tcPr/>
                </a:tc>
                <a:extLst>
                  <a:ext uri="{0D108BD9-81ED-4DB2-BD59-A6C34878D82A}">
                    <a16:rowId xmlns:a16="http://schemas.microsoft.com/office/drawing/2014/main" val="4043112542"/>
                  </a:ext>
                </a:extLst>
              </a:tr>
              <a:tr h="1066464">
                <a:tc>
                  <a:txBody>
                    <a:bodyPr/>
                    <a:lstStyle/>
                    <a:p>
                      <a:r>
                        <a:rPr lang="en-US" dirty="0"/>
                        <a:t>4</a:t>
                      </a:r>
                      <a:endParaRPr lang="en-IN" dirty="0"/>
                    </a:p>
                  </a:txBody>
                  <a:tcPr/>
                </a:tc>
                <a:tc>
                  <a:txBody>
                    <a:bodyPr/>
                    <a:lstStyle/>
                    <a:p>
                      <a:r>
                        <a:rPr lang="en-US" dirty="0"/>
                        <a:t>David</a:t>
                      </a:r>
                      <a:endParaRPr lang="en-IN" dirty="0"/>
                    </a:p>
                  </a:txBody>
                  <a:tcPr/>
                </a:tc>
                <a:tc>
                  <a:txBody>
                    <a:bodyPr/>
                    <a:lstStyle/>
                    <a:p>
                      <a:r>
                        <a:rPr lang="en-US" dirty="0"/>
                        <a:t>IT</a:t>
                      </a:r>
                      <a:endParaRPr lang="en-IN" dirty="0"/>
                    </a:p>
                  </a:txBody>
                  <a:tcPr/>
                </a:tc>
                <a:tc>
                  <a:txBody>
                    <a:bodyPr/>
                    <a:lstStyle/>
                    <a:p>
                      <a:r>
                        <a:rPr lang="en-US" dirty="0"/>
                        <a:t>75000</a:t>
                      </a:r>
                      <a:endParaRPr lang="en-IN" dirty="0"/>
                    </a:p>
                  </a:txBody>
                  <a:tcPr/>
                </a:tc>
                <a:tc>
                  <a:txBody>
                    <a:bodyPr/>
                    <a:lstStyle/>
                    <a:p>
                      <a:r>
                        <a:rPr lang="en-US" dirty="0"/>
                        <a:t>80000</a:t>
                      </a:r>
                      <a:endParaRPr lang="en-IN" dirty="0"/>
                    </a:p>
                  </a:txBody>
                  <a:tcPr/>
                </a:tc>
                <a:extLst>
                  <a:ext uri="{0D108BD9-81ED-4DB2-BD59-A6C34878D82A}">
                    <a16:rowId xmlns:a16="http://schemas.microsoft.com/office/drawing/2014/main" val="559634312"/>
                  </a:ext>
                </a:extLst>
              </a:tr>
              <a:tr h="1066464">
                <a:tc>
                  <a:txBody>
                    <a:bodyPr/>
                    <a:lstStyle/>
                    <a:p>
                      <a:r>
                        <a:rPr lang="en-US" dirty="0"/>
                        <a:t>5</a:t>
                      </a:r>
                      <a:endParaRPr lang="en-IN" dirty="0"/>
                    </a:p>
                  </a:txBody>
                  <a:tcPr/>
                </a:tc>
                <a:tc>
                  <a:txBody>
                    <a:bodyPr/>
                    <a:lstStyle/>
                    <a:p>
                      <a:r>
                        <a:rPr lang="en-US" dirty="0"/>
                        <a:t>Eve</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90000</a:t>
                      </a:r>
                      <a:endParaRPr lang="en-IN" dirty="0"/>
                    </a:p>
                  </a:txBody>
                  <a:tcPr/>
                </a:tc>
                <a:extLst>
                  <a:ext uri="{0D108BD9-81ED-4DB2-BD59-A6C34878D82A}">
                    <a16:rowId xmlns:a16="http://schemas.microsoft.com/office/drawing/2014/main" val="2809969281"/>
                  </a:ext>
                </a:extLst>
              </a:tr>
              <a:tr h="1066464">
                <a:tc>
                  <a:txBody>
                    <a:bodyPr/>
                    <a:lstStyle/>
                    <a:p>
                      <a:r>
                        <a:rPr lang="en-US" dirty="0"/>
                        <a:t>6</a:t>
                      </a:r>
                      <a:endParaRPr lang="en-IN" dirty="0"/>
                    </a:p>
                  </a:txBody>
                  <a:tcPr/>
                </a:tc>
                <a:tc>
                  <a:txBody>
                    <a:bodyPr/>
                    <a:lstStyle/>
                    <a:p>
                      <a:r>
                        <a:rPr lang="en-US" dirty="0"/>
                        <a:t>Tom</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90000</a:t>
                      </a:r>
                      <a:endParaRPr lang="en-IN" dirty="0"/>
                    </a:p>
                  </a:txBody>
                  <a:tcPr/>
                </a:tc>
                <a:extLst>
                  <a:ext uri="{0D108BD9-81ED-4DB2-BD59-A6C34878D82A}">
                    <a16:rowId xmlns:a16="http://schemas.microsoft.com/office/drawing/2014/main" val="1294888196"/>
                  </a:ext>
                </a:extLst>
              </a:tr>
              <a:tr h="1066464">
                <a:tc>
                  <a:txBody>
                    <a:bodyPr/>
                    <a:lstStyle/>
                    <a:p>
                      <a:r>
                        <a:rPr lang="en-US" dirty="0"/>
                        <a:t>7</a:t>
                      </a:r>
                      <a:endParaRPr lang="en-IN" dirty="0"/>
                    </a:p>
                  </a:txBody>
                  <a:tcPr/>
                </a:tc>
                <a:tc>
                  <a:txBody>
                    <a:bodyPr/>
                    <a:lstStyle/>
                    <a:p>
                      <a:r>
                        <a:rPr lang="en-US" dirty="0"/>
                        <a:t>John</a:t>
                      </a:r>
                      <a:endParaRPr lang="en-IN" dirty="0"/>
                    </a:p>
                  </a:txBody>
                  <a:tcPr/>
                </a:tc>
                <a:tc>
                  <a:txBody>
                    <a:bodyPr/>
                    <a:lstStyle/>
                    <a:p>
                      <a:r>
                        <a:rPr lang="en-US" dirty="0"/>
                        <a:t>Finance</a:t>
                      </a:r>
                      <a:endParaRPr lang="en-IN" dirty="0"/>
                    </a:p>
                  </a:txBody>
                  <a:tcPr/>
                </a:tc>
                <a:tc>
                  <a:txBody>
                    <a:bodyPr/>
                    <a:lstStyle/>
                    <a:p>
                      <a:r>
                        <a:rPr lang="en-US" dirty="0"/>
                        <a:t>50000</a:t>
                      </a:r>
                      <a:endParaRPr lang="en-IN" dirty="0"/>
                    </a:p>
                  </a:txBody>
                  <a:tcPr/>
                </a:tc>
                <a:tc>
                  <a:txBody>
                    <a:bodyPr/>
                    <a:lstStyle/>
                    <a:p>
                      <a:r>
                        <a:rPr lang="en-US" dirty="0"/>
                        <a:t>90000</a:t>
                      </a:r>
                      <a:endParaRPr lang="en-IN" dirty="0"/>
                    </a:p>
                  </a:txBody>
                  <a:tcPr/>
                </a:tc>
                <a:extLst>
                  <a:ext uri="{0D108BD9-81ED-4DB2-BD59-A6C34878D82A}">
                    <a16:rowId xmlns:a16="http://schemas.microsoft.com/office/drawing/2014/main" val="4012435291"/>
                  </a:ext>
                </a:extLst>
              </a:tr>
            </a:tbl>
          </a:graphicData>
        </a:graphic>
      </p:graphicFrame>
    </p:spTree>
    <p:extLst>
      <p:ext uri="{BB962C8B-B14F-4D97-AF65-F5344CB8AC3E}">
        <p14:creationId xmlns:p14="http://schemas.microsoft.com/office/powerpoint/2010/main" val="12141876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35270-AF6F-AE7F-1F7D-77949F6954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FEA69-D415-6069-9C53-0311A2A1ACE2}"/>
              </a:ext>
            </a:extLst>
          </p:cNvPr>
          <p:cNvSpPr>
            <a:spLocks noGrp="1"/>
          </p:cNvSpPr>
          <p:nvPr>
            <p:ph type="title"/>
          </p:nvPr>
        </p:nvSpPr>
        <p:spPr>
          <a:xfrm>
            <a:off x="2184971" y="591375"/>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Window functions- </a:t>
            </a:r>
            <a:r>
              <a:rPr lang="en-IN" sz="5400" b="1" dirty="0">
                <a:latin typeface="Times New Roman" panose="02020603050405020304" pitchFamily="18" charset="0"/>
                <a:cs typeface="Times New Roman" panose="02020603050405020304" pitchFamily="18" charset="0"/>
              </a:rPr>
              <a:t>Aggregate Functions</a:t>
            </a:r>
          </a:p>
        </p:txBody>
      </p:sp>
      <p:sp>
        <p:nvSpPr>
          <p:cNvPr id="3" name="Content Placeholder 2">
            <a:extLst>
              <a:ext uri="{FF2B5EF4-FFF2-40B4-BE49-F238E27FC236}">
                <a16:creationId xmlns:a16="http://schemas.microsoft.com/office/drawing/2014/main" id="{C16CF325-5539-8993-AB11-7D95BC8A20CE}"/>
              </a:ext>
            </a:extLst>
          </p:cNvPr>
          <p:cNvSpPr>
            <a:spLocks noGrp="1"/>
          </p:cNvSpPr>
          <p:nvPr>
            <p:ph idx="1"/>
          </p:nvPr>
        </p:nvSpPr>
        <p:spPr>
          <a:xfrm>
            <a:off x="2432305" y="2712783"/>
            <a:ext cx="15343632" cy="5260880"/>
          </a:xfrm>
          <a:noFill/>
          <a:ln w="19050">
            <a:noFill/>
          </a:ln>
        </p:spPr>
        <p:txBody>
          <a:bodyPr>
            <a:normAutofit/>
          </a:bodyPr>
          <a:lstStyle/>
          <a:p>
            <a:pPr marL="0" indent="0">
              <a:buNone/>
            </a:pPr>
            <a:r>
              <a:rPr lang="en-US" sz="4000" b="1" dirty="0">
                <a:latin typeface="Times New Roman" panose="02020603050405020304" pitchFamily="18" charset="0"/>
                <a:cs typeface="Times New Roman" panose="02020603050405020304" pitchFamily="18" charset="0"/>
              </a:rPr>
              <a:t>AVG()</a:t>
            </a:r>
          </a:p>
          <a:p>
            <a:r>
              <a:rPr lang="en-US" sz="3200" dirty="0">
                <a:latin typeface="Times New Roman" panose="02020603050405020304" pitchFamily="18" charset="0"/>
                <a:cs typeface="Times New Roman" panose="02020603050405020304" pitchFamily="18" charset="0"/>
              </a:rPr>
              <a:t>Calculates the average value over the window of rows.</a:t>
            </a:r>
          </a:p>
          <a:p>
            <a:pPr marL="739247" lvl="1" indent="0">
              <a:buNone/>
            </a:pPr>
            <a:r>
              <a:rPr lang="en-US" sz="2800" b="1" dirty="0">
                <a:latin typeface="Times New Roman" panose="02020603050405020304" pitchFamily="18" charset="0"/>
                <a:cs typeface="Times New Roman" panose="02020603050405020304" pitchFamily="18" charset="0"/>
              </a:rPr>
              <a:t>SELECT Name, Salary,</a:t>
            </a:r>
          </a:p>
          <a:p>
            <a:pPr marL="739247" lvl="1" indent="0">
              <a:buNone/>
            </a:pPr>
            <a:r>
              <a:rPr lang="en-US" sz="2800" b="1" dirty="0">
                <a:latin typeface="Times New Roman" panose="02020603050405020304" pitchFamily="18" charset="0"/>
                <a:cs typeface="Times New Roman" panose="02020603050405020304" pitchFamily="18" charset="0"/>
              </a:rPr>
              <a:t>       AVG(Salary) OVER (PARTITION BY Department ORDER BY Salary DESC) AS AvgSalary</a:t>
            </a:r>
          </a:p>
          <a:p>
            <a:pPr marL="739247" lvl="1" indent="0">
              <a:buNone/>
            </a:pPr>
            <a:r>
              <a:rPr lang="en-US" sz="2800" b="1" dirty="0">
                <a:latin typeface="Times New Roman" panose="02020603050405020304" pitchFamily="18" charset="0"/>
                <a:cs typeface="Times New Roman" panose="02020603050405020304" pitchFamily="18" charset="0"/>
              </a:rPr>
              <a:t>FROM Employees;</a:t>
            </a:r>
          </a:p>
        </p:txBody>
      </p:sp>
      <p:sp>
        <p:nvSpPr>
          <p:cNvPr id="4" name="Rectangle 1">
            <a:extLst>
              <a:ext uri="{FF2B5EF4-FFF2-40B4-BE49-F238E27FC236}">
                <a16:creationId xmlns:a16="http://schemas.microsoft.com/office/drawing/2014/main" id="{EDDB9BDD-C29D-CF5D-3BCA-41B2BDD421DE}"/>
              </a:ext>
            </a:extLst>
          </p:cNvPr>
          <p:cNvSpPr>
            <a:spLocks noChangeArrowheads="1"/>
          </p:cNvSpPr>
          <p:nvPr/>
        </p:nvSpPr>
        <p:spPr bwMode="auto">
          <a:xfrm>
            <a:off x="0" y="0"/>
            <a:ext cx="197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Unicode MS"/>
              </a:rPr>
              <a:t>AVG()</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903413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7C2CC-AED0-7316-78E8-9776F3B8D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DE6505-C011-3226-9FAC-22BCCBB3A7C7}"/>
              </a:ext>
            </a:extLst>
          </p:cNvPr>
          <p:cNvSpPr>
            <a:spLocks noGrp="1"/>
          </p:cNvSpPr>
          <p:nvPr>
            <p:ph type="title"/>
          </p:nvPr>
        </p:nvSpPr>
        <p:spPr>
          <a:xfrm>
            <a:off x="2184971" y="0"/>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Window functions- </a:t>
            </a:r>
            <a:r>
              <a:rPr lang="en-IN" sz="5400" b="1" dirty="0">
                <a:latin typeface="Times New Roman" panose="02020603050405020304" pitchFamily="18" charset="0"/>
                <a:cs typeface="Times New Roman" panose="02020603050405020304" pitchFamily="18" charset="0"/>
              </a:rPr>
              <a:t>Aggregate Functions</a:t>
            </a:r>
          </a:p>
        </p:txBody>
      </p:sp>
      <p:sp>
        <p:nvSpPr>
          <p:cNvPr id="3" name="Content Placeholder 2">
            <a:extLst>
              <a:ext uri="{FF2B5EF4-FFF2-40B4-BE49-F238E27FC236}">
                <a16:creationId xmlns:a16="http://schemas.microsoft.com/office/drawing/2014/main" id="{6DFD2D92-D9A7-93B1-943D-5D4B8BEEA726}"/>
              </a:ext>
            </a:extLst>
          </p:cNvPr>
          <p:cNvSpPr>
            <a:spLocks noGrp="1"/>
          </p:cNvSpPr>
          <p:nvPr>
            <p:ph idx="1"/>
          </p:nvPr>
        </p:nvSpPr>
        <p:spPr>
          <a:xfrm>
            <a:off x="2538986" y="2103120"/>
            <a:ext cx="15343632" cy="8793480"/>
          </a:xfrm>
          <a:noFill/>
          <a:ln w="19050">
            <a:noFill/>
          </a:ln>
        </p:spPr>
        <p:txBody>
          <a:bodyPr>
            <a:normAutofit fontScale="92500" lnSpcReduction="10000"/>
          </a:bodyPr>
          <a:lstStyle/>
          <a:p>
            <a:pPr marL="0" indent="0">
              <a:buNone/>
            </a:pPr>
            <a:r>
              <a:rPr lang="en-US" sz="4000" b="1" dirty="0">
                <a:latin typeface="Times New Roman" panose="02020603050405020304" pitchFamily="18" charset="0"/>
                <a:cs typeface="Times New Roman" panose="02020603050405020304" pitchFamily="18" charset="0"/>
              </a:rPr>
              <a:t>SUM()</a:t>
            </a:r>
          </a:p>
          <a:p>
            <a:r>
              <a:rPr lang="en-US" sz="3200" dirty="0">
                <a:latin typeface="Times New Roman" panose="02020603050405020304" pitchFamily="18" charset="0"/>
                <a:cs typeface="Times New Roman" panose="02020603050405020304" pitchFamily="18" charset="0"/>
              </a:rPr>
              <a:t>Calculates the cumulative sum over a window of rows.</a:t>
            </a:r>
          </a:p>
          <a:p>
            <a:pPr marL="739247" lvl="1" indent="0">
              <a:buNone/>
            </a:pPr>
            <a:r>
              <a:rPr lang="en-US" sz="2800" b="1" dirty="0">
                <a:latin typeface="Times New Roman" panose="02020603050405020304" pitchFamily="18" charset="0"/>
                <a:cs typeface="Times New Roman" panose="02020603050405020304" pitchFamily="18" charset="0"/>
              </a:rPr>
              <a:t>SELECT Name, Salary,</a:t>
            </a:r>
          </a:p>
          <a:p>
            <a:pPr marL="739247" lvl="1" indent="0">
              <a:buNone/>
            </a:pPr>
            <a:r>
              <a:rPr lang="en-US" sz="2800" b="1" dirty="0">
                <a:latin typeface="Times New Roman" panose="02020603050405020304" pitchFamily="18" charset="0"/>
                <a:cs typeface="Times New Roman" panose="02020603050405020304" pitchFamily="18" charset="0"/>
              </a:rPr>
              <a:t>       SUM(Salary) OVER (ORDER BY Salary DESC) AS CumulativeSalary</a:t>
            </a:r>
          </a:p>
          <a:p>
            <a:pPr marL="739247" lvl="1" indent="0">
              <a:buNone/>
            </a:pPr>
            <a:r>
              <a:rPr lang="en-US" sz="2800" b="1" dirty="0">
                <a:latin typeface="Times New Roman" panose="02020603050405020304" pitchFamily="18" charset="0"/>
                <a:cs typeface="Times New Roman" panose="02020603050405020304" pitchFamily="18" charset="0"/>
              </a:rPr>
              <a:t>FROM Employees;</a:t>
            </a:r>
          </a:p>
          <a:p>
            <a:pPr marL="739247" lvl="1" indent="0">
              <a:buNone/>
            </a:pPr>
            <a:endParaRPr lang="en-US" sz="2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With Partition</a:t>
            </a:r>
          </a:p>
          <a:p>
            <a:pPr marL="739247" lvl="1" indent="0">
              <a:buNone/>
            </a:pPr>
            <a:r>
              <a:rPr lang="en-US" sz="2800" b="1" dirty="0">
                <a:latin typeface="Times New Roman" panose="02020603050405020304" pitchFamily="18" charset="0"/>
                <a:cs typeface="Times New Roman" panose="02020603050405020304" pitchFamily="18" charset="0"/>
              </a:rPr>
              <a:t>SELECT SalesPerson, Month, Sales,</a:t>
            </a:r>
          </a:p>
          <a:p>
            <a:pPr marL="739247" lvl="1" indent="0">
              <a:buNone/>
            </a:pPr>
            <a:r>
              <a:rPr lang="en-US" sz="2800" b="1" dirty="0">
                <a:latin typeface="Times New Roman" panose="02020603050405020304" pitchFamily="18" charset="0"/>
                <a:cs typeface="Times New Roman" panose="02020603050405020304" pitchFamily="18" charset="0"/>
              </a:rPr>
              <a:t>       SUM(Sales) OVER (PARTITION BY SalesPerson ORDER BY Month) AS RunningTotal</a:t>
            </a:r>
          </a:p>
          <a:p>
            <a:pPr marL="739247" lvl="1" indent="0">
              <a:buNone/>
            </a:pPr>
            <a:r>
              <a:rPr lang="en-US" sz="2800" b="1" dirty="0">
                <a:latin typeface="Times New Roman" panose="02020603050405020304" pitchFamily="18" charset="0"/>
                <a:cs typeface="Times New Roman" panose="02020603050405020304" pitchFamily="18" charset="0"/>
              </a:rPr>
              <a:t>FROM Sales;</a:t>
            </a:r>
          </a:p>
          <a:p>
            <a:pPr marL="739247" lvl="1" indent="0">
              <a:buNone/>
            </a:pPr>
            <a:endParaRPr lang="en-US" sz="2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With out partition</a:t>
            </a:r>
          </a:p>
          <a:p>
            <a:pPr marL="739247" lvl="1" indent="0">
              <a:buNone/>
            </a:pPr>
            <a:r>
              <a:rPr lang="en-US" sz="2800" b="1" dirty="0">
                <a:latin typeface="Times New Roman" panose="02020603050405020304" pitchFamily="18" charset="0"/>
                <a:cs typeface="Times New Roman" panose="02020603050405020304" pitchFamily="18" charset="0"/>
              </a:rPr>
              <a:t>SELECT SalesPerson, Month, Sales,</a:t>
            </a:r>
          </a:p>
          <a:p>
            <a:pPr marL="739247" lvl="1" indent="0">
              <a:buNone/>
            </a:pPr>
            <a:r>
              <a:rPr lang="en-US" sz="2800" b="1" dirty="0">
                <a:latin typeface="Times New Roman" panose="02020603050405020304" pitchFamily="18" charset="0"/>
                <a:cs typeface="Times New Roman" panose="02020603050405020304" pitchFamily="18" charset="0"/>
              </a:rPr>
              <a:t>       SUM(Sales) OVER (ORDER BY Month) AS RunningTotal</a:t>
            </a:r>
          </a:p>
          <a:p>
            <a:pPr marL="739247" lvl="1" indent="0">
              <a:buNone/>
            </a:pPr>
            <a:r>
              <a:rPr lang="en-US" sz="2800" b="1" dirty="0">
                <a:latin typeface="Times New Roman" panose="02020603050405020304" pitchFamily="18" charset="0"/>
                <a:cs typeface="Times New Roman" panose="02020603050405020304" pitchFamily="18" charset="0"/>
              </a:rPr>
              <a:t>FROM Sales;</a:t>
            </a:r>
          </a:p>
          <a:p>
            <a:pPr lvl="1">
              <a:buFont typeface="Wingdings" panose="05000000000000000000" pitchFamily="2" charset="2"/>
              <a:buChar char="Ø"/>
            </a:pPr>
            <a:endParaRPr lang="en-US" sz="2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8097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6A9089-B445-8847-ECAA-5959ABF9493A}"/>
              </a:ext>
            </a:extLst>
          </p:cNvPr>
          <p:cNvGraphicFramePr>
            <a:graphicFrameLocks noGrp="1"/>
          </p:cNvGraphicFramePr>
          <p:nvPr>
            <p:extLst>
              <p:ext uri="{D42A27DB-BD31-4B8C-83A1-F6EECF244321}">
                <p14:modId xmlns:p14="http://schemas.microsoft.com/office/powerpoint/2010/main" val="2346410521"/>
              </p:ext>
            </p:extLst>
          </p:nvPr>
        </p:nvGraphicFramePr>
        <p:xfrm>
          <a:off x="3285595" y="1590269"/>
          <a:ext cx="13142384" cy="3744468"/>
        </p:xfrm>
        <a:graphic>
          <a:graphicData uri="http://schemas.openxmlformats.org/drawingml/2006/table">
            <a:tbl>
              <a:tblPr firstRow="1" bandRow="1">
                <a:tableStyleId>{5C22544A-7EE6-4342-B048-85BDC9FD1C3A}</a:tableStyleId>
              </a:tblPr>
              <a:tblGrid>
                <a:gridCol w="3285596">
                  <a:extLst>
                    <a:ext uri="{9D8B030D-6E8A-4147-A177-3AD203B41FA5}">
                      <a16:colId xmlns:a16="http://schemas.microsoft.com/office/drawing/2014/main" val="145190884"/>
                    </a:ext>
                  </a:extLst>
                </a:gridCol>
                <a:gridCol w="3285596">
                  <a:extLst>
                    <a:ext uri="{9D8B030D-6E8A-4147-A177-3AD203B41FA5}">
                      <a16:colId xmlns:a16="http://schemas.microsoft.com/office/drawing/2014/main" val="4150225198"/>
                    </a:ext>
                  </a:extLst>
                </a:gridCol>
                <a:gridCol w="3285596">
                  <a:extLst>
                    <a:ext uri="{9D8B030D-6E8A-4147-A177-3AD203B41FA5}">
                      <a16:colId xmlns:a16="http://schemas.microsoft.com/office/drawing/2014/main" val="14530814"/>
                    </a:ext>
                  </a:extLst>
                </a:gridCol>
                <a:gridCol w="3285596">
                  <a:extLst>
                    <a:ext uri="{9D8B030D-6E8A-4147-A177-3AD203B41FA5}">
                      <a16:colId xmlns:a16="http://schemas.microsoft.com/office/drawing/2014/main" val="1300618799"/>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Month</a:t>
                      </a:r>
                    </a:p>
                  </a:txBody>
                  <a:tcPr/>
                </a:tc>
                <a:tc>
                  <a:txBody>
                    <a:bodyPr/>
                    <a:lstStyle/>
                    <a:p>
                      <a:pPr algn="ctr"/>
                      <a:r>
                        <a:rPr lang="en-US" dirty="0">
                          <a:latin typeface="Times New Roman" panose="02020603050405020304" pitchFamily="18" charset="0"/>
                          <a:cs typeface="Times New Roman" panose="02020603050405020304" pitchFamily="18" charset="0"/>
                        </a:rPr>
                        <a:t>Sales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Running salary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4150657"/>
                  </a:ext>
                </a:extLst>
              </a:tr>
              <a:tr h="370840">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January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5264268"/>
                  </a:ext>
                </a:extLst>
              </a:tr>
              <a:tr h="370840">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February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2500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5978766"/>
                  </a:ext>
                </a:extLst>
              </a:tr>
              <a:tr h="370840">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March</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1200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3700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5357283"/>
                  </a:ext>
                </a:extLst>
              </a:tr>
              <a:tr h="370840">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January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5138314"/>
                  </a:ext>
                </a:extLst>
              </a:tr>
              <a:tr h="370840">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February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1700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795377"/>
                  </a:ext>
                </a:extLst>
              </a:tr>
              <a:tr h="370840">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March</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2700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2868448"/>
                  </a:ext>
                </a:extLst>
              </a:tr>
            </a:tbl>
          </a:graphicData>
        </a:graphic>
      </p:graphicFrame>
      <p:sp>
        <p:nvSpPr>
          <p:cNvPr id="5" name="TextBox 4">
            <a:extLst>
              <a:ext uri="{FF2B5EF4-FFF2-40B4-BE49-F238E27FC236}">
                <a16:creationId xmlns:a16="http://schemas.microsoft.com/office/drawing/2014/main" id="{E36BB25E-5553-B89E-3954-60A6E2105160}"/>
              </a:ext>
            </a:extLst>
          </p:cNvPr>
          <p:cNvSpPr txBox="1"/>
          <p:nvPr/>
        </p:nvSpPr>
        <p:spPr>
          <a:xfrm>
            <a:off x="3072235" y="367546"/>
            <a:ext cx="835776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With Partition Over Salesperson</a:t>
            </a:r>
            <a:endParaRPr lang="en-IN" sz="4000"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743D809-C36A-1768-1303-42545D83A40D}"/>
              </a:ext>
            </a:extLst>
          </p:cNvPr>
          <p:cNvGraphicFramePr>
            <a:graphicFrameLocks noGrp="1"/>
          </p:cNvGraphicFramePr>
          <p:nvPr>
            <p:extLst>
              <p:ext uri="{D42A27DB-BD31-4B8C-83A1-F6EECF244321}">
                <p14:modId xmlns:p14="http://schemas.microsoft.com/office/powerpoint/2010/main" val="1902029467"/>
              </p:ext>
            </p:extLst>
          </p:nvPr>
        </p:nvGraphicFramePr>
        <p:xfrm>
          <a:off x="3307080" y="6634709"/>
          <a:ext cx="13120899" cy="3744468"/>
        </p:xfrm>
        <a:graphic>
          <a:graphicData uri="http://schemas.openxmlformats.org/drawingml/2006/table">
            <a:tbl>
              <a:tblPr firstRow="1" bandRow="1">
                <a:tableStyleId>{5C22544A-7EE6-4342-B048-85BDC9FD1C3A}</a:tableStyleId>
              </a:tblPr>
              <a:tblGrid>
                <a:gridCol w="3264111">
                  <a:extLst>
                    <a:ext uri="{9D8B030D-6E8A-4147-A177-3AD203B41FA5}">
                      <a16:colId xmlns:a16="http://schemas.microsoft.com/office/drawing/2014/main" val="145190884"/>
                    </a:ext>
                  </a:extLst>
                </a:gridCol>
                <a:gridCol w="3285596">
                  <a:extLst>
                    <a:ext uri="{9D8B030D-6E8A-4147-A177-3AD203B41FA5}">
                      <a16:colId xmlns:a16="http://schemas.microsoft.com/office/drawing/2014/main" val="4150225198"/>
                    </a:ext>
                  </a:extLst>
                </a:gridCol>
                <a:gridCol w="3285596">
                  <a:extLst>
                    <a:ext uri="{9D8B030D-6E8A-4147-A177-3AD203B41FA5}">
                      <a16:colId xmlns:a16="http://schemas.microsoft.com/office/drawing/2014/main" val="14530814"/>
                    </a:ext>
                  </a:extLst>
                </a:gridCol>
                <a:gridCol w="3285596">
                  <a:extLst>
                    <a:ext uri="{9D8B030D-6E8A-4147-A177-3AD203B41FA5}">
                      <a16:colId xmlns:a16="http://schemas.microsoft.com/office/drawing/2014/main" val="1300618799"/>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Month</a:t>
                      </a:r>
                    </a:p>
                  </a:txBody>
                  <a:tcPr/>
                </a:tc>
                <a:tc>
                  <a:txBody>
                    <a:bodyPr/>
                    <a:lstStyle/>
                    <a:p>
                      <a:pPr algn="ctr"/>
                      <a:r>
                        <a:rPr lang="en-US" dirty="0">
                          <a:latin typeface="Times New Roman" panose="02020603050405020304" pitchFamily="18" charset="0"/>
                          <a:cs typeface="Times New Roman" panose="02020603050405020304" pitchFamily="18" charset="0"/>
                        </a:rPr>
                        <a:t>Sales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Running salary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4150657"/>
                  </a:ext>
                </a:extLst>
              </a:tr>
              <a:tr h="370840">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January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5264268"/>
                  </a:ext>
                </a:extLst>
              </a:tr>
              <a:tr h="370840">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January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1800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5978766"/>
                  </a:ext>
                </a:extLst>
              </a:tr>
              <a:tr h="370840">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February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3300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5357283"/>
                  </a:ext>
                </a:extLst>
              </a:tr>
              <a:tr h="370840">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February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4200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5138314"/>
                  </a:ext>
                </a:extLst>
              </a:tr>
              <a:tr h="370840">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March</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1200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5400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795377"/>
                  </a:ext>
                </a:extLst>
              </a:tr>
              <a:tr h="370840">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March</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6400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2868448"/>
                  </a:ext>
                </a:extLst>
              </a:tr>
            </a:tbl>
          </a:graphicData>
        </a:graphic>
      </p:graphicFrame>
      <p:sp>
        <p:nvSpPr>
          <p:cNvPr id="7" name="TextBox 6">
            <a:extLst>
              <a:ext uri="{FF2B5EF4-FFF2-40B4-BE49-F238E27FC236}">
                <a16:creationId xmlns:a16="http://schemas.microsoft.com/office/drawing/2014/main" id="{99CC8753-D02F-0A0E-772B-A1758877E66E}"/>
              </a:ext>
            </a:extLst>
          </p:cNvPr>
          <p:cNvSpPr txBox="1"/>
          <p:nvPr/>
        </p:nvSpPr>
        <p:spPr>
          <a:xfrm>
            <a:off x="3072235" y="5630780"/>
            <a:ext cx="835776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With Out Partition </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54280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377440" y="-155354"/>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Window functions- Value Functions</a:t>
            </a:r>
            <a:endParaRPr lang="en-IN" sz="5400"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930206" y="1307623"/>
            <a:ext cx="13853161" cy="8775193"/>
          </a:xfrm>
          <a:noFill/>
          <a:ln w="19050">
            <a:noFill/>
          </a:ln>
        </p:spPr>
        <p:txBody>
          <a:bodyPr>
            <a:normAutofit fontScale="47500" lnSpcReduction="20000"/>
          </a:bodyPr>
          <a:lstStyle/>
          <a:p>
            <a:pPr marL="0" indent="0">
              <a:buNone/>
            </a:pPr>
            <a:r>
              <a:rPr lang="en-US" sz="6300" b="1" dirty="0">
                <a:latin typeface="Times New Roman" panose="02020603050405020304" pitchFamily="18" charset="0"/>
                <a:cs typeface="Times New Roman" panose="02020603050405020304" pitchFamily="18" charset="0"/>
              </a:rPr>
              <a:t>LAG()</a:t>
            </a:r>
          </a:p>
          <a:p>
            <a:r>
              <a:rPr lang="en-US" sz="5100" dirty="0">
                <a:latin typeface="Times New Roman" panose="02020603050405020304" pitchFamily="18" charset="0"/>
                <a:cs typeface="Times New Roman" panose="02020603050405020304" pitchFamily="18" charset="0"/>
              </a:rPr>
              <a:t>Accesses data from the previous row in the result set, without having to perform a self-join or subquery.</a:t>
            </a:r>
          </a:p>
          <a:p>
            <a:pPr marL="739247" lvl="1" indent="0">
              <a:buNone/>
            </a:pPr>
            <a:r>
              <a:rPr lang="en-US" sz="4400" dirty="0">
                <a:latin typeface="Times New Roman" panose="02020603050405020304" pitchFamily="18" charset="0"/>
                <a:cs typeface="Times New Roman" panose="02020603050405020304" pitchFamily="18" charset="0"/>
              </a:rPr>
              <a:t>    LAG(column_name, offset , default_value) OVER (</a:t>
            </a:r>
          </a:p>
          <a:p>
            <a:pPr marL="739247" lvl="1" indent="0">
              <a:buNone/>
            </a:pPr>
            <a:r>
              <a:rPr lang="en-US" sz="4400" dirty="0">
                <a:latin typeface="Times New Roman" panose="02020603050405020304" pitchFamily="18" charset="0"/>
                <a:cs typeface="Times New Roman" panose="02020603050405020304" pitchFamily="18" charset="0"/>
              </a:rPr>
              <a:t>    [PARTITION BY column_list] </a:t>
            </a:r>
          </a:p>
          <a:p>
            <a:pPr marL="739247" lvl="1" indent="0">
              <a:buNone/>
            </a:pPr>
            <a:r>
              <a:rPr lang="en-US" sz="4400" dirty="0">
                <a:latin typeface="Times New Roman" panose="02020603050405020304" pitchFamily="18" charset="0"/>
                <a:cs typeface="Times New Roman" panose="02020603050405020304" pitchFamily="18" charset="0"/>
              </a:rPr>
              <a:t>    [ORDER BY column_list])</a:t>
            </a:r>
          </a:p>
          <a:p>
            <a:pPr marL="0" indent="0">
              <a:buNone/>
            </a:pPr>
            <a:endParaRPr lang="en-US" sz="4600" dirty="0">
              <a:latin typeface="Times New Roman" panose="02020603050405020304" pitchFamily="18" charset="0"/>
              <a:cs typeface="Times New Roman" panose="02020603050405020304" pitchFamily="18" charset="0"/>
            </a:endParaRPr>
          </a:p>
          <a:p>
            <a:r>
              <a:rPr lang="en-US" sz="5800" dirty="0">
                <a:latin typeface="Times New Roman" panose="02020603050405020304" pitchFamily="18" charset="0"/>
                <a:cs typeface="Times New Roman" panose="02020603050405020304" pitchFamily="18" charset="0"/>
              </a:rPr>
              <a:t>It's particularly useful for performing operations that require comparing current row values with previous row values, such as calculating differences, running totals, or detecting trends.</a:t>
            </a:r>
          </a:p>
          <a:p>
            <a:pPr marL="739247" lvl="1" indent="0">
              <a:buNone/>
            </a:pPr>
            <a:r>
              <a:rPr lang="en-US" sz="4400" b="1" dirty="0">
                <a:latin typeface="Times New Roman" panose="02020603050405020304" pitchFamily="18" charset="0"/>
                <a:cs typeface="Times New Roman" panose="02020603050405020304" pitchFamily="18" charset="0"/>
              </a:rPr>
              <a:t>SELECT id, Name, Department, Salary,</a:t>
            </a:r>
          </a:p>
          <a:p>
            <a:pPr marL="739247" lvl="1" indent="0">
              <a:buNone/>
            </a:pPr>
            <a:r>
              <a:rPr lang="en-US" sz="4400" b="1" dirty="0">
                <a:latin typeface="Times New Roman" panose="02020603050405020304" pitchFamily="18" charset="0"/>
                <a:cs typeface="Times New Roman" panose="02020603050405020304" pitchFamily="18" charset="0"/>
              </a:rPr>
              <a:t>LAG(Salary,1,0) </a:t>
            </a:r>
          </a:p>
          <a:p>
            <a:pPr marL="739247" lvl="1" indent="0">
              <a:buNone/>
            </a:pPr>
            <a:r>
              <a:rPr lang="en-US" sz="4400" b="1" dirty="0">
                <a:latin typeface="Times New Roman" panose="02020603050405020304" pitchFamily="18" charset="0"/>
                <a:cs typeface="Times New Roman" panose="02020603050405020304" pitchFamily="18" charset="0"/>
              </a:rPr>
              <a:t>over (PARTITION BY Department ORDER BY Salary DESC) AS  previous_salary</a:t>
            </a:r>
          </a:p>
          <a:p>
            <a:pPr marL="739247" lvl="1" indent="0">
              <a:buNone/>
            </a:pPr>
            <a:r>
              <a:rPr lang="en-US" sz="4400" b="1" dirty="0">
                <a:latin typeface="Times New Roman" panose="02020603050405020304" pitchFamily="18" charset="0"/>
                <a:cs typeface="Times New Roman" panose="02020603050405020304" pitchFamily="18" charset="0"/>
              </a:rPr>
              <a:t>FROM employees;</a:t>
            </a:r>
          </a:p>
          <a:p>
            <a:pPr marL="0" indent="0">
              <a:buNone/>
            </a:pPr>
            <a:endParaRPr lang="en-US" sz="4000" dirty="0">
              <a:latin typeface="Times New Roman" panose="02020603050405020304" pitchFamily="18" charset="0"/>
              <a:cs typeface="Times New Roman" panose="02020603050405020304" pitchFamily="18" charset="0"/>
            </a:endParaRPr>
          </a:p>
          <a:p>
            <a:r>
              <a:rPr lang="en-US" sz="5100" dirty="0">
                <a:latin typeface="Times New Roman" panose="02020603050405020304" pitchFamily="18" charset="0"/>
                <a:cs typeface="Times New Roman" panose="02020603050405020304" pitchFamily="18" charset="0"/>
              </a:rPr>
              <a:t>The first parameter(‘salary) : The column from which to retrieve the value.</a:t>
            </a:r>
          </a:p>
          <a:p>
            <a:r>
              <a:rPr lang="en-US" sz="5100" dirty="0">
                <a:latin typeface="Times New Roman" panose="02020603050405020304" pitchFamily="18" charset="0"/>
                <a:cs typeface="Times New Roman" panose="02020603050405020304" pitchFamily="18" charset="0"/>
              </a:rPr>
              <a:t>The second parameter(‘1’): The number of rows to look back.</a:t>
            </a:r>
          </a:p>
          <a:p>
            <a:r>
              <a:rPr lang="en-US" sz="5100" dirty="0">
                <a:latin typeface="Times New Roman" panose="02020603050405020304" pitchFamily="18" charset="0"/>
                <a:cs typeface="Times New Roman" panose="02020603050405020304" pitchFamily="18" charset="0"/>
              </a:rPr>
              <a:t>The third parameter(‘0’): The default value if there is no previous row available.</a:t>
            </a:r>
            <a:endParaRPr lang="en-IN" sz="5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0588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DBA02E-19BC-48D8-9AFA-A594A1BCA34B}"/>
              </a:ext>
            </a:extLst>
          </p:cNvPr>
          <p:cNvGraphicFramePr>
            <a:graphicFrameLocks noGrp="1"/>
          </p:cNvGraphicFramePr>
          <p:nvPr>
            <p:extLst>
              <p:ext uri="{D42A27DB-BD31-4B8C-83A1-F6EECF244321}">
                <p14:modId xmlns:p14="http://schemas.microsoft.com/office/powerpoint/2010/main" val="1604188186"/>
              </p:ext>
            </p:extLst>
          </p:nvPr>
        </p:nvGraphicFramePr>
        <p:xfrm>
          <a:off x="2983043" y="869430"/>
          <a:ext cx="13925860" cy="8535344"/>
        </p:xfrm>
        <a:graphic>
          <a:graphicData uri="http://schemas.openxmlformats.org/drawingml/2006/table">
            <a:tbl>
              <a:tblPr firstRow="1" bandRow="1">
                <a:tableStyleId>{073A0DAA-6AF3-43AB-8588-CEC1D06C72B9}</a:tableStyleId>
              </a:tblPr>
              <a:tblGrid>
                <a:gridCol w="2785172">
                  <a:extLst>
                    <a:ext uri="{9D8B030D-6E8A-4147-A177-3AD203B41FA5}">
                      <a16:colId xmlns:a16="http://schemas.microsoft.com/office/drawing/2014/main" val="3034522019"/>
                    </a:ext>
                  </a:extLst>
                </a:gridCol>
                <a:gridCol w="2785172">
                  <a:extLst>
                    <a:ext uri="{9D8B030D-6E8A-4147-A177-3AD203B41FA5}">
                      <a16:colId xmlns:a16="http://schemas.microsoft.com/office/drawing/2014/main" val="1176297885"/>
                    </a:ext>
                  </a:extLst>
                </a:gridCol>
                <a:gridCol w="2687427">
                  <a:extLst>
                    <a:ext uri="{9D8B030D-6E8A-4147-A177-3AD203B41FA5}">
                      <a16:colId xmlns:a16="http://schemas.microsoft.com/office/drawing/2014/main" val="448905221"/>
                    </a:ext>
                  </a:extLst>
                </a:gridCol>
                <a:gridCol w="2595107">
                  <a:extLst>
                    <a:ext uri="{9D8B030D-6E8A-4147-A177-3AD203B41FA5}">
                      <a16:colId xmlns:a16="http://schemas.microsoft.com/office/drawing/2014/main" val="3681262123"/>
                    </a:ext>
                  </a:extLst>
                </a:gridCol>
                <a:gridCol w="3072982">
                  <a:extLst>
                    <a:ext uri="{9D8B030D-6E8A-4147-A177-3AD203B41FA5}">
                      <a16:colId xmlns:a16="http://schemas.microsoft.com/office/drawing/2014/main" val="702106416"/>
                    </a:ext>
                  </a:extLst>
                </a:gridCol>
              </a:tblGrid>
              <a:tr h="1094281">
                <a:tc>
                  <a:txBody>
                    <a:bodyPr/>
                    <a:lstStyle/>
                    <a:p>
                      <a:pPr algn="ctr"/>
                      <a:r>
                        <a:rPr lang="en-US" dirty="0"/>
                        <a:t>id</a:t>
                      </a:r>
                      <a:endParaRPr lang="en-IN" dirty="0"/>
                    </a:p>
                  </a:txBody>
                  <a:tcPr/>
                </a:tc>
                <a:tc>
                  <a:txBody>
                    <a:bodyPr/>
                    <a:lstStyle/>
                    <a:p>
                      <a:pPr algn="ctr"/>
                      <a:r>
                        <a:rPr lang="en-US" dirty="0"/>
                        <a:t>Name</a:t>
                      </a:r>
                      <a:endParaRPr lang="en-IN" dirty="0"/>
                    </a:p>
                  </a:txBody>
                  <a:tcPr/>
                </a:tc>
                <a:tc>
                  <a:txBody>
                    <a:bodyPr/>
                    <a:lstStyle/>
                    <a:p>
                      <a:pPr algn="ctr"/>
                      <a:r>
                        <a:rPr lang="en-US" dirty="0"/>
                        <a:t>Department</a:t>
                      </a:r>
                      <a:endParaRPr lang="en-IN" dirty="0"/>
                    </a:p>
                  </a:txBody>
                  <a:tcPr/>
                </a:tc>
                <a:tc>
                  <a:txBody>
                    <a:bodyPr/>
                    <a:lstStyle/>
                    <a:p>
                      <a:pPr algn="ctr"/>
                      <a:r>
                        <a:rPr lang="en-US" dirty="0"/>
                        <a:t>Salary</a:t>
                      </a:r>
                      <a:endParaRPr lang="en-IN" dirty="0"/>
                    </a:p>
                  </a:txBody>
                  <a:tcPr/>
                </a:tc>
                <a:tc>
                  <a:txBody>
                    <a:bodyPr/>
                    <a:lstStyle/>
                    <a:p>
                      <a:pPr algn="ctr"/>
                      <a:r>
                        <a:rPr lang="en-US" dirty="0"/>
                        <a:t>previous_salary</a:t>
                      </a:r>
                      <a:endParaRPr lang="en-IN" dirty="0"/>
                    </a:p>
                  </a:txBody>
                  <a:tcPr/>
                </a:tc>
                <a:extLst>
                  <a:ext uri="{0D108BD9-81ED-4DB2-BD59-A6C34878D82A}">
                    <a16:rowId xmlns:a16="http://schemas.microsoft.com/office/drawing/2014/main" val="2797798713"/>
                  </a:ext>
                </a:extLst>
              </a:tr>
              <a:tr h="1063009">
                <a:tc>
                  <a:txBody>
                    <a:bodyPr/>
                    <a:lstStyle/>
                    <a:p>
                      <a:r>
                        <a:rPr lang="en-US" dirty="0"/>
                        <a:t>2</a:t>
                      </a:r>
                      <a:endParaRPr lang="en-IN" dirty="0"/>
                    </a:p>
                  </a:txBody>
                  <a:tcPr/>
                </a:tc>
                <a:tc>
                  <a:txBody>
                    <a:bodyPr/>
                    <a:lstStyle/>
                    <a:p>
                      <a:r>
                        <a:rPr lang="en-US" dirty="0"/>
                        <a:t>Bob</a:t>
                      </a:r>
                      <a:endParaRPr lang="en-IN" dirty="0"/>
                    </a:p>
                  </a:txBody>
                  <a:tcPr/>
                </a:tc>
                <a:tc>
                  <a:txBody>
                    <a:bodyPr/>
                    <a:lstStyle/>
                    <a:p>
                      <a:r>
                        <a:rPr lang="en-US" dirty="0"/>
                        <a:t>HR</a:t>
                      </a:r>
                      <a:endParaRPr lang="en-IN" dirty="0"/>
                    </a:p>
                  </a:txBody>
                  <a:tcPr/>
                </a:tc>
                <a:tc>
                  <a:txBody>
                    <a:bodyPr/>
                    <a:lstStyle/>
                    <a:p>
                      <a:r>
                        <a:rPr lang="en-US" dirty="0"/>
                        <a:t>70000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155777772"/>
                  </a:ext>
                </a:extLst>
              </a:tr>
              <a:tr h="1063009">
                <a:tc>
                  <a:txBody>
                    <a:bodyPr/>
                    <a:lstStyle/>
                    <a:p>
                      <a:r>
                        <a:rPr lang="en-US" dirty="0"/>
                        <a:t>1</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tc>
                  <a:txBody>
                    <a:bodyPr/>
                    <a:lstStyle/>
                    <a:p>
                      <a:r>
                        <a:rPr lang="en-US" dirty="0"/>
                        <a:t>60000</a:t>
                      </a:r>
                      <a:endParaRPr lang="en-IN" dirty="0"/>
                    </a:p>
                  </a:txBody>
                  <a:tcPr/>
                </a:tc>
                <a:tc>
                  <a:txBody>
                    <a:bodyPr/>
                    <a:lstStyle/>
                    <a:p>
                      <a:r>
                        <a:rPr lang="en-US" dirty="0"/>
                        <a:t>70000</a:t>
                      </a:r>
                      <a:endParaRPr lang="en-IN" dirty="0"/>
                    </a:p>
                  </a:txBody>
                  <a:tcPr/>
                </a:tc>
                <a:extLst>
                  <a:ext uri="{0D108BD9-81ED-4DB2-BD59-A6C34878D82A}">
                    <a16:rowId xmlns:a16="http://schemas.microsoft.com/office/drawing/2014/main" val="2683550702"/>
                  </a:ext>
                </a:extLst>
              </a:tr>
              <a:tr h="1063009">
                <a:tc>
                  <a:txBody>
                    <a:bodyPr/>
                    <a:lstStyle/>
                    <a:p>
                      <a:r>
                        <a:rPr lang="en-US" dirty="0"/>
                        <a:t>3</a:t>
                      </a:r>
                      <a:endParaRPr lang="en-IN" dirty="0"/>
                    </a:p>
                  </a:txBody>
                  <a:tcPr/>
                </a:tc>
                <a:tc>
                  <a:txBody>
                    <a:bodyPr/>
                    <a:lstStyle/>
                    <a:p>
                      <a:r>
                        <a:rPr lang="en-US" dirty="0"/>
                        <a:t>Charlie</a:t>
                      </a:r>
                      <a:endParaRPr lang="en-IN" dirty="0"/>
                    </a:p>
                  </a:txBody>
                  <a:tcPr/>
                </a:tc>
                <a:tc>
                  <a:txBody>
                    <a:bodyPr/>
                    <a:lstStyle/>
                    <a:p>
                      <a:r>
                        <a:rPr lang="en-US" dirty="0"/>
                        <a:t>IT</a:t>
                      </a:r>
                      <a:endParaRPr lang="en-IN" dirty="0"/>
                    </a:p>
                  </a:txBody>
                  <a:tcPr/>
                </a:tc>
                <a:tc>
                  <a:txBody>
                    <a:bodyPr/>
                    <a:lstStyle/>
                    <a:p>
                      <a:r>
                        <a:rPr lang="en-US" dirty="0"/>
                        <a:t>80000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043112542"/>
                  </a:ext>
                </a:extLst>
              </a:tr>
              <a:tr h="1063009">
                <a:tc>
                  <a:txBody>
                    <a:bodyPr/>
                    <a:lstStyle/>
                    <a:p>
                      <a:r>
                        <a:rPr lang="en-US" dirty="0"/>
                        <a:t>4</a:t>
                      </a:r>
                      <a:endParaRPr lang="en-IN" dirty="0"/>
                    </a:p>
                  </a:txBody>
                  <a:tcPr/>
                </a:tc>
                <a:tc>
                  <a:txBody>
                    <a:bodyPr/>
                    <a:lstStyle/>
                    <a:p>
                      <a:r>
                        <a:rPr lang="en-US" dirty="0"/>
                        <a:t>David</a:t>
                      </a:r>
                      <a:endParaRPr lang="en-IN" dirty="0"/>
                    </a:p>
                  </a:txBody>
                  <a:tcPr/>
                </a:tc>
                <a:tc>
                  <a:txBody>
                    <a:bodyPr/>
                    <a:lstStyle/>
                    <a:p>
                      <a:r>
                        <a:rPr lang="en-US" dirty="0"/>
                        <a:t>IT</a:t>
                      </a:r>
                      <a:endParaRPr lang="en-IN" dirty="0"/>
                    </a:p>
                  </a:txBody>
                  <a:tcPr/>
                </a:tc>
                <a:tc>
                  <a:txBody>
                    <a:bodyPr/>
                    <a:lstStyle/>
                    <a:p>
                      <a:r>
                        <a:rPr lang="en-US" dirty="0"/>
                        <a:t>75000</a:t>
                      </a:r>
                      <a:endParaRPr lang="en-IN" dirty="0"/>
                    </a:p>
                  </a:txBody>
                  <a:tcPr/>
                </a:tc>
                <a:tc>
                  <a:txBody>
                    <a:bodyPr/>
                    <a:lstStyle/>
                    <a:p>
                      <a:r>
                        <a:rPr lang="en-US" dirty="0"/>
                        <a:t>80000</a:t>
                      </a:r>
                      <a:endParaRPr lang="en-IN" dirty="0"/>
                    </a:p>
                  </a:txBody>
                  <a:tcPr/>
                </a:tc>
                <a:extLst>
                  <a:ext uri="{0D108BD9-81ED-4DB2-BD59-A6C34878D82A}">
                    <a16:rowId xmlns:a16="http://schemas.microsoft.com/office/drawing/2014/main" val="559634312"/>
                  </a:ext>
                </a:extLst>
              </a:tr>
              <a:tr h="1063009">
                <a:tc>
                  <a:txBody>
                    <a:bodyPr/>
                    <a:lstStyle/>
                    <a:p>
                      <a:r>
                        <a:rPr lang="en-US" dirty="0"/>
                        <a:t>5</a:t>
                      </a:r>
                      <a:endParaRPr lang="en-IN" dirty="0"/>
                    </a:p>
                  </a:txBody>
                  <a:tcPr/>
                </a:tc>
                <a:tc>
                  <a:txBody>
                    <a:bodyPr/>
                    <a:lstStyle/>
                    <a:p>
                      <a:r>
                        <a:rPr lang="en-US" dirty="0"/>
                        <a:t>Eve</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809969281"/>
                  </a:ext>
                </a:extLst>
              </a:tr>
              <a:tr h="1063009">
                <a:tc>
                  <a:txBody>
                    <a:bodyPr/>
                    <a:lstStyle/>
                    <a:p>
                      <a:r>
                        <a:rPr lang="en-US" dirty="0"/>
                        <a:t>6</a:t>
                      </a:r>
                      <a:endParaRPr lang="en-IN" dirty="0"/>
                    </a:p>
                  </a:txBody>
                  <a:tcPr/>
                </a:tc>
                <a:tc>
                  <a:txBody>
                    <a:bodyPr/>
                    <a:lstStyle/>
                    <a:p>
                      <a:r>
                        <a:rPr lang="en-US" dirty="0"/>
                        <a:t>Tom</a:t>
                      </a:r>
                      <a:endParaRPr lang="en-IN" dirty="0"/>
                    </a:p>
                  </a:txBody>
                  <a:tcPr/>
                </a:tc>
                <a:tc>
                  <a:txBody>
                    <a:bodyPr/>
                    <a:lstStyle/>
                    <a:p>
                      <a:r>
                        <a:rPr lang="en-US" dirty="0"/>
                        <a:t>Finance</a:t>
                      </a:r>
                      <a:endParaRPr lang="en-IN" dirty="0"/>
                    </a:p>
                  </a:txBody>
                  <a:tcPr/>
                </a:tc>
                <a:tc>
                  <a:txBody>
                    <a:bodyPr/>
                    <a:lstStyle/>
                    <a:p>
                      <a:r>
                        <a:rPr lang="en-US" dirty="0"/>
                        <a:t>90000</a:t>
                      </a:r>
                      <a:endParaRPr lang="en-IN" dirty="0"/>
                    </a:p>
                  </a:txBody>
                  <a:tcPr/>
                </a:tc>
                <a:tc>
                  <a:txBody>
                    <a:bodyPr/>
                    <a:lstStyle/>
                    <a:p>
                      <a:r>
                        <a:rPr lang="en-US" dirty="0"/>
                        <a:t>90000</a:t>
                      </a:r>
                      <a:endParaRPr lang="en-IN" dirty="0"/>
                    </a:p>
                  </a:txBody>
                  <a:tcPr/>
                </a:tc>
                <a:extLst>
                  <a:ext uri="{0D108BD9-81ED-4DB2-BD59-A6C34878D82A}">
                    <a16:rowId xmlns:a16="http://schemas.microsoft.com/office/drawing/2014/main" val="1294888196"/>
                  </a:ext>
                </a:extLst>
              </a:tr>
              <a:tr h="1063009">
                <a:tc>
                  <a:txBody>
                    <a:bodyPr/>
                    <a:lstStyle/>
                    <a:p>
                      <a:r>
                        <a:rPr lang="en-US" dirty="0"/>
                        <a:t>7</a:t>
                      </a:r>
                      <a:endParaRPr lang="en-IN" dirty="0"/>
                    </a:p>
                  </a:txBody>
                  <a:tcPr/>
                </a:tc>
                <a:tc>
                  <a:txBody>
                    <a:bodyPr/>
                    <a:lstStyle/>
                    <a:p>
                      <a:r>
                        <a:rPr lang="en-US" dirty="0"/>
                        <a:t>John</a:t>
                      </a:r>
                      <a:endParaRPr lang="en-IN" dirty="0"/>
                    </a:p>
                  </a:txBody>
                  <a:tcPr/>
                </a:tc>
                <a:tc>
                  <a:txBody>
                    <a:bodyPr/>
                    <a:lstStyle/>
                    <a:p>
                      <a:r>
                        <a:rPr lang="en-US" dirty="0"/>
                        <a:t>Finance</a:t>
                      </a:r>
                      <a:endParaRPr lang="en-IN" dirty="0"/>
                    </a:p>
                  </a:txBody>
                  <a:tcPr/>
                </a:tc>
                <a:tc>
                  <a:txBody>
                    <a:bodyPr/>
                    <a:lstStyle/>
                    <a:p>
                      <a:r>
                        <a:rPr lang="en-US" dirty="0"/>
                        <a:t>50000</a:t>
                      </a:r>
                      <a:endParaRPr lang="en-IN" dirty="0"/>
                    </a:p>
                  </a:txBody>
                  <a:tcPr/>
                </a:tc>
                <a:tc>
                  <a:txBody>
                    <a:bodyPr/>
                    <a:lstStyle/>
                    <a:p>
                      <a:r>
                        <a:rPr lang="en-US" dirty="0"/>
                        <a:t>90000</a:t>
                      </a:r>
                      <a:endParaRPr lang="en-IN" dirty="0"/>
                    </a:p>
                  </a:txBody>
                  <a:tcPr/>
                </a:tc>
                <a:extLst>
                  <a:ext uri="{0D108BD9-81ED-4DB2-BD59-A6C34878D82A}">
                    <a16:rowId xmlns:a16="http://schemas.microsoft.com/office/drawing/2014/main" val="4012435291"/>
                  </a:ext>
                </a:extLst>
              </a:tr>
            </a:tbl>
          </a:graphicData>
        </a:graphic>
      </p:graphicFrame>
    </p:spTree>
    <p:extLst>
      <p:ext uri="{BB962C8B-B14F-4D97-AF65-F5344CB8AC3E}">
        <p14:creationId xmlns:p14="http://schemas.microsoft.com/office/powerpoint/2010/main" val="86110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4000"/>
          </a:schemeClr>
        </a:solidFill>
        <a:effectLst/>
      </p:bgPr>
    </p:bg>
    <p:spTree>
      <p:nvGrpSpPr>
        <p:cNvPr id="1" name="">
          <a:extLst>
            <a:ext uri="{FF2B5EF4-FFF2-40B4-BE49-F238E27FC236}">
              <a16:creationId xmlns:a16="http://schemas.microsoft.com/office/drawing/2014/main" id="{11FB15E1-D1A1-45B3-1B9A-759B68907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02D1B-2C35-F79A-6299-96357DEDBD3A}"/>
              </a:ext>
            </a:extLst>
          </p:cNvPr>
          <p:cNvSpPr>
            <a:spLocks noGrp="1"/>
          </p:cNvSpPr>
          <p:nvPr>
            <p:ph type="title"/>
          </p:nvPr>
        </p:nvSpPr>
        <p:spPr>
          <a:xfrm>
            <a:off x="2313811" y="981836"/>
            <a:ext cx="15954513" cy="2175924"/>
          </a:xfrm>
        </p:spPr>
        <p:txBody>
          <a:bodyPr>
            <a:noAutofit/>
          </a:bodyPr>
          <a:lstStyle/>
          <a:p>
            <a:r>
              <a:rPr lang="en-US" sz="7200" b="1" dirty="0">
                <a:latin typeface="Times New Roman" panose="02020603050405020304" pitchFamily="18" charset="0"/>
                <a:cs typeface="Times New Roman" panose="02020603050405020304" pitchFamily="18" charset="0"/>
              </a:rPr>
              <a:t>6. Transaction Management and ACID Properties</a:t>
            </a: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933ABC-643F-0A2E-227C-CB0EC1C4E1AD}"/>
              </a:ext>
            </a:extLst>
          </p:cNvPr>
          <p:cNvSpPr>
            <a:spLocks noGrp="1"/>
          </p:cNvSpPr>
          <p:nvPr>
            <p:ph sz="half" idx="1"/>
          </p:nvPr>
        </p:nvSpPr>
        <p:spPr>
          <a:xfrm>
            <a:off x="2441827" y="3157760"/>
            <a:ext cx="16541108" cy="6949092"/>
          </a:xfrm>
          <a:noFill/>
          <a:ln w="19050">
            <a:noFill/>
          </a:ln>
        </p:spPr>
        <p:txBody>
          <a:bodyPr>
            <a:normAutofit fontScale="92500" lnSpcReduction="10000"/>
          </a:bodyPr>
          <a:lstStyle/>
          <a:p>
            <a:pPr marL="0" indent="0">
              <a:buNone/>
            </a:pPr>
            <a:endParaRPr lang="en-US" dirty="0"/>
          </a:p>
          <a:p>
            <a:pPr algn="just">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RDBMS supports </a:t>
            </a:r>
            <a:r>
              <a:rPr lang="en-US" sz="3800" b="1" dirty="0">
                <a:latin typeface="Times New Roman" panose="02020603050405020304" pitchFamily="18" charset="0"/>
                <a:cs typeface="Times New Roman" panose="02020603050405020304" pitchFamily="18" charset="0"/>
              </a:rPr>
              <a:t>transactions</a:t>
            </a:r>
            <a:r>
              <a:rPr lang="en-US" sz="3800" dirty="0">
                <a:latin typeface="Times New Roman" panose="02020603050405020304" pitchFamily="18" charset="0"/>
                <a:cs typeface="Times New Roman" panose="02020603050405020304" pitchFamily="18" charset="0"/>
              </a:rPr>
              <a:t>, which are sequences of operations performed as a single logical unit of work.</a:t>
            </a:r>
          </a:p>
          <a:p>
            <a:pPr algn="just">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Transactions in an RDBMS follow the </a:t>
            </a:r>
            <a:r>
              <a:rPr lang="en-US" sz="3800" b="1" dirty="0">
                <a:latin typeface="Times New Roman" panose="02020603050405020304" pitchFamily="18" charset="0"/>
                <a:cs typeface="Times New Roman" panose="02020603050405020304" pitchFamily="18" charset="0"/>
              </a:rPr>
              <a:t>ACID properties</a:t>
            </a:r>
            <a:r>
              <a:rPr lang="en-US" sz="3800" dirty="0">
                <a:latin typeface="Times New Roman" panose="02020603050405020304" pitchFamily="18" charset="0"/>
                <a:cs typeface="Times New Roman" panose="02020603050405020304" pitchFamily="18" charset="0"/>
              </a:rPr>
              <a:t>:</a:t>
            </a:r>
          </a:p>
          <a:p>
            <a:pPr marL="1482197" lvl="2" indent="-285750" algn="just">
              <a:buFont typeface="Arial" panose="020B0604020202020204" pitchFamily="34" charset="0"/>
              <a:buChar char="•"/>
            </a:pPr>
            <a:r>
              <a:rPr lang="en-US" sz="3800" b="1" dirty="0">
                <a:latin typeface="Times New Roman" panose="02020603050405020304" pitchFamily="18" charset="0"/>
                <a:cs typeface="Times New Roman" panose="02020603050405020304" pitchFamily="18" charset="0"/>
              </a:rPr>
              <a:t>Atomicity:</a:t>
            </a:r>
            <a:r>
              <a:rPr lang="en-US" sz="3800" dirty="0">
                <a:latin typeface="Times New Roman" panose="02020603050405020304" pitchFamily="18" charset="0"/>
                <a:cs typeface="Times New Roman" panose="02020603050405020304" pitchFamily="18" charset="0"/>
              </a:rPr>
              <a:t> Ensures that a transaction is either fully completed or not executed at all.</a:t>
            </a:r>
          </a:p>
          <a:p>
            <a:pPr marL="1482197" lvl="2" indent="-285750" algn="just">
              <a:buFont typeface="Arial" panose="020B0604020202020204" pitchFamily="34" charset="0"/>
              <a:buChar char="•"/>
            </a:pPr>
            <a:r>
              <a:rPr lang="en-US" sz="3800" b="1" dirty="0">
                <a:latin typeface="Times New Roman" panose="02020603050405020304" pitchFamily="18" charset="0"/>
                <a:cs typeface="Times New Roman" panose="02020603050405020304" pitchFamily="18" charset="0"/>
              </a:rPr>
              <a:t>Consistency:</a:t>
            </a:r>
            <a:r>
              <a:rPr lang="en-US" sz="3800" dirty="0">
                <a:latin typeface="Times New Roman" panose="02020603050405020304" pitchFamily="18" charset="0"/>
                <a:cs typeface="Times New Roman" panose="02020603050405020304" pitchFamily="18" charset="0"/>
              </a:rPr>
              <a:t> Ensures that a transaction brings the database from one valid state to another valid state.</a:t>
            </a:r>
          </a:p>
          <a:p>
            <a:pPr marL="1482197" lvl="2" indent="-285750" algn="just">
              <a:buFont typeface="Arial" panose="020B0604020202020204" pitchFamily="34" charset="0"/>
              <a:buChar char="•"/>
            </a:pPr>
            <a:r>
              <a:rPr lang="en-US" sz="3800" b="1" dirty="0">
                <a:latin typeface="Times New Roman" panose="02020603050405020304" pitchFamily="18" charset="0"/>
                <a:cs typeface="Times New Roman" panose="02020603050405020304" pitchFamily="18" charset="0"/>
              </a:rPr>
              <a:t>Isolation:</a:t>
            </a:r>
            <a:r>
              <a:rPr lang="en-US" sz="3800" dirty="0">
                <a:latin typeface="Times New Roman" panose="02020603050405020304" pitchFamily="18" charset="0"/>
                <a:cs typeface="Times New Roman" panose="02020603050405020304" pitchFamily="18" charset="0"/>
              </a:rPr>
              <a:t> Ensures that transactions are executed independently of one another.</a:t>
            </a:r>
          </a:p>
          <a:p>
            <a:pPr marL="1482197" lvl="2" indent="-285750" algn="just">
              <a:buFont typeface="Arial" panose="020B0604020202020204" pitchFamily="34" charset="0"/>
              <a:buChar char="•"/>
            </a:pPr>
            <a:r>
              <a:rPr lang="en-US" sz="3800" b="1" dirty="0">
                <a:latin typeface="Times New Roman" panose="02020603050405020304" pitchFamily="18" charset="0"/>
                <a:cs typeface="Times New Roman" panose="02020603050405020304" pitchFamily="18" charset="0"/>
              </a:rPr>
              <a:t>Durability:</a:t>
            </a:r>
            <a:r>
              <a:rPr lang="en-US" sz="3800" dirty="0">
                <a:latin typeface="Times New Roman" panose="02020603050405020304" pitchFamily="18" charset="0"/>
                <a:cs typeface="Times New Roman" panose="02020603050405020304" pitchFamily="18" charset="0"/>
              </a:rPr>
              <a:t> Ensures that once a transaction is committed, it is permanently recorded in the database.</a:t>
            </a:r>
          </a:p>
        </p:txBody>
      </p:sp>
    </p:spTree>
    <p:extLst>
      <p:ext uri="{BB962C8B-B14F-4D97-AF65-F5344CB8AC3E}">
        <p14:creationId xmlns:p14="http://schemas.microsoft.com/office/powerpoint/2010/main" val="416369229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lstStyle/>
          <a:p>
            <a:r>
              <a:rPr lang="en-US" sz="4800" b="1" dirty="0">
                <a:latin typeface="Times New Roman" panose="02020603050405020304" pitchFamily="18" charset="0"/>
                <a:cs typeface="Times New Roman" panose="02020603050405020304" pitchFamily="18" charset="0"/>
              </a:rPr>
              <a:t>Window functions</a:t>
            </a:r>
            <a:endParaRPr lang="en-IN"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724466" y="1905000"/>
            <a:ext cx="15731173" cy="7513320"/>
          </a:xfrm>
          <a:noFill/>
          <a:ln w="19050">
            <a:noFill/>
          </a:ln>
        </p:spPr>
        <p:txBody>
          <a:bodyPr>
            <a:normAutofit/>
          </a:bodyPr>
          <a:lstStyle/>
          <a:p>
            <a:pPr marL="0" indent="0">
              <a:buNone/>
            </a:pPr>
            <a:r>
              <a:rPr lang="en-US" sz="4400" b="1" dirty="0">
                <a:latin typeface="Times New Roman" panose="02020603050405020304" pitchFamily="18" charset="0"/>
                <a:cs typeface="Times New Roman" panose="02020603050405020304" pitchFamily="18" charset="0"/>
              </a:rPr>
              <a:t>LEAD()</a:t>
            </a:r>
          </a:p>
          <a:p>
            <a:r>
              <a:rPr lang="en-US" sz="3200" dirty="0">
                <a:latin typeface="Times New Roman" panose="02020603050405020304" pitchFamily="18" charset="0"/>
                <a:cs typeface="Times New Roman" panose="02020603050405020304" pitchFamily="18" charset="0"/>
              </a:rPr>
              <a:t>It provides a way to "look ahead" in the dataset, allowing you to retrieve the value from the next row (or a specified number of rows ahead).</a:t>
            </a:r>
          </a:p>
          <a:p>
            <a:pPr algn="just"/>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LEAD() function is useful when you need to compare the current row's values to future rows' values. </a:t>
            </a:r>
          </a:p>
          <a:p>
            <a:pPr algn="just"/>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you can calculate changes between rows, flagging trends, or evaluating future states of data without writing complex subqueries or JOIN operations. </a:t>
            </a:r>
          </a:p>
          <a:p>
            <a:pPr algn="just"/>
            <a:endParaRPr lang="en-US" sz="3200" dirty="0">
              <a:latin typeface="Times New Roman" panose="02020603050405020304" pitchFamily="18" charset="0"/>
              <a:cs typeface="Times New Roman" panose="02020603050405020304" pitchFamily="18" charset="0"/>
            </a:endParaRPr>
          </a:p>
          <a:p>
            <a:pPr marL="739247" lvl="1" indent="0">
              <a:buNone/>
            </a:pPr>
            <a:r>
              <a:rPr lang="en-US" sz="2553" b="1" dirty="0">
                <a:latin typeface="Times New Roman" panose="02020603050405020304" pitchFamily="18" charset="0"/>
                <a:cs typeface="Times New Roman" panose="02020603050405020304" pitchFamily="18" charset="0"/>
              </a:rPr>
              <a:t>SELECT id, Name, Department, Salary,</a:t>
            </a:r>
          </a:p>
          <a:p>
            <a:pPr marL="739247" lvl="1" indent="0">
              <a:buNone/>
            </a:pPr>
            <a:r>
              <a:rPr lang="en-US" sz="2553" b="1" dirty="0">
                <a:latin typeface="Times New Roman" panose="02020603050405020304" pitchFamily="18" charset="0"/>
                <a:cs typeface="Times New Roman" panose="02020603050405020304" pitchFamily="18" charset="0"/>
              </a:rPr>
              <a:t>LEAD(Salary,1,0) over (PARTITION BY Department ORDER BY Salary DESC) AS  future_salary</a:t>
            </a:r>
          </a:p>
          <a:p>
            <a:pPr marL="739247" lvl="1" indent="0">
              <a:buNone/>
            </a:pPr>
            <a:r>
              <a:rPr lang="en-US" sz="2553" b="1" dirty="0">
                <a:latin typeface="Times New Roman" panose="02020603050405020304" pitchFamily="18" charset="0"/>
                <a:cs typeface="Times New Roman" panose="02020603050405020304" pitchFamily="18" charset="0"/>
              </a:rPr>
              <a:t>FROM employees;</a:t>
            </a:r>
          </a:p>
        </p:txBody>
      </p:sp>
    </p:spTree>
    <p:extLst>
      <p:ext uri="{BB962C8B-B14F-4D97-AF65-F5344CB8AC3E}">
        <p14:creationId xmlns:p14="http://schemas.microsoft.com/office/powerpoint/2010/main" val="314296441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DBA02E-19BC-48D8-9AFA-A594A1BCA34B}"/>
              </a:ext>
            </a:extLst>
          </p:cNvPr>
          <p:cNvGraphicFramePr>
            <a:graphicFrameLocks noGrp="1"/>
          </p:cNvGraphicFramePr>
          <p:nvPr>
            <p:extLst>
              <p:ext uri="{D42A27DB-BD31-4B8C-83A1-F6EECF244321}">
                <p14:modId xmlns:p14="http://schemas.microsoft.com/office/powerpoint/2010/main" val="3822765472"/>
              </p:ext>
            </p:extLst>
          </p:nvPr>
        </p:nvGraphicFramePr>
        <p:xfrm>
          <a:off x="3285594" y="840258"/>
          <a:ext cx="13142385" cy="8603692"/>
        </p:xfrm>
        <a:graphic>
          <a:graphicData uri="http://schemas.openxmlformats.org/drawingml/2006/table">
            <a:tbl>
              <a:tblPr firstRow="1" bandRow="1">
                <a:tableStyleId>{073A0DAA-6AF3-43AB-8588-CEC1D06C72B9}</a:tableStyleId>
              </a:tblPr>
              <a:tblGrid>
                <a:gridCol w="2628477">
                  <a:extLst>
                    <a:ext uri="{9D8B030D-6E8A-4147-A177-3AD203B41FA5}">
                      <a16:colId xmlns:a16="http://schemas.microsoft.com/office/drawing/2014/main" val="3034522019"/>
                    </a:ext>
                  </a:extLst>
                </a:gridCol>
                <a:gridCol w="2628477">
                  <a:extLst>
                    <a:ext uri="{9D8B030D-6E8A-4147-A177-3AD203B41FA5}">
                      <a16:colId xmlns:a16="http://schemas.microsoft.com/office/drawing/2014/main" val="1176297885"/>
                    </a:ext>
                  </a:extLst>
                </a:gridCol>
                <a:gridCol w="2628477">
                  <a:extLst>
                    <a:ext uri="{9D8B030D-6E8A-4147-A177-3AD203B41FA5}">
                      <a16:colId xmlns:a16="http://schemas.microsoft.com/office/drawing/2014/main" val="448905221"/>
                    </a:ext>
                  </a:extLst>
                </a:gridCol>
                <a:gridCol w="2628477">
                  <a:extLst>
                    <a:ext uri="{9D8B030D-6E8A-4147-A177-3AD203B41FA5}">
                      <a16:colId xmlns:a16="http://schemas.microsoft.com/office/drawing/2014/main" val="3681262123"/>
                    </a:ext>
                  </a:extLst>
                </a:gridCol>
                <a:gridCol w="2628477">
                  <a:extLst>
                    <a:ext uri="{9D8B030D-6E8A-4147-A177-3AD203B41FA5}">
                      <a16:colId xmlns:a16="http://schemas.microsoft.com/office/drawing/2014/main" val="702106416"/>
                    </a:ext>
                  </a:extLst>
                </a:gridCol>
              </a:tblGrid>
              <a:tr h="1138444">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Department</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Salary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next_salary</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97798713"/>
                  </a:ext>
                </a:extLst>
              </a:tr>
              <a:tr h="1066464">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5777772"/>
                  </a:ext>
                </a:extLst>
              </a:tr>
              <a:tr h="1066464">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0751458"/>
                  </a:ext>
                </a:extLst>
              </a:tr>
              <a:tr h="1066464">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Charlie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75000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112542"/>
                  </a:ext>
                </a:extLst>
              </a:tr>
              <a:tr h="1066464">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David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75000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9634312"/>
                  </a:ext>
                </a:extLst>
              </a:tr>
              <a:tr h="1066464">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Eve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9969281"/>
                  </a:ext>
                </a:extLst>
              </a:tr>
              <a:tr h="1066464">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Tom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888196"/>
                  </a:ext>
                </a:extLst>
              </a:tr>
              <a:tr h="1066464">
                <a:tc>
                  <a:txBody>
                    <a:bodyP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John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2435291"/>
                  </a:ext>
                </a:extLst>
              </a:tr>
            </a:tbl>
          </a:graphicData>
        </a:graphic>
      </p:graphicFrame>
    </p:spTree>
    <p:extLst>
      <p:ext uri="{BB962C8B-B14F-4D97-AF65-F5344CB8AC3E}">
        <p14:creationId xmlns:p14="http://schemas.microsoft.com/office/powerpoint/2010/main" val="15568984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84971" y="1060767"/>
            <a:ext cx="15343631" cy="1676337"/>
          </a:xfrm>
        </p:spPr>
        <p:txBody>
          <a:bodyPr/>
          <a:lstStyle/>
          <a:p>
            <a:r>
              <a:rPr lang="en-US" sz="4800" b="1" dirty="0">
                <a:latin typeface="Times New Roman" panose="02020603050405020304" pitchFamily="18" charset="0"/>
                <a:cs typeface="Times New Roman" panose="02020603050405020304" pitchFamily="18" charset="0"/>
              </a:rPr>
              <a:t>Window functions</a:t>
            </a:r>
            <a:endParaRPr lang="en-IN"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926080" y="3342195"/>
            <a:ext cx="13091160" cy="4704525"/>
          </a:xfrm>
          <a:noFill/>
          <a:ln w="19050">
            <a:noFill/>
          </a:ln>
        </p:spPr>
        <p:txBody>
          <a:bodyPr>
            <a:normAutofit fontScale="92500" lnSpcReduction="20000"/>
          </a:bodyPr>
          <a:lstStyle/>
          <a:p>
            <a:pPr marL="0" indent="0">
              <a:buNone/>
            </a:pPr>
            <a:r>
              <a:rPr lang="en-US" sz="4000" b="1" dirty="0">
                <a:latin typeface="Times New Roman" panose="02020603050405020304" pitchFamily="18" charset="0"/>
                <a:cs typeface="Times New Roman" panose="02020603050405020304" pitchFamily="18" charset="0"/>
              </a:rPr>
              <a:t>FIRST_VALUE()</a:t>
            </a:r>
          </a:p>
          <a:p>
            <a:r>
              <a:rPr lang="en-US" sz="3500" dirty="0">
                <a:latin typeface="Times New Roman" panose="02020603050405020304" pitchFamily="18" charset="0"/>
                <a:cs typeface="Times New Roman" panose="02020603050405020304" pitchFamily="18" charset="0"/>
              </a:rPr>
              <a:t>Returns the first value in a specified column for each row of the window partition</a:t>
            </a:r>
            <a:r>
              <a:rPr lang="en-US" sz="4800" dirty="0">
                <a:latin typeface="Times New Roman" panose="02020603050405020304" pitchFamily="18" charset="0"/>
                <a:cs typeface="Times New Roman" panose="02020603050405020304" pitchFamily="18" charset="0"/>
              </a:rPr>
              <a:t>.</a:t>
            </a:r>
          </a:p>
          <a:p>
            <a:pPr marL="739247" lvl="1" indent="0">
              <a:buNone/>
            </a:pPr>
            <a:endParaRPr lang="en-US" sz="3300" dirty="0">
              <a:latin typeface="Times New Roman" panose="02020603050405020304" pitchFamily="18" charset="0"/>
              <a:cs typeface="Times New Roman" panose="02020603050405020304" pitchFamily="18" charset="0"/>
            </a:endParaRPr>
          </a:p>
          <a:p>
            <a:pPr marL="739247" lvl="1" indent="0">
              <a:buNone/>
            </a:pPr>
            <a:r>
              <a:rPr lang="en-US" sz="3000" b="1" dirty="0">
                <a:latin typeface="Times New Roman" panose="02020603050405020304" pitchFamily="18" charset="0"/>
                <a:cs typeface="Times New Roman" panose="02020603050405020304" pitchFamily="18" charset="0"/>
              </a:rPr>
              <a:t>SELECT id, Name, Department, Salary,</a:t>
            </a:r>
          </a:p>
          <a:p>
            <a:pPr marL="739247" lvl="1" indent="0">
              <a:buNone/>
            </a:pPr>
            <a:r>
              <a:rPr lang="en-US" sz="3000" b="1" dirty="0">
                <a:latin typeface="Times New Roman" panose="02020603050405020304" pitchFamily="18" charset="0"/>
                <a:cs typeface="Times New Roman" panose="02020603050405020304" pitchFamily="18" charset="0"/>
              </a:rPr>
              <a:t>FIRST_VALUE(Salary) </a:t>
            </a:r>
          </a:p>
          <a:p>
            <a:pPr marL="739247" lvl="1" indent="0">
              <a:buNone/>
            </a:pPr>
            <a:r>
              <a:rPr lang="en-US" sz="3000" b="1" dirty="0">
                <a:latin typeface="Times New Roman" panose="02020603050405020304" pitchFamily="18" charset="0"/>
                <a:cs typeface="Times New Roman" panose="02020603050405020304" pitchFamily="18" charset="0"/>
              </a:rPr>
              <a:t>over (PARTITION BY Department ORDER BY Salary DESC) AS  first_salary</a:t>
            </a:r>
          </a:p>
          <a:p>
            <a:pPr marL="739247" lvl="1" indent="0">
              <a:buNone/>
            </a:pPr>
            <a:r>
              <a:rPr lang="en-US" sz="3000" b="1" dirty="0">
                <a:latin typeface="Times New Roman" panose="02020603050405020304" pitchFamily="18" charset="0"/>
                <a:cs typeface="Times New Roman" panose="02020603050405020304" pitchFamily="18" charset="0"/>
              </a:rPr>
              <a:t>FROM employees;</a:t>
            </a:r>
          </a:p>
        </p:txBody>
      </p:sp>
    </p:spTree>
    <p:extLst>
      <p:ext uri="{BB962C8B-B14F-4D97-AF65-F5344CB8AC3E}">
        <p14:creationId xmlns:p14="http://schemas.microsoft.com/office/powerpoint/2010/main" val="39697853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DBA02E-19BC-48D8-9AFA-A594A1BCA34B}"/>
              </a:ext>
            </a:extLst>
          </p:cNvPr>
          <p:cNvGraphicFramePr>
            <a:graphicFrameLocks noGrp="1"/>
          </p:cNvGraphicFramePr>
          <p:nvPr>
            <p:extLst>
              <p:ext uri="{D42A27DB-BD31-4B8C-83A1-F6EECF244321}">
                <p14:modId xmlns:p14="http://schemas.microsoft.com/office/powerpoint/2010/main" val="1532577919"/>
              </p:ext>
            </p:extLst>
          </p:nvPr>
        </p:nvGraphicFramePr>
        <p:xfrm>
          <a:off x="3285594" y="840258"/>
          <a:ext cx="13142385" cy="8663652"/>
        </p:xfrm>
        <a:graphic>
          <a:graphicData uri="http://schemas.openxmlformats.org/drawingml/2006/table">
            <a:tbl>
              <a:tblPr firstRow="1" bandRow="1">
                <a:tableStyleId>{073A0DAA-6AF3-43AB-8588-CEC1D06C72B9}</a:tableStyleId>
              </a:tblPr>
              <a:tblGrid>
                <a:gridCol w="2628477">
                  <a:extLst>
                    <a:ext uri="{9D8B030D-6E8A-4147-A177-3AD203B41FA5}">
                      <a16:colId xmlns:a16="http://schemas.microsoft.com/office/drawing/2014/main" val="3034522019"/>
                    </a:ext>
                  </a:extLst>
                </a:gridCol>
                <a:gridCol w="2628477">
                  <a:extLst>
                    <a:ext uri="{9D8B030D-6E8A-4147-A177-3AD203B41FA5}">
                      <a16:colId xmlns:a16="http://schemas.microsoft.com/office/drawing/2014/main" val="1176297885"/>
                    </a:ext>
                  </a:extLst>
                </a:gridCol>
                <a:gridCol w="2628477">
                  <a:extLst>
                    <a:ext uri="{9D8B030D-6E8A-4147-A177-3AD203B41FA5}">
                      <a16:colId xmlns:a16="http://schemas.microsoft.com/office/drawing/2014/main" val="448905221"/>
                    </a:ext>
                  </a:extLst>
                </a:gridCol>
                <a:gridCol w="2628477">
                  <a:extLst>
                    <a:ext uri="{9D8B030D-6E8A-4147-A177-3AD203B41FA5}">
                      <a16:colId xmlns:a16="http://schemas.microsoft.com/office/drawing/2014/main" val="3681262123"/>
                    </a:ext>
                  </a:extLst>
                </a:gridCol>
                <a:gridCol w="2628477">
                  <a:extLst>
                    <a:ext uri="{9D8B030D-6E8A-4147-A177-3AD203B41FA5}">
                      <a16:colId xmlns:a16="http://schemas.microsoft.com/office/drawing/2014/main" val="702106416"/>
                    </a:ext>
                  </a:extLst>
                </a:gridCol>
              </a:tblGrid>
              <a:tr h="1198404">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Department</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Salary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first_salary</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97798713"/>
                  </a:ext>
                </a:extLst>
              </a:tr>
              <a:tr h="1066464">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5777772"/>
                  </a:ext>
                </a:extLst>
              </a:tr>
              <a:tr h="1066464">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6830661"/>
                  </a:ext>
                </a:extLst>
              </a:tr>
              <a:tr h="1066464">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Charlie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112542"/>
                  </a:ext>
                </a:extLst>
              </a:tr>
              <a:tr h="1066464">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David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75000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9634312"/>
                  </a:ext>
                </a:extLst>
              </a:tr>
              <a:tr h="1066464">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Eve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9969281"/>
                  </a:ext>
                </a:extLst>
              </a:tr>
              <a:tr h="1066464">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Tom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888196"/>
                  </a:ext>
                </a:extLst>
              </a:tr>
              <a:tr h="1066464">
                <a:tc>
                  <a:txBody>
                    <a:bodyP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John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2435291"/>
                  </a:ext>
                </a:extLst>
              </a:tr>
            </a:tbl>
          </a:graphicData>
        </a:graphic>
      </p:graphicFrame>
    </p:spTree>
    <p:extLst>
      <p:ext uri="{BB962C8B-B14F-4D97-AF65-F5344CB8AC3E}">
        <p14:creationId xmlns:p14="http://schemas.microsoft.com/office/powerpoint/2010/main" val="11210273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659568" y="375217"/>
            <a:ext cx="18332970" cy="943917"/>
          </a:xfrm>
        </p:spPr>
        <p:txBody>
          <a:bodyPr>
            <a:normAutofit/>
          </a:bodyPr>
          <a:lstStyle/>
          <a:p>
            <a:r>
              <a:rPr lang="en-US" sz="4800" b="1" dirty="0">
                <a:latin typeface="Times New Roman" panose="02020603050405020304" pitchFamily="18" charset="0"/>
                <a:cs typeface="Times New Roman" panose="02020603050405020304" pitchFamily="18" charset="0"/>
              </a:rPr>
              <a:t>Window functions</a:t>
            </a:r>
            <a:endParaRPr lang="en-IN"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438400" y="1685815"/>
            <a:ext cx="16554138" cy="9244899"/>
          </a:xfrm>
          <a:noFill/>
          <a:ln w="19050">
            <a:noFill/>
          </a:ln>
        </p:spPr>
        <p:txBody>
          <a:bodyPr>
            <a:normAutofit fontScale="92500"/>
          </a:bodyPr>
          <a:lstStyle/>
          <a:p>
            <a:pPr marL="0" indent="0">
              <a:buNone/>
            </a:pPr>
            <a:r>
              <a:rPr lang="en-US" sz="4000" b="1" dirty="0">
                <a:latin typeface="Times New Roman" panose="02020603050405020304" pitchFamily="18" charset="0"/>
                <a:cs typeface="Times New Roman" panose="02020603050405020304" pitchFamily="18" charset="0"/>
              </a:rPr>
              <a:t>LAST_VALUE()</a:t>
            </a:r>
          </a:p>
          <a:p>
            <a:pPr marL="0" indent="0">
              <a:buNone/>
            </a:pPr>
            <a:r>
              <a:rPr lang="en-US" sz="4000" dirty="0">
                <a:latin typeface="Times New Roman" panose="02020603050405020304" pitchFamily="18" charset="0"/>
                <a:cs typeface="Times New Roman" panose="02020603050405020304" pitchFamily="18" charset="0"/>
              </a:rPr>
              <a:t>Returns the last value in a specified column for each row of the window partition.</a:t>
            </a:r>
          </a:p>
          <a:p>
            <a:r>
              <a:rPr lang="en-US" sz="4000" dirty="0">
                <a:latin typeface="Times New Roman" panose="02020603050405020304" pitchFamily="18" charset="0"/>
                <a:cs typeface="Times New Roman" panose="02020603050405020304" pitchFamily="18" charset="0"/>
              </a:rPr>
              <a:t>Syntax:</a:t>
            </a:r>
          </a:p>
          <a:p>
            <a:pPr marL="739247" lvl="1" indent="0">
              <a:buNone/>
            </a:pPr>
            <a:r>
              <a:rPr lang="en-US" sz="3353" b="1" dirty="0">
                <a:latin typeface="Times New Roman" panose="02020603050405020304" pitchFamily="18" charset="0"/>
                <a:cs typeface="Times New Roman" panose="02020603050405020304" pitchFamily="18" charset="0"/>
              </a:rPr>
              <a:t>LAST_VALUE(expression) OVER (PARTITION BY column1 ORDER BY column2 RANGE BETWEEN UNBOUNDED PRECEDING AND UNBOUNDED FOLLOWING)</a:t>
            </a:r>
          </a:p>
          <a:p>
            <a:r>
              <a:rPr lang="en-US" sz="3500" dirty="0">
                <a:latin typeface="Times New Roman" panose="02020603050405020304" pitchFamily="18" charset="0"/>
                <a:cs typeface="Times New Roman" panose="02020603050405020304" pitchFamily="18" charset="0"/>
              </a:rPr>
              <a:t>The ROWS BETWEEN UNBOUNDED PRECEDING AND UNBOUNDED FOLLOWING clause ensures the entire partition is considered.</a:t>
            </a:r>
          </a:p>
          <a:p>
            <a:r>
              <a:rPr lang="en-US" sz="4000" dirty="0">
                <a:latin typeface="Times New Roman" panose="02020603050405020304" pitchFamily="18" charset="0"/>
                <a:cs typeface="Times New Roman" panose="02020603050405020304" pitchFamily="18" charset="0"/>
              </a:rPr>
              <a:t>EXAMPLE:</a:t>
            </a:r>
          </a:p>
          <a:p>
            <a:pPr marL="739247" lvl="1" indent="0">
              <a:buNone/>
            </a:pPr>
            <a:r>
              <a:rPr lang="en-US" sz="3353" b="1" dirty="0">
                <a:latin typeface="Times New Roman" panose="02020603050405020304" pitchFamily="18" charset="0"/>
                <a:cs typeface="Times New Roman" panose="02020603050405020304" pitchFamily="18" charset="0"/>
              </a:rPr>
              <a:t>SELECT id, Name, Department, Salary,</a:t>
            </a:r>
          </a:p>
          <a:p>
            <a:pPr marL="739247" lvl="1" indent="0">
              <a:buNone/>
            </a:pPr>
            <a:r>
              <a:rPr lang="en-US" sz="3353" b="1" dirty="0">
                <a:latin typeface="Times New Roman" panose="02020603050405020304" pitchFamily="18" charset="0"/>
                <a:cs typeface="Times New Roman" panose="02020603050405020304" pitchFamily="18" charset="0"/>
              </a:rPr>
              <a:t>LAST_VALUE(Salary)</a:t>
            </a:r>
          </a:p>
          <a:p>
            <a:pPr marL="739247" lvl="1" indent="0">
              <a:buNone/>
            </a:pPr>
            <a:r>
              <a:rPr lang="en-US" sz="3353" b="1" dirty="0">
                <a:latin typeface="Times New Roman" panose="02020603050405020304" pitchFamily="18" charset="0"/>
                <a:cs typeface="Times New Roman" panose="02020603050405020304" pitchFamily="18" charset="0"/>
              </a:rPr>
              <a:t> over (PARTITION BY Department ORDER BY Salary DESC RANGE BETWEEN UNBOUNDED PRECEDING AND UNBOUNDED FOLLOWING)   </a:t>
            </a:r>
          </a:p>
          <a:p>
            <a:pPr marL="739247" lvl="1" indent="0">
              <a:buNone/>
            </a:pPr>
            <a:r>
              <a:rPr lang="en-US" sz="3353" b="1" dirty="0">
                <a:latin typeface="Times New Roman" panose="02020603050405020304" pitchFamily="18" charset="0"/>
                <a:cs typeface="Times New Roman" panose="02020603050405020304" pitchFamily="18" charset="0"/>
              </a:rPr>
              <a:t>AS  last_salary FROM employees;</a:t>
            </a:r>
          </a:p>
          <a:p>
            <a:pPr marL="0" indent="0">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5048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4C5ED9-13C0-F2D1-49B0-15F7898E0268}"/>
              </a:ext>
            </a:extLst>
          </p:cNvPr>
          <p:cNvSpPr txBox="1"/>
          <p:nvPr/>
        </p:nvSpPr>
        <p:spPr>
          <a:xfrm>
            <a:off x="2806262" y="1936634"/>
            <a:ext cx="15150662" cy="6186309"/>
          </a:xfrm>
          <a:prstGeom prst="rect">
            <a:avLst/>
          </a:prstGeom>
          <a:noFill/>
        </p:spPr>
        <p:txBody>
          <a:bodyPr wrap="square" rtlCol="0" anchor="ctr">
            <a:spAutoFit/>
          </a:bodyPr>
          <a:lstStyle/>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UNBOUNDED PRECEDING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means that the window starts from the first row in the partition. There are no restrictions on how far back the window can go, so it includes all rows before the current row.</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UNBOUNDED FOLLOWING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means that the window goes all the way to the last row in the partition.</a:t>
            </a:r>
          </a:p>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includes all rows after the current row, without any limit.</a:t>
            </a:r>
          </a:p>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used together,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ROWS BETWEEN UNBOUNDED PRECEDING AND UNBOUNDED FOLLOWING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defines a window that spans the entire partition of data, from the very first row to the very last row.</a:t>
            </a:r>
          </a:p>
          <a:p>
            <a:endParaRPr lang="en-IN" dirty="0"/>
          </a:p>
        </p:txBody>
      </p:sp>
    </p:spTree>
    <p:extLst>
      <p:ext uri="{BB962C8B-B14F-4D97-AF65-F5344CB8AC3E}">
        <p14:creationId xmlns:p14="http://schemas.microsoft.com/office/powerpoint/2010/main" val="10996123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DBA02E-19BC-48D8-9AFA-A594A1BCA34B}"/>
              </a:ext>
            </a:extLst>
          </p:cNvPr>
          <p:cNvGraphicFramePr>
            <a:graphicFrameLocks noGrp="1"/>
          </p:cNvGraphicFramePr>
          <p:nvPr>
            <p:extLst>
              <p:ext uri="{D42A27DB-BD31-4B8C-83A1-F6EECF244321}">
                <p14:modId xmlns:p14="http://schemas.microsoft.com/office/powerpoint/2010/main" val="997359052"/>
              </p:ext>
            </p:extLst>
          </p:nvPr>
        </p:nvGraphicFramePr>
        <p:xfrm>
          <a:off x="3285594" y="840258"/>
          <a:ext cx="13142385" cy="8723613"/>
        </p:xfrm>
        <a:graphic>
          <a:graphicData uri="http://schemas.openxmlformats.org/drawingml/2006/table">
            <a:tbl>
              <a:tblPr firstRow="1" bandRow="1">
                <a:tableStyleId>{073A0DAA-6AF3-43AB-8588-CEC1D06C72B9}</a:tableStyleId>
              </a:tblPr>
              <a:tblGrid>
                <a:gridCol w="2628477">
                  <a:extLst>
                    <a:ext uri="{9D8B030D-6E8A-4147-A177-3AD203B41FA5}">
                      <a16:colId xmlns:a16="http://schemas.microsoft.com/office/drawing/2014/main" val="3034522019"/>
                    </a:ext>
                  </a:extLst>
                </a:gridCol>
                <a:gridCol w="2628477">
                  <a:extLst>
                    <a:ext uri="{9D8B030D-6E8A-4147-A177-3AD203B41FA5}">
                      <a16:colId xmlns:a16="http://schemas.microsoft.com/office/drawing/2014/main" val="1176297885"/>
                    </a:ext>
                  </a:extLst>
                </a:gridCol>
                <a:gridCol w="2628477">
                  <a:extLst>
                    <a:ext uri="{9D8B030D-6E8A-4147-A177-3AD203B41FA5}">
                      <a16:colId xmlns:a16="http://schemas.microsoft.com/office/drawing/2014/main" val="448905221"/>
                    </a:ext>
                  </a:extLst>
                </a:gridCol>
                <a:gridCol w="2628477">
                  <a:extLst>
                    <a:ext uri="{9D8B030D-6E8A-4147-A177-3AD203B41FA5}">
                      <a16:colId xmlns:a16="http://schemas.microsoft.com/office/drawing/2014/main" val="3681262123"/>
                    </a:ext>
                  </a:extLst>
                </a:gridCol>
                <a:gridCol w="2628477">
                  <a:extLst>
                    <a:ext uri="{9D8B030D-6E8A-4147-A177-3AD203B41FA5}">
                      <a16:colId xmlns:a16="http://schemas.microsoft.com/office/drawing/2014/main" val="702106416"/>
                    </a:ext>
                  </a:extLst>
                </a:gridCol>
              </a:tblGrid>
              <a:tr h="1258365">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Department</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Salary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last_salary</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97798713"/>
                  </a:ext>
                </a:extLst>
              </a:tr>
              <a:tr h="1066464">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5777772"/>
                  </a:ext>
                </a:extLst>
              </a:tr>
              <a:tr h="1066464">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6830661"/>
                  </a:ext>
                </a:extLst>
              </a:tr>
              <a:tr h="1066464">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Charlie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75000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112542"/>
                  </a:ext>
                </a:extLst>
              </a:tr>
              <a:tr h="1066464">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David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75000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75000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9634312"/>
                  </a:ext>
                </a:extLst>
              </a:tr>
              <a:tr h="1066464">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Eve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9969281"/>
                  </a:ext>
                </a:extLst>
              </a:tr>
              <a:tr h="1066464">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Tom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888196"/>
                  </a:ext>
                </a:extLst>
              </a:tr>
              <a:tr h="1066464">
                <a:tc>
                  <a:txBody>
                    <a:bodyP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John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2435291"/>
                  </a:ext>
                </a:extLst>
              </a:tr>
            </a:tbl>
          </a:graphicData>
        </a:graphic>
      </p:graphicFrame>
    </p:spTree>
    <p:extLst>
      <p:ext uri="{BB962C8B-B14F-4D97-AF65-F5344CB8AC3E}">
        <p14:creationId xmlns:p14="http://schemas.microsoft.com/office/powerpoint/2010/main" val="34616790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8"/>
            <a:ext cx="15343631" cy="1018868"/>
          </a:xfrm>
        </p:spPr>
        <p:txBody>
          <a:bodyPr>
            <a:normAutofit/>
          </a:bodyPr>
          <a:lstStyle/>
          <a:p>
            <a:r>
              <a:rPr lang="en-US" sz="4800" b="1" dirty="0">
                <a:latin typeface="Times New Roman" panose="02020603050405020304" pitchFamily="18" charset="0"/>
                <a:cs typeface="Times New Roman" panose="02020603050405020304" pitchFamily="18" charset="0"/>
              </a:rPr>
              <a:t>Window functions</a:t>
            </a:r>
            <a:endParaRPr lang="en-IN"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774328" y="1885034"/>
            <a:ext cx="16365010" cy="8813446"/>
          </a:xfrm>
          <a:noFill/>
          <a:ln w="19050">
            <a:noFill/>
          </a:ln>
        </p:spPr>
        <p:txBody>
          <a:bodyPr>
            <a:normAutofit fontScale="92500"/>
          </a:bodyPr>
          <a:lstStyle/>
          <a:p>
            <a:pPr marL="0" indent="0">
              <a:buNone/>
            </a:pPr>
            <a:r>
              <a:rPr lang="en-US" sz="4000" b="1" dirty="0">
                <a:latin typeface="Times New Roman" panose="02020603050405020304" pitchFamily="18" charset="0"/>
                <a:cs typeface="Times New Roman" panose="02020603050405020304" pitchFamily="18" charset="0"/>
              </a:rPr>
              <a:t>NTH_VALUE()</a:t>
            </a:r>
          </a:p>
          <a:p>
            <a:pPr marL="0" indent="0">
              <a:buNone/>
            </a:pPr>
            <a:r>
              <a:rPr lang="en-US" sz="4000" dirty="0">
                <a:latin typeface="Times New Roman" panose="02020603050405020304" pitchFamily="18" charset="0"/>
                <a:cs typeface="Times New Roman" panose="02020603050405020304" pitchFamily="18" charset="0"/>
              </a:rPr>
              <a:t>Returns the value of the specified column from the N-</a:t>
            </a:r>
            <a:r>
              <a:rPr lang="en-US" sz="4000" dirty="0" err="1">
                <a:latin typeface="Times New Roman" panose="02020603050405020304" pitchFamily="18" charset="0"/>
                <a:cs typeface="Times New Roman" panose="02020603050405020304" pitchFamily="18" charset="0"/>
              </a:rPr>
              <a:t>th</a:t>
            </a:r>
            <a:r>
              <a:rPr lang="en-US" sz="4000" dirty="0">
                <a:latin typeface="Times New Roman" panose="02020603050405020304" pitchFamily="18" charset="0"/>
                <a:cs typeface="Times New Roman" panose="02020603050405020304" pitchFamily="18" charset="0"/>
              </a:rPr>
              <a:t> row of the window partition.</a:t>
            </a:r>
          </a:p>
          <a:p>
            <a:r>
              <a:rPr lang="en-US" sz="4000" dirty="0">
                <a:latin typeface="Times New Roman" panose="02020603050405020304" pitchFamily="18" charset="0"/>
                <a:cs typeface="Times New Roman" panose="02020603050405020304" pitchFamily="18" charset="0"/>
              </a:rPr>
              <a:t>Syntax:</a:t>
            </a:r>
          </a:p>
          <a:p>
            <a:pPr marL="0" indent="0">
              <a:lnSpc>
                <a:spcPct val="160000"/>
              </a:lnSpc>
              <a:buNone/>
            </a:pPr>
            <a:r>
              <a:rPr lang="en-US" sz="3500" b="1" dirty="0">
                <a:latin typeface="Times New Roman" panose="02020603050405020304" pitchFamily="18" charset="0"/>
                <a:cs typeface="Times New Roman" panose="02020603050405020304" pitchFamily="18" charset="0"/>
              </a:rPr>
              <a:t>NTH_VALUE(expression, N) OVER (PARTITION BY expr1 ORDER BY expr2    RANGE BETWEEN UNBOUNDED PRECEDING AND UNBOUNDED FOLLOWING)</a:t>
            </a:r>
            <a:endParaRPr lang="en-US" sz="4000" b="1"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EXAMPLE:</a:t>
            </a:r>
          </a:p>
          <a:p>
            <a:pPr marL="0" indent="0">
              <a:lnSpc>
                <a:spcPct val="160000"/>
              </a:lnSpc>
              <a:buNone/>
            </a:pPr>
            <a:r>
              <a:rPr lang="en-US" sz="3500" b="1" dirty="0">
                <a:latin typeface="Times New Roman" panose="02020603050405020304" pitchFamily="18" charset="0"/>
                <a:cs typeface="Times New Roman" panose="02020603050405020304" pitchFamily="18" charset="0"/>
              </a:rPr>
              <a:t>SELECT id, Name, Department, Salary,</a:t>
            </a:r>
          </a:p>
          <a:p>
            <a:pPr marL="0" indent="0">
              <a:lnSpc>
                <a:spcPct val="160000"/>
              </a:lnSpc>
              <a:buNone/>
            </a:pPr>
            <a:r>
              <a:rPr lang="en-US" sz="3500" b="1" dirty="0">
                <a:latin typeface="Times New Roman" panose="02020603050405020304" pitchFamily="18" charset="0"/>
                <a:cs typeface="Times New Roman" panose="02020603050405020304" pitchFamily="18" charset="0"/>
              </a:rPr>
              <a:t>NTH_VALUE(Salary,2) over (PARTITION BY Department ORDER BY Salary DESC RANGE BETWEEN UNBOUNDED PRECEDING AND UNBOUNDED FOLLOWING) AS  second_salary FROM employees;</a:t>
            </a:r>
          </a:p>
          <a:p>
            <a:pPr marL="0" indent="0">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89989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DBA02E-19BC-48D8-9AFA-A594A1BCA34B}"/>
              </a:ext>
            </a:extLst>
          </p:cNvPr>
          <p:cNvGraphicFramePr>
            <a:graphicFrameLocks noGrp="1"/>
          </p:cNvGraphicFramePr>
          <p:nvPr>
            <p:extLst>
              <p:ext uri="{D42A27DB-BD31-4B8C-83A1-F6EECF244321}">
                <p14:modId xmlns:p14="http://schemas.microsoft.com/office/powerpoint/2010/main" val="3728174934"/>
              </p:ext>
            </p:extLst>
          </p:nvPr>
        </p:nvGraphicFramePr>
        <p:xfrm>
          <a:off x="3770127" y="238922"/>
          <a:ext cx="13142385" cy="7846098"/>
        </p:xfrm>
        <a:graphic>
          <a:graphicData uri="http://schemas.openxmlformats.org/drawingml/2006/table">
            <a:tbl>
              <a:tblPr firstRow="1" bandRow="1">
                <a:tableStyleId>{073A0DAA-6AF3-43AB-8588-CEC1D06C72B9}</a:tableStyleId>
              </a:tblPr>
              <a:tblGrid>
                <a:gridCol w="2628477">
                  <a:extLst>
                    <a:ext uri="{9D8B030D-6E8A-4147-A177-3AD203B41FA5}">
                      <a16:colId xmlns:a16="http://schemas.microsoft.com/office/drawing/2014/main" val="3034522019"/>
                    </a:ext>
                  </a:extLst>
                </a:gridCol>
                <a:gridCol w="2628477">
                  <a:extLst>
                    <a:ext uri="{9D8B030D-6E8A-4147-A177-3AD203B41FA5}">
                      <a16:colId xmlns:a16="http://schemas.microsoft.com/office/drawing/2014/main" val="1176297885"/>
                    </a:ext>
                  </a:extLst>
                </a:gridCol>
                <a:gridCol w="2628477">
                  <a:extLst>
                    <a:ext uri="{9D8B030D-6E8A-4147-A177-3AD203B41FA5}">
                      <a16:colId xmlns:a16="http://schemas.microsoft.com/office/drawing/2014/main" val="448905221"/>
                    </a:ext>
                  </a:extLst>
                </a:gridCol>
                <a:gridCol w="2628477">
                  <a:extLst>
                    <a:ext uri="{9D8B030D-6E8A-4147-A177-3AD203B41FA5}">
                      <a16:colId xmlns:a16="http://schemas.microsoft.com/office/drawing/2014/main" val="3681262123"/>
                    </a:ext>
                  </a:extLst>
                </a:gridCol>
                <a:gridCol w="2628477">
                  <a:extLst>
                    <a:ext uri="{9D8B030D-6E8A-4147-A177-3AD203B41FA5}">
                      <a16:colId xmlns:a16="http://schemas.microsoft.com/office/drawing/2014/main" val="702106416"/>
                    </a:ext>
                  </a:extLst>
                </a:gridCol>
              </a:tblGrid>
              <a:tr h="899410">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Department</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Salary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last_salary</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97798713"/>
                  </a:ext>
                </a:extLst>
              </a:tr>
              <a:tr h="992384">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Bob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5777772"/>
                  </a:ext>
                </a:extLst>
              </a:tr>
              <a:tr h="992384">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Alice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6830661"/>
                  </a:ext>
                </a:extLst>
              </a:tr>
              <a:tr h="992384">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Charlie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75000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112542"/>
                  </a:ext>
                </a:extLst>
              </a:tr>
              <a:tr h="992384">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David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75000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75000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9634312"/>
                  </a:ext>
                </a:extLst>
              </a:tr>
              <a:tr h="992384">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Eve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9969281"/>
                  </a:ext>
                </a:extLst>
              </a:tr>
              <a:tr h="992384">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Tom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888196"/>
                  </a:ext>
                </a:extLst>
              </a:tr>
              <a:tr h="992384">
                <a:tc>
                  <a:txBody>
                    <a:bodyP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John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Finance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50000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2435291"/>
                  </a:ext>
                </a:extLst>
              </a:tr>
            </a:tbl>
          </a:graphicData>
        </a:graphic>
      </p:graphicFrame>
      <p:sp>
        <p:nvSpPr>
          <p:cNvPr id="3" name="TextBox 2">
            <a:extLst>
              <a:ext uri="{FF2B5EF4-FFF2-40B4-BE49-F238E27FC236}">
                <a16:creationId xmlns:a16="http://schemas.microsoft.com/office/drawing/2014/main" id="{A54023AA-8AA7-4A77-8D9F-64E2740E761A}"/>
              </a:ext>
            </a:extLst>
          </p:cNvPr>
          <p:cNvSpPr txBox="1"/>
          <p:nvPr/>
        </p:nvSpPr>
        <p:spPr>
          <a:xfrm>
            <a:off x="3566948" y="8556180"/>
            <a:ext cx="14111452" cy="1754326"/>
          </a:xfrm>
          <a:prstGeom prst="rect">
            <a:avLst/>
          </a:prstGeom>
          <a:noFill/>
        </p:spPr>
        <p:txBody>
          <a:bodyPr wrap="square" rtlCol="0">
            <a:spAutoFit/>
          </a:bodyPr>
          <a:lstStyle/>
          <a:p>
            <a:r>
              <a:rPr lang="en-US" sz="3600" b="1" dirty="0">
                <a:latin typeface="Book Antiqua" panose="02040602050305030304" pitchFamily="18" charset="0"/>
              </a:rPr>
              <a:t>In this example, second_salary is the salary of the second highest-paid employee within each department. If there is no second row in the partition, then the result become NULL.</a:t>
            </a:r>
            <a:endParaRPr lang="en-IN" sz="3600" b="1" dirty="0">
              <a:latin typeface="Book Antiqua" panose="02040602050305030304" pitchFamily="18" charset="0"/>
            </a:endParaRPr>
          </a:p>
        </p:txBody>
      </p:sp>
    </p:spTree>
    <p:extLst>
      <p:ext uri="{BB962C8B-B14F-4D97-AF65-F5344CB8AC3E}">
        <p14:creationId xmlns:p14="http://schemas.microsoft.com/office/powerpoint/2010/main" val="402219488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6600" b="1" dirty="0">
                <a:latin typeface="Times New Roman" panose="02020603050405020304" pitchFamily="18" charset="0"/>
                <a:cs typeface="Times New Roman" panose="02020603050405020304" pitchFamily="18" charset="0"/>
              </a:rPr>
              <a:t>VIEWS</a:t>
            </a:r>
            <a:endParaRPr lang="en-IN" sz="6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475186" y="2066544"/>
            <a:ext cx="17076885" cy="7626097"/>
          </a:xfrm>
          <a:noFill/>
          <a:ln w="19050">
            <a:noFill/>
          </a:ln>
        </p:spPr>
        <p:txBody>
          <a:bodyPr>
            <a:normAutofit/>
          </a:bodyPr>
          <a:lstStyle/>
          <a:p>
            <a:r>
              <a:rPr lang="en-US" sz="4400" dirty="0">
                <a:latin typeface="Times New Roman" panose="02020603050405020304" pitchFamily="18" charset="0"/>
                <a:cs typeface="Times New Roman" panose="02020603050405020304" pitchFamily="18" charset="0"/>
              </a:rPr>
              <a:t>In SQL, a view is a virtual table based on the result set of a SQL query.</a:t>
            </a:r>
          </a:p>
          <a:p>
            <a:r>
              <a:rPr lang="en-US" sz="4400" dirty="0">
                <a:latin typeface="Times New Roman" panose="02020603050405020304" pitchFamily="18" charset="0"/>
                <a:cs typeface="Times New Roman" panose="02020603050405020304" pitchFamily="18" charset="0"/>
              </a:rPr>
              <a:t>It contains rows and columns just like a real table.</a:t>
            </a:r>
          </a:p>
          <a:p>
            <a:r>
              <a:rPr lang="en-US" sz="4400" dirty="0">
                <a:latin typeface="Times New Roman" panose="02020603050405020304" pitchFamily="18" charset="0"/>
                <a:cs typeface="Times New Roman" panose="02020603050405020304" pitchFamily="18" charset="0"/>
              </a:rPr>
              <a:t>The fields in a view are fields from one or more real tables in the database. </a:t>
            </a:r>
          </a:p>
          <a:p>
            <a:r>
              <a:rPr lang="en-US" sz="4400" dirty="0">
                <a:latin typeface="Times New Roman" panose="02020603050405020304" pitchFamily="18" charset="0"/>
                <a:cs typeface="Times New Roman" panose="02020603050405020304" pitchFamily="18" charset="0"/>
              </a:rPr>
              <a:t>We can think of a view as a saved query that we can reference as if it were a table.</a:t>
            </a:r>
          </a:p>
          <a:p>
            <a:r>
              <a:rPr lang="en-US" sz="4400" dirty="0">
                <a:latin typeface="Times New Roman" panose="02020603050405020304" pitchFamily="18" charset="0"/>
                <a:cs typeface="Times New Roman" panose="02020603050405020304" pitchFamily="18" charset="0"/>
              </a:rPr>
              <a:t>Views can be categorized as either simple or complex based on their structure and the operations they support.</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34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EBAA-59C1-49F0-86B8-D7274593D89A}"/>
              </a:ext>
            </a:extLst>
          </p:cNvPr>
          <p:cNvSpPr>
            <a:spLocks noGrp="1"/>
          </p:cNvSpPr>
          <p:nvPr>
            <p:ph type="title"/>
          </p:nvPr>
        </p:nvSpPr>
        <p:spPr>
          <a:xfrm>
            <a:off x="2471334" y="973998"/>
            <a:ext cx="14943005" cy="1861103"/>
          </a:xfrm>
        </p:spPr>
        <p:txBody>
          <a:bodyPr>
            <a:noAutofit/>
          </a:bodyPr>
          <a:lstStyle/>
          <a:p>
            <a:r>
              <a:rPr lang="en-US" sz="12045" b="1" dirty="0"/>
              <a:t>SQL</a:t>
            </a:r>
            <a:endParaRPr lang="en-IN" sz="12045" b="1" dirty="0"/>
          </a:p>
        </p:txBody>
      </p:sp>
      <p:sp>
        <p:nvSpPr>
          <p:cNvPr id="3" name="Content Placeholder 2">
            <a:extLst>
              <a:ext uri="{FF2B5EF4-FFF2-40B4-BE49-F238E27FC236}">
                <a16:creationId xmlns:a16="http://schemas.microsoft.com/office/drawing/2014/main" id="{875D24E6-D400-4566-9406-AAD8E6B1EFA1}"/>
              </a:ext>
            </a:extLst>
          </p:cNvPr>
          <p:cNvSpPr>
            <a:spLocks noGrp="1"/>
          </p:cNvSpPr>
          <p:nvPr>
            <p:ph idx="1"/>
          </p:nvPr>
        </p:nvSpPr>
        <p:spPr>
          <a:xfrm>
            <a:off x="2690790" y="2389391"/>
            <a:ext cx="14943005" cy="6309905"/>
          </a:xfrm>
          <a:noFill/>
          <a:ln w="19050">
            <a:noFill/>
          </a:ln>
        </p:spPr>
        <p:txBody>
          <a:bodyPr>
            <a:noAutofit/>
          </a:bodyPr>
          <a:lstStyle/>
          <a:p>
            <a:endParaRPr lang="en-US" sz="3615"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It is a query language used to interact with relational databases. </a:t>
            </a:r>
          </a:p>
          <a:p>
            <a:r>
              <a:rPr lang="en-US" sz="3200" dirty="0">
                <a:latin typeface="Times New Roman" panose="02020603050405020304" pitchFamily="18" charset="0"/>
                <a:cs typeface="Times New Roman" panose="02020603050405020304" pitchFamily="18" charset="0"/>
              </a:rPr>
              <a:t>Using SQL we can manage data in a RDBMS.</a:t>
            </a:r>
          </a:p>
          <a:p>
            <a:r>
              <a:rPr lang="en-US" sz="3200" dirty="0">
                <a:latin typeface="Times New Roman" panose="02020603050405020304" pitchFamily="18" charset="0"/>
                <a:cs typeface="Times New Roman" panose="02020603050405020304" pitchFamily="18" charset="0"/>
              </a:rPr>
              <a:t>CRUD Operations</a:t>
            </a:r>
            <a:endParaRPr lang="en-IN"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      1. Create  : To create new database, tables, and insert records in tables.  </a:t>
            </a:r>
          </a:p>
          <a:p>
            <a:pPr marL="0" indent="0">
              <a:buNone/>
            </a:pPr>
            <a:r>
              <a:rPr lang="en-IN" sz="3200" dirty="0">
                <a:latin typeface="Times New Roman" panose="02020603050405020304" pitchFamily="18" charset="0"/>
                <a:cs typeface="Times New Roman" panose="02020603050405020304" pitchFamily="18" charset="0"/>
              </a:rPr>
              <a:t>       2. Read    : To retrieve / read records present in the database.</a:t>
            </a:r>
          </a:p>
          <a:p>
            <a:pPr marL="0" indent="0">
              <a:buNone/>
            </a:pP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5. Update : Modify already inserted records</a:t>
            </a:r>
          </a:p>
          <a:p>
            <a:pPr marL="0" indent="0">
              <a:buNone/>
            </a:pP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      4. Delete  : Delete database, tables or records</a:t>
            </a:r>
          </a:p>
          <a:p>
            <a:pPr marL="0" indent="0">
              <a:buNone/>
            </a:pP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7579999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0B1C3D-DBF3-4F08-A2B7-03BA31B4E50A}"/>
              </a:ext>
            </a:extLst>
          </p:cNvPr>
          <p:cNvGraphicFramePr>
            <a:graphicFrameLocks noGrp="1"/>
          </p:cNvGraphicFramePr>
          <p:nvPr>
            <p:extLst>
              <p:ext uri="{D42A27DB-BD31-4B8C-83A1-F6EECF244321}">
                <p14:modId xmlns:p14="http://schemas.microsoft.com/office/powerpoint/2010/main" val="1494216448"/>
              </p:ext>
            </p:extLst>
          </p:nvPr>
        </p:nvGraphicFramePr>
        <p:xfrm>
          <a:off x="2916621" y="1396721"/>
          <a:ext cx="15529035" cy="8451447"/>
        </p:xfrm>
        <a:graphic>
          <a:graphicData uri="http://schemas.openxmlformats.org/drawingml/2006/table">
            <a:tbl>
              <a:tblPr firstRow="1" bandRow="1">
                <a:tableStyleId>{073A0DAA-6AF3-43AB-8588-CEC1D06C72B9}</a:tableStyleId>
              </a:tblPr>
              <a:tblGrid>
                <a:gridCol w="5176345">
                  <a:extLst>
                    <a:ext uri="{9D8B030D-6E8A-4147-A177-3AD203B41FA5}">
                      <a16:colId xmlns:a16="http://schemas.microsoft.com/office/drawing/2014/main" val="1680726532"/>
                    </a:ext>
                  </a:extLst>
                </a:gridCol>
                <a:gridCol w="5176345">
                  <a:extLst>
                    <a:ext uri="{9D8B030D-6E8A-4147-A177-3AD203B41FA5}">
                      <a16:colId xmlns:a16="http://schemas.microsoft.com/office/drawing/2014/main" val="837639996"/>
                    </a:ext>
                  </a:extLst>
                </a:gridCol>
                <a:gridCol w="5176345">
                  <a:extLst>
                    <a:ext uri="{9D8B030D-6E8A-4147-A177-3AD203B41FA5}">
                      <a16:colId xmlns:a16="http://schemas.microsoft.com/office/drawing/2014/main" val="2966715266"/>
                    </a:ext>
                  </a:extLst>
                </a:gridCol>
              </a:tblGrid>
              <a:tr h="1185035">
                <a:tc>
                  <a:txBody>
                    <a:bodyPr/>
                    <a:lstStyle/>
                    <a:p>
                      <a:pPr algn="ctr"/>
                      <a:r>
                        <a:rPr lang="en-US" sz="3200" dirty="0"/>
                        <a:t>FEATURE</a:t>
                      </a:r>
                      <a:endParaRPr lang="en-IN" sz="3200" dirty="0"/>
                    </a:p>
                  </a:txBody>
                  <a:tcPr anchor="ctr"/>
                </a:tc>
                <a:tc>
                  <a:txBody>
                    <a:bodyPr/>
                    <a:lstStyle/>
                    <a:p>
                      <a:pPr algn="ctr"/>
                      <a:r>
                        <a:rPr lang="en-US" sz="3200" dirty="0"/>
                        <a:t>SIMPLE  VIEW</a:t>
                      </a:r>
                      <a:endParaRPr lang="en-IN" sz="3200" dirty="0"/>
                    </a:p>
                  </a:txBody>
                  <a:tcPr anchor="ctr"/>
                </a:tc>
                <a:tc>
                  <a:txBody>
                    <a:bodyPr/>
                    <a:lstStyle/>
                    <a:p>
                      <a:pPr algn="ctr"/>
                      <a:r>
                        <a:rPr lang="en-US" sz="3200" dirty="0"/>
                        <a:t>COMPLEX  VIEW</a:t>
                      </a:r>
                      <a:endParaRPr lang="en-IN" sz="3200" dirty="0"/>
                    </a:p>
                  </a:txBody>
                  <a:tcPr anchor="ctr"/>
                </a:tc>
                <a:extLst>
                  <a:ext uri="{0D108BD9-81ED-4DB2-BD59-A6C34878D82A}">
                    <a16:rowId xmlns:a16="http://schemas.microsoft.com/office/drawing/2014/main" val="366373573"/>
                  </a:ext>
                </a:extLst>
              </a:tr>
              <a:tr h="1185035">
                <a:tc>
                  <a:txBody>
                    <a:bodyPr/>
                    <a:lstStyle/>
                    <a:p>
                      <a:pPr algn="ctr"/>
                      <a:r>
                        <a:rPr lang="en-US" sz="3200" dirty="0"/>
                        <a:t>Number of tables</a:t>
                      </a:r>
                      <a:endParaRPr lang="en-IN" sz="3200" dirty="0"/>
                    </a:p>
                  </a:txBody>
                  <a:tcPr anchor="ctr"/>
                </a:tc>
                <a:tc>
                  <a:txBody>
                    <a:bodyPr/>
                    <a:lstStyle/>
                    <a:p>
                      <a:pPr algn="ctr"/>
                      <a:r>
                        <a:rPr lang="en-US" sz="3200" dirty="0"/>
                        <a:t>Single table</a:t>
                      </a:r>
                      <a:endParaRPr lang="en-IN" sz="3200" dirty="0"/>
                    </a:p>
                  </a:txBody>
                  <a:tcPr anchor="ctr"/>
                </a:tc>
                <a:tc>
                  <a:txBody>
                    <a:bodyPr/>
                    <a:lstStyle/>
                    <a:p>
                      <a:pPr algn="ctr"/>
                      <a:r>
                        <a:rPr lang="en-US" sz="3200" dirty="0"/>
                        <a:t>Multiple tables</a:t>
                      </a:r>
                      <a:endParaRPr lang="en-IN" sz="3200" dirty="0"/>
                    </a:p>
                  </a:txBody>
                  <a:tcPr anchor="ctr"/>
                </a:tc>
                <a:extLst>
                  <a:ext uri="{0D108BD9-81ED-4DB2-BD59-A6C34878D82A}">
                    <a16:rowId xmlns:a16="http://schemas.microsoft.com/office/drawing/2014/main" val="1757772962"/>
                  </a:ext>
                </a:extLst>
              </a:tr>
              <a:tr h="1341237">
                <a:tc>
                  <a:txBody>
                    <a:bodyPr/>
                    <a:lstStyle/>
                    <a:p>
                      <a:pPr algn="ctr"/>
                      <a:r>
                        <a:rPr lang="en-US" sz="3200" dirty="0"/>
                        <a:t>Aggregate functions</a:t>
                      </a:r>
                      <a:endParaRPr lang="en-IN" sz="3200" dirty="0"/>
                    </a:p>
                  </a:txBody>
                  <a:tcPr anchor="ctr"/>
                </a:tc>
                <a:tc>
                  <a:txBody>
                    <a:bodyPr/>
                    <a:lstStyle/>
                    <a:p>
                      <a:pPr algn="ctr"/>
                      <a:r>
                        <a:rPr lang="en-US" sz="3200" dirty="0"/>
                        <a:t>Not used</a:t>
                      </a:r>
                      <a:endParaRPr lang="en-IN" sz="3200" dirty="0"/>
                    </a:p>
                  </a:txBody>
                  <a:tcPr anchor="ctr"/>
                </a:tc>
                <a:tc>
                  <a:txBody>
                    <a:bodyPr/>
                    <a:lstStyle/>
                    <a:p>
                      <a:pPr algn="ctr"/>
                      <a:r>
                        <a:rPr lang="en-US" sz="3200" dirty="0"/>
                        <a:t>Used</a:t>
                      </a:r>
                      <a:endParaRPr lang="en-IN" sz="3200" dirty="0"/>
                    </a:p>
                  </a:txBody>
                  <a:tcPr anchor="ctr"/>
                </a:tc>
                <a:extLst>
                  <a:ext uri="{0D108BD9-81ED-4DB2-BD59-A6C34878D82A}">
                    <a16:rowId xmlns:a16="http://schemas.microsoft.com/office/drawing/2014/main" val="2498109962"/>
                  </a:ext>
                </a:extLst>
              </a:tr>
              <a:tr h="1185035">
                <a:tc>
                  <a:txBody>
                    <a:bodyPr/>
                    <a:lstStyle/>
                    <a:p>
                      <a:pPr algn="ctr"/>
                      <a:r>
                        <a:rPr lang="en-US" sz="3200" dirty="0"/>
                        <a:t>Joins</a:t>
                      </a:r>
                      <a:endParaRPr lang="en-IN" sz="3200" dirty="0"/>
                    </a:p>
                  </a:txBody>
                  <a:tcPr anchor="ctr"/>
                </a:tc>
                <a:tc>
                  <a:txBody>
                    <a:bodyPr/>
                    <a:lstStyle/>
                    <a:p>
                      <a:pPr algn="ctr"/>
                      <a:r>
                        <a:rPr lang="en-US" sz="3200" dirty="0"/>
                        <a:t>Not included</a:t>
                      </a:r>
                      <a:endParaRPr lang="en-IN" sz="3200" dirty="0"/>
                    </a:p>
                  </a:txBody>
                  <a:tcPr anchor="ctr"/>
                </a:tc>
                <a:tc>
                  <a:txBody>
                    <a:bodyPr/>
                    <a:lstStyle/>
                    <a:p>
                      <a:pPr algn="ctr"/>
                      <a:r>
                        <a:rPr lang="en-US" sz="3200" dirty="0"/>
                        <a:t>Included</a:t>
                      </a:r>
                      <a:endParaRPr lang="en-IN" sz="3200" dirty="0"/>
                    </a:p>
                  </a:txBody>
                  <a:tcPr anchor="ctr"/>
                </a:tc>
                <a:extLst>
                  <a:ext uri="{0D108BD9-81ED-4DB2-BD59-A6C34878D82A}">
                    <a16:rowId xmlns:a16="http://schemas.microsoft.com/office/drawing/2014/main" val="3555261547"/>
                  </a:ext>
                </a:extLst>
              </a:tr>
              <a:tr h="1185035">
                <a:tc>
                  <a:txBody>
                    <a:bodyPr/>
                    <a:lstStyle/>
                    <a:p>
                      <a:pPr algn="ctr"/>
                      <a:r>
                        <a:rPr lang="en-US" sz="3200" dirty="0"/>
                        <a:t>Updatability</a:t>
                      </a:r>
                      <a:endParaRPr lang="en-IN" sz="3200" dirty="0"/>
                    </a:p>
                  </a:txBody>
                  <a:tcPr anchor="ctr"/>
                </a:tc>
                <a:tc>
                  <a:txBody>
                    <a:bodyPr/>
                    <a:lstStyle/>
                    <a:p>
                      <a:pPr algn="ctr"/>
                      <a:r>
                        <a:rPr lang="en-US" sz="3200" dirty="0"/>
                        <a:t>Generally updatable</a:t>
                      </a:r>
                      <a:endParaRPr lang="en-IN" sz="3200" dirty="0"/>
                    </a:p>
                  </a:txBody>
                  <a:tcPr anchor="ctr"/>
                </a:tc>
                <a:tc>
                  <a:txBody>
                    <a:bodyPr/>
                    <a:lstStyle/>
                    <a:p>
                      <a:pPr algn="ctr"/>
                      <a:r>
                        <a:rPr lang="en-US" sz="3200" dirty="0"/>
                        <a:t>Often not updatable</a:t>
                      </a:r>
                      <a:endParaRPr lang="en-IN" sz="3200" dirty="0"/>
                    </a:p>
                  </a:txBody>
                  <a:tcPr anchor="ctr"/>
                </a:tc>
                <a:extLst>
                  <a:ext uri="{0D108BD9-81ED-4DB2-BD59-A6C34878D82A}">
                    <a16:rowId xmlns:a16="http://schemas.microsoft.com/office/drawing/2014/main" val="4238042478"/>
                  </a:ext>
                </a:extLst>
              </a:tr>
              <a:tr h="1185035">
                <a:tc>
                  <a:txBody>
                    <a:bodyPr/>
                    <a:lstStyle/>
                    <a:p>
                      <a:pPr algn="ctr"/>
                      <a:r>
                        <a:rPr lang="en-US" sz="3200" dirty="0"/>
                        <a:t>Grouping</a:t>
                      </a:r>
                      <a:endParaRPr lang="en-IN" sz="3200" dirty="0"/>
                    </a:p>
                  </a:txBody>
                  <a:tcPr anchor="ctr"/>
                </a:tc>
                <a:tc>
                  <a:txBody>
                    <a:bodyPr/>
                    <a:lstStyle/>
                    <a:p>
                      <a:pPr algn="ctr"/>
                      <a:r>
                        <a:rPr lang="en-US" sz="3200" dirty="0"/>
                        <a:t>No ‘GROUP BY’ or ‘HAVING’ clause</a:t>
                      </a:r>
                      <a:endParaRPr lang="en-IN" sz="3200" dirty="0"/>
                    </a:p>
                  </a:txBody>
                  <a:tcPr anchor="ctr"/>
                </a:tc>
                <a:tc>
                  <a:txBody>
                    <a:bodyPr/>
                    <a:lstStyle/>
                    <a:p>
                      <a:pPr algn="ctr"/>
                      <a:r>
                        <a:rPr lang="en-US" sz="3200" dirty="0"/>
                        <a:t>Can include ‘GROUP BY’ or ‘HAVING’ clause</a:t>
                      </a:r>
                      <a:endParaRPr lang="en-IN" sz="3200" dirty="0"/>
                    </a:p>
                  </a:txBody>
                  <a:tcPr anchor="ctr"/>
                </a:tc>
                <a:extLst>
                  <a:ext uri="{0D108BD9-81ED-4DB2-BD59-A6C34878D82A}">
                    <a16:rowId xmlns:a16="http://schemas.microsoft.com/office/drawing/2014/main" val="2474865068"/>
                  </a:ext>
                </a:extLst>
              </a:tr>
              <a:tr h="1185035">
                <a:tc>
                  <a:txBody>
                    <a:bodyPr/>
                    <a:lstStyle/>
                    <a:p>
                      <a:pPr algn="ctr"/>
                      <a:r>
                        <a:rPr lang="en-US" sz="3200" dirty="0"/>
                        <a:t>Complexity</a:t>
                      </a:r>
                      <a:endParaRPr lang="en-IN" sz="3200" dirty="0"/>
                    </a:p>
                  </a:txBody>
                  <a:tcPr anchor="ctr"/>
                </a:tc>
                <a:tc>
                  <a:txBody>
                    <a:bodyPr/>
                    <a:lstStyle/>
                    <a:p>
                      <a:pPr algn="ctr"/>
                      <a:r>
                        <a:rPr lang="en-US" sz="3200" dirty="0"/>
                        <a:t>Relatively simple</a:t>
                      </a:r>
                      <a:endParaRPr lang="en-IN" sz="3200" dirty="0"/>
                    </a:p>
                  </a:txBody>
                  <a:tcPr anchor="ctr"/>
                </a:tc>
                <a:tc>
                  <a:txBody>
                    <a:bodyPr/>
                    <a:lstStyle/>
                    <a:p>
                      <a:pPr algn="ctr"/>
                      <a:r>
                        <a:rPr lang="en-US" sz="3200" dirty="0"/>
                        <a:t>More complex</a:t>
                      </a:r>
                      <a:endParaRPr lang="en-IN" sz="3200" dirty="0"/>
                    </a:p>
                  </a:txBody>
                  <a:tcPr anchor="ctr"/>
                </a:tc>
                <a:extLst>
                  <a:ext uri="{0D108BD9-81ED-4DB2-BD59-A6C34878D82A}">
                    <a16:rowId xmlns:a16="http://schemas.microsoft.com/office/drawing/2014/main" val="4270057683"/>
                  </a:ext>
                </a:extLst>
              </a:tr>
            </a:tbl>
          </a:graphicData>
        </a:graphic>
      </p:graphicFrame>
    </p:spTree>
    <p:extLst>
      <p:ext uri="{BB962C8B-B14F-4D97-AF65-F5344CB8AC3E}">
        <p14:creationId xmlns:p14="http://schemas.microsoft.com/office/powerpoint/2010/main" val="108301699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6000" b="1" dirty="0"/>
              <a:t>VIEWS</a:t>
            </a:r>
            <a:endParaRPr lang="en-IN" sz="6000"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897945" y="2066545"/>
            <a:ext cx="15343632" cy="7865732"/>
          </a:xfrm>
          <a:noFill/>
          <a:ln w="19050">
            <a:noFill/>
          </a:ln>
        </p:spPr>
        <p:txBody>
          <a:bodyPr>
            <a:normAutofit fontScale="85000" lnSpcReduction="20000"/>
          </a:bodyPr>
          <a:lstStyle/>
          <a:p>
            <a:r>
              <a:rPr lang="en-US" sz="4300" dirty="0">
                <a:latin typeface="Times New Roman" panose="02020603050405020304" pitchFamily="18" charset="0"/>
                <a:cs typeface="Times New Roman" panose="02020603050405020304" pitchFamily="18" charset="0"/>
              </a:rPr>
              <a:t>Creating a View: </a:t>
            </a:r>
          </a:p>
          <a:p>
            <a:pPr marL="0" indent="0">
              <a:buNone/>
            </a:pPr>
            <a:r>
              <a:rPr lang="en-US" sz="4300" dirty="0">
                <a:latin typeface="Times New Roman" panose="02020603050405020304" pitchFamily="18" charset="0"/>
                <a:cs typeface="Times New Roman" panose="02020603050405020304" pitchFamily="18" charset="0"/>
              </a:rPr>
              <a:t>To create a view, we use the ‘CREATE VIEW’ statement.</a:t>
            </a:r>
          </a:p>
          <a:p>
            <a:pPr marL="0" indent="0">
              <a:buNone/>
            </a:pPr>
            <a:r>
              <a:rPr lang="en-US" sz="4300" b="1" dirty="0">
                <a:latin typeface="Times New Roman" panose="02020603050405020304" pitchFamily="18" charset="0"/>
                <a:cs typeface="Times New Roman" panose="02020603050405020304" pitchFamily="18" charset="0"/>
              </a:rPr>
              <a:t>CREATE VIEW view_name AS</a:t>
            </a:r>
          </a:p>
          <a:p>
            <a:pPr marL="0" indent="0">
              <a:buNone/>
            </a:pPr>
            <a:r>
              <a:rPr lang="en-US" sz="4300" b="1" dirty="0">
                <a:latin typeface="Times New Roman" panose="02020603050405020304" pitchFamily="18" charset="0"/>
                <a:cs typeface="Times New Roman" panose="02020603050405020304" pitchFamily="18" charset="0"/>
              </a:rPr>
              <a:t>SELECT column1, column2,…</a:t>
            </a:r>
          </a:p>
          <a:p>
            <a:pPr marL="0" indent="0">
              <a:buNone/>
            </a:pPr>
            <a:r>
              <a:rPr lang="en-US" sz="4300" b="1" dirty="0">
                <a:latin typeface="Times New Roman" panose="02020603050405020304" pitchFamily="18" charset="0"/>
                <a:cs typeface="Times New Roman" panose="02020603050405020304" pitchFamily="18" charset="0"/>
              </a:rPr>
              <a:t>FROM table_name</a:t>
            </a:r>
          </a:p>
          <a:p>
            <a:pPr marL="0" indent="0">
              <a:buNone/>
            </a:pPr>
            <a:r>
              <a:rPr lang="en-US" sz="4300" b="1" dirty="0">
                <a:latin typeface="Times New Roman" panose="02020603050405020304" pitchFamily="18" charset="0"/>
                <a:cs typeface="Times New Roman" panose="02020603050405020304" pitchFamily="18" charset="0"/>
              </a:rPr>
              <a:t>WHERE condition;</a:t>
            </a:r>
          </a:p>
          <a:p>
            <a:pPr marL="0" indent="0">
              <a:buNone/>
            </a:pPr>
            <a:endParaRPr lang="en-US" sz="4300" dirty="0">
              <a:latin typeface="Times New Roman" panose="02020603050405020304" pitchFamily="18" charset="0"/>
              <a:cs typeface="Times New Roman" panose="02020603050405020304" pitchFamily="18" charset="0"/>
            </a:endParaRPr>
          </a:p>
          <a:p>
            <a:r>
              <a:rPr lang="en-US" sz="4300" dirty="0">
                <a:latin typeface="Times New Roman" panose="02020603050405020304" pitchFamily="18" charset="0"/>
                <a:cs typeface="Times New Roman" panose="02020603050405020304" pitchFamily="18" charset="0"/>
              </a:rPr>
              <a:t>Example</a:t>
            </a:r>
          </a:p>
          <a:p>
            <a:pPr marL="0" indent="0">
              <a:buNone/>
            </a:pPr>
            <a:r>
              <a:rPr lang="en-US" sz="4300" b="1" dirty="0">
                <a:latin typeface="Times New Roman" panose="02020603050405020304" pitchFamily="18" charset="0"/>
                <a:cs typeface="Times New Roman" panose="02020603050405020304" pitchFamily="18" charset="0"/>
              </a:rPr>
              <a:t>CREATE VIEW employee_view AS</a:t>
            </a:r>
          </a:p>
          <a:p>
            <a:pPr marL="0" indent="0">
              <a:buNone/>
            </a:pPr>
            <a:r>
              <a:rPr lang="en-US" sz="4300" b="1" dirty="0">
                <a:latin typeface="Times New Roman" panose="02020603050405020304" pitchFamily="18" charset="0"/>
                <a:cs typeface="Times New Roman" panose="02020603050405020304" pitchFamily="18" charset="0"/>
              </a:rPr>
              <a:t>SELECT name, department</a:t>
            </a:r>
          </a:p>
          <a:p>
            <a:pPr marL="0" indent="0">
              <a:buNone/>
            </a:pPr>
            <a:r>
              <a:rPr lang="en-US" sz="4300" b="1" dirty="0">
                <a:latin typeface="Times New Roman" panose="02020603050405020304" pitchFamily="18" charset="0"/>
                <a:cs typeface="Times New Roman" panose="02020603050405020304" pitchFamily="18" charset="0"/>
              </a:rPr>
              <a:t>FROM employees;</a:t>
            </a:r>
          </a:p>
          <a:p>
            <a:pPr marL="0" indent="0">
              <a:buNone/>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8086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6600" b="1" dirty="0"/>
              <a:t>VIEWS</a:t>
            </a:r>
            <a:endParaRPr lang="en-IN" sz="6600"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3132406" y="2339457"/>
            <a:ext cx="15343632" cy="7296912"/>
          </a:xfrm>
          <a:noFill/>
          <a:ln w="19050">
            <a:noFill/>
          </a:ln>
        </p:spPr>
        <p:txBody>
          <a:bodyPr>
            <a:normAutofit/>
          </a:bodyPr>
          <a:lstStyle/>
          <a:p>
            <a:r>
              <a:rPr lang="en-US" sz="4800" dirty="0">
                <a:latin typeface="Times New Roman" panose="02020603050405020304" pitchFamily="18" charset="0"/>
                <a:cs typeface="Times New Roman" panose="02020603050405020304" pitchFamily="18" charset="0"/>
              </a:rPr>
              <a:t>We can query the view just like a table</a:t>
            </a:r>
          </a:p>
          <a:p>
            <a:r>
              <a:rPr lang="en-US" sz="4800" dirty="0">
                <a:latin typeface="Times New Roman" panose="02020603050405020304" pitchFamily="18" charset="0"/>
                <a:cs typeface="Times New Roman" panose="02020603050405020304" pitchFamily="18" charset="0"/>
              </a:rPr>
              <a:t>( assumes that the table consist of columns like id, name , department, and salary)</a:t>
            </a:r>
          </a:p>
          <a:p>
            <a:pPr marL="739247" lvl="1" indent="0">
              <a:buNone/>
            </a:pPr>
            <a:r>
              <a:rPr lang="en-US" sz="4153" b="1" dirty="0">
                <a:latin typeface="Times New Roman" panose="02020603050405020304" pitchFamily="18" charset="0"/>
                <a:cs typeface="Times New Roman" panose="02020603050405020304" pitchFamily="18" charset="0"/>
              </a:rPr>
              <a:t>SELECT * FROM employee_view;</a:t>
            </a:r>
            <a:endParaRPr lang="en-US" sz="4153" dirty="0">
              <a:latin typeface="Times New Roman" panose="02020603050405020304" pitchFamily="18" charset="0"/>
              <a:cs typeface="Times New Roman" panose="02020603050405020304" pitchFamily="18" charset="0"/>
            </a:endParaRPr>
          </a:p>
          <a:p>
            <a:pPr marL="739247" lvl="1" indent="0">
              <a:buNone/>
            </a:pPr>
            <a:r>
              <a:rPr lang="en-US" sz="4153" b="1" dirty="0">
                <a:latin typeface="Times New Roman" panose="02020603050405020304" pitchFamily="18" charset="0"/>
                <a:cs typeface="Times New Roman" panose="02020603050405020304" pitchFamily="18" charset="0"/>
              </a:rPr>
              <a:t>SELECT * FROM employee_view  WHERE id=4;</a:t>
            </a:r>
            <a:endParaRPr lang="en-US" sz="4153" dirty="0">
              <a:latin typeface="Times New Roman" panose="02020603050405020304" pitchFamily="18" charset="0"/>
              <a:cs typeface="Times New Roman" panose="02020603050405020304" pitchFamily="18" charset="0"/>
            </a:endParaRPr>
          </a:p>
          <a:p>
            <a:pPr marL="739247" lvl="1" indent="0">
              <a:buNone/>
            </a:pPr>
            <a:r>
              <a:rPr lang="en-US" sz="4153" b="1" dirty="0">
                <a:latin typeface="Times New Roman" panose="02020603050405020304" pitchFamily="18" charset="0"/>
                <a:cs typeface="Times New Roman" panose="02020603050405020304" pitchFamily="18" charset="0"/>
              </a:rPr>
              <a:t>SELECT * FROM employee_view ORDER BY salary DESC;</a:t>
            </a:r>
            <a:endParaRPr lang="en-US" sz="3353" dirty="0">
              <a:latin typeface="Times New Roman" panose="02020603050405020304" pitchFamily="18" charset="0"/>
              <a:cs typeface="Times New Roman" panose="02020603050405020304" pitchFamily="18" charset="0"/>
            </a:endParaRPr>
          </a:p>
          <a:p>
            <a:pPr marL="0" indent="0">
              <a:buNone/>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83590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731520" y="256033"/>
            <a:ext cx="18068543" cy="1207008"/>
          </a:xfrm>
        </p:spPr>
        <p:txBody>
          <a:bodyPr>
            <a:normAutofit/>
          </a:bodyPr>
          <a:lstStyle/>
          <a:p>
            <a:r>
              <a:rPr lang="en-US" sz="6000" b="1" dirty="0">
                <a:latin typeface="Times New Roman" panose="02020603050405020304" pitchFamily="18" charset="0"/>
                <a:cs typeface="Times New Roman" panose="02020603050405020304" pitchFamily="18" charset="0"/>
              </a:rPr>
              <a:t>VIEWS</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3055083" y="1463041"/>
            <a:ext cx="16466234" cy="9908875"/>
          </a:xfrm>
          <a:noFill/>
          <a:ln w="19050">
            <a:noFill/>
          </a:ln>
        </p:spPr>
        <p:txBody>
          <a:bodyPr>
            <a:normAutofit/>
          </a:bodyPr>
          <a:lstStyle/>
          <a:p>
            <a:r>
              <a:rPr lang="en-US" sz="4300" b="1" dirty="0">
                <a:latin typeface="Times New Roman" panose="02020603050405020304" pitchFamily="18" charset="0"/>
                <a:cs typeface="Times New Roman" panose="02020603050405020304" pitchFamily="18" charset="0"/>
              </a:rPr>
              <a:t>Updating   view</a:t>
            </a:r>
          </a:p>
          <a:p>
            <a:pPr marL="739247" lvl="1" indent="0">
              <a:buNone/>
            </a:pPr>
            <a:r>
              <a:rPr lang="en-US" sz="3653" dirty="0">
                <a:latin typeface="Times New Roman" panose="02020603050405020304" pitchFamily="18" charset="0"/>
                <a:cs typeface="Times New Roman" panose="02020603050405020304" pitchFamily="18" charset="0"/>
              </a:rPr>
              <a:t>UPDATE  employee_view  SET salary = 25000  WHERE id = 7;</a:t>
            </a:r>
          </a:p>
          <a:p>
            <a:r>
              <a:rPr lang="en-US" sz="4300" b="1" dirty="0">
                <a:latin typeface="Times New Roman" panose="02020603050405020304" pitchFamily="18" charset="0"/>
                <a:cs typeface="Times New Roman" panose="02020603050405020304" pitchFamily="18" charset="0"/>
              </a:rPr>
              <a:t>Add new record into the views. </a:t>
            </a:r>
          </a:p>
          <a:p>
            <a:pPr marL="0" indent="0">
              <a:buNone/>
            </a:pPr>
            <a:r>
              <a:rPr lang="en-US" sz="4300" dirty="0">
                <a:latin typeface="Times New Roman" panose="02020603050405020304" pitchFamily="18" charset="0"/>
                <a:cs typeface="Times New Roman" panose="02020603050405020304" pitchFamily="18" charset="0"/>
              </a:rPr>
              <a:t>   This new rows will automatically added into the main table employees.</a:t>
            </a:r>
          </a:p>
          <a:p>
            <a:pPr marL="739247" lvl="1" indent="0">
              <a:buNone/>
            </a:pPr>
            <a:r>
              <a:rPr lang="en-US" sz="3653" b="1" dirty="0">
                <a:latin typeface="Times New Roman" panose="02020603050405020304" pitchFamily="18" charset="0"/>
                <a:cs typeface="Times New Roman" panose="02020603050405020304" pitchFamily="18" charset="0"/>
              </a:rPr>
              <a:t>INSERT INTO employee_view(id, name, department, salary) </a:t>
            </a:r>
          </a:p>
          <a:p>
            <a:pPr marL="739247" lvl="1" indent="0">
              <a:buNone/>
            </a:pPr>
            <a:r>
              <a:rPr lang="en-US" sz="3653" b="1" dirty="0">
                <a:latin typeface="Times New Roman" panose="02020603050405020304" pitchFamily="18" charset="0"/>
                <a:cs typeface="Times New Roman" panose="02020603050405020304" pitchFamily="18" charset="0"/>
              </a:rPr>
              <a:t>VALUES (11,”Achu”,”IT”,21000)</a:t>
            </a:r>
          </a:p>
          <a:p>
            <a:r>
              <a:rPr lang="en-US" sz="4300" b="1" dirty="0">
                <a:latin typeface="Times New Roman" panose="02020603050405020304" pitchFamily="18" charset="0"/>
                <a:cs typeface="Times New Roman" panose="02020603050405020304" pitchFamily="18" charset="0"/>
              </a:rPr>
              <a:t>Delete rows from views </a:t>
            </a:r>
          </a:p>
          <a:p>
            <a:pPr marL="0" indent="0">
              <a:buNone/>
            </a:pPr>
            <a:r>
              <a:rPr lang="en-US" sz="4300" dirty="0">
                <a:latin typeface="Times New Roman" panose="02020603050405020304" pitchFamily="18" charset="0"/>
                <a:cs typeface="Times New Roman" panose="02020603050405020304" pitchFamily="18" charset="0"/>
              </a:rPr>
              <a:t>    It automatically reflects on the main table</a:t>
            </a:r>
          </a:p>
          <a:p>
            <a:pPr marL="739247" lvl="1" indent="0">
              <a:buNone/>
            </a:pPr>
            <a:r>
              <a:rPr lang="en-US" sz="3653" b="1" dirty="0">
                <a:latin typeface="Times New Roman" panose="02020603050405020304" pitchFamily="18" charset="0"/>
                <a:cs typeface="Times New Roman" panose="02020603050405020304" pitchFamily="18" charset="0"/>
              </a:rPr>
              <a:t>    DELETE FROM employee_view WHERE id=11</a:t>
            </a:r>
          </a:p>
          <a:p>
            <a:r>
              <a:rPr lang="en-US" sz="4300" b="1" dirty="0">
                <a:latin typeface="Times New Roman" panose="02020603050405020304" pitchFamily="18" charset="0"/>
                <a:cs typeface="Times New Roman" panose="02020603050405020304" pitchFamily="18" charset="0"/>
              </a:rPr>
              <a:t>Delete the views</a:t>
            </a:r>
          </a:p>
          <a:p>
            <a:pPr marL="739247" lvl="1" indent="0">
              <a:buNone/>
            </a:pPr>
            <a:r>
              <a:rPr lang="en-US" sz="3653" b="1" dirty="0">
                <a:latin typeface="Times New Roman" panose="02020603050405020304" pitchFamily="18" charset="0"/>
                <a:cs typeface="Times New Roman" panose="02020603050405020304" pitchFamily="18" charset="0"/>
              </a:rPr>
              <a:t>   DROP VIEW employee_view</a:t>
            </a:r>
            <a:endParaRPr lang="en-US" sz="3353" dirty="0">
              <a:latin typeface="Times New Roman" panose="02020603050405020304" pitchFamily="18" charset="0"/>
              <a:cs typeface="Times New Roman" panose="02020603050405020304" pitchFamily="18" charset="0"/>
            </a:endParaRPr>
          </a:p>
          <a:p>
            <a:pPr marL="0" indent="0">
              <a:buNone/>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010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762364" cy="1676337"/>
          </a:xfrm>
        </p:spPr>
        <p:txBody>
          <a:bodyPr>
            <a:normAutofit/>
          </a:bodyPr>
          <a:lstStyle/>
          <a:p>
            <a:r>
              <a:rPr lang="en-US" sz="4800" b="1" dirty="0">
                <a:latin typeface="Times New Roman" panose="02020603050405020304" pitchFamily="18" charset="0"/>
                <a:cs typeface="Times New Roman" panose="02020603050405020304" pitchFamily="18" charset="0"/>
              </a:rPr>
              <a:t>NON-UPDATABLE  VIEWS  or  COMPLEX VIEW</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432305" y="2380519"/>
            <a:ext cx="15343632" cy="6327649"/>
          </a:xfrm>
          <a:noFill/>
          <a:ln w="19050">
            <a:noFill/>
          </a:ln>
        </p:spPr>
        <p:txBody>
          <a:bodyPr>
            <a:normAutofit/>
          </a:bodyPr>
          <a:lstStyle/>
          <a:p>
            <a:pPr marL="1478494" lvl="2" indent="0">
              <a:buNone/>
            </a:pPr>
            <a:r>
              <a:rPr lang="en-US" sz="2800" b="1" dirty="0">
                <a:latin typeface="Times New Roman" panose="02020603050405020304" pitchFamily="18" charset="0"/>
                <a:cs typeface="Times New Roman" panose="02020603050405020304" pitchFamily="18" charset="0"/>
              </a:rPr>
              <a:t>CREATE VIEW employee_summary AS </a:t>
            </a:r>
          </a:p>
          <a:p>
            <a:pPr marL="1478494" lvl="2" indent="0">
              <a:buNone/>
            </a:pPr>
            <a:r>
              <a:rPr lang="en-US" sz="2800" b="1" dirty="0">
                <a:latin typeface="Times New Roman" panose="02020603050405020304" pitchFamily="18" charset="0"/>
                <a:cs typeface="Times New Roman" panose="02020603050405020304" pitchFamily="18" charset="0"/>
              </a:rPr>
              <a:t>SELECT dep_name, COUNT(*) as num_employees, AVG(salary) as avg_salary</a:t>
            </a:r>
          </a:p>
          <a:p>
            <a:pPr marL="1478494" lvl="2" indent="0">
              <a:buNone/>
            </a:pPr>
            <a:r>
              <a:rPr lang="en-US" sz="2800" b="1" dirty="0">
                <a:latin typeface="Times New Roman" panose="02020603050405020304" pitchFamily="18" charset="0"/>
                <a:cs typeface="Times New Roman" panose="02020603050405020304" pitchFamily="18" charset="0"/>
              </a:rPr>
              <a:t>FROM employees</a:t>
            </a:r>
          </a:p>
          <a:p>
            <a:pPr marL="1478494" lvl="2" indent="0">
              <a:buNone/>
            </a:pPr>
            <a:r>
              <a:rPr lang="en-US" sz="2800" b="1" dirty="0">
                <a:latin typeface="Times New Roman" panose="02020603050405020304" pitchFamily="18" charset="0"/>
                <a:cs typeface="Times New Roman" panose="02020603050405020304" pitchFamily="18" charset="0"/>
              </a:rPr>
              <a:t>GROUP BY dep_name;</a:t>
            </a:r>
          </a:p>
          <a:p>
            <a:pPr marL="1478494" lvl="2" indent="0">
              <a:buNone/>
            </a:pPr>
            <a:endParaRPr lang="en-US" sz="4000" dirty="0">
              <a:latin typeface="Times New Roman" panose="02020603050405020304" pitchFamily="18" charset="0"/>
              <a:cs typeface="Times New Roman" panose="02020603050405020304" pitchFamily="18" charset="0"/>
            </a:endParaRPr>
          </a:p>
          <a:p>
            <a:pPr marL="0" indent="0" algn="just">
              <a:buNone/>
            </a:pPr>
            <a:r>
              <a:rPr lang="en-US" sz="3600" dirty="0">
                <a:latin typeface="Times New Roman" panose="02020603050405020304" pitchFamily="18" charset="0"/>
                <a:cs typeface="Times New Roman" panose="02020603050405020304" pitchFamily="18" charset="0"/>
              </a:rPr>
              <a:t>This view is not updatable because it uses aggregate functions and a GROUP BY clause. </a:t>
            </a:r>
          </a:p>
          <a:p>
            <a:pPr marL="0" indent="0" algn="just">
              <a:buNone/>
            </a:pPr>
            <a:r>
              <a:rPr lang="en-US" sz="3600" dirty="0">
                <a:latin typeface="Times New Roman" panose="02020603050405020304" pitchFamily="18" charset="0"/>
                <a:cs typeface="Times New Roman" panose="02020603050405020304" pitchFamily="18" charset="0"/>
              </a:rPr>
              <a:t>Any attempt to insert, update, or delete data through this view will result in an error.</a:t>
            </a:r>
          </a:p>
        </p:txBody>
      </p:sp>
    </p:spTree>
    <p:extLst>
      <p:ext uri="{BB962C8B-B14F-4D97-AF65-F5344CB8AC3E}">
        <p14:creationId xmlns:p14="http://schemas.microsoft.com/office/powerpoint/2010/main" val="252269354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4800" b="1" dirty="0">
                <a:latin typeface="Times New Roman" panose="02020603050405020304" pitchFamily="18" charset="0"/>
                <a:cs typeface="Times New Roman" panose="02020603050405020304" pitchFamily="18" charset="0"/>
              </a:rPr>
              <a:t>STORED PROCEDURES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395728" y="2340864"/>
            <a:ext cx="15343632" cy="7626097"/>
          </a:xfrm>
          <a:noFill/>
          <a:ln w="19050">
            <a:noFill/>
          </a:ln>
        </p:spPr>
        <p:txBody>
          <a:bodyPr>
            <a:normAutofit/>
          </a:bodyPr>
          <a:lstStyle/>
          <a:p>
            <a:r>
              <a:rPr lang="en-US" sz="3600" dirty="0">
                <a:latin typeface="Times New Roman" panose="02020603050405020304" pitchFamily="18" charset="0"/>
                <a:cs typeface="Times New Roman" panose="02020603050405020304" pitchFamily="18" charset="0"/>
              </a:rPr>
              <a:t>It is a way to encapsulate a set of SQL statements for reuse and better management.</a:t>
            </a:r>
          </a:p>
          <a:p>
            <a:r>
              <a:rPr lang="en-US" sz="3600" b="1" dirty="0">
                <a:latin typeface="Times New Roman" panose="02020603050405020304" pitchFamily="18" charset="0"/>
                <a:cs typeface="Times New Roman" panose="02020603050405020304" pitchFamily="18" charset="0"/>
              </a:rPr>
              <a:t>Advantages</a:t>
            </a:r>
          </a:p>
          <a:p>
            <a:pPr marL="2221444" lvl="2" indent="-742950">
              <a:buClr>
                <a:schemeClr val="tx1">
                  <a:lumMod val="65000"/>
                  <a:lumOff val="35000"/>
                </a:schemeClr>
              </a:buClr>
              <a:buFont typeface="+mj-lt"/>
              <a:buAutoNum type="arabicPeriod"/>
            </a:pPr>
            <a:r>
              <a:rPr lang="en-US" sz="3429" dirty="0">
                <a:latin typeface="Times New Roman" panose="02020603050405020304" pitchFamily="18" charset="0"/>
                <a:cs typeface="Times New Roman" panose="02020603050405020304" pitchFamily="18" charset="0"/>
              </a:rPr>
              <a:t>Code can  be written once and reused multiple times.</a:t>
            </a:r>
          </a:p>
          <a:p>
            <a:pPr marL="2221444" lvl="2" indent="-742950">
              <a:buClr>
                <a:schemeClr val="tx1">
                  <a:lumMod val="65000"/>
                  <a:lumOff val="35000"/>
                </a:schemeClr>
              </a:buClr>
              <a:buFont typeface="+mj-lt"/>
              <a:buAutoNum type="arabicPeriod"/>
            </a:pPr>
            <a:r>
              <a:rPr lang="en-US" sz="3429" dirty="0">
                <a:latin typeface="Times New Roman" panose="02020603050405020304" pitchFamily="18" charset="0"/>
                <a:cs typeface="Times New Roman" panose="02020603050405020304" pitchFamily="18" charset="0"/>
              </a:rPr>
              <a:t>Easier to maintain and update complex business logic.</a:t>
            </a:r>
          </a:p>
          <a:p>
            <a:pPr marL="2221444" lvl="2" indent="-742950">
              <a:buClr>
                <a:schemeClr val="tx1">
                  <a:lumMod val="65000"/>
                  <a:lumOff val="35000"/>
                </a:schemeClr>
              </a:buClr>
              <a:buFont typeface="+mj-lt"/>
              <a:buAutoNum type="arabicPeriod"/>
            </a:pPr>
            <a:r>
              <a:rPr lang="en-US" sz="3429" dirty="0">
                <a:latin typeface="Times New Roman" panose="02020603050405020304" pitchFamily="18" charset="0"/>
                <a:cs typeface="Times New Roman" panose="02020603050405020304" pitchFamily="18" charset="0"/>
              </a:rPr>
              <a:t>Reduces client – server communication and can improve performance.</a:t>
            </a:r>
          </a:p>
          <a:p>
            <a:pPr>
              <a:buClr>
                <a:schemeClr val="tx1">
                  <a:lumMod val="65000"/>
                  <a:lumOff val="35000"/>
                </a:schemeClr>
              </a:buClr>
            </a:pPr>
            <a:r>
              <a:rPr lang="en-US" sz="3600" dirty="0">
                <a:latin typeface="Times New Roman" panose="02020603050405020304" pitchFamily="18" charset="0"/>
                <a:cs typeface="Times New Roman" panose="02020603050405020304" pitchFamily="18" charset="0"/>
              </a:rPr>
              <a:t>To create a stored procedure in MySQL, use the CREATE PROCEDURE  statement.</a:t>
            </a:r>
          </a:p>
          <a:p>
            <a:pPr>
              <a:buClr>
                <a:schemeClr val="tx1">
                  <a:lumMod val="65000"/>
                  <a:lumOff val="35000"/>
                </a:schemeClr>
              </a:buClr>
            </a:pPr>
            <a:r>
              <a:rPr lang="en-US" sz="3600" dirty="0">
                <a:latin typeface="Times New Roman" panose="02020603050405020304" pitchFamily="18" charset="0"/>
                <a:cs typeface="Times New Roman" panose="02020603050405020304" pitchFamily="18" charset="0"/>
              </a:rPr>
              <a:t>To call a stored procedure, use the CALL statement.</a:t>
            </a:r>
          </a:p>
        </p:txBody>
      </p:sp>
    </p:spTree>
    <p:extLst>
      <p:ext uri="{BB962C8B-B14F-4D97-AF65-F5344CB8AC3E}">
        <p14:creationId xmlns:p14="http://schemas.microsoft.com/office/powerpoint/2010/main" val="87943733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4800" b="1" dirty="0">
                <a:latin typeface="Times New Roman" panose="02020603050405020304" pitchFamily="18" charset="0"/>
                <a:cs typeface="Times New Roman" panose="02020603050405020304" pitchFamily="18" charset="0"/>
              </a:rPr>
              <a:t>STORED PROCEDURES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395728" y="1731295"/>
            <a:ext cx="15343632" cy="7626097"/>
          </a:xfrm>
          <a:noFill/>
          <a:ln w="19050">
            <a:noFill/>
          </a:ln>
        </p:spPr>
        <p:txBody>
          <a:bodyPr>
            <a:normAutofit/>
          </a:bodyPr>
          <a:lstStyle/>
          <a:p>
            <a:r>
              <a:rPr lang="en-US" sz="4400" dirty="0">
                <a:latin typeface="Times New Roman" panose="02020603050405020304" pitchFamily="18" charset="0"/>
                <a:cs typeface="Times New Roman" panose="02020603050405020304" pitchFamily="18" charset="0"/>
              </a:rPr>
              <a:t>Example : </a:t>
            </a:r>
          </a:p>
          <a:p>
            <a:pPr marL="739247" lvl="1" indent="0">
              <a:buNone/>
            </a:pPr>
            <a:r>
              <a:rPr lang="en-US" sz="3753" b="1" dirty="0">
                <a:latin typeface="Times New Roman" panose="02020603050405020304" pitchFamily="18" charset="0"/>
                <a:cs typeface="Times New Roman" panose="02020603050405020304" pitchFamily="18" charset="0"/>
              </a:rPr>
              <a:t>CREATE PROCEDURE employees_with_large_salary()</a:t>
            </a:r>
          </a:p>
          <a:p>
            <a:pPr marL="739247" lvl="1" indent="0">
              <a:buNone/>
            </a:pPr>
            <a:r>
              <a:rPr lang="en-US" sz="3753" b="1" dirty="0">
                <a:latin typeface="Times New Roman" panose="02020603050405020304" pitchFamily="18" charset="0"/>
                <a:cs typeface="Times New Roman" panose="02020603050405020304" pitchFamily="18" charset="0"/>
              </a:rPr>
              <a:t>SELECT * </a:t>
            </a:r>
          </a:p>
          <a:p>
            <a:pPr marL="739247" lvl="1" indent="0">
              <a:buNone/>
            </a:pPr>
            <a:r>
              <a:rPr lang="en-US" sz="3753" b="1" dirty="0">
                <a:latin typeface="Times New Roman" panose="02020603050405020304" pitchFamily="18" charset="0"/>
                <a:cs typeface="Times New Roman" panose="02020603050405020304" pitchFamily="18" charset="0"/>
              </a:rPr>
              <a:t>FROM employee_table</a:t>
            </a:r>
          </a:p>
          <a:p>
            <a:pPr marL="739247" lvl="1" indent="0">
              <a:buNone/>
            </a:pPr>
            <a:r>
              <a:rPr lang="en-US" sz="3753" b="1" dirty="0">
                <a:latin typeface="Times New Roman" panose="02020603050405020304" pitchFamily="18" charset="0"/>
                <a:cs typeface="Times New Roman" panose="02020603050405020304" pitchFamily="18" charset="0"/>
              </a:rPr>
              <a:t>WHERE salary &gt;= 50000;</a:t>
            </a:r>
          </a:p>
          <a:p>
            <a:pPr marL="739247" lvl="1" indent="0">
              <a:buNone/>
            </a:pPr>
            <a:endParaRPr lang="en-US" sz="3753" b="1" dirty="0">
              <a:latin typeface="Times New Roman" panose="02020603050405020304" pitchFamily="18" charset="0"/>
              <a:cs typeface="Times New Roman" panose="02020603050405020304" pitchFamily="18" charset="0"/>
            </a:endParaRPr>
          </a:p>
          <a:p>
            <a:pPr marL="739247" lvl="1" indent="0">
              <a:buNone/>
            </a:pPr>
            <a:r>
              <a:rPr lang="en-US" sz="3753" b="1" dirty="0">
                <a:latin typeface="Times New Roman" panose="02020603050405020304" pitchFamily="18" charset="0"/>
                <a:cs typeface="Times New Roman" panose="02020603050405020304" pitchFamily="18" charset="0"/>
              </a:rPr>
              <a:t>CALL employees_with_large_salary()</a:t>
            </a:r>
          </a:p>
        </p:txBody>
      </p:sp>
    </p:spTree>
    <p:extLst>
      <p:ext uri="{BB962C8B-B14F-4D97-AF65-F5344CB8AC3E}">
        <p14:creationId xmlns:p14="http://schemas.microsoft.com/office/powerpoint/2010/main" val="227465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4800" b="1" dirty="0">
                <a:latin typeface="Times New Roman" panose="02020603050405020304" pitchFamily="18" charset="0"/>
                <a:cs typeface="Times New Roman" panose="02020603050405020304" pitchFamily="18" charset="0"/>
              </a:rPr>
              <a:t>STORED PROCEDURES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779776" y="2304288"/>
            <a:ext cx="15343632" cy="7626097"/>
          </a:xfrm>
          <a:noFill/>
          <a:ln w="19050">
            <a:noFill/>
          </a:ln>
        </p:spPr>
        <p:txBody>
          <a:bodyPr>
            <a:normAutofit fontScale="85000" lnSpcReduction="20000"/>
          </a:bodyPr>
          <a:lstStyle/>
          <a:p>
            <a:r>
              <a:rPr lang="en-US" sz="4400" dirty="0">
                <a:latin typeface="Times New Roman" panose="02020603050405020304" pitchFamily="18" charset="0"/>
                <a:cs typeface="Times New Roman" panose="02020603050405020304" pitchFamily="18" charset="0"/>
              </a:rPr>
              <a:t>To store multiple SQL statements into a single stored procedure we use DELIMITERS(use $$ or //).</a:t>
            </a:r>
          </a:p>
          <a:p>
            <a:pPr marL="739247" lvl="1" indent="0">
              <a:buNone/>
            </a:pPr>
            <a:r>
              <a:rPr lang="en-US" sz="3753" b="1" dirty="0">
                <a:latin typeface="Times New Roman" panose="02020603050405020304" pitchFamily="18" charset="0"/>
                <a:cs typeface="Times New Roman" panose="02020603050405020304" pitchFamily="18" charset="0"/>
              </a:rPr>
              <a:t>DELIMITER $$</a:t>
            </a:r>
          </a:p>
          <a:p>
            <a:pPr marL="739247" lvl="1" indent="0">
              <a:buNone/>
            </a:pPr>
            <a:r>
              <a:rPr lang="en-US" sz="3753" b="1" dirty="0">
                <a:latin typeface="Times New Roman" panose="02020603050405020304" pitchFamily="18" charset="0"/>
                <a:cs typeface="Times New Roman" panose="02020603050405020304" pitchFamily="18" charset="0"/>
              </a:rPr>
              <a:t>CREATE PROCEDURE employees_with_large_salary2()</a:t>
            </a:r>
          </a:p>
          <a:p>
            <a:pPr marL="739247" lvl="1" indent="0">
              <a:buNone/>
            </a:pPr>
            <a:r>
              <a:rPr lang="en-US" sz="3753" b="1" dirty="0">
                <a:latin typeface="Times New Roman" panose="02020603050405020304" pitchFamily="18" charset="0"/>
                <a:cs typeface="Times New Roman" panose="02020603050405020304" pitchFamily="18" charset="0"/>
              </a:rPr>
              <a:t>BEGIN</a:t>
            </a:r>
          </a:p>
          <a:p>
            <a:pPr marL="1108871" lvl="2" indent="0">
              <a:buNone/>
            </a:pPr>
            <a:r>
              <a:rPr lang="en-US" sz="3753" b="1" dirty="0">
                <a:latin typeface="Times New Roman" panose="02020603050405020304" pitchFamily="18" charset="0"/>
                <a:cs typeface="Times New Roman" panose="02020603050405020304" pitchFamily="18" charset="0"/>
              </a:rPr>
              <a:t>SELECT  *  FROM employee_table</a:t>
            </a:r>
          </a:p>
          <a:p>
            <a:pPr marL="1108871" lvl="2" indent="0">
              <a:buNone/>
            </a:pPr>
            <a:r>
              <a:rPr lang="en-US" sz="3753" b="1" dirty="0">
                <a:latin typeface="Times New Roman" panose="02020603050405020304" pitchFamily="18" charset="0"/>
                <a:cs typeface="Times New Roman" panose="02020603050405020304" pitchFamily="18" charset="0"/>
              </a:rPr>
              <a:t>WHERE salary &gt;= 50000;</a:t>
            </a:r>
          </a:p>
          <a:p>
            <a:pPr marL="1108871" lvl="2" indent="0">
              <a:buNone/>
            </a:pPr>
            <a:r>
              <a:rPr lang="en-US" sz="3753" b="1" dirty="0">
                <a:latin typeface="Times New Roman" panose="02020603050405020304" pitchFamily="18" charset="0"/>
                <a:cs typeface="Times New Roman" panose="02020603050405020304" pitchFamily="18" charset="0"/>
              </a:rPr>
              <a:t>SELECT  *  FROM employee_table</a:t>
            </a:r>
          </a:p>
          <a:p>
            <a:pPr marL="1108871" lvl="2" indent="0">
              <a:buNone/>
            </a:pPr>
            <a:r>
              <a:rPr lang="en-US" sz="3753" b="1" dirty="0">
                <a:latin typeface="Times New Roman" panose="02020603050405020304" pitchFamily="18" charset="0"/>
                <a:cs typeface="Times New Roman" panose="02020603050405020304" pitchFamily="18" charset="0"/>
              </a:rPr>
              <a:t>WHERE salary &gt;= 10000;</a:t>
            </a:r>
          </a:p>
          <a:p>
            <a:pPr marL="739247" lvl="1" indent="0">
              <a:buNone/>
            </a:pPr>
            <a:r>
              <a:rPr lang="en-US" sz="3753" b="1" dirty="0">
                <a:latin typeface="Times New Roman" panose="02020603050405020304" pitchFamily="18" charset="0"/>
                <a:cs typeface="Times New Roman" panose="02020603050405020304" pitchFamily="18" charset="0"/>
              </a:rPr>
              <a:t>END $$</a:t>
            </a:r>
          </a:p>
          <a:p>
            <a:pPr marL="739247" lvl="1" indent="0">
              <a:buNone/>
            </a:pPr>
            <a:r>
              <a:rPr lang="en-US" sz="3753" b="1" dirty="0">
                <a:latin typeface="Times New Roman" panose="02020603050405020304" pitchFamily="18" charset="0"/>
                <a:cs typeface="Times New Roman" panose="02020603050405020304" pitchFamily="18" charset="0"/>
              </a:rPr>
              <a:t>DELIMITER ;</a:t>
            </a:r>
          </a:p>
          <a:p>
            <a:pPr marL="739247" lvl="1" indent="0">
              <a:buNone/>
            </a:pPr>
            <a:r>
              <a:rPr lang="en-US" sz="3753" b="1" dirty="0">
                <a:latin typeface="Times New Roman" panose="02020603050405020304" pitchFamily="18" charset="0"/>
                <a:cs typeface="Times New Roman" panose="02020603050405020304" pitchFamily="18" charset="0"/>
              </a:rPr>
              <a:t>CALL employees_with_large_salary2()</a:t>
            </a:r>
          </a:p>
        </p:txBody>
      </p:sp>
    </p:spTree>
    <p:extLst>
      <p:ext uri="{BB962C8B-B14F-4D97-AF65-F5344CB8AC3E}">
        <p14:creationId xmlns:p14="http://schemas.microsoft.com/office/powerpoint/2010/main" val="27394632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4800" b="1" dirty="0">
                <a:latin typeface="Times New Roman" panose="02020603050405020304" pitchFamily="18" charset="0"/>
                <a:cs typeface="Times New Roman" panose="02020603050405020304" pitchFamily="18" charset="0"/>
              </a:rPr>
              <a:t>STORED PROCEDURES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3035808" y="2871216"/>
            <a:ext cx="15343632" cy="7022593"/>
          </a:xfrm>
          <a:noFill/>
          <a:ln w="19050">
            <a:noFill/>
          </a:ln>
        </p:spPr>
        <p:txBody>
          <a:bodyPr>
            <a:normAutofit fontScale="92500" lnSpcReduction="20000"/>
          </a:bodyPr>
          <a:lstStyle/>
          <a:p>
            <a:r>
              <a:rPr lang="en-US" sz="4400" dirty="0">
                <a:latin typeface="Times New Roman" panose="02020603050405020304" pitchFamily="18" charset="0"/>
                <a:cs typeface="Times New Roman" panose="02020603050405020304" pitchFamily="18" charset="0"/>
              </a:rPr>
              <a:t>We can add parameters to stored procedures</a:t>
            </a:r>
          </a:p>
          <a:p>
            <a:r>
              <a:rPr lang="en-US" sz="4400" dirty="0">
                <a:latin typeface="Times New Roman" panose="02020603050405020304" pitchFamily="18" charset="0"/>
                <a:cs typeface="Times New Roman" panose="02020603050405020304" pitchFamily="18" charset="0"/>
              </a:rPr>
              <a:t>Example : If I know the employee id of any employees , then I want to pull up their salary</a:t>
            </a:r>
          </a:p>
          <a:p>
            <a:pPr marL="1478494" lvl="2" indent="0">
              <a:buNone/>
            </a:pPr>
            <a:r>
              <a:rPr lang="en-US" sz="3429" b="1" dirty="0">
                <a:latin typeface="Times New Roman" panose="02020603050405020304" pitchFamily="18" charset="0"/>
                <a:cs typeface="Times New Roman" panose="02020603050405020304" pitchFamily="18" charset="0"/>
              </a:rPr>
              <a:t>DELIMITER $$</a:t>
            </a:r>
          </a:p>
          <a:p>
            <a:pPr marL="1478494" lvl="2" indent="0">
              <a:buNone/>
            </a:pPr>
            <a:r>
              <a:rPr lang="en-US" sz="3429" b="1" dirty="0">
                <a:latin typeface="Times New Roman" panose="02020603050405020304" pitchFamily="18" charset="0"/>
                <a:cs typeface="Times New Roman" panose="02020603050405020304" pitchFamily="18" charset="0"/>
              </a:rPr>
              <a:t>CREATE PROCEDURE employees_with_large_salary3(id INT)</a:t>
            </a:r>
          </a:p>
          <a:p>
            <a:pPr marL="1478494" lvl="2" indent="0">
              <a:buNone/>
            </a:pPr>
            <a:r>
              <a:rPr lang="en-US" sz="3429" b="1" dirty="0">
                <a:latin typeface="Times New Roman" panose="02020603050405020304" pitchFamily="18" charset="0"/>
                <a:cs typeface="Times New Roman" panose="02020603050405020304" pitchFamily="18" charset="0"/>
              </a:rPr>
              <a:t>BEGIN</a:t>
            </a:r>
          </a:p>
          <a:p>
            <a:pPr marL="1663306" lvl="3" indent="0">
              <a:buNone/>
            </a:pPr>
            <a:r>
              <a:rPr lang="en-US" sz="3430" b="1" dirty="0">
                <a:latin typeface="Times New Roman" panose="02020603050405020304" pitchFamily="18" charset="0"/>
                <a:cs typeface="Times New Roman" panose="02020603050405020304" pitchFamily="18" charset="0"/>
              </a:rPr>
              <a:t>SELECT  salary  FROM employee_table</a:t>
            </a:r>
          </a:p>
          <a:p>
            <a:pPr marL="1663306" lvl="3" indent="0">
              <a:buNone/>
            </a:pPr>
            <a:r>
              <a:rPr lang="en-US" sz="3430" b="1" dirty="0">
                <a:latin typeface="Times New Roman" panose="02020603050405020304" pitchFamily="18" charset="0"/>
                <a:cs typeface="Times New Roman" panose="02020603050405020304" pitchFamily="18" charset="0"/>
              </a:rPr>
              <a:t>WHERE employee_id = id;</a:t>
            </a:r>
          </a:p>
          <a:p>
            <a:pPr marL="1478494" lvl="2" indent="0">
              <a:buNone/>
            </a:pPr>
            <a:r>
              <a:rPr lang="en-US" sz="3429" b="1" dirty="0">
                <a:latin typeface="Times New Roman" panose="02020603050405020304" pitchFamily="18" charset="0"/>
                <a:cs typeface="Times New Roman" panose="02020603050405020304" pitchFamily="18" charset="0"/>
              </a:rPr>
              <a:t>END $$</a:t>
            </a:r>
          </a:p>
          <a:p>
            <a:pPr marL="1478494" lvl="2" indent="0">
              <a:buNone/>
            </a:pPr>
            <a:r>
              <a:rPr lang="en-US" sz="3429" b="1" dirty="0">
                <a:latin typeface="Times New Roman" panose="02020603050405020304" pitchFamily="18" charset="0"/>
                <a:cs typeface="Times New Roman" panose="02020603050405020304" pitchFamily="18" charset="0"/>
              </a:rPr>
              <a:t>DELIMITER ;</a:t>
            </a:r>
          </a:p>
          <a:p>
            <a:pPr marL="1478494" lvl="2" indent="0">
              <a:buNone/>
            </a:pPr>
            <a:r>
              <a:rPr lang="en-US" sz="3429" b="1" dirty="0">
                <a:latin typeface="Times New Roman" panose="02020603050405020304" pitchFamily="18" charset="0"/>
                <a:cs typeface="Times New Roman" panose="02020603050405020304" pitchFamily="18" charset="0"/>
              </a:rPr>
              <a:t>CALL employees_with_large_salary3(1)</a:t>
            </a:r>
          </a:p>
          <a:p>
            <a:pPr marL="0" indent="0">
              <a:buNone/>
            </a:pP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4817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4800" b="1" dirty="0"/>
              <a:t>STORED PROCEDURES</a:t>
            </a:r>
            <a:endParaRPr lang="en-IN" sz="4800"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505456" y="1938528"/>
            <a:ext cx="15343632" cy="7626097"/>
          </a:xfrm>
          <a:noFill/>
          <a:ln w="19050">
            <a:noFill/>
          </a:ln>
        </p:spPr>
        <p:txBody>
          <a:bodyPr>
            <a:normAutofit/>
          </a:bodyPr>
          <a:lstStyle/>
          <a:p>
            <a:r>
              <a:rPr lang="en-US" sz="4000" b="1" dirty="0">
                <a:latin typeface="Times New Roman" panose="02020603050405020304" pitchFamily="18" charset="0"/>
                <a:cs typeface="Times New Roman" panose="02020603050405020304" pitchFamily="18" charset="0"/>
              </a:rPr>
              <a:t>DELIMITER $$: </a:t>
            </a:r>
            <a:r>
              <a:rPr lang="en-US" sz="4000" dirty="0">
                <a:latin typeface="Times New Roman" panose="02020603050405020304" pitchFamily="18" charset="0"/>
                <a:cs typeface="Times New Roman" panose="02020603050405020304" pitchFamily="18" charset="0"/>
              </a:rPr>
              <a:t>Changes the delimiter from the default ; to $$ to allow the procedure to contain multiple SQL statements.</a:t>
            </a:r>
          </a:p>
          <a:p>
            <a:r>
              <a:rPr lang="en-US" sz="4000" b="1" dirty="0">
                <a:latin typeface="Times New Roman" panose="02020603050405020304" pitchFamily="18" charset="0"/>
                <a:cs typeface="Times New Roman" panose="02020603050405020304" pitchFamily="18" charset="0"/>
              </a:rPr>
              <a:t>CREATE PROCEDURE: </a:t>
            </a:r>
            <a:r>
              <a:rPr lang="en-US" sz="4000" dirty="0">
                <a:latin typeface="Times New Roman" panose="02020603050405020304" pitchFamily="18" charset="0"/>
                <a:cs typeface="Times New Roman" panose="02020603050405020304" pitchFamily="18" charset="0"/>
              </a:rPr>
              <a:t>Defines the stored procedure.</a:t>
            </a:r>
          </a:p>
          <a:p>
            <a:r>
              <a:rPr lang="en-US" sz="4000" b="1" dirty="0">
                <a:latin typeface="Times New Roman" panose="02020603050405020304" pitchFamily="18" charset="0"/>
                <a:cs typeface="Times New Roman" panose="02020603050405020304" pitchFamily="18" charset="0"/>
              </a:rPr>
              <a:t>PROCEDURE NAME</a:t>
            </a:r>
          </a:p>
          <a:p>
            <a:r>
              <a:rPr lang="en-US" sz="4000" b="1" dirty="0">
                <a:latin typeface="Times New Roman" panose="02020603050405020304" pitchFamily="18" charset="0"/>
                <a:cs typeface="Times New Roman" panose="02020603050405020304" pitchFamily="18" charset="0"/>
              </a:rPr>
              <a:t>PARAMETERS: </a:t>
            </a:r>
            <a:r>
              <a:rPr lang="en-US" sz="4000" dirty="0">
                <a:latin typeface="Times New Roman" panose="02020603050405020304" pitchFamily="18" charset="0"/>
                <a:cs typeface="Times New Roman" panose="02020603050405020304" pitchFamily="18" charset="0"/>
              </a:rPr>
              <a:t>It allows the stored procedure to accept an input value and place it into the code.</a:t>
            </a:r>
          </a:p>
          <a:p>
            <a:r>
              <a:rPr lang="en-US" sz="4000" b="1" dirty="0">
                <a:latin typeface="Times New Roman" panose="02020603050405020304" pitchFamily="18" charset="0"/>
                <a:cs typeface="Times New Roman" panose="02020603050405020304" pitchFamily="18" charset="0"/>
              </a:rPr>
              <a:t>DATATYPE:</a:t>
            </a:r>
            <a:r>
              <a:rPr lang="en-US" sz="4000" dirty="0">
                <a:latin typeface="Times New Roman" panose="02020603050405020304" pitchFamily="18" charset="0"/>
                <a:cs typeface="Times New Roman" panose="02020603050405020304" pitchFamily="18" charset="0"/>
              </a:rPr>
              <a:t> The data type of the parameters.</a:t>
            </a:r>
          </a:p>
          <a:p>
            <a:r>
              <a:rPr lang="en-US" sz="4000" b="1" dirty="0">
                <a:latin typeface="Times New Roman" panose="02020603050405020304" pitchFamily="18" charset="0"/>
                <a:cs typeface="Times New Roman" panose="02020603050405020304" pitchFamily="18" charset="0"/>
              </a:rPr>
              <a:t>BEGIN ... END:</a:t>
            </a:r>
            <a:r>
              <a:rPr lang="en-US" sz="4000" dirty="0">
                <a:latin typeface="Times New Roman" panose="02020603050405020304" pitchFamily="18" charset="0"/>
                <a:cs typeface="Times New Roman" panose="02020603050405020304" pitchFamily="18" charset="0"/>
              </a:rPr>
              <a:t> The block that contains the SQL statements</a:t>
            </a:r>
            <a:r>
              <a:rPr lang="en-US" sz="4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3699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6000"/>
          </a:schemeClr>
        </a:solidFill>
        <a:effectLst/>
      </p:bgPr>
    </p:bg>
    <p:spTree>
      <p:nvGrpSpPr>
        <p:cNvPr id="1" name="">
          <a:extLst>
            <a:ext uri="{FF2B5EF4-FFF2-40B4-BE49-F238E27FC236}">
              <a16:creationId xmlns:a16="http://schemas.microsoft.com/office/drawing/2014/main" id="{1BE1B585-4C37-3461-BBFD-AE517456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A9A8D7-FC89-E8F5-3A35-0A65DC2B2EA6}"/>
              </a:ext>
            </a:extLst>
          </p:cNvPr>
          <p:cNvSpPr>
            <a:spLocks noGrp="1"/>
          </p:cNvSpPr>
          <p:nvPr>
            <p:ph type="title"/>
          </p:nvPr>
        </p:nvSpPr>
        <p:spPr>
          <a:xfrm>
            <a:off x="2471334" y="973998"/>
            <a:ext cx="14943005" cy="1861103"/>
          </a:xfrm>
        </p:spPr>
        <p:txBody>
          <a:bodyPr>
            <a:noAutofit/>
          </a:bodyPr>
          <a:lstStyle/>
          <a:p>
            <a:r>
              <a:rPr lang="en-US" sz="12045" b="1" dirty="0"/>
              <a:t>SQL</a:t>
            </a:r>
            <a:endParaRPr lang="en-IN" sz="12045" b="1" dirty="0"/>
          </a:p>
        </p:txBody>
      </p:sp>
      <p:sp>
        <p:nvSpPr>
          <p:cNvPr id="3" name="Content Placeholder 2">
            <a:extLst>
              <a:ext uri="{FF2B5EF4-FFF2-40B4-BE49-F238E27FC236}">
                <a16:creationId xmlns:a16="http://schemas.microsoft.com/office/drawing/2014/main" id="{B10968C0-6BC3-FFFC-1ED3-B7CB0050F0EF}"/>
              </a:ext>
            </a:extLst>
          </p:cNvPr>
          <p:cNvSpPr>
            <a:spLocks noGrp="1"/>
          </p:cNvSpPr>
          <p:nvPr>
            <p:ph idx="1"/>
          </p:nvPr>
        </p:nvSpPr>
        <p:spPr>
          <a:xfrm>
            <a:off x="2690790" y="2389391"/>
            <a:ext cx="14943005" cy="6309905"/>
          </a:xfrm>
          <a:noFill/>
          <a:ln w="19050">
            <a:noFill/>
          </a:ln>
        </p:spPr>
        <p:txBody>
          <a:bodyPr>
            <a:noAutofit/>
          </a:bodyPr>
          <a:lstStyle/>
          <a:p>
            <a:pPr marL="0" indent="0">
              <a:buNone/>
            </a:pPr>
            <a:endParaRPr lang="en-US" sz="3615"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SQL operations include:</a:t>
            </a:r>
          </a:p>
          <a:p>
            <a:pPr lvl="2">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SELECT</a:t>
            </a:r>
            <a:r>
              <a:rPr lang="en-US" sz="3200" dirty="0">
                <a:latin typeface="Times New Roman" panose="02020603050405020304" pitchFamily="18" charset="0"/>
                <a:cs typeface="Times New Roman" panose="02020603050405020304" pitchFamily="18" charset="0"/>
              </a:rPr>
              <a:t> to query data.</a:t>
            </a:r>
          </a:p>
          <a:p>
            <a:pPr lvl="2">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INSERT</a:t>
            </a:r>
            <a:r>
              <a:rPr lang="en-US" sz="3200" dirty="0">
                <a:latin typeface="Times New Roman" panose="02020603050405020304" pitchFamily="18" charset="0"/>
                <a:cs typeface="Times New Roman" panose="02020603050405020304" pitchFamily="18" charset="0"/>
              </a:rPr>
              <a:t> to add data.</a:t>
            </a:r>
          </a:p>
          <a:p>
            <a:pPr lvl="2">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UPDATE</a:t>
            </a:r>
            <a:r>
              <a:rPr lang="en-US" sz="3200" dirty="0">
                <a:latin typeface="Times New Roman" panose="02020603050405020304" pitchFamily="18" charset="0"/>
                <a:cs typeface="Times New Roman" panose="02020603050405020304" pitchFamily="18" charset="0"/>
              </a:rPr>
              <a:t> to modify data.</a:t>
            </a:r>
          </a:p>
          <a:p>
            <a:pPr lvl="2">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DELETE</a:t>
            </a:r>
            <a:r>
              <a:rPr lang="en-US" sz="3200" dirty="0">
                <a:latin typeface="Times New Roman" panose="02020603050405020304" pitchFamily="18" charset="0"/>
                <a:cs typeface="Times New Roman" panose="02020603050405020304" pitchFamily="18" charset="0"/>
              </a:rPr>
              <a:t> to remove data.</a:t>
            </a:r>
          </a:p>
          <a:p>
            <a:pPr lvl="2">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JOIN</a:t>
            </a:r>
            <a:r>
              <a:rPr lang="en-US" sz="3200" dirty="0">
                <a:latin typeface="Times New Roman" panose="02020603050405020304" pitchFamily="18" charset="0"/>
                <a:cs typeface="Times New Roman" panose="02020603050405020304" pitchFamily="18" charset="0"/>
              </a:rPr>
              <a:t> to combine data from two or more tables based on a related column.</a:t>
            </a:r>
          </a:p>
          <a:p>
            <a:pPr marL="1478494" lvl="2" indent="0">
              <a:buNone/>
            </a:pP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8697963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84971" y="170316"/>
            <a:ext cx="15343631" cy="1676337"/>
          </a:xfrm>
        </p:spPr>
        <p:txBody>
          <a:bodyPr>
            <a:normAutofit/>
          </a:bodyPr>
          <a:lstStyle/>
          <a:p>
            <a:r>
              <a:rPr lang="en-US" sz="4800" b="1" dirty="0">
                <a:latin typeface="Times New Roman" panose="02020603050405020304" pitchFamily="18" charset="0"/>
                <a:cs typeface="Times New Roman" panose="02020603050405020304" pitchFamily="18" charset="0"/>
              </a:rPr>
              <a:t>TRIGGERS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871216" y="1609344"/>
            <a:ext cx="15343632" cy="9238738"/>
          </a:xfrm>
          <a:noFill/>
          <a:ln w="19050">
            <a:noFill/>
          </a:ln>
        </p:spPr>
        <p:txBody>
          <a:bodyPr>
            <a:normAutofit fontScale="92500" lnSpcReduction="10000"/>
          </a:bodyPr>
          <a:lstStyle/>
          <a:p>
            <a:pPr algn="just"/>
            <a:r>
              <a:rPr lang="en-US" sz="4400" b="1" dirty="0">
                <a:latin typeface="Times New Roman" panose="02020603050405020304" pitchFamily="18" charset="0"/>
                <a:cs typeface="Times New Roman" panose="02020603050405020304" pitchFamily="18" charset="0"/>
              </a:rPr>
              <a:t>Triggers in MySQL are special types of stored routines that are automatically executed, or fired, in response to specific events on a particular table. </a:t>
            </a:r>
          </a:p>
          <a:p>
            <a:r>
              <a:rPr lang="en-US" sz="4400" dirty="0">
                <a:latin typeface="Times New Roman" panose="02020603050405020304" pitchFamily="18" charset="0"/>
                <a:cs typeface="Times New Roman" panose="02020603050405020304" pitchFamily="18" charset="0"/>
              </a:rPr>
              <a:t>These events can be </a:t>
            </a:r>
            <a:r>
              <a:rPr lang="en-US" sz="4400" b="1" dirty="0">
                <a:latin typeface="Times New Roman" panose="02020603050405020304" pitchFamily="18" charset="0"/>
                <a:cs typeface="Times New Roman" panose="02020603050405020304" pitchFamily="18" charset="0"/>
              </a:rPr>
              <a:t>INSERT, UPDATE, or DELETE. </a:t>
            </a:r>
          </a:p>
          <a:p>
            <a:r>
              <a:rPr lang="en-US" sz="4400" dirty="0">
                <a:latin typeface="Times New Roman" panose="02020603050405020304" pitchFamily="18" charset="0"/>
                <a:cs typeface="Times New Roman" panose="02020603050405020304" pitchFamily="18" charset="0"/>
              </a:rPr>
              <a:t>Types of Triggers:</a:t>
            </a:r>
          </a:p>
          <a:p>
            <a:pPr marL="2221444" lvl="2" indent="-742950">
              <a:buFont typeface="+mj-lt"/>
              <a:buAutoNum type="arabicPeriod"/>
            </a:pPr>
            <a:r>
              <a:rPr lang="en-US" sz="3429" b="1" dirty="0">
                <a:latin typeface="Times New Roman" panose="02020603050405020304" pitchFamily="18" charset="0"/>
                <a:cs typeface="Times New Roman" panose="02020603050405020304" pitchFamily="18" charset="0"/>
              </a:rPr>
              <a:t>BEFORE INSERT: </a:t>
            </a:r>
            <a:r>
              <a:rPr lang="en-US" sz="3429" dirty="0">
                <a:latin typeface="Times New Roman" panose="02020603050405020304" pitchFamily="18" charset="0"/>
                <a:cs typeface="Times New Roman" panose="02020603050405020304" pitchFamily="18" charset="0"/>
              </a:rPr>
              <a:t>Executes before a new row is inserted into the table.</a:t>
            </a:r>
          </a:p>
          <a:p>
            <a:pPr marL="2221444" lvl="2" indent="-742950">
              <a:buFont typeface="+mj-lt"/>
              <a:buAutoNum type="arabicPeriod"/>
            </a:pPr>
            <a:r>
              <a:rPr lang="en-US" sz="3429" b="1" dirty="0">
                <a:latin typeface="Times New Roman" panose="02020603050405020304" pitchFamily="18" charset="0"/>
                <a:cs typeface="Times New Roman" panose="02020603050405020304" pitchFamily="18" charset="0"/>
              </a:rPr>
              <a:t>AFTER INSERT: </a:t>
            </a:r>
            <a:r>
              <a:rPr lang="en-US" sz="3429" dirty="0">
                <a:latin typeface="Times New Roman" panose="02020603050405020304" pitchFamily="18" charset="0"/>
                <a:cs typeface="Times New Roman" panose="02020603050405020304" pitchFamily="18" charset="0"/>
              </a:rPr>
              <a:t>Executes after a new row is inserted into the table.</a:t>
            </a:r>
          </a:p>
          <a:p>
            <a:pPr marL="2221444" lvl="2" indent="-742950">
              <a:buFont typeface="+mj-lt"/>
              <a:buAutoNum type="arabicPeriod"/>
            </a:pPr>
            <a:r>
              <a:rPr lang="en-US" sz="3429" b="1" dirty="0">
                <a:latin typeface="Times New Roman" panose="02020603050405020304" pitchFamily="18" charset="0"/>
                <a:cs typeface="Times New Roman" panose="02020603050405020304" pitchFamily="18" charset="0"/>
              </a:rPr>
              <a:t>BEFORE UPDATE: </a:t>
            </a:r>
            <a:r>
              <a:rPr lang="en-US" sz="3429" dirty="0">
                <a:latin typeface="Times New Roman" panose="02020603050405020304" pitchFamily="18" charset="0"/>
                <a:cs typeface="Times New Roman" panose="02020603050405020304" pitchFamily="18" charset="0"/>
              </a:rPr>
              <a:t>Executes before an existing row is updated.</a:t>
            </a:r>
          </a:p>
          <a:p>
            <a:pPr marL="2221444" lvl="2" indent="-742950">
              <a:buFont typeface="+mj-lt"/>
              <a:buAutoNum type="arabicPeriod"/>
            </a:pPr>
            <a:r>
              <a:rPr lang="en-US" sz="3429" b="1" dirty="0">
                <a:latin typeface="Times New Roman" panose="02020603050405020304" pitchFamily="18" charset="0"/>
                <a:cs typeface="Times New Roman" panose="02020603050405020304" pitchFamily="18" charset="0"/>
              </a:rPr>
              <a:t>AFTER UPDATE: </a:t>
            </a:r>
            <a:r>
              <a:rPr lang="en-US" sz="3429" dirty="0">
                <a:latin typeface="Times New Roman" panose="02020603050405020304" pitchFamily="18" charset="0"/>
                <a:cs typeface="Times New Roman" panose="02020603050405020304" pitchFamily="18" charset="0"/>
              </a:rPr>
              <a:t>Executes after an existing row is updated.</a:t>
            </a:r>
          </a:p>
          <a:p>
            <a:pPr marL="2221444" lvl="2" indent="-742950">
              <a:buFont typeface="+mj-lt"/>
              <a:buAutoNum type="arabicPeriod"/>
            </a:pPr>
            <a:r>
              <a:rPr lang="en-US" sz="3429" b="1" dirty="0">
                <a:latin typeface="Times New Roman" panose="02020603050405020304" pitchFamily="18" charset="0"/>
                <a:cs typeface="Times New Roman" panose="02020603050405020304" pitchFamily="18" charset="0"/>
              </a:rPr>
              <a:t>BEFORE DELETE: </a:t>
            </a:r>
            <a:r>
              <a:rPr lang="en-US" sz="3429" dirty="0">
                <a:latin typeface="Times New Roman" panose="02020603050405020304" pitchFamily="18" charset="0"/>
                <a:cs typeface="Times New Roman" panose="02020603050405020304" pitchFamily="18" charset="0"/>
              </a:rPr>
              <a:t>Executes before a row is deleted from the table.</a:t>
            </a:r>
          </a:p>
          <a:p>
            <a:pPr marL="2221444" lvl="2" indent="-742950">
              <a:buFont typeface="+mj-lt"/>
              <a:buAutoNum type="arabicPeriod"/>
            </a:pPr>
            <a:r>
              <a:rPr lang="en-US" sz="3429" b="1" dirty="0">
                <a:latin typeface="Times New Roman" panose="02020603050405020304" pitchFamily="18" charset="0"/>
                <a:cs typeface="Times New Roman" panose="02020603050405020304" pitchFamily="18" charset="0"/>
              </a:rPr>
              <a:t>AFTER DELETE: </a:t>
            </a:r>
            <a:r>
              <a:rPr lang="en-US" sz="3429" dirty="0">
                <a:latin typeface="Times New Roman" panose="02020603050405020304" pitchFamily="18" charset="0"/>
                <a:cs typeface="Times New Roman" panose="02020603050405020304" pitchFamily="18" charset="0"/>
              </a:rPr>
              <a:t>Executes after a row is deleted from the table.</a:t>
            </a:r>
            <a:endParaRPr lang="en-US" sz="3429" b="1"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To create a trigger in MySQL, use the</a:t>
            </a:r>
            <a:r>
              <a:rPr lang="en-US" sz="4400" b="1" dirty="0">
                <a:latin typeface="Times New Roman" panose="02020603050405020304" pitchFamily="18" charset="0"/>
                <a:cs typeface="Times New Roman" panose="02020603050405020304" pitchFamily="18" charset="0"/>
              </a:rPr>
              <a:t> CREATE TRIGGER </a:t>
            </a:r>
            <a:r>
              <a:rPr lang="en-US" sz="4400" dirty="0">
                <a:latin typeface="Times New Roman" panose="02020603050405020304" pitchFamily="18" charset="0"/>
                <a:cs typeface="Times New Roman" panose="02020603050405020304" pitchFamily="18" charset="0"/>
              </a:rPr>
              <a:t>statement.</a:t>
            </a:r>
          </a:p>
        </p:txBody>
      </p:sp>
    </p:spTree>
    <p:extLst>
      <p:ext uri="{BB962C8B-B14F-4D97-AF65-F5344CB8AC3E}">
        <p14:creationId xmlns:p14="http://schemas.microsoft.com/office/powerpoint/2010/main" val="395862687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4800" b="1" dirty="0"/>
              <a:t>TRIGGERS</a:t>
            </a:r>
            <a:endParaRPr lang="en-IN" sz="4800"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761488" y="1851286"/>
            <a:ext cx="15343632" cy="8389996"/>
          </a:xfrm>
          <a:noFill/>
          <a:ln w="19050">
            <a:noFill/>
          </a:ln>
        </p:spPr>
        <p:txBody>
          <a:bodyPr>
            <a:normAutofit fontScale="92500" lnSpcReduction="20000"/>
          </a:bodyPr>
          <a:lstStyle/>
          <a:p>
            <a:r>
              <a:rPr lang="en-US" sz="4400" dirty="0">
                <a:latin typeface="Times New Roman" panose="02020603050405020304" pitchFamily="18" charset="0"/>
                <a:cs typeface="Times New Roman" panose="02020603050405020304" pitchFamily="18" charset="0"/>
              </a:rPr>
              <a:t>Syntax:</a:t>
            </a:r>
          </a:p>
          <a:p>
            <a:pPr marL="739247" lvl="1" indent="0">
              <a:buNone/>
            </a:pPr>
            <a:r>
              <a:rPr lang="en-US" sz="3753" b="1" dirty="0">
                <a:latin typeface="Times New Roman" panose="02020603050405020304" pitchFamily="18" charset="0"/>
                <a:cs typeface="Times New Roman" panose="02020603050405020304" pitchFamily="18" charset="0"/>
              </a:rPr>
              <a:t>CREATE TRIGGER trigger_name    </a:t>
            </a:r>
          </a:p>
          <a:p>
            <a:pPr marL="739247" lvl="1" indent="0">
              <a:buNone/>
            </a:pPr>
            <a:r>
              <a:rPr lang="en-US" sz="3753" b="1" dirty="0">
                <a:latin typeface="Times New Roman" panose="02020603050405020304" pitchFamily="18" charset="0"/>
                <a:cs typeface="Times New Roman" panose="02020603050405020304" pitchFamily="18" charset="0"/>
              </a:rPr>
              <a:t>{BEFORE | AFTER} {INSERT | UPDATE | DELETE}    </a:t>
            </a:r>
          </a:p>
          <a:p>
            <a:pPr marL="739247" lvl="1" indent="0">
              <a:buNone/>
            </a:pPr>
            <a:r>
              <a:rPr lang="en-US" sz="3753" b="1" dirty="0">
                <a:latin typeface="Times New Roman" panose="02020603050405020304" pitchFamily="18" charset="0"/>
                <a:cs typeface="Times New Roman" panose="02020603050405020304" pitchFamily="18" charset="0"/>
              </a:rPr>
              <a:t>ON table_name FOR EACH ROW</a:t>
            </a:r>
          </a:p>
          <a:p>
            <a:pPr marL="739247" lvl="1" indent="0">
              <a:buNone/>
            </a:pPr>
            <a:r>
              <a:rPr lang="en-US" sz="3753" b="1" dirty="0">
                <a:latin typeface="Times New Roman" panose="02020603050405020304" pitchFamily="18" charset="0"/>
                <a:cs typeface="Times New Roman" panose="02020603050405020304" pitchFamily="18" charset="0"/>
              </a:rPr>
              <a:t>BEGIN    “SQL statements”    END;</a:t>
            </a:r>
          </a:p>
          <a:p>
            <a:pPr marL="739247" lvl="1" indent="0">
              <a:buNone/>
            </a:pPr>
            <a:endParaRPr lang="en-US" sz="4400" b="1" dirty="0">
              <a:latin typeface="Times New Roman" panose="02020603050405020304" pitchFamily="18" charset="0"/>
              <a:cs typeface="Times New Roman" panose="02020603050405020304" pitchFamily="18" charset="0"/>
            </a:endParaRPr>
          </a:p>
          <a:p>
            <a:r>
              <a:rPr lang="en-US" sz="3500" b="1" dirty="0">
                <a:latin typeface="Times New Roman" panose="02020603050405020304" pitchFamily="18" charset="0"/>
                <a:cs typeface="Times New Roman" panose="02020603050405020304" pitchFamily="18" charset="0"/>
              </a:rPr>
              <a:t>{BEFORE | AFTER}: </a:t>
            </a:r>
            <a:r>
              <a:rPr lang="en-US" sz="4400" dirty="0">
                <a:latin typeface="Times New Roman" panose="02020603050405020304" pitchFamily="18" charset="0"/>
                <a:cs typeface="Times New Roman" panose="02020603050405020304" pitchFamily="18" charset="0"/>
              </a:rPr>
              <a:t>Specifies when the trigger should be executed.</a:t>
            </a:r>
          </a:p>
          <a:p>
            <a:r>
              <a:rPr lang="en-US" sz="3500" b="1" dirty="0">
                <a:latin typeface="Times New Roman" panose="02020603050405020304" pitchFamily="18" charset="0"/>
                <a:cs typeface="Times New Roman" panose="02020603050405020304" pitchFamily="18" charset="0"/>
              </a:rPr>
              <a:t>{INSERT | UPDATE | DELETE}: </a:t>
            </a:r>
            <a:r>
              <a:rPr lang="en-US" sz="4400" dirty="0">
                <a:latin typeface="Times New Roman" panose="02020603050405020304" pitchFamily="18" charset="0"/>
                <a:cs typeface="Times New Roman" panose="02020603050405020304" pitchFamily="18" charset="0"/>
              </a:rPr>
              <a:t>Specifies the event that will cause the trigger to execute.</a:t>
            </a:r>
          </a:p>
          <a:p>
            <a:r>
              <a:rPr lang="en-US" sz="4400" b="1" dirty="0">
                <a:latin typeface="Times New Roman" panose="02020603050405020304" pitchFamily="18" charset="0"/>
                <a:cs typeface="Times New Roman" panose="02020603050405020304" pitchFamily="18" charset="0"/>
              </a:rPr>
              <a:t>table_name: </a:t>
            </a:r>
            <a:r>
              <a:rPr lang="en-US" sz="4400" dirty="0">
                <a:latin typeface="Times New Roman" panose="02020603050405020304" pitchFamily="18" charset="0"/>
                <a:cs typeface="Times New Roman" panose="02020603050405020304" pitchFamily="18" charset="0"/>
              </a:rPr>
              <a:t>The table to which the trigger is associated.</a:t>
            </a:r>
          </a:p>
          <a:p>
            <a:r>
              <a:rPr lang="en-US" sz="3500" b="1" dirty="0">
                <a:latin typeface="Times New Roman" panose="02020603050405020304" pitchFamily="18" charset="0"/>
                <a:cs typeface="Times New Roman" panose="02020603050405020304" pitchFamily="18" charset="0"/>
              </a:rPr>
              <a:t>FOR EACH ROW</a:t>
            </a:r>
            <a:r>
              <a:rPr lang="en-US" sz="4400" b="1"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Specifies that the trigger will execute for each row affected by the event.</a:t>
            </a:r>
          </a:p>
        </p:txBody>
      </p:sp>
    </p:spTree>
    <p:extLst>
      <p:ext uri="{BB962C8B-B14F-4D97-AF65-F5344CB8AC3E}">
        <p14:creationId xmlns:p14="http://schemas.microsoft.com/office/powerpoint/2010/main" val="384764990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4800" b="1" dirty="0"/>
              <a:t>TRIGGERS</a:t>
            </a:r>
            <a:endParaRPr lang="en-IN" sz="4800" b="1" dirty="0"/>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596896" y="2198758"/>
            <a:ext cx="15343632" cy="7347578"/>
          </a:xfrm>
          <a:noFill/>
          <a:ln w="19050">
            <a:noFill/>
          </a:ln>
        </p:spPr>
        <p:txBody>
          <a:bodyPr>
            <a:normAutofit fontScale="92500" lnSpcReduction="20000"/>
          </a:bodyPr>
          <a:lstStyle/>
          <a:p>
            <a:r>
              <a:rPr lang="en-US" sz="4400" dirty="0">
                <a:latin typeface="Times New Roman" panose="02020603050405020304" pitchFamily="18" charset="0"/>
                <a:cs typeface="Times New Roman" panose="02020603050405020304" pitchFamily="18" charset="0"/>
              </a:rPr>
              <a:t>Example: Here's an example of a trigger that logs changes to an employees table into an employees_log table whenever a new row is inserted:</a:t>
            </a:r>
          </a:p>
          <a:p>
            <a:pPr marL="1478494" lvl="2" indent="0">
              <a:buNone/>
            </a:pPr>
            <a:r>
              <a:rPr lang="en-US" sz="3429" b="1" dirty="0">
                <a:latin typeface="Times New Roman" panose="02020603050405020304" pitchFamily="18" charset="0"/>
                <a:cs typeface="Times New Roman" panose="02020603050405020304" pitchFamily="18" charset="0"/>
              </a:rPr>
              <a:t>DELIMITER $$</a:t>
            </a:r>
          </a:p>
          <a:p>
            <a:pPr marL="1478494" lvl="2" indent="0">
              <a:buNone/>
            </a:pPr>
            <a:r>
              <a:rPr lang="en-US" sz="3429" b="1" dirty="0">
                <a:latin typeface="Times New Roman" panose="02020603050405020304" pitchFamily="18" charset="0"/>
                <a:cs typeface="Times New Roman" panose="02020603050405020304" pitchFamily="18" charset="0"/>
              </a:rPr>
              <a:t>CREATE TRIGGER before_employee_insert</a:t>
            </a:r>
          </a:p>
          <a:p>
            <a:pPr marL="1478494" lvl="2" indent="0">
              <a:buNone/>
            </a:pPr>
            <a:r>
              <a:rPr lang="en-US" sz="3429" b="1" dirty="0">
                <a:latin typeface="Times New Roman" panose="02020603050405020304" pitchFamily="18" charset="0"/>
                <a:cs typeface="Times New Roman" panose="02020603050405020304" pitchFamily="18" charset="0"/>
              </a:rPr>
              <a:t>   BEFORE INSERT ON employees</a:t>
            </a:r>
          </a:p>
          <a:p>
            <a:pPr marL="1478494" lvl="2" indent="0">
              <a:buNone/>
            </a:pPr>
            <a:r>
              <a:rPr lang="en-US" sz="3429" b="1" dirty="0">
                <a:latin typeface="Times New Roman" panose="02020603050405020304" pitchFamily="18" charset="0"/>
                <a:cs typeface="Times New Roman" panose="02020603050405020304" pitchFamily="18" charset="0"/>
              </a:rPr>
              <a:t>   FOR EACH ROW</a:t>
            </a:r>
          </a:p>
          <a:p>
            <a:pPr marL="1478494" lvl="2" indent="0">
              <a:buNone/>
            </a:pPr>
            <a:r>
              <a:rPr lang="en-US" sz="3429" b="1" dirty="0">
                <a:latin typeface="Times New Roman" panose="02020603050405020304" pitchFamily="18" charset="0"/>
                <a:cs typeface="Times New Roman" panose="02020603050405020304" pitchFamily="18" charset="0"/>
              </a:rPr>
              <a:t>BEGIN    </a:t>
            </a:r>
          </a:p>
          <a:p>
            <a:pPr marL="1478494" lvl="2" indent="0">
              <a:buNone/>
            </a:pPr>
            <a:r>
              <a:rPr lang="en-US" sz="3429" b="1" dirty="0">
                <a:latin typeface="Times New Roman" panose="02020603050405020304" pitchFamily="18" charset="0"/>
                <a:cs typeface="Times New Roman" panose="02020603050405020304" pitchFamily="18" charset="0"/>
              </a:rPr>
              <a:t>     INSERT INTO employees_log (employee_id, action, </a:t>
            </a:r>
          </a:p>
          <a:p>
            <a:pPr marL="1478494" lvl="2" indent="0">
              <a:buNone/>
            </a:pPr>
            <a:r>
              <a:rPr lang="en-US" sz="3429" b="1" dirty="0">
                <a:latin typeface="Times New Roman" panose="02020603050405020304" pitchFamily="18" charset="0"/>
                <a:cs typeface="Times New Roman" panose="02020603050405020304" pitchFamily="18" charset="0"/>
              </a:rPr>
              <a:t>     action_time)    VALUES (NEW.id, 'INSERT', NOW());</a:t>
            </a:r>
          </a:p>
          <a:p>
            <a:pPr marL="1478494" lvl="2" indent="0">
              <a:buNone/>
            </a:pPr>
            <a:r>
              <a:rPr lang="en-US" sz="3429" b="1" dirty="0">
                <a:latin typeface="Times New Roman" panose="02020603050405020304" pitchFamily="18" charset="0"/>
                <a:cs typeface="Times New Roman" panose="02020603050405020304" pitchFamily="18" charset="0"/>
              </a:rPr>
              <a:t>END $$</a:t>
            </a:r>
          </a:p>
          <a:p>
            <a:pPr marL="1478494" lvl="2" indent="0">
              <a:buNone/>
            </a:pPr>
            <a:r>
              <a:rPr lang="en-US" sz="3429" b="1" dirty="0">
                <a:latin typeface="Times New Roman" panose="02020603050405020304" pitchFamily="18" charset="0"/>
                <a:cs typeface="Times New Roman" panose="02020603050405020304" pitchFamily="18" charset="0"/>
              </a:rPr>
              <a:t>DELIMITER ;</a:t>
            </a:r>
          </a:p>
        </p:txBody>
      </p:sp>
    </p:spTree>
    <p:extLst>
      <p:ext uri="{BB962C8B-B14F-4D97-AF65-F5344CB8AC3E}">
        <p14:creationId xmlns:p14="http://schemas.microsoft.com/office/powerpoint/2010/main" val="28056467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4800" b="1" dirty="0">
                <a:latin typeface="Times New Roman" panose="02020603050405020304" pitchFamily="18" charset="0"/>
                <a:cs typeface="Times New Roman" panose="02020603050405020304" pitchFamily="18" charset="0"/>
              </a:rPr>
              <a:t>TRIGGERS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3090672" y="1741558"/>
            <a:ext cx="15343632" cy="8389996"/>
          </a:xfrm>
          <a:noFill/>
          <a:ln w="19050">
            <a:noFill/>
          </a:ln>
        </p:spPr>
        <p:txBody>
          <a:bodyPr>
            <a:normAutofit/>
          </a:bodyPr>
          <a:lstStyle/>
          <a:p>
            <a:r>
              <a:rPr lang="en-US" sz="4400" b="1" dirty="0">
                <a:latin typeface="Times New Roman" panose="02020603050405020304" pitchFamily="18" charset="0"/>
                <a:cs typeface="Times New Roman" panose="02020603050405020304" pitchFamily="18" charset="0"/>
              </a:rPr>
              <a:t>Trigger Variables</a:t>
            </a:r>
          </a:p>
          <a:p>
            <a:pPr marL="2221444" lvl="2" indent="-742950">
              <a:buFont typeface="+mj-lt"/>
              <a:buAutoNum type="arabicPeriod"/>
            </a:pPr>
            <a:r>
              <a:rPr lang="en-US" sz="3429" b="1" dirty="0">
                <a:latin typeface="Times New Roman" panose="02020603050405020304" pitchFamily="18" charset="0"/>
                <a:cs typeface="Times New Roman" panose="02020603050405020304" pitchFamily="18" charset="0"/>
              </a:rPr>
              <a:t>NEW: </a:t>
            </a:r>
            <a:r>
              <a:rPr lang="en-US" sz="3429" dirty="0">
                <a:latin typeface="Times New Roman" panose="02020603050405020304" pitchFamily="18" charset="0"/>
                <a:cs typeface="Times New Roman" panose="02020603050405020304" pitchFamily="18" charset="0"/>
              </a:rPr>
              <a:t>A keyword that refers to the new row that will be inserted or updated.</a:t>
            </a:r>
          </a:p>
          <a:p>
            <a:pPr marL="2221444" lvl="2" indent="-742950">
              <a:buFont typeface="+mj-lt"/>
              <a:buAutoNum type="arabicPeriod"/>
            </a:pPr>
            <a:r>
              <a:rPr lang="en-US" sz="3429" b="1" dirty="0">
                <a:latin typeface="Times New Roman" panose="02020603050405020304" pitchFamily="18" charset="0"/>
                <a:cs typeface="Times New Roman" panose="02020603050405020304" pitchFamily="18" charset="0"/>
              </a:rPr>
              <a:t>OLD: </a:t>
            </a:r>
            <a:r>
              <a:rPr lang="en-US" sz="3429" dirty="0">
                <a:latin typeface="Times New Roman" panose="02020603050405020304" pitchFamily="18" charset="0"/>
                <a:cs typeface="Times New Roman" panose="02020603050405020304" pitchFamily="18" charset="0"/>
              </a:rPr>
              <a:t>A keyword that refers to the existing row that is being updated or deleted.</a:t>
            </a:r>
            <a:endParaRPr lang="en-US" sz="4400" b="1" dirty="0">
              <a:latin typeface="Times New Roman" panose="02020603050405020304" pitchFamily="18" charset="0"/>
              <a:cs typeface="Times New Roman" panose="02020603050405020304" pitchFamily="18" charset="0"/>
            </a:endParaRPr>
          </a:p>
          <a:p>
            <a:r>
              <a:rPr lang="en-US" sz="4400" b="1" dirty="0">
                <a:latin typeface="Times New Roman" panose="02020603050405020304" pitchFamily="18" charset="0"/>
                <a:cs typeface="Times New Roman" panose="02020603050405020304" pitchFamily="18" charset="0"/>
              </a:rPr>
              <a:t>Advantages of Triggers</a:t>
            </a:r>
          </a:p>
          <a:p>
            <a:pPr marL="2221444" lvl="2" indent="-742950">
              <a:buFont typeface="+mj-lt"/>
              <a:buAutoNum type="arabicPeriod"/>
            </a:pPr>
            <a:r>
              <a:rPr lang="en-US" sz="3429" dirty="0">
                <a:latin typeface="Times New Roman" panose="02020603050405020304" pitchFamily="18" charset="0"/>
                <a:cs typeface="Times New Roman" panose="02020603050405020304" pitchFamily="18" charset="0"/>
              </a:rPr>
              <a:t>Automatically enforce rules and maintain data consistency.</a:t>
            </a:r>
          </a:p>
          <a:p>
            <a:pPr marL="2221444" lvl="2" indent="-742950">
              <a:buFont typeface="+mj-lt"/>
              <a:buAutoNum type="arabicPeriod"/>
            </a:pPr>
            <a:r>
              <a:rPr lang="en-US" sz="3429" dirty="0">
                <a:latin typeface="Times New Roman" panose="02020603050405020304" pitchFamily="18" charset="0"/>
                <a:cs typeface="Times New Roman" panose="02020603050405020304" pitchFamily="18" charset="0"/>
              </a:rPr>
              <a:t>Maintain a history of changes to data.</a:t>
            </a:r>
          </a:p>
          <a:p>
            <a:pPr marL="2221444" lvl="2" indent="-742950">
              <a:buFont typeface="+mj-lt"/>
              <a:buAutoNum type="arabicPeriod"/>
            </a:pPr>
            <a:r>
              <a:rPr lang="en-US" sz="3429" dirty="0">
                <a:latin typeface="Times New Roman" panose="02020603050405020304" pitchFamily="18" charset="0"/>
                <a:cs typeface="Times New Roman" panose="02020603050405020304" pitchFamily="18" charset="0"/>
              </a:rPr>
              <a:t>Enforce complex constraints and validation rules. </a:t>
            </a:r>
          </a:p>
        </p:txBody>
      </p:sp>
    </p:spTree>
    <p:extLst>
      <p:ext uri="{BB962C8B-B14F-4D97-AF65-F5344CB8AC3E}">
        <p14:creationId xmlns:p14="http://schemas.microsoft.com/office/powerpoint/2010/main" val="35596815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94560" y="390207"/>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Acid properties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816352" y="2231736"/>
            <a:ext cx="15508824" cy="7045377"/>
          </a:xfrm>
          <a:noFill/>
          <a:ln w="19050">
            <a:noFill/>
          </a:ln>
        </p:spPr>
        <p:txBody>
          <a:bodyPr>
            <a:normAutofit/>
          </a:bodyPr>
          <a:lstStyle/>
          <a:p>
            <a:r>
              <a:rPr lang="en-US" sz="4000" dirty="0">
                <a:latin typeface="Times New Roman" panose="02020603050405020304" pitchFamily="18" charset="0"/>
                <a:cs typeface="Times New Roman" panose="02020603050405020304" pitchFamily="18" charset="0"/>
              </a:rPr>
              <a:t>ACID properties are a set of principles that ensure reliable processing of database transactions. </a:t>
            </a:r>
          </a:p>
          <a:p>
            <a:r>
              <a:rPr lang="en-US" sz="4000" dirty="0">
                <a:latin typeface="Times New Roman" panose="02020603050405020304" pitchFamily="18" charset="0"/>
                <a:cs typeface="Times New Roman" panose="02020603050405020304" pitchFamily="18" charset="0"/>
              </a:rPr>
              <a:t>Every transactions in a database must obey ACID properties.</a:t>
            </a:r>
          </a:p>
          <a:p>
            <a:pPr marL="2775879" lvl="3" indent="-742950">
              <a:buAutoNum type="arabicPeriod"/>
            </a:pPr>
            <a:r>
              <a:rPr lang="en-US" sz="3506" b="1" dirty="0">
                <a:latin typeface="Times New Roman" panose="02020603050405020304" pitchFamily="18" charset="0"/>
                <a:cs typeface="Times New Roman" panose="02020603050405020304" pitchFamily="18" charset="0"/>
              </a:rPr>
              <a:t>Atomicity</a:t>
            </a:r>
          </a:p>
          <a:p>
            <a:pPr marL="2775879" lvl="3" indent="-742950">
              <a:buAutoNum type="arabicPeriod"/>
            </a:pPr>
            <a:r>
              <a:rPr lang="en-US" sz="3506" b="1" dirty="0">
                <a:latin typeface="Times New Roman" panose="02020603050405020304" pitchFamily="18" charset="0"/>
                <a:cs typeface="Times New Roman" panose="02020603050405020304" pitchFamily="18" charset="0"/>
              </a:rPr>
              <a:t>Consistency</a:t>
            </a:r>
          </a:p>
          <a:p>
            <a:pPr marL="2775879" lvl="3" indent="-742950">
              <a:buAutoNum type="arabicPeriod"/>
            </a:pPr>
            <a:r>
              <a:rPr lang="en-US" sz="3506" b="1" dirty="0">
                <a:latin typeface="Times New Roman" panose="02020603050405020304" pitchFamily="18" charset="0"/>
                <a:cs typeface="Times New Roman" panose="02020603050405020304" pitchFamily="18" charset="0"/>
              </a:rPr>
              <a:t>Isolation</a:t>
            </a:r>
          </a:p>
          <a:p>
            <a:pPr marL="2775879" lvl="3" indent="-742950">
              <a:buAutoNum type="arabicPeriod"/>
            </a:pPr>
            <a:r>
              <a:rPr lang="en-US" sz="3506" b="1" dirty="0">
                <a:latin typeface="Times New Roman" panose="02020603050405020304" pitchFamily="18" charset="0"/>
                <a:cs typeface="Times New Roman" panose="02020603050405020304" pitchFamily="18" charset="0"/>
              </a:rPr>
              <a:t>Durability.</a:t>
            </a:r>
          </a:p>
        </p:txBody>
      </p:sp>
    </p:spTree>
    <p:extLst>
      <p:ext uri="{BB962C8B-B14F-4D97-AF65-F5344CB8AC3E}">
        <p14:creationId xmlns:p14="http://schemas.microsoft.com/office/powerpoint/2010/main" val="269399240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84971" y="643159"/>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ATOMICITY</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3017520" y="1481328"/>
            <a:ext cx="15343632" cy="7626097"/>
          </a:xfrm>
          <a:noFill/>
          <a:ln w="19050">
            <a:noFill/>
          </a:ln>
        </p:spPr>
        <p:txBody>
          <a:bodyPr>
            <a:normAutofit/>
          </a:bodyPr>
          <a:lstStyle/>
          <a:p>
            <a:r>
              <a:rPr lang="en-US" sz="4000" dirty="0">
                <a:latin typeface="Times New Roman" panose="02020603050405020304" pitchFamily="18" charset="0"/>
                <a:cs typeface="Times New Roman" panose="02020603050405020304" pitchFamily="18" charset="0"/>
              </a:rPr>
              <a:t>Atomicity ensures that a series of database operations (a transaction) either all occur, or none occur. </a:t>
            </a:r>
          </a:p>
          <a:p>
            <a:r>
              <a:rPr lang="en-US" sz="4000" dirty="0">
                <a:latin typeface="Times New Roman" panose="02020603050405020304" pitchFamily="18" charset="0"/>
                <a:cs typeface="Times New Roman" panose="02020603050405020304" pitchFamily="18" charset="0"/>
              </a:rPr>
              <a:t>In other words, transactions are indivisible.</a:t>
            </a:r>
          </a:p>
          <a:p>
            <a:r>
              <a:rPr lang="en-US" sz="4000" dirty="0">
                <a:latin typeface="Times New Roman" panose="02020603050405020304" pitchFamily="18" charset="0"/>
                <a:cs typeface="Times New Roman" panose="02020603050405020304" pitchFamily="18" charset="0"/>
              </a:rPr>
              <a:t>If any part of the transaction fails, the entire transaction is rolled back, leaving the database state unchanged.</a:t>
            </a:r>
          </a:p>
          <a:p>
            <a:r>
              <a:rPr lang="en-US" sz="4000" dirty="0">
                <a:latin typeface="Times New Roman" panose="02020603050405020304" pitchFamily="18" charset="0"/>
                <a:cs typeface="Times New Roman" panose="02020603050405020304" pitchFamily="18" charset="0"/>
              </a:rPr>
              <a:t>Ensures completeness and reliability of transactions</a:t>
            </a:r>
            <a:r>
              <a:rPr lang="en-US" sz="5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211491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84971" y="938847"/>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ATOMICITY</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322576" y="2066544"/>
            <a:ext cx="15947136" cy="7626097"/>
          </a:xfrm>
          <a:noFill/>
          <a:ln w="19050">
            <a:noFill/>
          </a:ln>
        </p:spPr>
        <p:txBody>
          <a:bodyPr>
            <a:noAutofit/>
          </a:bodyPr>
          <a:lstStyle/>
          <a:p>
            <a:r>
              <a:rPr lang="en-US" sz="4400" dirty="0">
                <a:latin typeface="Times New Roman" panose="02020603050405020304" pitchFamily="18" charset="0"/>
                <a:cs typeface="Times New Roman" panose="02020603050405020304" pitchFamily="18" charset="0"/>
              </a:rPr>
              <a:t>Example: Consider a bank transfer where $100 is transferred from Account A to Account B:</a:t>
            </a:r>
          </a:p>
          <a:p>
            <a:pPr marL="739247" lvl="1" indent="0">
              <a:buNone/>
            </a:pPr>
            <a:r>
              <a:rPr lang="en-US" sz="3753" dirty="0">
                <a:latin typeface="Times New Roman" panose="02020603050405020304" pitchFamily="18" charset="0"/>
                <a:cs typeface="Times New Roman" panose="02020603050405020304" pitchFamily="18" charset="0"/>
              </a:rPr>
              <a:t>UPDATE accounts SET balance = balance - 100 WHERE account_id = 'A’;</a:t>
            </a:r>
          </a:p>
          <a:p>
            <a:pPr marL="739247" lvl="1" indent="0">
              <a:buNone/>
            </a:pPr>
            <a:r>
              <a:rPr lang="en-US" sz="3753" dirty="0">
                <a:latin typeface="Times New Roman" panose="02020603050405020304" pitchFamily="18" charset="0"/>
                <a:cs typeface="Times New Roman" panose="02020603050405020304" pitchFamily="18" charset="0"/>
              </a:rPr>
              <a:t>UPDATE accounts SET balance = balance + 100 WHERE account_id = ‘B’;</a:t>
            </a:r>
          </a:p>
          <a:p>
            <a:pPr marL="739247" lvl="1" indent="0">
              <a:buNone/>
            </a:pPr>
            <a:r>
              <a:rPr lang="en-US" sz="3429" dirty="0">
                <a:latin typeface="Times New Roman" panose="02020603050405020304" pitchFamily="18" charset="0"/>
                <a:cs typeface="Times New Roman" panose="02020603050405020304" pitchFamily="18" charset="0"/>
              </a:rPr>
              <a:t>COMMIT;</a:t>
            </a:r>
          </a:p>
          <a:p>
            <a:r>
              <a:rPr lang="en-US" sz="4400" dirty="0">
                <a:latin typeface="Times New Roman" panose="02020603050405020304" pitchFamily="18" charset="0"/>
                <a:cs typeface="Times New Roman" panose="02020603050405020304" pitchFamily="18" charset="0"/>
              </a:rPr>
              <a:t>If any of these updates fail, the transaction is rolled back, and both accounts remain unchanged.</a:t>
            </a:r>
          </a:p>
        </p:txBody>
      </p:sp>
    </p:spTree>
    <p:extLst>
      <p:ext uri="{BB962C8B-B14F-4D97-AF65-F5344CB8AC3E}">
        <p14:creationId xmlns:p14="http://schemas.microsoft.com/office/powerpoint/2010/main" val="119195004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84971" y="920559"/>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CONSISTENCY</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798064" y="2371375"/>
            <a:ext cx="15343632" cy="7626097"/>
          </a:xfrm>
          <a:noFill/>
          <a:ln w="19050">
            <a:noFill/>
          </a:ln>
        </p:spPr>
        <p:txBody>
          <a:bodyPr>
            <a:normAutofit/>
          </a:bodyPr>
          <a:lstStyle/>
          <a:p>
            <a:r>
              <a:rPr lang="en-US" sz="3600" dirty="0">
                <a:latin typeface="Times New Roman" panose="02020603050405020304" pitchFamily="18" charset="0"/>
                <a:cs typeface="Times New Roman" panose="02020603050405020304" pitchFamily="18" charset="0"/>
              </a:rPr>
              <a:t>Consistency ensures that a transaction brings the database from one valid state to another, maintaining database invariants (rules).</a:t>
            </a:r>
          </a:p>
          <a:p>
            <a:r>
              <a:rPr lang="en-US" sz="3600" dirty="0">
                <a:latin typeface="Times New Roman" panose="02020603050405020304" pitchFamily="18" charset="0"/>
                <a:cs typeface="Times New Roman" panose="02020603050405020304" pitchFamily="18" charset="0"/>
              </a:rPr>
              <a:t>Any transaction will only bring the database to a state where all defined rules (constraints) are satisfied.</a:t>
            </a:r>
          </a:p>
          <a:p>
            <a:r>
              <a:rPr lang="en-US" sz="3600" dirty="0">
                <a:latin typeface="Times New Roman" panose="02020603050405020304" pitchFamily="18" charset="0"/>
                <a:cs typeface="Times New Roman" panose="02020603050405020304" pitchFamily="18" charset="0"/>
              </a:rPr>
              <a:t>Ensures data integrity.</a:t>
            </a:r>
          </a:p>
          <a:p>
            <a:r>
              <a:rPr lang="en-US" sz="3600" dirty="0">
                <a:latin typeface="Times New Roman" panose="02020603050405020304" pitchFamily="18" charset="0"/>
                <a:cs typeface="Times New Roman" panose="02020603050405020304" pitchFamily="18" charset="0"/>
              </a:rPr>
              <a:t>Example:</a:t>
            </a:r>
          </a:p>
          <a:p>
            <a:pPr marL="0" indent="0" algn="just">
              <a:buNone/>
            </a:pPr>
            <a:r>
              <a:rPr lang="en-US" sz="3600" dirty="0">
                <a:latin typeface="Times New Roman" panose="02020603050405020304" pitchFamily="18" charset="0"/>
                <a:cs typeface="Times New Roman" panose="02020603050405020304" pitchFamily="18" charset="0"/>
              </a:rPr>
              <a:t>Continuing the bank transfer example, if the system has a rule that account balances cannot be negative, the transaction will fail if trying to deduct more than the balance available.</a:t>
            </a:r>
          </a:p>
        </p:txBody>
      </p:sp>
    </p:spTree>
    <p:extLst>
      <p:ext uri="{BB962C8B-B14F-4D97-AF65-F5344CB8AC3E}">
        <p14:creationId xmlns:p14="http://schemas.microsoft.com/office/powerpoint/2010/main" val="134795910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84971" y="1011999"/>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ISOLATION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560320" y="2066544"/>
            <a:ext cx="15343632" cy="7626097"/>
          </a:xfrm>
          <a:noFill/>
          <a:ln w="19050">
            <a:noFill/>
          </a:ln>
        </p:spPr>
        <p:txBody>
          <a:bodyPr>
            <a:normAutofit/>
          </a:bodyPr>
          <a:lstStyle/>
          <a:p>
            <a:r>
              <a:rPr lang="en-US" sz="3600" dirty="0">
                <a:latin typeface="Times New Roman" panose="02020603050405020304" pitchFamily="18" charset="0"/>
                <a:cs typeface="Times New Roman" panose="02020603050405020304" pitchFamily="18" charset="0"/>
              </a:rPr>
              <a:t>Isolation ensures that concurrent transactions do not affect each other. Intermediate states of a transaction are invisible to other transactions until the transaction is committed.</a:t>
            </a:r>
          </a:p>
          <a:p>
            <a:r>
              <a:rPr lang="en-US" sz="3600" dirty="0">
                <a:latin typeface="Times New Roman" panose="02020603050405020304" pitchFamily="18" charset="0"/>
                <a:cs typeface="Times New Roman" panose="02020603050405020304" pitchFamily="18" charset="0"/>
              </a:rPr>
              <a:t>Provides controlled access to data.</a:t>
            </a:r>
          </a:p>
          <a:p>
            <a:r>
              <a:rPr lang="en-US" sz="3600" dirty="0">
                <a:latin typeface="Times New Roman" panose="02020603050405020304" pitchFamily="18" charset="0"/>
                <a:cs typeface="Times New Roman" panose="02020603050405020304" pitchFamily="18" charset="0"/>
              </a:rPr>
              <a:t>Example:</a:t>
            </a:r>
          </a:p>
          <a:p>
            <a:pPr marL="0" indent="0" algn="just">
              <a:buNone/>
            </a:pPr>
            <a:r>
              <a:rPr lang="en-US" sz="3600" dirty="0">
                <a:latin typeface="Times New Roman" panose="02020603050405020304" pitchFamily="18" charset="0"/>
                <a:cs typeface="Times New Roman" panose="02020603050405020304" pitchFamily="18" charset="0"/>
              </a:rPr>
              <a:t>If two transactions are trying to update the same account balance simultaneously, isolation levels ensure that one transaction completes before the other begins, preventing data anomalies.</a:t>
            </a:r>
          </a:p>
        </p:txBody>
      </p:sp>
    </p:spTree>
    <p:extLst>
      <p:ext uri="{BB962C8B-B14F-4D97-AF65-F5344CB8AC3E}">
        <p14:creationId xmlns:p14="http://schemas.microsoft.com/office/powerpoint/2010/main" val="1349850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6140-7411-4AD4-91CE-1D3B307582F0}"/>
              </a:ext>
            </a:extLst>
          </p:cNvPr>
          <p:cNvSpPr>
            <a:spLocks noGrp="1"/>
          </p:cNvSpPr>
          <p:nvPr>
            <p:ph type="title"/>
          </p:nvPr>
        </p:nvSpPr>
        <p:spPr>
          <a:xfrm>
            <a:off x="2184971" y="829119"/>
            <a:ext cx="15343631" cy="1676337"/>
          </a:xfrm>
        </p:spPr>
        <p:txBody>
          <a:bodyPr>
            <a:normAutofit/>
          </a:bodyPr>
          <a:lstStyle/>
          <a:p>
            <a:r>
              <a:rPr lang="en-US" sz="5400" b="1" dirty="0">
                <a:latin typeface="Times New Roman" panose="02020603050405020304" pitchFamily="18" charset="0"/>
                <a:cs typeface="Times New Roman" panose="02020603050405020304" pitchFamily="18" charset="0"/>
              </a:rPr>
              <a:t>DURABILITY</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2D6C10-AE26-40CD-ADD3-2A62052D572A}"/>
              </a:ext>
            </a:extLst>
          </p:cNvPr>
          <p:cNvSpPr>
            <a:spLocks noGrp="1"/>
          </p:cNvSpPr>
          <p:nvPr>
            <p:ph idx="1"/>
          </p:nvPr>
        </p:nvSpPr>
        <p:spPr>
          <a:xfrm>
            <a:off x="2322576" y="2066544"/>
            <a:ext cx="15343632" cy="7626097"/>
          </a:xfrm>
          <a:noFill/>
          <a:ln w="19050">
            <a:noFill/>
          </a:ln>
        </p:spPr>
        <p:txBody>
          <a:bodyPr>
            <a:normAutofit/>
          </a:bodyPr>
          <a:lstStyle/>
          <a:p>
            <a:r>
              <a:rPr lang="en-US" sz="3600" dirty="0">
                <a:latin typeface="Times New Roman" panose="02020603050405020304" pitchFamily="18" charset="0"/>
                <a:cs typeface="Times New Roman" panose="02020603050405020304" pitchFamily="18" charset="0"/>
              </a:rPr>
              <a:t>Durability ensures that once a transaction has been committed, it remains so, even in the event of a system failure (e.g., power loss, crash).</a:t>
            </a:r>
          </a:p>
          <a:p>
            <a:r>
              <a:rPr lang="en-US" sz="3600" dirty="0">
                <a:latin typeface="Times New Roman" panose="02020603050405020304" pitchFamily="18" charset="0"/>
                <a:cs typeface="Times New Roman" panose="02020603050405020304" pitchFamily="18" charset="0"/>
              </a:rPr>
              <a:t>Committed data is saved permanently to disk.</a:t>
            </a:r>
          </a:p>
          <a:p>
            <a:r>
              <a:rPr lang="en-US" sz="3600" dirty="0">
                <a:latin typeface="Times New Roman" panose="02020603050405020304" pitchFamily="18" charset="0"/>
                <a:cs typeface="Times New Roman" panose="02020603050405020304" pitchFamily="18" charset="0"/>
              </a:rPr>
              <a:t>Ensures data persistence and recovery.</a:t>
            </a:r>
          </a:p>
          <a:p>
            <a:r>
              <a:rPr lang="en-US" sz="3600" dirty="0">
                <a:latin typeface="Times New Roman" panose="02020603050405020304" pitchFamily="18" charset="0"/>
                <a:cs typeface="Times New Roman" panose="02020603050405020304" pitchFamily="18" charset="0"/>
              </a:rPr>
              <a:t>Example:</a:t>
            </a:r>
          </a:p>
          <a:p>
            <a:pPr marL="0" indent="0" algn="just">
              <a:buNone/>
            </a:pPr>
            <a:r>
              <a:rPr lang="en-US" sz="3600" dirty="0">
                <a:latin typeface="Times New Roman" panose="02020603050405020304" pitchFamily="18" charset="0"/>
                <a:cs typeface="Times New Roman" panose="02020603050405020304" pitchFamily="18" charset="0"/>
              </a:rPr>
              <a:t>After the bank transfer transaction commits, the changes to the account balances are permanently stored in the database. If the system crashes, the committed transaction remains intact.</a:t>
            </a:r>
          </a:p>
        </p:txBody>
      </p:sp>
    </p:spTree>
    <p:extLst>
      <p:ext uri="{BB962C8B-B14F-4D97-AF65-F5344CB8AC3E}">
        <p14:creationId xmlns:p14="http://schemas.microsoft.com/office/powerpoint/2010/main" val="171382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43796E-4F94-6313-E0E6-D3D25507C9A2}"/>
              </a:ext>
            </a:extLst>
          </p:cNvPr>
          <p:cNvSpPr>
            <a:spLocks noGrp="1"/>
          </p:cNvSpPr>
          <p:nvPr>
            <p:ph type="ctrTitle"/>
          </p:nvPr>
        </p:nvSpPr>
        <p:spPr/>
        <p:txBody>
          <a:bodyPr>
            <a:normAutofit/>
          </a:bodyPr>
          <a:lstStyle/>
          <a:p>
            <a:pPr algn="ctr"/>
            <a:r>
              <a:rPr lang="en-IN" sz="8800" dirty="0">
                <a:latin typeface="Times New Roman" panose="02020603050405020304" pitchFamily="18" charset="0"/>
                <a:cs typeface="Times New Roman" panose="02020603050405020304" pitchFamily="18" charset="0"/>
              </a:rPr>
              <a:t>Key Database Concepts</a:t>
            </a:r>
          </a:p>
        </p:txBody>
      </p:sp>
    </p:spTree>
    <p:extLst>
      <p:ext uri="{BB962C8B-B14F-4D97-AF65-F5344CB8AC3E}">
        <p14:creationId xmlns:p14="http://schemas.microsoft.com/office/powerpoint/2010/main" val="1995970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7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572A-31A2-4AC9-9D08-1EF21A9529FF}"/>
              </a:ext>
            </a:extLst>
          </p:cNvPr>
          <p:cNvSpPr>
            <a:spLocks noGrp="1"/>
          </p:cNvSpPr>
          <p:nvPr>
            <p:ph type="title"/>
          </p:nvPr>
        </p:nvSpPr>
        <p:spPr>
          <a:xfrm>
            <a:off x="2400024" y="1108870"/>
            <a:ext cx="16199528" cy="2128106"/>
          </a:xfrm>
        </p:spPr>
        <p:txBody>
          <a:bodyPr/>
          <a:lstStyle/>
          <a:p>
            <a:r>
              <a:rPr lang="en-US" b="1" dirty="0">
                <a:latin typeface="Times New Roman" panose="02020603050405020304" pitchFamily="18" charset="0"/>
                <a:cs typeface="Times New Roman" panose="02020603050405020304" pitchFamily="18" charset="0"/>
              </a:rPr>
              <a:t>Student Courses</a:t>
            </a:r>
            <a:r>
              <a:rPr lang="en-US" dirty="0">
                <a:latin typeface="Times New Roman" panose="02020603050405020304" pitchFamily="18" charset="0"/>
                <a:cs typeface="Times New Roman" panose="02020603050405020304" pitchFamily="18" charset="0"/>
              </a:rPr>
              <a:t> </a:t>
            </a:r>
            <a:r>
              <a:rPr lang="en-US" dirty="0"/>
              <a:t>(</a:t>
            </a:r>
            <a:r>
              <a:rPr lang="en-US" dirty="0">
                <a:latin typeface="Times New Roman" panose="02020603050405020304" pitchFamily="18" charset="0"/>
                <a:cs typeface="Times New Roman" panose="02020603050405020304" pitchFamily="18" charset="0"/>
              </a:rPr>
              <a:t>Database</a:t>
            </a:r>
            <a:r>
              <a:rPr lang="en-US" dirty="0"/>
              <a:t>)</a:t>
            </a:r>
            <a:endParaRPr lang="en-IN" dirty="0"/>
          </a:p>
        </p:txBody>
      </p:sp>
      <p:graphicFrame>
        <p:nvGraphicFramePr>
          <p:cNvPr id="4" name="Content Placeholder 3">
            <a:extLst>
              <a:ext uri="{FF2B5EF4-FFF2-40B4-BE49-F238E27FC236}">
                <a16:creationId xmlns:a16="http://schemas.microsoft.com/office/drawing/2014/main" id="{47333697-A0E1-45B6-8F01-0C27EC2BC0CF}"/>
              </a:ext>
            </a:extLst>
          </p:cNvPr>
          <p:cNvGraphicFramePr>
            <a:graphicFrameLocks noGrp="1"/>
          </p:cNvGraphicFramePr>
          <p:nvPr>
            <p:ph idx="1"/>
            <p:extLst>
              <p:ext uri="{D42A27DB-BD31-4B8C-83A1-F6EECF244321}">
                <p14:modId xmlns:p14="http://schemas.microsoft.com/office/powerpoint/2010/main" val="1736458387"/>
              </p:ext>
            </p:extLst>
          </p:nvPr>
        </p:nvGraphicFramePr>
        <p:xfrm>
          <a:off x="2400024" y="3945724"/>
          <a:ext cx="8435704" cy="3654815"/>
        </p:xfrm>
        <a:graphic>
          <a:graphicData uri="http://schemas.openxmlformats.org/drawingml/2006/table">
            <a:tbl>
              <a:tblPr firstRow="1" bandRow="1">
                <a:tableStyleId>{21E4AEA4-8DFA-4A89-87EB-49C32662AFE0}</a:tableStyleId>
              </a:tblPr>
              <a:tblGrid>
                <a:gridCol w="953350">
                  <a:extLst>
                    <a:ext uri="{9D8B030D-6E8A-4147-A177-3AD203B41FA5}">
                      <a16:colId xmlns:a16="http://schemas.microsoft.com/office/drawing/2014/main" val="1766645249"/>
                    </a:ext>
                  </a:extLst>
                </a:gridCol>
                <a:gridCol w="2094480">
                  <a:extLst>
                    <a:ext uri="{9D8B030D-6E8A-4147-A177-3AD203B41FA5}">
                      <a16:colId xmlns:a16="http://schemas.microsoft.com/office/drawing/2014/main" val="4198578570"/>
                    </a:ext>
                  </a:extLst>
                </a:gridCol>
                <a:gridCol w="1271132">
                  <a:extLst>
                    <a:ext uri="{9D8B030D-6E8A-4147-A177-3AD203B41FA5}">
                      <a16:colId xmlns:a16="http://schemas.microsoft.com/office/drawing/2014/main" val="4003025888"/>
                    </a:ext>
                  </a:extLst>
                </a:gridCol>
                <a:gridCol w="1892254">
                  <a:extLst>
                    <a:ext uri="{9D8B030D-6E8A-4147-A177-3AD203B41FA5}">
                      <a16:colId xmlns:a16="http://schemas.microsoft.com/office/drawing/2014/main" val="4040019138"/>
                    </a:ext>
                  </a:extLst>
                </a:gridCol>
                <a:gridCol w="1112244">
                  <a:extLst>
                    <a:ext uri="{9D8B030D-6E8A-4147-A177-3AD203B41FA5}">
                      <a16:colId xmlns:a16="http://schemas.microsoft.com/office/drawing/2014/main" val="788927246"/>
                    </a:ext>
                  </a:extLst>
                </a:gridCol>
                <a:gridCol w="1112244">
                  <a:extLst>
                    <a:ext uri="{9D8B030D-6E8A-4147-A177-3AD203B41FA5}">
                      <a16:colId xmlns:a16="http://schemas.microsoft.com/office/drawing/2014/main" val="1521573724"/>
                    </a:ext>
                  </a:extLst>
                </a:gridCol>
              </a:tblGrid>
              <a:tr h="553774">
                <a:tc gridSpan="6">
                  <a:txBody>
                    <a:bodyPr/>
                    <a:lstStyle/>
                    <a:p>
                      <a:pPr algn="ctr"/>
                      <a:r>
                        <a:rPr lang="en-US" sz="2400" dirty="0"/>
                        <a:t>STUDENT  TABLE</a:t>
                      </a:r>
                      <a:endParaRPr lang="en-IN" sz="2400" dirty="0"/>
                    </a:p>
                  </a:txBody>
                  <a:tcPr marL="137670" marR="137670" marT="68837" marB="68837"/>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pPr algn="ctr"/>
                      <a:endParaRPr lang="en-IN" dirty="0"/>
                    </a:p>
                  </a:txBody>
                  <a:tcPr/>
                </a:tc>
                <a:extLst>
                  <a:ext uri="{0D108BD9-81ED-4DB2-BD59-A6C34878D82A}">
                    <a16:rowId xmlns:a16="http://schemas.microsoft.com/office/drawing/2014/main" val="1070425157"/>
                  </a:ext>
                </a:extLst>
              </a:tr>
              <a:tr h="885945">
                <a:tc>
                  <a:txBody>
                    <a:bodyPr/>
                    <a:lstStyle/>
                    <a:p>
                      <a:pPr algn="ctr"/>
                      <a:r>
                        <a:rPr lang="en-US" sz="2100" dirty="0"/>
                        <a:t>S_ID</a:t>
                      </a:r>
                      <a:endParaRPr lang="en-IN" sz="2100" dirty="0"/>
                    </a:p>
                  </a:txBody>
                  <a:tcPr marL="137670" marR="137670" marT="68837" marB="68837"/>
                </a:tc>
                <a:tc>
                  <a:txBody>
                    <a:bodyPr/>
                    <a:lstStyle/>
                    <a:p>
                      <a:pPr algn="ctr"/>
                      <a:r>
                        <a:rPr lang="en-US" sz="2400" dirty="0"/>
                        <a:t>S_NAME</a:t>
                      </a:r>
                      <a:endParaRPr lang="en-IN" sz="2400" dirty="0"/>
                    </a:p>
                  </a:txBody>
                  <a:tcPr marL="137670" marR="137670" marT="68837" marB="68837"/>
                </a:tc>
                <a:tc>
                  <a:txBody>
                    <a:bodyPr/>
                    <a:lstStyle/>
                    <a:p>
                      <a:pPr algn="ctr"/>
                      <a:r>
                        <a:rPr lang="en-US" sz="2400" dirty="0"/>
                        <a:t>AGE</a:t>
                      </a:r>
                      <a:endParaRPr lang="en-IN" sz="2400" dirty="0"/>
                    </a:p>
                  </a:txBody>
                  <a:tcPr marL="137670" marR="137670" marT="68837" marB="68837"/>
                </a:tc>
                <a:tc>
                  <a:txBody>
                    <a:bodyPr/>
                    <a:lstStyle/>
                    <a:p>
                      <a:pPr algn="ctr"/>
                      <a:r>
                        <a:rPr lang="en-US" sz="2400" dirty="0"/>
                        <a:t>ADDRESS</a:t>
                      </a:r>
                      <a:endParaRPr lang="en-IN" sz="2400" dirty="0"/>
                    </a:p>
                  </a:txBody>
                  <a:tcPr marL="137670" marR="137670" marT="68837" marB="68837"/>
                </a:tc>
                <a:tc>
                  <a:txBody>
                    <a:bodyPr/>
                    <a:lstStyle/>
                    <a:p>
                      <a:pPr algn="ctr"/>
                      <a:r>
                        <a:rPr lang="en-US" sz="2400" dirty="0"/>
                        <a:t>EMAIL</a:t>
                      </a:r>
                      <a:endParaRPr lang="en-IN" sz="2400" dirty="0"/>
                    </a:p>
                  </a:txBody>
                  <a:tcPr marL="137670" marR="137670" marT="68837" marB="6883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C_ID</a:t>
                      </a:r>
                      <a:endParaRPr lang="en-IN" sz="2400" dirty="0"/>
                    </a:p>
                    <a:p>
                      <a:pPr algn="ctr"/>
                      <a:endParaRPr lang="en-IN" sz="2400" dirty="0"/>
                    </a:p>
                  </a:txBody>
                  <a:tcPr marL="137670" marR="137670" marT="68837" marB="68837"/>
                </a:tc>
                <a:extLst>
                  <a:ext uri="{0D108BD9-81ED-4DB2-BD59-A6C34878D82A}">
                    <a16:rowId xmlns:a16="http://schemas.microsoft.com/office/drawing/2014/main" val="3621047144"/>
                  </a:ext>
                </a:extLst>
              </a:tr>
              <a:tr h="553774">
                <a:tc>
                  <a:txBody>
                    <a:bodyPr/>
                    <a:lstStyle/>
                    <a:p>
                      <a:pPr algn="ctr"/>
                      <a:r>
                        <a:rPr lang="en-US" sz="2400" dirty="0"/>
                        <a:t>1</a:t>
                      </a:r>
                      <a:endParaRPr lang="en-IN" sz="2400" dirty="0"/>
                    </a:p>
                  </a:txBody>
                  <a:tcPr marL="137670" marR="137670" marT="68837" marB="68837"/>
                </a:tc>
                <a:tc>
                  <a:txBody>
                    <a:bodyPr/>
                    <a:lstStyle/>
                    <a:p>
                      <a:pPr algn="ctr"/>
                      <a:r>
                        <a:rPr lang="en-US" sz="2400" dirty="0"/>
                        <a:t>Anu</a:t>
                      </a:r>
                      <a:endParaRPr lang="en-IN" sz="2400" dirty="0"/>
                    </a:p>
                  </a:txBody>
                  <a:tcPr marL="137670" marR="137670" marT="68837" marB="68837"/>
                </a:tc>
                <a:tc>
                  <a:txBody>
                    <a:bodyPr/>
                    <a:lstStyle/>
                    <a:p>
                      <a:pPr algn="ctr"/>
                      <a:r>
                        <a:rPr lang="en-US" sz="2400" dirty="0"/>
                        <a:t>22</a:t>
                      </a:r>
                      <a:endParaRPr lang="en-IN" sz="2400" dirty="0"/>
                    </a:p>
                  </a:txBody>
                  <a:tcPr marL="137670" marR="137670" marT="68837" marB="68837"/>
                </a:tc>
                <a:tc>
                  <a:txBody>
                    <a:bodyPr/>
                    <a:lstStyle/>
                    <a:p>
                      <a:pPr algn="ctr"/>
                      <a:r>
                        <a:rPr lang="en-US" sz="2400" dirty="0"/>
                        <a:t>CLT</a:t>
                      </a:r>
                      <a:endParaRPr lang="en-IN" sz="2400" dirty="0"/>
                    </a:p>
                  </a:txBody>
                  <a:tcPr marL="137670" marR="137670" marT="68837" marB="68837"/>
                </a:tc>
                <a:tc>
                  <a:txBody>
                    <a:bodyPr/>
                    <a:lstStyle/>
                    <a:p>
                      <a:pPr algn="ctr"/>
                      <a:r>
                        <a:rPr lang="en-US" sz="2400" dirty="0"/>
                        <a:t>X</a:t>
                      </a:r>
                      <a:endParaRPr lang="en-IN" sz="2400" dirty="0"/>
                    </a:p>
                  </a:txBody>
                  <a:tcPr marL="137670" marR="137670" marT="68837" marB="68837"/>
                </a:tc>
                <a:tc>
                  <a:txBody>
                    <a:bodyPr/>
                    <a:lstStyle/>
                    <a:p>
                      <a:pPr algn="ctr"/>
                      <a:r>
                        <a:rPr lang="en-US" sz="2400" dirty="0"/>
                        <a:t>2</a:t>
                      </a:r>
                      <a:endParaRPr lang="en-IN" sz="2400" dirty="0"/>
                    </a:p>
                  </a:txBody>
                  <a:tcPr marL="137670" marR="137670" marT="68837" marB="68837"/>
                </a:tc>
                <a:extLst>
                  <a:ext uri="{0D108BD9-81ED-4DB2-BD59-A6C34878D82A}">
                    <a16:rowId xmlns:a16="http://schemas.microsoft.com/office/drawing/2014/main" val="912562352"/>
                  </a:ext>
                </a:extLst>
              </a:tr>
              <a:tr h="553774">
                <a:tc>
                  <a:txBody>
                    <a:bodyPr/>
                    <a:lstStyle/>
                    <a:p>
                      <a:pPr algn="ctr"/>
                      <a:r>
                        <a:rPr lang="en-US" sz="2400" dirty="0"/>
                        <a:t>2</a:t>
                      </a:r>
                      <a:endParaRPr lang="en-IN" sz="2400" dirty="0"/>
                    </a:p>
                  </a:txBody>
                  <a:tcPr marL="137670" marR="137670" marT="68837" marB="68837"/>
                </a:tc>
                <a:tc>
                  <a:txBody>
                    <a:bodyPr/>
                    <a:lstStyle/>
                    <a:p>
                      <a:pPr algn="ctr"/>
                      <a:r>
                        <a:rPr lang="en-US" sz="2400" dirty="0"/>
                        <a:t>Appu</a:t>
                      </a:r>
                      <a:endParaRPr lang="en-IN" sz="2400" dirty="0"/>
                    </a:p>
                  </a:txBody>
                  <a:tcPr marL="137670" marR="137670" marT="68837" marB="68837"/>
                </a:tc>
                <a:tc>
                  <a:txBody>
                    <a:bodyPr/>
                    <a:lstStyle/>
                    <a:p>
                      <a:pPr algn="ctr"/>
                      <a:r>
                        <a:rPr lang="en-US" sz="2400" dirty="0"/>
                        <a:t>23</a:t>
                      </a:r>
                      <a:endParaRPr lang="en-IN" sz="2400" dirty="0"/>
                    </a:p>
                  </a:txBody>
                  <a:tcPr marL="137670" marR="137670" marT="68837" marB="68837"/>
                </a:tc>
                <a:tc>
                  <a:txBody>
                    <a:bodyPr/>
                    <a:lstStyle/>
                    <a:p>
                      <a:pPr algn="ctr"/>
                      <a:r>
                        <a:rPr lang="en-US" sz="2400" dirty="0"/>
                        <a:t>TVM</a:t>
                      </a:r>
                      <a:endParaRPr lang="en-IN" sz="2400" dirty="0"/>
                    </a:p>
                  </a:txBody>
                  <a:tcPr marL="137670" marR="137670" marT="68837" marB="68837"/>
                </a:tc>
                <a:tc>
                  <a:txBody>
                    <a:bodyPr/>
                    <a:lstStyle/>
                    <a:p>
                      <a:pPr algn="ctr"/>
                      <a:r>
                        <a:rPr lang="en-US" sz="2400" dirty="0"/>
                        <a:t>Y</a:t>
                      </a:r>
                      <a:endParaRPr lang="en-IN" sz="2400" dirty="0"/>
                    </a:p>
                  </a:txBody>
                  <a:tcPr marL="137670" marR="137670" marT="68837" marB="68837"/>
                </a:tc>
                <a:tc>
                  <a:txBody>
                    <a:bodyPr/>
                    <a:lstStyle/>
                    <a:p>
                      <a:pPr algn="ctr"/>
                      <a:r>
                        <a:rPr lang="en-US" sz="2400" dirty="0"/>
                        <a:t>1</a:t>
                      </a:r>
                      <a:endParaRPr lang="en-IN" sz="2400" dirty="0"/>
                    </a:p>
                  </a:txBody>
                  <a:tcPr marL="137670" marR="137670" marT="68837" marB="68837"/>
                </a:tc>
                <a:extLst>
                  <a:ext uri="{0D108BD9-81ED-4DB2-BD59-A6C34878D82A}">
                    <a16:rowId xmlns:a16="http://schemas.microsoft.com/office/drawing/2014/main" val="3984018946"/>
                  </a:ext>
                </a:extLst>
              </a:tr>
              <a:tr h="553774">
                <a:tc>
                  <a:txBody>
                    <a:bodyPr/>
                    <a:lstStyle/>
                    <a:p>
                      <a:pPr algn="ctr"/>
                      <a:r>
                        <a:rPr lang="en-US" sz="2400" dirty="0"/>
                        <a:t>3</a:t>
                      </a:r>
                      <a:endParaRPr lang="en-IN" sz="2400" dirty="0"/>
                    </a:p>
                  </a:txBody>
                  <a:tcPr marL="137670" marR="137670" marT="68837" marB="68837"/>
                </a:tc>
                <a:tc>
                  <a:txBody>
                    <a:bodyPr/>
                    <a:lstStyle/>
                    <a:p>
                      <a:pPr algn="ctr"/>
                      <a:r>
                        <a:rPr lang="en-US" sz="2400" dirty="0"/>
                        <a:t>Anu</a:t>
                      </a:r>
                      <a:endParaRPr lang="en-IN" sz="2400" dirty="0"/>
                    </a:p>
                  </a:txBody>
                  <a:tcPr marL="137670" marR="137670" marT="68837" marB="68837"/>
                </a:tc>
                <a:tc>
                  <a:txBody>
                    <a:bodyPr/>
                    <a:lstStyle/>
                    <a:p>
                      <a:pPr algn="ctr"/>
                      <a:r>
                        <a:rPr lang="en-US" sz="2400" dirty="0"/>
                        <a:t>22</a:t>
                      </a:r>
                      <a:endParaRPr lang="en-IN" sz="2400" dirty="0"/>
                    </a:p>
                  </a:txBody>
                  <a:tcPr marL="137670" marR="137670" marT="68837" marB="68837"/>
                </a:tc>
                <a:tc>
                  <a:txBody>
                    <a:bodyPr/>
                    <a:lstStyle/>
                    <a:p>
                      <a:pPr algn="ctr"/>
                      <a:r>
                        <a:rPr lang="en-US" sz="2400" dirty="0"/>
                        <a:t>MLP</a:t>
                      </a:r>
                      <a:endParaRPr lang="en-IN" sz="2400" dirty="0"/>
                    </a:p>
                  </a:txBody>
                  <a:tcPr marL="137670" marR="137670" marT="68837" marB="68837"/>
                </a:tc>
                <a:tc>
                  <a:txBody>
                    <a:bodyPr/>
                    <a:lstStyle/>
                    <a:p>
                      <a:pPr algn="ctr"/>
                      <a:r>
                        <a:rPr lang="en-US" sz="2400" dirty="0"/>
                        <a:t>Z</a:t>
                      </a:r>
                      <a:endParaRPr lang="en-IN" sz="2400" dirty="0"/>
                    </a:p>
                  </a:txBody>
                  <a:tcPr marL="137670" marR="137670" marT="68837" marB="68837"/>
                </a:tc>
                <a:tc>
                  <a:txBody>
                    <a:bodyPr/>
                    <a:lstStyle/>
                    <a:p>
                      <a:pPr algn="ctr"/>
                      <a:r>
                        <a:rPr lang="en-US" sz="2400" dirty="0"/>
                        <a:t>1</a:t>
                      </a:r>
                      <a:endParaRPr lang="en-IN" sz="2400" dirty="0"/>
                    </a:p>
                  </a:txBody>
                  <a:tcPr marL="137670" marR="137670" marT="68837" marB="68837"/>
                </a:tc>
                <a:extLst>
                  <a:ext uri="{0D108BD9-81ED-4DB2-BD59-A6C34878D82A}">
                    <a16:rowId xmlns:a16="http://schemas.microsoft.com/office/drawing/2014/main" val="1656571300"/>
                  </a:ext>
                </a:extLst>
              </a:tr>
              <a:tr h="553774">
                <a:tc>
                  <a:txBody>
                    <a:bodyPr/>
                    <a:lstStyle/>
                    <a:p>
                      <a:pPr algn="ctr"/>
                      <a:r>
                        <a:rPr lang="en-US" sz="2400" dirty="0"/>
                        <a:t>4</a:t>
                      </a:r>
                      <a:endParaRPr lang="en-IN" sz="2400" dirty="0"/>
                    </a:p>
                  </a:txBody>
                  <a:tcPr marL="137670" marR="137670" marT="68837" marB="68837"/>
                </a:tc>
                <a:tc>
                  <a:txBody>
                    <a:bodyPr/>
                    <a:lstStyle/>
                    <a:p>
                      <a:pPr algn="ctr"/>
                      <a:r>
                        <a:rPr lang="en-US" sz="2400" dirty="0"/>
                        <a:t>Achu</a:t>
                      </a:r>
                      <a:endParaRPr lang="en-IN" sz="2400" dirty="0"/>
                    </a:p>
                  </a:txBody>
                  <a:tcPr marL="137670" marR="137670" marT="68837" marB="68837"/>
                </a:tc>
                <a:tc>
                  <a:txBody>
                    <a:bodyPr/>
                    <a:lstStyle/>
                    <a:p>
                      <a:pPr algn="ctr"/>
                      <a:r>
                        <a:rPr lang="en-US" sz="2400" dirty="0"/>
                        <a:t>21</a:t>
                      </a:r>
                      <a:endParaRPr lang="en-IN" sz="2400" dirty="0"/>
                    </a:p>
                  </a:txBody>
                  <a:tcPr marL="137670" marR="137670" marT="68837" marB="68837"/>
                </a:tc>
                <a:tc>
                  <a:txBody>
                    <a:bodyPr/>
                    <a:lstStyle/>
                    <a:p>
                      <a:pPr algn="ctr"/>
                      <a:r>
                        <a:rPr lang="en-US" sz="2400" dirty="0"/>
                        <a:t>CLT</a:t>
                      </a:r>
                      <a:endParaRPr lang="en-IN" sz="2400" dirty="0"/>
                    </a:p>
                  </a:txBody>
                  <a:tcPr marL="137670" marR="137670" marT="68837" marB="68837"/>
                </a:tc>
                <a:tc>
                  <a:txBody>
                    <a:bodyPr/>
                    <a:lstStyle/>
                    <a:p>
                      <a:pPr algn="ctr"/>
                      <a:r>
                        <a:rPr lang="en-US" sz="2400" dirty="0"/>
                        <a:t>V</a:t>
                      </a:r>
                      <a:endParaRPr lang="en-IN" sz="2400" dirty="0"/>
                    </a:p>
                  </a:txBody>
                  <a:tcPr marL="137670" marR="137670" marT="68837" marB="68837"/>
                </a:tc>
                <a:tc>
                  <a:txBody>
                    <a:bodyPr/>
                    <a:lstStyle/>
                    <a:p>
                      <a:pPr algn="ctr"/>
                      <a:r>
                        <a:rPr lang="en-US" sz="2400" dirty="0"/>
                        <a:t>3</a:t>
                      </a:r>
                      <a:endParaRPr lang="en-IN" sz="2400" dirty="0"/>
                    </a:p>
                  </a:txBody>
                  <a:tcPr marL="137670" marR="137670" marT="68837" marB="68837"/>
                </a:tc>
                <a:extLst>
                  <a:ext uri="{0D108BD9-81ED-4DB2-BD59-A6C34878D82A}">
                    <a16:rowId xmlns:a16="http://schemas.microsoft.com/office/drawing/2014/main" val="157610278"/>
                  </a:ext>
                </a:extLst>
              </a:tr>
            </a:tbl>
          </a:graphicData>
        </a:graphic>
      </p:graphicFrame>
      <p:graphicFrame>
        <p:nvGraphicFramePr>
          <p:cNvPr id="5" name="Table 4">
            <a:extLst>
              <a:ext uri="{FF2B5EF4-FFF2-40B4-BE49-F238E27FC236}">
                <a16:creationId xmlns:a16="http://schemas.microsoft.com/office/drawing/2014/main" id="{0B20618A-F634-41A8-920F-2F37D75FD04F}"/>
              </a:ext>
            </a:extLst>
          </p:cNvPr>
          <p:cNvGraphicFramePr>
            <a:graphicFrameLocks noGrp="1"/>
          </p:cNvGraphicFramePr>
          <p:nvPr>
            <p:extLst>
              <p:ext uri="{D42A27DB-BD31-4B8C-83A1-F6EECF244321}">
                <p14:modId xmlns:p14="http://schemas.microsoft.com/office/powerpoint/2010/main" val="2522679406"/>
              </p:ext>
            </p:extLst>
          </p:nvPr>
        </p:nvGraphicFramePr>
        <p:xfrm>
          <a:off x="12178296" y="4238993"/>
          <a:ext cx="5493331" cy="2610701"/>
        </p:xfrm>
        <a:graphic>
          <a:graphicData uri="http://schemas.openxmlformats.org/drawingml/2006/table">
            <a:tbl>
              <a:tblPr firstRow="1" bandRow="1">
                <a:tableStyleId>{F5AB1C69-6EDB-4FF4-983F-18BD219EF322}</a:tableStyleId>
              </a:tblPr>
              <a:tblGrid>
                <a:gridCol w="1687141">
                  <a:extLst>
                    <a:ext uri="{9D8B030D-6E8A-4147-A177-3AD203B41FA5}">
                      <a16:colId xmlns:a16="http://schemas.microsoft.com/office/drawing/2014/main" val="2232833836"/>
                    </a:ext>
                  </a:extLst>
                </a:gridCol>
                <a:gridCol w="3806190">
                  <a:extLst>
                    <a:ext uri="{9D8B030D-6E8A-4147-A177-3AD203B41FA5}">
                      <a16:colId xmlns:a16="http://schemas.microsoft.com/office/drawing/2014/main" val="1890105702"/>
                    </a:ext>
                  </a:extLst>
                </a:gridCol>
              </a:tblGrid>
              <a:tr h="524609">
                <a:tc gridSpan="2">
                  <a:txBody>
                    <a:bodyPr/>
                    <a:lstStyle/>
                    <a:p>
                      <a:pPr algn="ctr"/>
                      <a:r>
                        <a:rPr lang="en-US" sz="2400" dirty="0">
                          <a:solidFill>
                            <a:schemeClr val="tx1"/>
                          </a:solidFill>
                        </a:rPr>
                        <a:t>COURSE TABLE</a:t>
                      </a:r>
                      <a:endParaRPr lang="en-IN" sz="2400" dirty="0">
                        <a:solidFill>
                          <a:schemeClr val="tx1"/>
                        </a:solidFill>
                      </a:endParaRPr>
                    </a:p>
                  </a:txBody>
                  <a:tcPr marL="137670" marR="137670" marT="68837" marB="68837"/>
                </a:tc>
                <a:tc hMerge="1">
                  <a:txBody>
                    <a:bodyPr/>
                    <a:lstStyle/>
                    <a:p>
                      <a:endParaRPr lang="en-IN" dirty="0"/>
                    </a:p>
                  </a:txBody>
                  <a:tcPr/>
                </a:tc>
                <a:extLst>
                  <a:ext uri="{0D108BD9-81ED-4DB2-BD59-A6C34878D82A}">
                    <a16:rowId xmlns:a16="http://schemas.microsoft.com/office/drawing/2014/main" val="510750351"/>
                  </a:ext>
                </a:extLst>
              </a:tr>
              <a:tr h="521523">
                <a:tc>
                  <a:txBody>
                    <a:bodyPr/>
                    <a:lstStyle/>
                    <a:p>
                      <a:pPr algn="ctr"/>
                      <a:r>
                        <a:rPr lang="en-US" sz="2400" dirty="0"/>
                        <a:t>C_ID</a:t>
                      </a:r>
                      <a:endParaRPr lang="en-IN" sz="2400" dirty="0"/>
                    </a:p>
                  </a:txBody>
                  <a:tcPr marL="137670" marR="137670" marT="68837" marB="68837"/>
                </a:tc>
                <a:tc>
                  <a:txBody>
                    <a:bodyPr/>
                    <a:lstStyle/>
                    <a:p>
                      <a:pPr algn="ctr"/>
                      <a:r>
                        <a:rPr lang="en-US" sz="2400" dirty="0"/>
                        <a:t>C_NAME</a:t>
                      </a:r>
                      <a:endParaRPr lang="en-IN" sz="2400" dirty="0"/>
                    </a:p>
                  </a:txBody>
                  <a:tcPr marL="137670" marR="137670" marT="68837" marB="68837"/>
                </a:tc>
                <a:extLst>
                  <a:ext uri="{0D108BD9-81ED-4DB2-BD59-A6C34878D82A}">
                    <a16:rowId xmlns:a16="http://schemas.microsoft.com/office/drawing/2014/main" val="3044259399"/>
                  </a:ext>
                </a:extLst>
              </a:tr>
              <a:tr h="521523">
                <a:tc>
                  <a:txBody>
                    <a:bodyPr/>
                    <a:lstStyle/>
                    <a:p>
                      <a:pPr algn="ctr"/>
                      <a:r>
                        <a:rPr lang="en-US" sz="2400" dirty="0"/>
                        <a:t>1</a:t>
                      </a:r>
                      <a:endParaRPr lang="en-IN" sz="2400" dirty="0"/>
                    </a:p>
                  </a:txBody>
                  <a:tcPr marL="137670" marR="137670" marT="68837" marB="68837"/>
                </a:tc>
                <a:tc>
                  <a:txBody>
                    <a:bodyPr/>
                    <a:lstStyle/>
                    <a:p>
                      <a:pPr algn="ctr"/>
                      <a:r>
                        <a:rPr lang="en-US" sz="2400" dirty="0"/>
                        <a:t>Data Science</a:t>
                      </a:r>
                      <a:endParaRPr lang="en-IN" sz="2400" dirty="0"/>
                    </a:p>
                  </a:txBody>
                  <a:tcPr marL="137670" marR="137670" marT="68837" marB="68837"/>
                </a:tc>
                <a:extLst>
                  <a:ext uri="{0D108BD9-81ED-4DB2-BD59-A6C34878D82A}">
                    <a16:rowId xmlns:a16="http://schemas.microsoft.com/office/drawing/2014/main" val="3131141146"/>
                  </a:ext>
                </a:extLst>
              </a:tr>
              <a:tr h="521523">
                <a:tc>
                  <a:txBody>
                    <a:bodyPr/>
                    <a:lstStyle/>
                    <a:p>
                      <a:pPr algn="ctr"/>
                      <a:r>
                        <a:rPr lang="en-US" sz="2400" dirty="0"/>
                        <a:t>2</a:t>
                      </a:r>
                      <a:endParaRPr lang="en-IN" sz="2400" dirty="0"/>
                    </a:p>
                  </a:txBody>
                  <a:tcPr marL="137670" marR="137670" marT="68837" marB="68837"/>
                </a:tc>
                <a:tc>
                  <a:txBody>
                    <a:bodyPr/>
                    <a:lstStyle/>
                    <a:p>
                      <a:pPr algn="ctr"/>
                      <a:r>
                        <a:rPr lang="en-US" sz="2400" dirty="0"/>
                        <a:t>Data Analysis</a:t>
                      </a:r>
                      <a:endParaRPr lang="en-IN" sz="2400" dirty="0"/>
                    </a:p>
                  </a:txBody>
                  <a:tcPr marL="137670" marR="137670" marT="68837" marB="68837"/>
                </a:tc>
                <a:extLst>
                  <a:ext uri="{0D108BD9-81ED-4DB2-BD59-A6C34878D82A}">
                    <a16:rowId xmlns:a16="http://schemas.microsoft.com/office/drawing/2014/main" val="3586737624"/>
                  </a:ext>
                </a:extLst>
              </a:tr>
              <a:tr h="521523">
                <a:tc>
                  <a:txBody>
                    <a:bodyPr/>
                    <a:lstStyle/>
                    <a:p>
                      <a:pPr algn="ctr"/>
                      <a:r>
                        <a:rPr lang="en-US" sz="2400" dirty="0"/>
                        <a:t>3</a:t>
                      </a:r>
                      <a:endParaRPr lang="en-IN" sz="2400" dirty="0"/>
                    </a:p>
                  </a:txBody>
                  <a:tcPr marL="137670" marR="137670" marT="68837" marB="68837"/>
                </a:tc>
                <a:tc>
                  <a:txBody>
                    <a:bodyPr/>
                    <a:lstStyle/>
                    <a:p>
                      <a:pPr algn="ctr"/>
                      <a:r>
                        <a:rPr lang="en-US" sz="2400" dirty="0"/>
                        <a:t>Data Engineering                      </a:t>
                      </a:r>
                    </a:p>
                  </a:txBody>
                  <a:tcPr marL="137670" marR="137670" marT="68837" marB="68837"/>
                </a:tc>
                <a:extLst>
                  <a:ext uri="{0D108BD9-81ED-4DB2-BD59-A6C34878D82A}">
                    <a16:rowId xmlns:a16="http://schemas.microsoft.com/office/drawing/2014/main" val="2405943540"/>
                  </a:ext>
                </a:extLst>
              </a:tr>
            </a:tbl>
          </a:graphicData>
        </a:graphic>
      </p:graphicFrame>
    </p:spTree>
    <p:extLst>
      <p:ext uri="{BB962C8B-B14F-4D97-AF65-F5344CB8AC3E}">
        <p14:creationId xmlns:p14="http://schemas.microsoft.com/office/powerpoint/2010/main" val="93899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4306-6BAC-420E-87A2-3E19914CC6CA}"/>
              </a:ext>
            </a:extLst>
          </p:cNvPr>
          <p:cNvSpPr>
            <a:spLocks noGrp="1"/>
          </p:cNvSpPr>
          <p:nvPr>
            <p:ph type="title"/>
          </p:nvPr>
        </p:nvSpPr>
        <p:spPr/>
        <p:txBody>
          <a:bodyPr>
            <a:normAutofit/>
          </a:bodyPr>
          <a:lstStyle/>
          <a:p>
            <a:pPr algn="l"/>
            <a:r>
              <a:rPr lang="en-US" sz="9034" b="1" dirty="0">
                <a:latin typeface="Times New Roman" panose="02020603050405020304" pitchFamily="18" charset="0"/>
                <a:cs typeface="Times New Roman" panose="02020603050405020304" pitchFamily="18" charset="0"/>
              </a:rPr>
              <a:t>What is data ?</a:t>
            </a:r>
            <a:endParaRPr lang="en-IN" sz="9034"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EFD21E-2FD0-47A3-B217-66DC7DCC9EA7}"/>
              </a:ext>
            </a:extLst>
          </p:cNvPr>
          <p:cNvSpPr>
            <a:spLocks noGrp="1"/>
          </p:cNvSpPr>
          <p:nvPr>
            <p:ph idx="1"/>
          </p:nvPr>
        </p:nvSpPr>
        <p:spPr>
          <a:xfrm>
            <a:off x="2681668" y="3639312"/>
            <a:ext cx="15270480" cy="5998464"/>
          </a:xfrm>
          <a:noFill/>
          <a:ln w="19050">
            <a:noFill/>
          </a:ln>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is raw facts and figures that provide information about something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Examples: names, numbers, dates, text, images, etc.</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can be: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Structured (organized in a specific format)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Unstructured (no specific format)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Semi-structured (partially organized)</a:t>
            </a:r>
          </a:p>
          <a:p>
            <a:pPr marL="0" indent="0" algn="just">
              <a:buNone/>
            </a:pPr>
            <a:endParaRPr lang="en-IN" sz="4400" b="1" dirty="0">
              <a:latin typeface="Baskerville Old Face" panose="02020602080505020303" pitchFamily="18" charset="0"/>
            </a:endParaRPr>
          </a:p>
        </p:txBody>
      </p:sp>
    </p:spTree>
    <p:extLst>
      <p:ext uri="{BB962C8B-B14F-4D97-AF65-F5344CB8AC3E}">
        <p14:creationId xmlns:p14="http://schemas.microsoft.com/office/powerpoint/2010/main" val="411857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2455-7F11-465C-86E9-55E5F0765793}"/>
              </a:ext>
            </a:extLst>
          </p:cNvPr>
          <p:cNvSpPr>
            <a:spLocks noGrp="1"/>
          </p:cNvSpPr>
          <p:nvPr>
            <p:ph type="title"/>
          </p:nvPr>
        </p:nvSpPr>
        <p:spPr>
          <a:xfrm>
            <a:off x="3245729" y="431353"/>
            <a:ext cx="13279484" cy="2037527"/>
          </a:xfrm>
        </p:spPr>
        <p:txBody>
          <a:bodyPr>
            <a:normAutofit/>
          </a:bodyPr>
          <a:lstStyle/>
          <a:p>
            <a:r>
              <a:rPr lang="en-US" sz="6022" b="1" dirty="0">
                <a:latin typeface="Times New Roman" panose="02020603050405020304" pitchFamily="18" charset="0"/>
                <a:cs typeface="Times New Roman" panose="02020603050405020304" pitchFamily="18" charset="0"/>
              </a:rPr>
              <a:t>SUPER KEY</a:t>
            </a:r>
            <a:endParaRPr lang="en-IN" sz="6022"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EF7CDA-009B-4846-8432-9F239D6FED1F}"/>
              </a:ext>
            </a:extLst>
          </p:cNvPr>
          <p:cNvSpPr>
            <a:spLocks noGrp="1"/>
          </p:cNvSpPr>
          <p:nvPr>
            <p:ph idx="1"/>
          </p:nvPr>
        </p:nvSpPr>
        <p:spPr>
          <a:xfrm>
            <a:off x="3188362" y="2169335"/>
            <a:ext cx="16108631" cy="7354247"/>
          </a:xfrm>
          <a:noFill/>
          <a:ln w="19050">
            <a:noFill/>
          </a:ln>
        </p:spPr>
        <p:txBody>
          <a:bodyPr>
            <a:normAutofit/>
          </a:bodyPr>
          <a:lstStyle/>
          <a:p>
            <a:r>
              <a:rPr lang="en-US" sz="3500" dirty="0">
                <a:latin typeface="Times New Roman" panose="02020603050405020304" pitchFamily="18" charset="0"/>
                <a:cs typeface="Times New Roman" panose="02020603050405020304" pitchFamily="18" charset="0"/>
              </a:rPr>
              <a:t>A super key is a set of one or more columns (attributes) that can uniquely identify a row in a table (Single column super key, Composite super key).</a:t>
            </a:r>
          </a:p>
          <a:p>
            <a:r>
              <a:rPr lang="en-US" sz="3500" dirty="0">
                <a:latin typeface="Times New Roman" panose="02020603050405020304" pitchFamily="18" charset="0"/>
                <a:cs typeface="Times New Roman" panose="02020603050405020304" pitchFamily="18" charset="0"/>
              </a:rPr>
              <a:t>In the case of Student table, super keys are </a:t>
            </a:r>
          </a:p>
          <a:p>
            <a:pPr marL="1478494" lvl="2" indent="0">
              <a:buNone/>
            </a:pPr>
            <a:r>
              <a:rPr lang="en-US" b="1" dirty="0">
                <a:latin typeface="Baskerville Old Face" panose="02020602080505020303" pitchFamily="18" charset="0"/>
              </a:rPr>
              <a:t> </a:t>
            </a:r>
            <a:r>
              <a:rPr lang="en-US" b="1" dirty="0">
                <a:latin typeface="Cambria Math" panose="02040503050406030204" pitchFamily="18" charset="0"/>
                <a:ea typeface="Cambria Math" panose="02040503050406030204" pitchFamily="18" charset="0"/>
              </a:rPr>
              <a:t>{S_ID}</a:t>
            </a:r>
          </a:p>
          <a:p>
            <a:pPr marL="1478494" lvl="2" indent="0">
              <a:buNone/>
            </a:pPr>
            <a:r>
              <a:rPr lang="en-US" b="1" dirty="0">
                <a:latin typeface="Cambria Math" panose="02040503050406030204" pitchFamily="18" charset="0"/>
                <a:ea typeface="Cambria Math" panose="02040503050406030204" pitchFamily="18" charset="0"/>
              </a:rPr>
              <a:t> {EMAIL}</a:t>
            </a:r>
          </a:p>
          <a:p>
            <a:pPr marL="1478494" lvl="2" indent="0">
              <a:buNone/>
            </a:pPr>
            <a:r>
              <a:rPr lang="en-US" b="1" dirty="0">
                <a:latin typeface="Cambria Math" panose="02040503050406030204" pitchFamily="18" charset="0"/>
                <a:ea typeface="Cambria Math" panose="02040503050406030204" pitchFamily="18" charset="0"/>
              </a:rPr>
              <a:t> {S_ID, EMAIL}</a:t>
            </a:r>
          </a:p>
          <a:p>
            <a:pPr marL="1478494" lvl="2" indent="0">
              <a:buNone/>
            </a:pPr>
            <a:r>
              <a:rPr lang="en-US" b="1" dirty="0">
                <a:latin typeface="Cambria Math" panose="02040503050406030204" pitchFamily="18" charset="0"/>
                <a:ea typeface="Cambria Math" panose="02040503050406030204" pitchFamily="18" charset="0"/>
              </a:rPr>
              <a:t> {S_ID, S_NAME}</a:t>
            </a:r>
          </a:p>
          <a:p>
            <a:pPr marL="1478494" lvl="2" indent="0">
              <a:buNone/>
            </a:pPr>
            <a:r>
              <a:rPr lang="en-US" b="1" dirty="0">
                <a:latin typeface="Cambria Math" panose="02040503050406030204" pitchFamily="18" charset="0"/>
                <a:ea typeface="Cambria Math" panose="02040503050406030204" pitchFamily="18" charset="0"/>
              </a:rPr>
              <a:t> {S_ID, S_NAME, ADDRESS}</a:t>
            </a:r>
          </a:p>
          <a:p>
            <a:pPr marL="1478494" lvl="2" indent="0">
              <a:buNone/>
            </a:pPr>
            <a:r>
              <a:rPr lang="en-US" b="1" dirty="0">
                <a:latin typeface="Cambria Math" panose="02040503050406030204" pitchFamily="18" charset="0"/>
                <a:ea typeface="Cambria Math" panose="02040503050406030204" pitchFamily="18" charset="0"/>
              </a:rPr>
              <a:t> {S_ID, S_NAME, EMAIL} </a:t>
            </a:r>
            <a:r>
              <a:rPr lang="en-US" b="1" dirty="0">
                <a:latin typeface="Baskerville Old Face" panose="02020602080505020303" pitchFamily="18" charset="0"/>
              </a:rPr>
              <a:t>  </a:t>
            </a:r>
          </a:p>
          <a:p>
            <a:r>
              <a:rPr lang="en-US" sz="3200" dirty="0">
                <a:latin typeface="Times New Roman" panose="02020603050405020304" pitchFamily="18" charset="0"/>
                <a:cs typeface="Times New Roman" panose="02020603050405020304" pitchFamily="18" charset="0"/>
              </a:rPr>
              <a:t>A super key may contain additional attributes that are not necessary for unique identification.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961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4F40-D3C5-4CE0-B888-BF8B7797E070}"/>
              </a:ext>
            </a:extLst>
          </p:cNvPr>
          <p:cNvSpPr>
            <a:spLocks noGrp="1"/>
          </p:cNvSpPr>
          <p:nvPr>
            <p:ph type="title"/>
          </p:nvPr>
        </p:nvSpPr>
        <p:spPr>
          <a:xfrm>
            <a:off x="2088524" y="549506"/>
            <a:ext cx="16199528" cy="2833774"/>
          </a:xfrm>
        </p:spPr>
        <p:txBody>
          <a:bodyPr>
            <a:normAutofit/>
          </a:bodyPr>
          <a:lstStyle/>
          <a:p>
            <a:r>
              <a:rPr lang="en-US" sz="6022" b="1" dirty="0">
                <a:latin typeface="Times New Roman" panose="02020603050405020304" pitchFamily="18" charset="0"/>
                <a:cs typeface="Times New Roman" panose="02020603050405020304" pitchFamily="18" charset="0"/>
              </a:rPr>
              <a:t>CANDIDATE KEY</a:t>
            </a:r>
            <a:endParaRPr lang="en-IN" sz="6022"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859089-D6D4-4994-8874-1F5AF3FC64CF}"/>
              </a:ext>
            </a:extLst>
          </p:cNvPr>
          <p:cNvSpPr>
            <a:spLocks noGrp="1"/>
          </p:cNvSpPr>
          <p:nvPr>
            <p:ph idx="1"/>
          </p:nvPr>
        </p:nvSpPr>
        <p:spPr>
          <a:xfrm>
            <a:off x="2711523" y="2816352"/>
            <a:ext cx="15576529" cy="5878568"/>
          </a:xfrm>
          <a:noFill/>
          <a:ln w="19050">
            <a:noFill/>
          </a:ln>
        </p:spPr>
        <p:txBody>
          <a:bodyPr>
            <a:normAutofit/>
          </a:bodyPr>
          <a:lstStyle/>
          <a:p>
            <a:r>
              <a:rPr lang="en-US" sz="3615" b="1" dirty="0">
                <a:latin typeface="Baskerville Old Face" panose="02020602080505020303" pitchFamily="18" charset="0"/>
              </a:rPr>
              <a:t>A minimal super key (meaning  it has no redundant / unnecessary attributes).</a:t>
            </a:r>
          </a:p>
          <a:p>
            <a:r>
              <a:rPr lang="en-US" sz="3615" b="1" dirty="0">
                <a:latin typeface="Baskerville Old Face" panose="02020602080505020303" pitchFamily="18" charset="0"/>
              </a:rPr>
              <a:t>In the case of Student table, candidate keys are ,</a:t>
            </a:r>
          </a:p>
          <a:p>
            <a:pPr marL="0" indent="0">
              <a:buNone/>
            </a:pPr>
            <a:r>
              <a:rPr lang="en-US" sz="3615" b="1" dirty="0">
                <a:latin typeface="Baskerville Old Face" panose="02020602080505020303" pitchFamily="18" charset="0"/>
              </a:rPr>
              <a:t>    </a:t>
            </a:r>
            <a:r>
              <a:rPr lang="en-US" sz="3615" b="1" dirty="0">
                <a:latin typeface="Bell MT" panose="02020503060305020303" pitchFamily="18" charset="0"/>
              </a:rPr>
              <a:t>{S_ID}</a:t>
            </a:r>
          </a:p>
          <a:p>
            <a:pPr marL="0" indent="0">
              <a:buNone/>
            </a:pPr>
            <a:r>
              <a:rPr lang="en-US" sz="3615" b="1" dirty="0">
                <a:latin typeface="Bell MT" panose="02020503060305020303" pitchFamily="18" charset="0"/>
              </a:rPr>
              <a:t>    {EMAIL}</a:t>
            </a:r>
          </a:p>
          <a:p>
            <a:r>
              <a:rPr lang="en-US" sz="3615" b="1" dirty="0">
                <a:latin typeface="Baskerville Old Face" panose="02020602080505020303" pitchFamily="18" charset="0"/>
              </a:rPr>
              <a:t>Removing any attribute from a candidate key would cause it to no longer uniquely identify a row.</a:t>
            </a:r>
            <a:endParaRPr lang="en-US" dirty="0"/>
          </a:p>
        </p:txBody>
      </p:sp>
    </p:spTree>
    <p:extLst>
      <p:ext uri="{BB962C8B-B14F-4D97-AF65-F5344CB8AC3E}">
        <p14:creationId xmlns:p14="http://schemas.microsoft.com/office/powerpoint/2010/main" val="3619167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EF17-BD2D-44C1-BD29-BB5AD1BC8EC3}"/>
              </a:ext>
            </a:extLst>
          </p:cNvPr>
          <p:cNvSpPr>
            <a:spLocks noGrp="1"/>
          </p:cNvSpPr>
          <p:nvPr>
            <p:ph type="title"/>
          </p:nvPr>
        </p:nvSpPr>
        <p:spPr>
          <a:xfrm>
            <a:off x="2772482" y="920455"/>
            <a:ext cx="14168610" cy="2209616"/>
          </a:xfrm>
        </p:spPr>
        <p:txBody>
          <a:bodyPr>
            <a:normAutofit/>
          </a:bodyPr>
          <a:lstStyle/>
          <a:p>
            <a:r>
              <a:rPr lang="en-US" sz="6022" b="1" dirty="0">
                <a:latin typeface="Times New Roman" panose="02020603050405020304" pitchFamily="18" charset="0"/>
                <a:cs typeface="Times New Roman" panose="02020603050405020304" pitchFamily="18" charset="0"/>
              </a:rPr>
              <a:t>PRIMARY KEY</a:t>
            </a:r>
            <a:endParaRPr lang="en-IN" sz="6022"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E161C-0911-4AC2-8F8F-DF5A55399089}"/>
              </a:ext>
            </a:extLst>
          </p:cNvPr>
          <p:cNvSpPr>
            <a:spLocks noGrp="1"/>
          </p:cNvSpPr>
          <p:nvPr>
            <p:ph idx="1"/>
          </p:nvPr>
        </p:nvSpPr>
        <p:spPr>
          <a:xfrm>
            <a:off x="2772482" y="2505457"/>
            <a:ext cx="15350925" cy="6236328"/>
          </a:xfrm>
          <a:noFill/>
          <a:ln w="19050">
            <a:noFill/>
          </a:ln>
        </p:spPr>
        <p:txBody>
          <a:bodyPr>
            <a:noAutofit/>
          </a:bodyPr>
          <a:lstStyle/>
          <a:p>
            <a:r>
              <a:rPr lang="en-US" sz="3615" dirty="0">
                <a:latin typeface="Times New Roman" panose="02020603050405020304" pitchFamily="18" charset="0"/>
                <a:cs typeface="Times New Roman" panose="02020603050405020304" pitchFamily="18" charset="0"/>
              </a:rPr>
              <a:t>A primary key is a specific type of candidate key in a relational database that uniquely identifies each record within a table. </a:t>
            </a:r>
          </a:p>
          <a:p>
            <a:r>
              <a:rPr lang="en-US" sz="3200" b="1" dirty="0">
                <a:latin typeface="Times New Roman" panose="02020603050405020304" pitchFamily="18" charset="0"/>
                <a:cs typeface="Times New Roman" panose="02020603050405020304" pitchFamily="18" charset="0"/>
              </a:rPr>
              <a:t>Characteristics of a Primary Key</a:t>
            </a:r>
            <a:endParaRPr lang="en-IN" sz="3200" b="1" dirty="0">
              <a:latin typeface="Times New Roman" panose="02020603050405020304" pitchFamily="18" charset="0"/>
              <a:cs typeface="Times New Roman" panose="02020603050405020304" pitchFamily="18" charset="0"/>
            </a:endParaRPr>
          </a:p>
          <a:p>
            <a:pPr marL="739247" lvl="1" indent="0">
              <a:buNone/>
            </a:pPr>
            <a:r>
              <a:rPr lang="en-US" sz="2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    1. Uniqueness : No two rows can have the same primary key value</a:t>
            </a:r>
          </a:p>
          <a:p>
            <a:pPr marL="739247" lvl="1" indent="0">
              <a:buNone/>
            </a:pPr>
            <a:r>
              <a:rPr lang="en-US" sz="2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    2. Non-null : A primary key column cannot contain NULL values</a:t>
            </a:r>
          </a:p>
          <a:p>
            <a:pPr marL="739247" lvl="1" indent="0">
              <a:buNone/>
            </a:pPr>
            <a:r>
              <a:rPr lang="en-US" sz="2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    3. Immutable : This ensures the stability and consistency of data references</a:t>
            </a:r>
          </a:p>
          <a:p>
            <a:pPr marL="739247" lvl="1" indent="0">
              <a:buNone/>
            </a:pPr>
            <a:r>
              <a:rPr lang="en-IN" sz="2800" b="1" dirty="0">
                <a:latin typeface="Times New Roman" panose="02020603050405020304" pitchFamily="18" charset="0"/>
                <a:cs typeface="Times New Roman" panose="02020603050405020304" pitchFamily="18" charset="0"/>
              </a:rPr>
              <a:t>     4. Single column or Composite</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08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9661-0B9E-47EA-9732-CA0DFE3E361C}"/>
              </a:ext>
            </a:extLst>
          </p:cNvPr>
          <p:cNvSpPr>
            <a:spLocks noGrp="1"/>
          </p:cNvSpPr>
          <p:nvPr>
            <p:ph type="title"/>
          </p:nvPr>
        </p:nvSpPr>
        <p:spPr>
          <a:xfrm>
            <a:off x="2829846" y="905320"/>
            <a:ext cx="14053881" cy="1822414"/>
          </a:xfrm>
        </p:spPr>
        <p:txBody>
          <a:bodyPr>
            <a:normAutofit/>
          </a:bodyPr>
          <a:lstStyle/>
          <a:p>
            <a:r>
              <a:rPr lang="en-US" sz="6022" b="1" dirty="0"/>
              <a:t>FOREIGN KEY</a:t>
            </a:r>
            <a:endParaRPr lang="en-IN" sz="6022" b="1" dirty="0"/>
          </a:p>
        </p:txBody>
      </p:sp>
      <p:sp>
        <p:nvSpPr>
          <p:cNvPr id="3" name="Content Placeholder 2">
            <a:extLst>
              <a:ext uri="{FF2B5EF4-FFF2-40B4-BE49-F238E27FC236}">
                <a16:creationId xmlns:a16="http://schemas.microsoft.com/office/drawing/2014/main" id="{F6512C71-84F5-4437-8F68-B087D92A528D}"/>
              </a:ext>
            </a:extLst>
          </p:cNvPr>
          <p:cNvSpPr>
            <a:spLocks noGrp="1"/>
          </p:cNvSpPr>
          <p:nvPr>
            <p:ph idx="1"/>
          </p:nvPr>
        </p:nvSpPr>
        <p:spPr>
          <a:xfrm>
            <a:off x="2829845" y="2590598"/>
            <a:ext cx="15962651" cy="5420783"/>
          </a:xfrm>
          <a:noFill/>
          <a:ln w="19050">
            <a:noFill/>
          </a:ln>
        </p:spPr>
        <p:txBody>
          <a:bodyPr>
            <a:normAutofit/>
          </a:bodyPr>
          <a:lstStyle/>
          <a:p>
            <a:r>
              <a:rPr lang="en-US" sz="3615" dirty="0">
                <a:latin typeface="Times New Roman" panose="02020603050405020304" pitchFamily="18" charset="0"/>
                <a:cs typeface="Times New Roman" panose="02020603050405020304" pitchFamily="18" charset="0"/>
              </a:rPr>
              <a:t>A Foreign key is a field (or collection of fields) in one table that uniquely identifies a row of another table.</a:t>
            </a:r>
          </a:p>
          <a:p>
            <a:r>
              <a:rPr lang="en-US" sz="3200" dirty="0">
                <a:latin typeface="Times New Roman" panose="02020603050405020304" pitchFamily="18" charset="0"/>
                <a:cs typeface="Times New Roman" panose="02020603050405020304" pitchFamily="18" charset="0"/>
              </a:rPr>
              <a:t>It enforces a link between the data in two tables.</a:t>
            </a:r>
          </a:p>
          <a:p>
            <a:r>
              <a:rPr lang="en-US" sz="3200" dirty="0">
                <a:latin typeface="Times New Roman" panose="02020603050405020304" pitchFamily="18" charset="0"/>
                <a:cs typeface="Times New Roman" panose="02020603050405020304" pitchFamily="18" charset="0"/>
              </a:rPr>
              <a:t>We can establishes a relationship between tables.</a:t>
            </a:r>
          </a:p>
          <a:p>
            <a:r>
              <a:rPr lang="en-US" sz="3200" dirty="0">
                <a:latin typeface="Times New Roman" panose="02020603050405020304" pitchFamily="18" charset="0"/>
                <a:cs typeface="Times New Roman" panose="02020603050405020304" pitchFamily="18" charset="0"/>
              </a:rPr>
              <a:t>Example :  </a:t>
            </a:r>
          </a:p>
          <a:p>
            <a:pPr marL="739247" lvl="1" indent="0">
              <a:buNone/>
            </a:pPr>
            <a:r>
              <a:rPr lang="en-US" sz="2968" b="1" dirty="0">
                <a:latin typeface="Bell MT" panose="02020503060305020303" pitchFamily="18" charset="0"/>
              </a:rPr>
              <a:t>C_ID in the Student table is a foreign key and C_ID in the Course table is a primary key.   </a:t>
            </a:r>
            <a:endParaRPr lang="en-IN" sz="2968" b="1" dirty="0">
              <a:latin typeface="Bell MT" panose="02020503060305020303" pitchFamily="18" charset="0"/>
            </a:endParaRPr>
          </a:p>
        </p:txBody>
      </p:sp>
    </p:spTree>
    <p:extLst>
      <p:ext uri="{BB962C8B-B14F-4D97-AF65-F5344CB8AC3E}">
        <p14:creationId xmlns:p14="http://schemas.microsoft.com/office/powerpoint/2010/main" val="1397969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7FBA-5452-4A6F-89A2-9CD210C821E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Relationship Between Entities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5606CA-746A-41EA-AFED-D97D973BDEC8}"/>
              </a:ext>
            </a:extLst>
          </p:cNvPr>
          <p:cNvSpPr>
            <a:spLocks noGrp="1"/>
          </p:cNvSpPr>
          <p:nvPr>
            <p:ph idx="1"/>
          </p:nvPr>
        </p:nvSpPr>
        <p:spPr>
          <a:xfrm>
            <a:off x="2400024" y="3675887"/>
            <a:ext cx="16199528" cy="4517463"/>
          </a:xfrm>
          <a:noFill/>
          <a:ln w="19050">
            <a:noFill/>
          </a:ln>
        </p:spPr>
        <p:txBody>
          <a:bodyPr>
            <a:normAutofit/>
          </a:bodyPr>
          <a:lstStyle/>
          <a:p>
            <a:r>
              <a:rPr lang="en-US" sz="3615" b="1" dirty="0">
                <a:latin typeface="Times New Roman" panose="02020603050405020304" pitchFamily="18" charset="0"/>
                <a:cs typeface="Times New Roman" panose="02020603050405020304" pitchFamily="18" charset="0"/>
              </a:rPr>
              <a:t>It describe how different entities(tables) in a database are related to one another.</a:t>
            </a:r>
          </a:p>
          <a:p>
            <a:r>
              <a:rPr lang="en-US" sz="3615" b="1" dirty="0">
                <a:latin typeface="Baskerville Old Face" panose="02020602080505020303" pitchFamily="18" charset="0"/>
              </a:rPr>
              <a:t>There are 3 primary types of relationships between entities</a:t>
            </a:r>
          </a:p>
          <a:p>
            <a:pPr marL="1994792" lvl="2" indent="-516298">
              <a:buAutoNum type="arabicPeriod"/>
            </a:pPr>
            <a:r>
              <a:rPr lang="en-US" sz="2644" b="1" dirty="0">
                <a:latin typeface="Baskerville Old Face" panose="02020602080505020303" pitchFamily="18" charset="0"/>
              </a:rPr>
              <a:t>One to one </a:t>
            </a:r>
          </a:p>
          <a:p>
            <a:pPr marL="1994792" lvl="2" indent="-516298">
              <a:buAutoNum type="arabicPeriod"/>
            </a:pPr>
            <a:r>
              <a:rPr lang="en-US" sz="2644" b="1" dirty="0">
                <a:latin typeface="Baskerville Old Face" panose="02020602080505020303" pitchFamily="18" charset="0"/>
              </a:rPr>
              <a:t>One to many</a:t>
            </a:r>
          </a:p>
          <a:p>
            <a:pPr marL="1994792" lvl="2" indent="-516298">
              <a:buAutoNum type="arabicPeriod"/>
            </a:pPr>
            <a:r>
              <a:rPr lang="en-US" sz="2644" b="1" dirty="0">
                <a:latin typeface="Baskerville Old Face" panose="02020602080505020303" pitchFamily="18" charset="0"/>
              </a:rPr>
              <a:t>Many to many</a:t>
            </a:r>
            <a:endParaRPr lang="en-IN" sz="2644" b="1" dirty="0">
              <a:latin typeface="Baskerville Old Face" panose="02020602080505020303" pitchFamily="18" charset="0"/>
            </a:endParaRPr>
          </a:p>
        </p:txBody>
      </p:sp>
    </p:spTree>
    <p:extLst>
      <p:ext uri="{BB962C8B-B14F-4D97-AF65-F5344CB8AC3E}">
        <p14:creationId xmlns:p14="http://schemas.microsoft.com/office/powerpoint/2010/main" val="593198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F10D-D211-4B9E-93C8-95E609E5B3B7}"/>
              </a:ext>
            </a:extLst>
          </p:cNvPr>
          <p:cNvSpPr>
            <a:spLocks noGrp="1"/>
          </p:cNvSpPr>
          <p:nvPr>
            <p:ph type="title"/>
          </p:nvPr>
        </p:nvSpPr>
        <p:spPr>
          <a:xfrm>
            <a:off x="2593223" y="352048"/>
            <a:ext cx="14527127" cy="1491432"/>
          </a:xfrm>
        </p:spPr>
        <p:txBody>
          <a:bodyPr>
            <a:normAutofit/>
          </a:bodyPr>
          <a:lstStyle/>
          <a:p>
            <a:r>
              <a:rPr lang="en-US" sz="5420" b="1" dirty="0">
                <a:latin typeface="Times New Roman" panose="02020603050405020304" pitchFamily="18" charset="0"/>
                <a:cs typeface="Times New Roman" panose="02020603050405020304" pitchFamily="18" charset="0"/>
              </a:rPr>
              <a:t>ONE – ONE</a:t>
            </a:r>
            <a:endParaRPr lang="en-IN" sz="542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9208EB-D095-4279-9D8A-4C81509D4661}"/>
              </a:ext>
            </a:extLst>
          </p:cNvPr>
          <p:cNvSpPr>
            <a:spLocks noGrp="1"/>
          </p:cNvSpPr>
          <p:nvPr>
            <p:ph idx="1"/>
          </p:nvPr>
        </p:nvSpPr>
        <p:spPr>
          <a:xfrm>
            <a:off x="3156307" y="1825192"/>
            <a:ext cx="14421964" cy="5132161"/>
          </a:xfrm>
          <a:noFill/>
          <a:ln w="19050">
            <a:noFill/>
          </a:ln>
        </p:spPr>
        <p:txBody>
          <a:bodyPr/>
          <a:lstStyle/>
          <a:p>
            <a:r>
              <a:rPr lang="en-US" sz="3615" b="1" dirty="0">
                <a:latin typeface="Times New Roman" panose="02020603050405020304" pitchFamily="18" charset="0"/>
                <a:cs typeface="Times New Roman" panose="02020603050405020304" pitchFamily="18" charset="0"/>
              </a:rPr>
              <a:t>Each row / record in one table is associated with only one row in another table, and vice versa.</a:t>
            </a:r>
          </a:p>
          <a:p>
            <a:r>
              <a:rPr lang="en-US" sz="3012" b="1" dirty="0">
                <a:latin typeface="Times New Roman" panose="02020603050405020304" pitchFamily="18" charset="0"/>
                <a:cs typeface="Times New Roman" panose="02020603050405020304" pitchFamily="18" charset="0"/>
              </a:rPr>
              <a:t>Example :</a:t>
            </a:r>
          </a:p>
          <a:p>
            <a:pPr marL="0" indent="0">
              <a:buNone/>
            </a:pPr>
            <a:r>
              <a:rPr lang="en-US" sz="3615" b="1" u="sng" dirty="0">
                <a:latin typeface="Times New Roman" panose="02020603050405020304" pitchFamily="18" charset="0"/>
                <a:cs typeface="Times New Roman" panose="02020603050405020304" pitchFamily="18" charset="0"/>
              </a:rPr>
              <a:t>PERSON and PASSPORT</a:t>
            </a:r>
          </a:p>
          <a:p>
            <a:pPr marL="0" indent="0">
              <a:buNone/>
            </a:pPr>
            <a:r>
              <a:rPr lang="en-US" sz="3012" b="1" dirty="0">
                <a:latin typeface="Times New Roman" panose="02020603050405020304" pitchFamily="18" charset="0"/>
                <a:cs typeface="Times New Roman" panose="02020603050405020304" pitchFamily="18" charset="0"/>
              </a:rPr>
              <a:t>Each person has one passport, and each passport is associated with one person.</a:t>
            </a:r>
          </a:p>
          <a:p>
            <a:pPr marL="0" indent="0">
              <a:buNone/>
            </a:pPr>
            <a:endParaRPr lang="en-IN" dirty="0"/>
          </a:p>
        </p:txBody>
      </p:sp>
      <p:graphicFrame>
        <p:nvGraphicFramePr>
          <p:cNvPr id="4" name="Table 3">
            <a:extLst>
              <a:ext uri="{FF2B5EF4-FFF2-40B4-BE49-F238E27FC236}">
                <a16:creationId xmlns:a16="http://schemas.microsoft.com/office/drawing/2014/main" id="{2387E670-47F5-4C62-801C-9CC6D397FC9C}"/>
              </a:ext>
            </a:extLst>
          </p:cNvPr>
          <p:cNvGraphicFramePr>
            <a:graphicFrameLocks noGrp="1"/>
          </p:cNvGraphicFramePr>
          <p:nvPr>
            <p:extLst>
              <p:ext uri="{D42A27DB-BD31-4B8C-83A1-F6EECF244321}">
                <p14:modId xmlns:p14="http://schemas.microsoft.com/office/powerpoint/2010/main" val="2807997166"/>
              </p:ext>
            </p:extLst>
          </p:nvPr>
        </p:nvGraphicFramePr>
        <p:xfrm>
          <a:off x="3609031" y="6546287"/>
          <a:ext cx="6376829" cy="3829964"/>
        </p:xfrm>
        <a:graphic>
          <a:graphicData uri="http://schemas.openxmlformats.org/drawingml/2006/table">
            <a:tbl>
              <a:tblPr firstRow="1" bandRow="1">
                <a:tableStyleId>{5C22544A-7EE6-4342-B048-85BDC9FD1C3A}</a:tableStyleId>
              </a:tblPr>
              <a:tblGrid>
                <a:gridCol w="1186129">
                  <a:extLst>
                    <a:ext uri="{9D8B030D-6E8A-4147-A177-3AD203B41FA5}">
                      <a16:colId xmlns:a16="http://schemas.microsoft.com/office/drawing/2014/main" val="139001584"/>
                    </a:ext>
                  </a:extLst>
                </a:gridCol>
                <a:gridCol w="1730232">
                  <a:extLst>
                    <a:ext uri="{9D8B030D-6E8A-4147-A177-3AD203B41FA5}">
                      <a16:colId xmlns:a16="http://schemas.microsoft.com/office/drawing/2014/main" val="2869039774"/>
                    </a:ext>
                  </a:extLst>
                </a:gridCol>
                <a:gridCol w="1730234">
                  <a:extLst>
                    <a:ext uri="{9D8B030D-6E8A-4147-A177-3AD203B41FA5}">
                      <a16:colId xmlns:a16="http://schemas.microsoft.com/office/drawing/2014/main" val="765240751"/>
                    </a:ext>
                  </a:extLst>
                </a:gridCol>
                <a:gridCol w="1730234">
                  <a:extLst>
                    <a:ext uri="{9D8B030D-6E8A-4147-A177-3AD203B41FA5}">
                      <a16:colId xmlns:a16="http://schemas.microsoft.com/office/drawing/2014/main" val="117359153"/>
                    </a:ext>
                  </a:extLst>
                </a:gridCol>
              </a:tblGrid>
              <a:tr h="558381">
                <a:tc gridSpan="4">
                  <a:txBody>
                    <a:bodyPr/>
                    <a:lstStyle/>
                    <a:p>
                      <a:pPr algn="ctr"/>
                      <a:r>
                        <a:rPr lang="en-US" sz="2400" dirty="0"/>
                        <a:t>PERSON</a:t>
                      </a:r>
                      <a:endParaRPr lang="en-IN" sz="2400" dirty="0"/>
                    </a:p>
                  </a:txBody>
                  <a:tcPr marL="137670" marR="137670" marT="68837" marB="68837"/>
                </a:tc>
                <a:tc hMerge="1">
                  <a:txBody>
                    <a:bodyPr/>
                    <a:lstStyle/>
                    <a:p>
                      <a:endParaRPr lang="en-IN"/>
                    </a:p>
                  </a:txBody>
                  <a:tcPr/>
                </a:tc>
                <a:tc hMerge="1">
                  <a:txBody>
                    <a:bodyPr/>
                    <a:lstStyle/>
                    <a:p>
                      <a:endParaRPr lang="en-IN" dirty="0"/>
                    </a:p>
                  </a:txBody>
                  <a:tcPr/>
                </a:tc>
                <a:tc hMerge="1">
                  <a:txBody>
                    <a:bodyPr/>
                    <a:lstStyle/>
                    <a:p>
                      <a:pPr algn="ctr"/>
                      <a:endParaRPr lang="en-IN" dirty="0"/>
                    </a:p>
                  </a:txBody>
                  <a:tcPr/>
                </a:tc>
                <a:extLst>
                  <a:ext uri="{0D108BD9-81ED-4DB2-BD59-A6C34878D82A}">
                    <a16:rowId xmlns:a16="http://schemas.microsoft.com/office/drawing/2014/main" val="162391389"/>
                  </a:ext>
                </a:extLst>
              </a:tr>
              <a:tr h="977167">
                <a:tc>
                  <a:txBody>
                    <a:bodyPr/>
                    <a:lstStyle/>
                    <a:p>
                      <a:pPr algn="ctr"/>
                      <a:r>
                        <a:rPr lang="en-US" sz="2400" dirty="0"/>
                        <a:t>P_ID</a:t>
                      </a:r>
                      <a:endParaRPr lang="en-IN" sz="2400" dirty="0"/>
                    </a:p>
                  </a:txBody>
                  <a:tcPr marL="137670" marR="137670" marT="68837" marB="68837">
                    <a:solidFill>
                      <a:srgbClr val="00B0F0"/>
                    </a:solidFill>
                  </a:tcPr>
                </a:tc>
                <a:tc>
                  <a:txBody>
                    <a:bodyPr/>
                    <a:lstStyle/>
                    <a:p>
                      <a:r>
                        <a:rPr lang="en-US" sz="2400" dirty="0"/>
                        <a:t>F_NAME</a:t>
                      </a:r>
                      <a:endParaRPr lang="en-IN" sz="2400" dirty="0"/>
                    </a:p>
                  </a:txBody>
                  <a:tcPr marL="137670" marR="137670" marT="68837" marB="68837">
                    <a:solidFill>
                      <a:srgbClr val="00B0F0"/>
                    </a:solidFill>
                  </a:tcPr>
                </a:tc>
                <a:tc>
                  <a:txBody>
                    <a:bodyPr/>
                    <a:lstStyle/>
                    <a:p>
                      <a:r>
                        <a:rPr lang="en-US" sz="2400" dirty="0"/>
                        <a:t>L_NAME</a:t>
                      </a:r>
                      <a:endParaRPr lang="en-IN" sz="2400" dirty="0"/>
                    </a:p>
                  </a:txBody>
                  <a:tcPr marL="137670" marR="137670" marT="68837" marB="68837">
                    <a:solidFill>
                      <a:srgbClr val="00B0F0"/>
                    </a:solidFill>
                  </a:tcPr>
                </a:tc>
                <a:tc>
                  <a:txBody>
                    <a:bodyPr/>
                    <a:lstStyle/>
                    <a:p>
                      <a:pPr algn="ctr"/>
                      <a:r>
                        <a:rPr lang="en-US" sz="2400" dirty="0"/>
                        <a:t>PS_ID</a:t>
                      </a:r>
                      <a:endParaRPr lang="en-IN" sz="2400" dirty="0"/>
                    </a:p>
                  </a:txBody>
                  <a:tcPr marL="137670" marR="137670" marT="68837" marB="68837">
                    <a:solidFill>
                      <a:srgbClr val="00B0F0"/>
                    </a:solidFill>
                  </a:tcPr>
                </a:tc>
                <a:extLst>
                  <a:ext uri="{0D108BD9-81ED-4DB2-BD59-A6C34878D82A}">
                    <a16:rowId xmlns:a16="http://schemas.microsoft.com/office/drawing/2014/main" val="2692322807"/>
                  </a:ext>
                </a:extLst>
              </a:tr>
              <a:tr h="558381">
                <a:tc>
                  <a:txBody>
                    <a:bodyPr/>
                    <a:lstStyle/>
                    <a:p>
                      <a:r>
                        <a:rPr lang="en-US" sz="2400" dirty="0"/>
                        <a:t>1</a:t>
                      </a:r>
                      <a:endParaRPr lang="en-IN" sz="2400" dirty="0"/>
                    </a:p>
                  </a:txBody>
                  <a:tcPr marL="137670" marR="137670" marT="68837" marB="68837"/>
                </a:tc>
                <a:tc>
                  <a:txBody>
                    <a:bodyPr/>
                    <a:lstStyle/>
                    <a:p>
                      <a:r>
                        <a:rPr lang="en-US" sz="2400" dirty="0"/>
                        <a:t>Anu</a:t>
                      </a:r>
                      <a:endParaRPr lang="en-IN" sz="2400" dirty="0"/>
                    </a:p>
                  </a:txBody>
                  <a:tcPr marL="137670" marR="137670" marT="68837" marB="68837"/>
                </a:tc>
                <a:tc>
                  <a:txBody>
                    <a:bodyPr/>
                    <a:lstStyle/>
                    <a:p>
                      <a:r>
                        <a:rPr lang="en-US" sz="2400" dirty="0"/>
                        <a:t>R</a:t>
                      </a:r>
                      <a:endParaRPr lang="en-IN" sz="2400" dirty="0"/>
                    </a:p>
                  </a:txBody>
                  <a:tcPr marL="137670" marR="137670" marT="68837" marB="68837"/>
                </a:tc>
                <a:tc>
                  <a:txBody>
                    <a:bodyPr/>
                    <a:lstStyle/>
                    <a:p>
                      <a:r>
                        <a:rPr lang="en-US" sz="2400" dirty="0"/>
                        <a:t>3</a:t>
                      </a:r>
                      <a:endParaRPr lang="en-IN" sz="2400" dirty="0"/>
                    </a:p>
                  </a:txBody>
                  <a:tcPr marL="137670" marR="137670" marT="68837" marB="68837"/>
                </a:tc>
                <a:extLst>
                  <a:ext uri="{0D108BD9-81ED-4DB2-BD59-A6C34878D82A}">
                    <a16:rowId xmlns:a16="http://schemas.microsoft.com/office/drawing/2014/main" val="1158587681"/>
                  </a:ext>
                </a:extLst>
              </a:tr>
              <a:tr h="558381">
                <a:tc>
                  <a:txBody>
                    <a:bodyPr/>
                    <a:lstStyle/>
                    <a:p>
                      <a:r>
                        <a:rPr lang="en-US" sz="2400" dirty="0"/>
                        <a:t>2</a:t>
                      </a:r>
                      <a:endParaRPr lang="en-IN" sz="2400" dirty="0"/>
                    </a:p>
                  </a:txBody>
                  <a:tcPr marL="137670" marR="137670" marT="68837" marB="68837"/>
                </a:tc>
                <a:tc>
                  <a:txBody>
                    <a:bodyPr/>
                    <a:lstStyle/>
                    <a:p>
                      <a:r>
                        <a:rPr lang="en-US" sz="2400" dirty="0"/>
                        <a:t>Appu</a:t>
                      </a:r>
                      <a:endParaRPr lang="en-IN" sz="2400" dirty="0"/>
                    </a:p>
                  </a:txBody>
                  <a:tcPr marL="137670" marR="137670" marT="68837" marB="68837"/>
                </a:tc>
                <a:tc>
                  <a:txBody>
                    <a:bodyPr/>
                    <a:lstStyle/>
                    <a:p>
                      <a:r>
                        <a:rPr lang="en-US" sz="2400" dirty="0"/>
                        <a:t>M</a:t>
                      </a:r>
                      <a:endParaRPr lang="en-IN" sz="2400" dirty="0"/>
                    </a:p>
                  </a:txBody>
                  <a:tcPr marL="137670" marR="137670" marT="68837" marB="68837"/>
                </a:tc>
                <a:tc>
                  <a:txBody>
                    <a:bodyPr/>
                    <a:lstStyle/>
                    <a:p>
                      <a:r>
                        <a:rPr lang="en-US" sz="2400" dirty="0"/>
                        <a:t>1</a:t>
                      </a:r>
                      <a:endParaRPr lang="en-IN" sz="2400" dirty="0"/>
                    </a:p>
                  </a:txBody>
                  <a:tcPr marL="137670" marR="137670" marT="68837" marB="68837"/>
                </a:tc>
                <a:extLst>
                  <a:ext uri="{0D108BD9-81ED-4DB2-BD59-A6C34878D82A}">
                    <a16:rowId xmlns:a16="http://schemas.microsoft.com/office/drawing/2014/main" val="3378517708"/>
                  </a:ext>
                </a:extLst>
              </a:tr>
              <a:tr h="619273">
                <a:tc>
                  <a:txBody>
                    <a:bodyPr/>
                    <a:lstStyle/>
                    <a:p>
                      <a:r>
                        <a:rPr lang="en-US" sz="2400" dirty="0"/>
                        <a:t>3</a:t>
                      </a:r>
                      <a:endParaRPr lang="en-IN" sz="2400" dirty="0"/>
                    </a:p>
                  </a:txBody>
                  <a:tcPr marL="137670" marR="137670" marT="68837" marB="68837"/>
                </a:tc>
                <a:tc>
                  <a:txBody>
                    <a:bodyPr/>
                    <a:lstStyle/>
                    <a:p>
                      <a:r>
                        <a:rPr lang="en-US" sz="2400" dirty="0"/>
                        <a:t>Ammu</a:t>
                      </a:r>
                      <a:endParaRPr lang="en-IN" sz="2400" dirty="0"/>
                    </a:p>
                  </a:txBody>
                  <a:tcPr marL="137670" marR="137670" marT="68837" marB="68837"/>
                </a:tc>
                <a:tc>
                  <a:txBody>
                    <a:bodyPr/>
                    <a:lstStyle/>
                    <a:p>
                      <a:r>
                        <a:rPr lang="en-US" sz="2400" dirty="0"/>
                        <a:t>K</a:t>
                      </a:r>
                      <a:endParaRPr lang="en-IN" sz="2400" dirty="0"/>
                    </a:p>
                  </a:txBody>
                  <a:tcPr marL="137670" marR="137670" marT="68837" marB="68837"/>
                </a:tc>
                <a:tc>
                  <a:txBody>
                    <a:bodyPr/>
                    <a:lstStyle/>
                    <a:p>
                      <a:r>
                        <a:rPr lang="en-US" sz="2400" dirty="0"/>
                        <a:t>2</a:t>
                      </a:r>
                      <a:endParaRPr lang="en-IN" sz="2400" dirty="0"/>
                    </a:p>
                  </a:txBody>
                  <a:tcPr marL="137670" marR="137670" marT="68837" marB="68837"/>
                </a:tc>
                <a:extLst>
                  <a:ext uri="{0D108BD9-81ED-4DB2-BD59-A6C34878D82A}">
                    <a16:rowId xmlns:a16="http://schemas.microsoft.com/office/drawing/2014/main" val="2239069845"/>
                  </a:ext>
                </a:extLst>
              </a:tr>
              <a:tr h="558381">
                <a:tc>
                  <a:txBody>
                    <a:bodyPr/>
                    <a:lstStyle/>
                    <a:p>
                      <a:r>
                        <a:rPr lang="en-US" sz="2400" dirty="0"/>
                        <a:t>4</a:t>
                      </a:r>
                      <a:endParaRPr lang="en-IN" sz="2400" dirty="0"/>
                    </a:p>
                  </a:txBody>
                  <a:tcPr marL="137670" marR="137670" marT="68837" marB="68837"/>
                </a:tc>
                <a:tc>
                  <a:txBody>
                    <a:bodyPr/>
                    <a:lstStyle/>
                    <a:p>
                      <a:r>
                        <a:rPr lang="en-US" sz="2400" dirty="0"/>
                        <a:t>Achu</a:t>
                      </a:r>
                      <a:endParaRPr lang="en-IN" sz="2400" dirty="0"/>
                    </a:p>
                  </a:txBody>
                  <a:tcPr marL="137670" marR="137670" marT="68837" marB="68837"/>
                </a:tc>
                <a:tc>
                  <a:txBody>
                    <a:bodyPr/>
                    <a:lstStyle/>
                    <a:p>
                      <a:r>
                        <a:rPr lang="en-US" sz="2400" dirty="0"/>
                        <a:t>V</a:t>
                      </a:r>
                      <a:endParaRPr lang="en-IN" sz="2400" dirty="0"/>
                    </a:p>
                  </a:txBody>
                  <a:tcPr marL="137670" marR="137670" marT="68837" marB="68837"/>
                </a:tc>
                <a:tc>
                  <a:txBody>
                    <a:bodyPr/>
                    <a:lstStyle/>
                    <a:p>
                      <a:r>
                        <a:rPr lang="en-US" sz="2400" dirty="0"/>
                        <a:t>4</a:t>
                      </a:r>
                      <a:endParaRPr lang="en-IN" sz="2400" dirty="0"/>
                    </a:p>
                  </a:txBody>
                  <a:tcPr marL="137670" marR="137670" marT="68837" marB="68837"/>
                </a:tc>
                <a:extLst>
                  <a:ext uri="{0D108BD9-81ED-4DB2-BD59-A6C34878D82A}">
                    <a16:rowId xmlns:a16="http://schemas.microsoft.com/office/drawing/2014/main" val="1247751099"/>
                  </a:ext>
                </a:extLst>
              </a:tr>
            </a:tbl>
          </a:graphicData>
        </a:graphic>
      </p:graphicFrame>
      <p:graphicFrame>
        <p:nvGraphicFramePr>
          <p:cNvPr id="5" name="Table 4">
            <a:extLst>
              <a:ext uri="{FF2B5EF4-FFF2-40B4-BE49-F238E27FC236}">
                <a16:creationId xmlns:a16="http://schemas.microsoft.com/office/drawing/2014/main" id="{9A60D057-8CF8-48E2-9721-2FD79533A25A}"/>
              </a:ext>
            </a:extLst>
          </p:cNvPr>
          <p:cNvGraphicFramePr>
            <a:graphicFrameLocks noGrp="1"/>
          </p:cNvGraphicFramePr>
          <p:nvPr>
            <p:extLst>
              <p:ext uri="{D42A27DB-BD31-4B8C-83A1-F6EECF244321}">
                <p14:modId xmlns:p14="http://schemas.microsoft.com/office/powerpoint/2010/main" val="601064247"/>
              </p:ext>
            </p:extLst>
          </p:nvPr>
        </p:nvGraphicFramePr>
        <p:xfrm>
          <a:off x="12299492" y="6562539"/>
          <a:ext cx="4063199" cy="3813714"/>
        </p:xfrm>
        <a:graphic>
          <a:graphicData uri="http://schemas.openxmlformats.org/drawingml/2006/table">
            <a:tbl>
              <a:tblPr firstRow="1" bandRow="1">
                <a:tableStyleId>{5C22544A-7EE6-4342-B048-85BDC9FD1C3A}</a:tableStyleId>
              </a:tblPr>
              <a:tblGrid>
                <a:gridCol w="1369668">
                  <a:extLst>
                    <a:ext uri="{9D8B030D-6E8A-4147-A177-3AD203B41FA5}">
                      <a16:colId xmlns:a16="http://schemas.microsoft.com/office/drawing/2014/main" val="3961955656"/>
                    </a:ext>
                  </a:extLst>
                </a:gridCol>
                <a:gridCol w="2693531">
                  <a:extLst>
                    <a:ext uri="{9D8B030D-6E8A-4147-A177-3AD203B41FA5}">
                      <a16:colId xmlns:a16="http://schemas.microsoft.com/office/drawing/2014/main" val="2933285689"/>
                    </a:ext>
                  </a:extLst>
                </a:gridCol>
              </a:tblGrid>
              <a:tr h="635619">
                <a:tc gridSpan="2">
                  <a:txBody>
                    <a:bodyPr/>
                    <a:lstStyle/>
                    <a:p>
                      <a:pPr algn="ctr"/>
                      <a:r>
                        <a:rPr lang="en-US" sz="2400" dirty="0"/>
                        <a:t>PASSPORT</a:t>
                      </a:r>
                      <a:endParaRPr lang="en-IN" sz="2400" dirty="0"/>
                    </a:p>
                  </a:txBody>
                  <a:tcPr marL="137670" marR="137670" marT="68837" marB="68837"/>
                </a:tc>
                <a:tc hMerge="1">
                  <a:txBody>
                    <a:bodyPr/>
                    <a:lstStyle/>
                    <a:p>
                      <a:endParaRPr lang="en-IN" dirty="0"/>
                    </a:p>
                  </a:txBody>
                  <a:tcPr/>
                </a:tc>
                <a:extLst>
                  <a:ext uri="{0D108BD9-81ED-4DB2-BD59-A6C34878D82A}">
                    <a16:rowId xmlns:a16="http://schemas.microsoft.com/office/drawing/2014/main" val="4283745233"/>
                  </a:ext>
                </a:extLst>
              </a:tr>
              <a:tr h="635619">
                <a:tc>
                  <a:txBody>
                    <a:bodyPr/>
                    <a:lstStyle/>
                    <a:p>
                      <a:pPr algn="ctr"/>
                      <a:r>
                        <a:rPr lang="en-US" sz="2400" dirty="0"/>
                        <a:t>PS_ID</a:t>
                      </a:r>
                      <a:endParaRPr lang="en-IN" sz="2400" dirty="0"/>
                    </a:p>
                  </a:txBody>
                  <a:tcPr marL="137670" marR="137670" marT="68837" marB="68837">
                    <a:solidFill>
                      <a:srgbClr val="00B0F0"/>
                    </a:solidFill>
                  </a:tcPr>
                </a:tc>
                <a:tc>
                  <a:txBody>
                    <a:bodyPr/>
                    <a:lstStyle/>
                    <a:p>
                      <a:pPr algn="ctr"/>
                      <a:r>
                        <a:rPr lang="en-US" sz="2400" dirty="0"/>
                        <a:t>PS_NUMBER</a:t>
                      </a:r>
                      <a:endParaRPr lang="en-IN" sz="2400" dirty="0"/>
                    </a:p>
                  </a:txBody>
                  <a:tcPr marL="137670" marR="137670" marT="68837" marB="68837">
                    <a:solidFill>
                      <a:srgbClr val="00B0F0"/>
                    </a:solidFill>
                  </a:tcPr>
                </a:tc>
                <a:extLst>
                  <a:ext uri="{0D108BD9-81ED-4DB2-BD59-A6C34878D82A}">
                    <a16:rowId xmlns:a16="http://schemas.microsoft.com/office/drawing/2014/main" val="43474104"/>
                  </a:ext>
                </a:extLst>
              </a:tr>
              <a:tr h="635619">
                <a:tc>
                  <a:txBody>
                    <a:bodyPr/>
                    <a:lstStyle/>
                    <a:p>
                      <a:r>
                        <a:rPr lang="en-US" sz="2400" dirty="0"/>
                        <a:t>1</a:t>
                      </a:r>
                      <a:endParaRPr lang="en-IN" sz="2400" dirty="0"/>
                    </a:p>
                  </a:txBody>
                  <a:tcPr marL="137670" marR="137670" marT="68837" marB="68837"/>
                </a:tc>
                <a:tc>
                  <a:txBody>
                    <a:bodyPr/>
                    <a:lstStyle/>
                    <a:p>
                      <a:r>
                        <a:rPr lang="en-US" sz="2400" dirty="0"/>
                        <a:t>ABCD</a:t>
                      </a:r>
                      <a:endParaRPr lang="en-IN" sz="2400" dirty="0"/>
                    </a:p>
                  </a:txBody>
                  <a:tcPr marL="137670" marR="137670" marT="68837" marB="68837"/>
                </a:tc>
                <a:extLst>
                  <a:ext uri="{0D108BD9-81ED-4DB2-BD59-A6C34878D82A}">
                    <a16:rowId xmlns:a16="http://schemas.microsoft.com/office/drawing/2014/main" val="458798515"/>
                  </a:ext>
                </a:extLst>
              </a:tr>
              <a:tr h="635619">
                <a:tc>
                  <a:txBody>
                    <a:bodyPr/>
                    <a:lstStyle/>
                    <a:p>
                      <a:r>
                        <a:rPr lang="en-US" sz="2400" dirty="0"/>
                        <a:t>2</a:t>
                      </a:r>
                      <a:endParaRPr lang="en-IN" sz="2400" dirty="0"/>
                    </a:p>
                  </a:txBody>
                  <a:tcPr marL="137670" marR="137670" marT="68837" marB="68837"/>
                </a:tc>
                <a:tc>
                  <a:txBody>
                    <a:bodyPr/>
                    <a:lstStyle/>
                    <a:p>
                      <a:r>
                        <a:rPr lang="en-US" sz="2400" dirty="0"/>
                        <a:t>MNOP</a:t>
                      </a:r>
                      <a:endParaRPr lang="en-IN" sz="2400" dirty="0"/>
                    </a:p>
                  </a:txBody>
                  <a:tcPr marL="137670" marR="137670" marT="68837" marB="68837"/>
                </a:tc>
                <a:extLst>
                  <a:ext uri="{0D108BD9-81ED-4DB2-BD59-A6C34878D82A}">
                    <a16:rowId xmlns:a16="http://schemas.microsoft.com/office/drawing/2014/main" val="1445797367"/>
                  </a:ext>
                </a:extLst>
              </a:tr>
              <a:tr h="635619">
                <a:tc>
                  <a:txBody>
                    <a:bodyPr/>
                    <a:lstStyle/>
                    <a:p>
                      <a:r>
                        <a:rPr lang="en-US" sz="2400" dirty="0"/>
                        <a:t>3</a:t>
                      </a:r>
                      <a:endParaRPr lang="en-IN" sz="2400" dirty="0"/>
                    </a:p>
                  </a:txBody>
                  <a:tcPr marL="137670" marR="137670" marT="68837" marB="68837"/>
                </a:tc>
                <a:tc>
                  <a:txBody>
                    <a:bodyPr/>
                    <a:lstStyle/>
                    <a:p>
                      <a:r>
                        <a:rPr lang="en-US" sz="2400" dirty="0"/>
                        <a:t>HIJK</a:t>
                      </a:r>
                    </a:p>
                  </a:txBody>
                  <a:tcPr marL="137670" marR="137670" marT="68837" marB="68837"/>
                </a:tc>
                <a:extLst>
                  <a:ext uri="{0D108BD9-81ED-4DB2-BD59-A6C34878D82A}">
                    <a16:rowId xmlns:a16="http://schemas.microsoft.com/office/drawing/2014/main" val="2653553225"/>
                  </a:ext>
                </a:extLst>
              </a:tr>
              <a:tr h="635619">
                <a:tc>
                  <a:txBody>
                    <a:bodyPr/>
                    <a:lstStyle/>
                    <a:p>
                      <a:r>
                        <a:rPr lang="en-US" sz="2400" dirty="0"/>
                        <a:t>4</a:t>
                      </a:r>
                      <a:endParaRPr lang="en-IN" sz="2400" dirty="0"/>
                    </a:p>
                  </a:txBody>
                  <a:tcPr marL="137670" marR="137670" marT="68837" marB="68837"/>
                </a:tc>
                <a:tc>
                  <a:txBody>
                    <a:bodyPr/>
                    <a:lstStyle/>
                    <a:p>
                      <a:r>
                        <a:rPr lang="en-US" sz="2400" dirty="0"/>
                        <a:t>WXYZ</a:t>
                      </a:r>
                      <a:endParaRPr lang="en-IN" sz="2400" dirty="0"/>
                    </a:p>
                  </a:txBody>
                  <a:tcPr marL="137670" marR="137670" marT="68837" marB="68837"/>
                </a:tc>
                <a:extLst>
                  <a:ext uri="{0D108BD9-81ED-4DB2-BD59-A6C34878D82A}">
                    <a16:rowId xmlns:a16="http://schemas.microsoft.com/office/drawing/2014/main" val="3192192152"/>
                  </a:ext>
                </a:extLst>
              </a:tr>
            </a:tbl>
          </a:graphicData>
        </a:graphic>
      </p:graphicFrame>
      <p:cxnSp>
        <p:nvCxnSpPr>
          <p:cNvPr id="7" name="Straight Connector 6">
            <a:extLst>
              <a:ext uri="{FF2B5EF4-FFF2-40B4-BE49-F238E27FC236}">
                <a16:creationId xmlns:a16="http://schemas.microsoft.com/office/drawing/2014/main" id="{C53413FE-4A13-4EAB-A6EE-FFC730037CD5}"/>
              </a:ext>
            </a:extLst>
          </p:cNvPr>
          <p:cNvCxnSpPr>
            <a:cxnSpLocks/>
          </p:cNvCxnSpPr>
          <p:nvPr/>
        </p:nvCxnSpPr>
        <p:spPr>
          <a:xfrm>
            <a:off x="9985864" y="8670615"/>
            <a:ext cx="231363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098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51FD-6B6E-46D4-A74C-ADA39A8E5A4E}"/>
              </a:ext>
            </a:extLst>
          </p:cNvPr>
          <p:cNvSpPr>
            <a:spLocks noGrp="1"/>
          </p:cNvSpPr>
          <p:nvPr>
            <p:ph type="title"/>
          </p:nvPr>
        </p:nvSpPr>
        <p:spPr>
          <a:xfrm>
            <a:off x="1640737" y="153354"/>
            <a:ext cx="16432099" cy="1850525"/>
          </a:xfrm>
        </p:spPr>
        <p:txBody>
          <a:bodyPr>
            <a:normAutofit/>
          </a:bodyPr>
          <a:lstStyle/>
          <a:p>
            <a:r>
              <a:rPr lang="en-US" sz="5420" b="1" dirty="0">
                <a:latin typeface="Times New Roman" panose="02020603050405020304" pitchFamily="18" charset="0"/>
                <a:cs typeface="Times New Roman" panose="02020603050405020304" pitchFamily="18" charset="0"/>
              </a:rPr>
              <a:t>ONE - MANY</a:t>
            </a:r>
            <a:endParaRPr lang="en-IN" sz="542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FFE248-D3E5-4964-B59B-4A2F5C1BDDB1}"/>
              </a:ext>
            </a:extLst>
          </p:cNvPr>
          <p:cNvSpPr>
            <a:spLocks noGrp="1"/>
          </p:cNvSpPr>
          <p:nvPr>
            <p:ph idx="1"/>
          </p:nvPr>
        </p:nvSpPr>
        <p:spPr>
          <a:xfrm>
            <a:off x="2488151" y="2003879"/>
            <a:ext cx="16204979" cy="4726031"/>
          </a:xfrm>
          <a:noFill/>
          <a:ln w="19050">
            <a:noFill/>
          </a:ln>
        </p:spPr>
        <p:txBody>
          <a:bodyPr/>
          <a:lstStyle/>
          <a:p>
            <a:r>
              <a:rPr lang="en-US" sz="3012" b="1" dirty="0">
                <a:solidFill>
                  <a:schemeClr val="tx1"/>
                </a:solidFill>
                <a:latin typeface="Times New Roman" panose="02020603050405020304" pitchFamily="18" charset="0"/>
                <a:cs typeface="Times New Roman" panose="02020603050405020304" pitchFamily="18" charset="0"/>
              </a:rPr>
              <a:t>A row in one table can be related to multiple rows in another table, but each row in the second table is related to only one row in the first table.</a:t>
            </a:r>
          </a:p>
          <a:p>
            <a:r>
              <a:rPr lang="en-US" sz="3012" b="1" dirty="0">
                <a:solidFill>
                  <a:schemeClr val="tx1"/>
                </a:solidFill>
                <a:latin typeface="Times New Roman" panose="02020603050405020304" pitchFamily="18" charset="0"/>
                <a:cs typeface="Times New Roman" panose="02020603050405020304" pitchFamily="18" charset="0"/>
              </a:rPr>
              <a:t>Example : </a:t>
            </a:r>
          </a:p>
          <a:p>
            <a:pPr marL="0" indent="0">
              <a:buNone/>
            </a:pPr>
            <a:r>
              <a:rPr lang="en-US" sz="3615" b="1" u="sng" dirty="0">
                <a:solidFill>
                  <a:schemeClr val="tx1"/>
                </a:solidFill>
                <a:latin typeface="Times New Roman" panose="02020603050405020304" pitchFamily="18" charset="0"/>
                <a:cs typeface="Times New Roman" panose="02020603050405020304" pitchFamily="18" charset="0"/>
              </a:rPr>
              <a:t>Customer and Orders</a:t>
            </a:r>
          </a:p>
          <a:p>
            <a:pPr marL="0" indent="0">
              <a:buNone/>
            </a:pPr>
            <a:r>
              <a:rPr lang="en-US" sz="3012" b="1" dirty="0">
                <a:solidFill>
                  <a:schemeClr val="tx1"/>
                </a:solidFill>
                <a:latin typeface="Times New Roman" panose="02020603050405020304" pitchFamily="18" charset="0"/>
                <a:cs typeface="Times New Roman" panose="02020603050405020304" pitchFamily="18" charset="0"/>
              </a:rPr>
              <a:t>Each customer can place multiple orders, but each order is placed by only one customer.</a:t>
            </a:r>
          </a:p>
          <a:p>
            <a:pPr marL="0" indent="0">
              <a:buNone/>
            </a:pPr>
            <a:endParaRPr lang="en-IN" dirty="0"/>
          </a:p>
        </p:txBody>
      </p:sp>
      <p:graphicFrame>
        <p:nvGraphicFramePr>
          <p:cNvPr id="4" name="Table 3">
            <a:extLst>
              <a:ext uri="{FF2B5EF4-FFF2-40B4-BE49-F238E27FC236}">
                <a16:creationId xmlns:a16="http://schemas.microsoft.com/office/drawing/2014/main" id="{26AF269C-6CCD-413C-862E-571B50085A8C}"/>
              </a:ext>
            </a:extLst>
          </p:cNvPr>
          <p:cNvGraphicFramePr>
            <a:graphicFrameLocks noGrp="1"/>
          </p:cNvGraphicFramePr>
          <p:nvPr>
            <p:extLst>
              <p:ext uri="{D42A27DB-BD31-4B8C-83A1-F6EECF244321}">
                <p14:modId xmlns:p14="http://schemas.microsoft.com/office/powerpoint/2010/main" val="1709076268"/>
              </p:ext>
            </p:extLst>
          </p:nvPr>
        </p:nvGraphicFramePr>
        <p:xfrm>
          <a:off x="10345569" y="6064384"/>
          <a:ext cx="8217222" cy="4072759"/>
        </p:xfrm>
        <a:graphic>
          <a:graphicData uri="http://schemas.openxmlformats.org/drawingml/2006/table">
            <a:tbl>
              <a:tblPr firstRow="1" bandRow="1">
                <a:tableStyleId>{5C22544A-7EE6-4342-B048-85BDC9FD1C3A}</a:tableStyleId>
              </a:tblPr>
              <a:tblGrid>
                <a:gridCol w="1147259">
                  <a:extLst>
                    <a:ext uri="{9D8B030D-6E8A-4147-A177-3AD203B41FA5}">
                      <a16:colId xmlns:a16="http://schemas.microsoft.com/office/drawing/2014/main" val="485977334"/>
                    </a:ext>
                  </a:extLst>
                </a:gridCol>
                <a:gridCol w="1907314">
                  <a:extLst>
                    <a:ext uri="{9D8B030D-6E8A-4147-A177-3AD203B41FA5}">
                      <a16:colId xmlns:a16="http://schemas.microsoft.com/office/drawing/2014/main" val="607838770"/>
                    </a:ext>
                  </a:extLst>
                </a:gridCol>
                <a:gridCol w="2079401">
                  <a:extLst>
                    <a:ext uri="{9D8B030D-6E8A-4147-A177-3AD203B41FA5}">
                      <a16:colId xmlns:a16="http://schemas.microsoft.com/office/drawing/2014/main" val="3115055801"/>
                    </a:ext>
                  </a:extLst>
                </a:gridCol>
                <a:gridCol w="1864291">
                  <a:extLst>
                    <a:ext uri="{9D8B030D-6E8A-4147-A177-3AD203B41FA5}">
                      <a16:colId xmlns:a16="http://schemas.microsoft.com/office/drawing/2014/main" val="3645526266"/>
                    </a:ext>
                  </a:extLst>
                </a:gridCol>
                <a:gridCol w="1218957">
                  <a:extLst>
                    <a:ext uri="{9D8B030D-6E8A-4147-A177-3AD203B41FA5}">
                      <a16:colId xmlns:a16="http://schemas.microsoft.com/office/drawing/2014/main" val="4008168101"/>
                    </a:ext>
                  </a:extLst>
                </a:gridCol>
              </a:tblGrid>
              <a:tr h="676944">
                <a:tc gridSpan="5">
                  <a:txBody>
                    <a:bodyPr/>
                    <a:lstStyle/>
                    <a:p>
                      <a:pPr algn="ctr"/>
                      <a:r>
                        <a:rPr lang="en-US" sz="2400" dirty="0"/>
                        <a:t>ORDER</a:t>
                      </a:r>
                      <a:endParaRPr lang="en-IN" sz="2400" dirty="0"/>
                    </a:p>
                  </a:txBody>
                  <a:tcPr marL="137670" marR="137670" marT="68837" marB="68837"/>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4140608896"/>
                  </a:ext>
                </a:extLst>
              </a:tr>
              <a:tr h="679163">
                <a:tc>
                  <a:txBody>
                    <a:bodyPr/>
                    <a:lstStyle/>
                    <a:p>
                      <a:pPr algn="ctr"/>
                      <a:r>
                        <a:rPr lang="en-US" sz="2400" dirty="0">
                          <a:solidFill>
                            <a:schemeClr val="bg1"/>
                          </a:solidFill>
                        </a:rPr>
                        <a:t>O_ID</a:t>
                      </a:r>
                      <a:endParaRPr lang="en-IN" sz="2400" dirty="0">
                        <a:solidFill>
                          <a:schemeClr val="bg1"/>
                        </a:solidFill>
                      </a:endParaRPr>
                    </a:p>
                  </a:txBody>
                  <a:tcPr marL="137670" marR="137670" marT="68837" marB="68837">
                    <a:solidFill>
                      <a:srgbClr val="3E6650"/>
                    </a:solidFill>
                  </a:tcPr>
                </a:tc>
                <a:tc>
                  <a:txBody>
                    <a:bodyPr/>
                    <a:lstStyle/>
                    <a:p>
                      <a:pPr algn="ctr"/>
                      <a:r>
                        <a:rPr lang="en-US" sz="2400" dirty="0">
                          <a:solidFill>
                            <a:schemeClr val="bg1"/>
                          </a:solidFill>
                        </a:rPr>
                        <a:t>DATE</a:t>
                      </a:r>
                      <a:endParaRPr lang="en-IN" sz="2400" dirty="0">
                        <a:solidFill>
                          <a:schemeClr val="bg1"/>
                        </a:solidFill>
                      </a:endParaRPr>
                    </a:p>
                  </a:txBody>
                  <a:tcPr marL="137670" marR="137670" marT="68837" marB="68837">
                    <a:solidFill>
                      <a:srgbClr val="3E6650"/>
                    </a:solidFill>
                  </a:tcPr>
                </a:tc>
                <a:tc>
                  <a:txBody>
                    <a:bodyPr/>
                    <a:lstStyle/>
                    <a:p>
                      <a:pPr algn="ctr"/>
                      <a:r>
                        <a:rPr lang="en-US" sz="2400" dirty="0">
                          <a:solidFill>
                            <a:schemeClr val="bg1"/>
                          </a:solidFill>
                        </a:rPr>
                        <a:t>ITEMS</a:t>
                      </a:r>
                      <a:endParaRPr lang="en-IN" sz="2400" dirty="0">
                        <a:solidFill>
                          <a:schemeClr val="bg1"/>
                        </a:solidFill>
                      </a:endParaRPr>
                    </a:p>
                  </a:txBody>
                  <a:tcPr marL="137670" marR="137670" marT="68837" marB="68837">
                    <a:solidFill>
                      <a:srgbClr val="3E6650"/>
                    </a:solidFill>
                  </a:tcPr>
                </a:tc>
                <a:tc>
                  <a:txBody>
                    <a:bodyPr/>
                    <a:lstStyle/>
                    <a:p>
                      <a:pPr algn="ctr"/>
                      <a:r>
                        <a:rPr lang="en-US" sz="2400" dirty="0">
                          <a:solidFill>
                            <a:schemeClr val="bg1"/>
                          </a:solidFill>
                        </a:rPr>
                        <a:t>T_PRICE</a:t>
                      </a:r>
                      <a:endParaRPr lang="en-IN" sz="2400" dirty="0">
                        <a:solidFill>
                          <a:schemeClr val="bg1"/>
                        </a:solidFill>
                      </a:endParaRPr>
                    </a:p>
                  </a:txBody>
                  <a:tcPr marL="137670" marR="137670" marT="68837" marB="68837">
                    <a:solidFill>
                      <a:srgbClr val="3E6650"/>
                    </a:solidFill>
                  </a:tcPr>
                </a:tc>
                <a:tc>
                  <a:txBody>
                    <a:bodyPr/>
                    <a:lstStyle/>
                    <a:p>
                      <a:pPr algn="ctr"/>
                      <a:r>
                        <a:rPr lang="en-US" sz="2400" dirty="0">
                          <a:solidFill>
                            <a:schemeClr val="bg1"/>
                          </a:solidFill>
                        </a:rPr>
                        <a:t>C_ID</a:t>
                      </a:r>
                      <a:endParaRPr lang="en-IN" sz="2400" dirty="0">
                        <a:solidFill>
                          <a:schemeClr val="bg1"/>
                        </a:solidFill>
                      </a:endParaRPr>
                    </a:p>
                  </a:txBody>
                  <a:tcPr marL="137670" marR="137670" marT="68837" marB="68837">
                    <a:solidFill>
                      <a:srgbClr val="3E6650"/>
                    </a:solidFill>
                  </a:tcPr>
                </a:tc>
                <a:extLst>
                  <a:ext uri="{0D108BD9-81ED-4DB2-BD59-A6C34878D82A}">
                    <a16:rowId xmlns:a16="http://schemas.microsoft.com/office/drawing/2014/main" val="3351198262"/>
                  </a:ext>
                </a:extLst>
              </a:tr>
              <a:tr h="679163">
                <a:tc>
                  <a:txBody>
                    <a:bodyPr/>
                    <a:lstStyle/>
                    <a:p>
                      <a:r>
                        <a:rPr lang="en-US" sz="2400" dirty="0"/>
                        <a:t>1</a:t>
                      </a:r>
                      <a:endParaRPr lang="en-IN" sz="2400" dirty="0"/>
                    </a:p>
                  </a:txBody>
                  <a:tcPr marL="137670" marR="137670" marT="68837" marB="68837"/>
                </a:tc>
                <a:tc>
                  <a:txBody>
                    <a:bodyPr/>
                    <a:lstStyle/>
                    <a:p>
                      <a:r>
                        <a:rPr lang="en-US" sz="2400" dirty="0"/>
                        <a:t>2022-02-10</a:t>
                      </a:r>
                      <a:endParaRPr lang="en-IN" sz="2400" dirty="0"/>
                    </a:p>
                  </a:txBody>
                  <a:tcPr marL="137670" marR="137670" marT="68837" marB="68837"/>
                </a:tc>
                <a:tc>
                  <a:txBody>
                    <a:bodyPr/>
                    <a:lstStyle/>
                    <a:p>
                      <a:r>
                        <a:rPr lang="en-US" sz="2400" dirty="0"/>
                        <a:t>A</a:t>
                      </a:r>
                      <a:endParaRPr lang="en-IN" sz="2400" dirty="0"/>
                    </a:p>
                  </a:txBody>
                  <a:tcPr marL="137670" marR="137670" marT="68837" marB="68837"/>
                </a:tc>
                <a:tc>
                  <a:txBody>
                    <a:bodyPr/>
                    <a:lstStyle/>
                    <a:p>
                      <a:r>
                        <a:rPr lang="en-US" sz="2400" dirty="0"/>
                        <a:t>400</a:t>
                      </a:r>
                      <a:endParaRPr lang="en-IN" sz="2400" dirty="0"/>
                    </a:p>
                  </a:txBody>
                  <a:tcPr marL="137670" marR="137670" marT="68837" marB="68837"/>
                </a:tc>
                <a:tc>
                  <a:txBody>
                    <a:bodyPr/>
                    <a:lstStyle/>
                    <a:p>
                      <a:r>
                        <a:rPr lang="en-US" sz="2400" dirty="0"/>
                        <a:t>1</a:t>
                      </a:r>
                      <a:endParaRPr lang="en-IN" sz="2400" dirty="0"/>
                    </a:p>
                  </a:txBody>
                  <a:tcPr marL="137670" marR="137670" marT="68837" marB="68837"/>
                </a:tc>
                <a:extLst>
                  <a:ext uri="{0D108BD9-81ED-4DB2-BD59-A6C34878D82A}">
                    <a16:rowId xmlns:a16="http://schemas.microsoft.com/office/drawing/2014/main" val="3194587858"/>
                  </a:ext>
                </a:extLst>
              </a:tr>
              <a:tr h="679163">
                <a:tc>
                  <a:txBody>
                    <a:bodyPr/>
                    <a:lstStyle/>
                    <a:p>
                      <a:r>
                        <a:rPr lang="en-US" sz="2400" dirty="0"/>
                        <a:t>2</a:t>
                      </a:r>
                      <a:endParaRPr lang="en-IN" sz="24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2022-02-10</a:t>
                      </a:r>
                      <a:endParaRPr lang="en-IN" sz="2400" dirty="0"/>
                    </a:p>
                  </a:txBody>
                  <a:tcPr marL="137670" marR="137670" marT="68837" marB="68837"/>
                </a:tc>
                <a:tc>
                  <a:txBody>
                    <a:bodyPr/>
                    <a:lstStyle/>
                    <a:p>
                      <a:r>
                        <a:rPr lang="en-US" sz="2400" dirty="0"/>
                        <a:t>C</a:t>
                      </a:r>
                      <a:endParaRPr lang="en-IN" sz="2400" dirty="0"/>
                    </a:p>
                  </a:txBody>
                  <a:tcPr marL="137670" marR="137670" marT="68837" marB="68837"/>
                </a:tc>
                <a:tc>
                  <a:txBody>
                    <a:bodyPr/>
                    <a:lstStyle/>
                    <a:p>
                      <a:r>
                        <a:rPr lang="en-US" sz="2400" dirty="0"/>
                        <a:t>300</a:t>
                      </a:r>
                      <a:endParaRPr lang="en-IN" sz="2400" dirty="0"/>
                    </a:p>
                  </a:txBody>
                  <a:tcPr marL="137670" marR="137670" marT="68837" marB="68837"/>
                </a:tc>
                <a:tc>
                  <a:txBody>
                    <a:bodyPr/>
                    <a:lstStyle/>
                    <a:p>
                      <a:r>
                        <a:rPr lang="en-US" sz="2400" dirty="0"/>
                        <a:t>4</a:t>
                      </a:r>
                      <a:endParaRPr lang="en-IN" sz="2400" dirty="0"/>
                    </a:p>
                  </a:txBody>
                  <a:tcPr marL="137670" marR="137670" marT="68837" marB="68837"/>
                </a:tc>
                <a:extLst>
                  <a:ext uri="{0D108BD9-81ED-4DB2-BD59-A6C34878D82A}">
                    <a16:rowId xmlns:a16="http://schemas.microsoft.com/office/drawing/2014/main" val="977437116"/>
                  </a:ext>
                </a:extLst>
              </a:tr>
              <a:tr h="679163">
                <a:tc>
                  <a:txBody>
                    <a:bodyPr/>
                    <a:lstStyle/>
                    <a:p>
                      <a:r>
                        <a:rPr lang="en-US" sz="2400" dirty="0"/>
                        <a:t>3</a:t>
                      </a:r>
                      <a:endParaRPr lang="en-IN" sz="24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2022-02-11</a:t>
                      </a:r>
                      <a:endParaRPr lang="en-IN" sz="2400" dirty="0"/>
                    </a:p>
                  </a:txBody>
                  <a:tcPr marL="137670" marR="137670" marT="68837" marB="68837"/>
                </a:tc>
                <a:tc>
                  <a:txBody>
                    <a:bodyPr/>
                    <a:lstStyle/>
                    <a:p>
                      <a:r>
                        <a:rPr lang="en-US" sz="2400" dirty="0"/>
                        <a:t>H</a:t>
                      </a:r>
                      <a:endParaRPr lang="en-IN" sz="2400" dirty="0"/>
                    </a:p>
                  </a:txBody>
                  <a:tcPr marL="137670" marR="137670" marT="68837" marB="68837"/>
                </a:tc>
                <a:tc>
                  <a:txBody>
                    <a:bodyPr/>
                    <a:lstStyle/>
                    <a:p>
                      <a:r>
                        <a:rPr lang="en-US" sz="2400" dirty="0"/>
                        <a:t>100</a:t>
                      </a:r>
                      <a:endParaRPr lang="en-IN" sz="2400" dirty="0"/>
                    </a:p>
                  </a:txBody>
                  <a:tcPr marL="137670" marR="137670" marT="68837" marB="68837"/>
                </a:tc>
                <a:tc>
                  <a:txBody>
                    <a:bodyPr/>
                    <a:lstStyle/>
                    <a:p>
                      <a:r>
                        <a:rPr lang="en-US" sz="2400" dirty="0"/>
                        <a:t>1</a:t>
                      </a:r>
                      <a:endParaRPr lang="en-IN" sz="2400" dirty="0"/>
                    </a:p>
                  </a:txBody>
                  <a:tcPr marL="137670" marR="137670" marT="68837" marB="68837"/>
                </a:tc>
                <a:extLst>
                  <a:ext uri="{0D108BD9-81ED-4DB2-BD59-A6C34878D82A}">
                    <a16:rowId xmlns:a16="http://schemas.microsoft.com/office/drawing/2014/main" val="2149435584"/>
                  </a:ext>
                </a:extLst>
              </a:tr>
              <a:tr h="679163">
                <a:tc>
                  <a:txBody>
                    <a:bodyPr/>
                    <a:lstStyle/>
                    <a:p>
                      <a:r>
                        <a:rPr lang="en-US" sz="2400" dirty="0"/>
                        <a:t>4</a:t>
                      </a:r>
                      <a:endParaRPr lang="en-IN" sz="2400" dirty="0"/>
                    </a:p>
                  </a:txBody>
                  <a:tcPr marL="137670" marR="137670" marT="68837" marB="688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2022-02-11</a:t>
                      </a:r>
                      <a:endParaRPr lang="en-IN" sz="2400" dirty="0"/>
                    </a:p>
                  </a:txBody>
                  <a:tcPr marL="137670" marR="137670" marT="68837" marB="68837"/>
                </a:tc>
                <a:tc>
                  <a:txBody>
                    <a:bodyPr/>
                    <a:lstStyle/>
                    <a:p>
                      <a:r>
                        <a:rPr lang="en-US" sz="2400" dirty="0"/>
                        <a:t>Q</a:t>
                      </a:r>
                      <a:endParaRPr lang="en-IN" sz="2400" dirty="0"/>
                    </a:p>
                  </a:txBody>
                  <a:tcPr marL="137670" marR="137670" marT="68837" marB="68837"/>
                </a:tc>
                <a:tc>
                  <a:txBody>
                    <a:bodyPr/>
                    <a:lstStyle/>
                    <a:p>
                      <a:r>
                        <a:rPr lang="en-US" sz="2400" dirty="0"/>
                        <a:t>150</a:t>
                      </a:r>
                      <a:endParaRPr lang="en-IN" sz="2400" dirty="0"/>
                    </a:p>
                  </a:txBody>
                  <a:tcPr marL="137670" marR="137670" marT="68837" marB="68837"/>
                </a:tc>
                <a:tc>
                  <a:txBody>
                    <a:bodyPr/>
                    <a:lstStyle/>
                    <a:p>
                      <a:r>
                        <a:rPr lang="en-US" sz="2400" dirty="0"/>
                        <a:t>2</a:t>
                      </a:r>
                      <a:endParaRPr lang="en-IN" sz="2400" dirty="0"/>
                    </a:p>
                  </a:txBody>
                  <a:tcPr marL="137670" marR="137670" marT="68837" marB="68837"/>
                </a:tc>
                <a:extLst>
                  <a:ext uri="{0D108BD9-81ED-4DB2-BD59-A6C34878D82A}">
                    <a16:rowId xmlns:a16="http://schemas.microsoft.com/office/drawing/2014/main" val="2580342757"/>
                  </a:ext>
                </a:extLst>
              </a:tr>
            </a:tbl>
          </a:graphicData>
        </a:graphic>
      </p:graphicFrame>
      <p:graphicFrame>
        <p:nvGraphicFramePr>
          <p:cNvPr id="5" name="Table 4">
            <a:extLst>
              <a:ext uri="{FF2B5EF4-FFF2-40B4-BE49-F238E27FC236}">
                <a16:creationId xmlns:a16="http://schemas.microsoft.com/office/drawing/2014/main" id="{8A380337-DBCF-4198-A57F-12BFA582D190}"/>
              </a:ext>
            </a:extLst>
          </p:cNvPr>
          <p:cNvGraphicFramePr>
            <a:graphicFrameLocks noGrp="1"/>
          </p:cNvGraphicFramePr>
          <p:nvPr>
            <p:extLst>
              <p:ext uri="{D42A27DB-BD31-4B8C-83A1-F6EECF244321}">
                <p14:modId xmlns:p14="http://schemas.microsoft.com/office/powerpoint/2010/main" val="253363138"/>
              </p:ext>
            </p:extLst>
          </p:nvPr>
        </p:nvGraphicFramePr>
        <p:xfrm>
          <a:off x="2980944" y="6064384"/>
          <a:ext cx="5495558" cy="4075395"/>
        </p:xfrm>
        <a:graphic>
          <a:graphicData uri="http://schemas.openxmlformats.org/drawingml/2006/table">
            <a:tbl>
              <a:tblPr firstRow="1" bandRow="1">
                <a:tableStyleId>{5C22544A-7EE6-4342-B048-85BDC9FD1C3A}</a:tableStyleId>
              </a:tblPr>
              <a:tblGrid>
                <a:gridCol w="1358449">
                  <a:extLst>
                    <a:ext uri="{9D8B030D-6E8A-4147-A177-3AD203B41FA5}">
                      <a16:colId xmlns:a16="http://schemas.microsoft.com/office/drawing/2014/main" val="4217241264"/>
                    </a:ext>
                  </a:extLst>
                </a:gridCol>
                <a:gridCol w="1905357">
                  <a:extLst>
                    <a:ext uri="{9D8B030D-6E8A-4147-A177-3AD203B41FA5}">
                      <a16:colId xmlns:a16="http://schemas.microsoft.com/office/drawing/2014/main" val="1365887823"/>
                    </a:ext>
                  </a:extLst>
                </a:gridCol>
                <a:gridCol w="2231752">
                  <a:extLst>
                    <a:ext uri="{9D8B030D-6E8A-4147-A177-3AD203B41FA5}">
                      <a16:colId xmlns:a16="http://schemas.microsoft.com/office/drawing/2014/main" val="385246974"/>
                    </a:ext>
                  </a:extLst>
                </a:gridCol>
              </a:tblGrid>
              <a:tr h="678792">
                <a:tc gridSpan="3">
                  <a:txBody>
                    <a:bodyPr/>
                    <a:lstStyle/>
                    <a:p>
                      <a:pPr algn="ctr"/>
                      <a:r>
                        <a:rPr lang="en-US" sz="2400" dirty="0"/>
                        <a:t>CUSTOMER</a:t>
                      </a:r>
                      <a:endParaRPr lang="en-IN" sz="2400" dirty="0"/>
                    </a:p>
                  </a:txBody>
                  <a:tcPr marL="137670" marR="137670" marT="68837" marB="68837"/>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158893349"/>
                  </a:ext>
                </a:extLst>
              </a:tr>
              <a:tr h="678792">
                <a:tc>
                  <a:txBody>
                    <a:bodyPr/>
                    <a:lstStyle/>
                    <a:p>
                      <a:pPr algn="ctr"/>
                      <a:r>
                        <a:rPr lang="en-US" sz="2400" dirty="0">
                          <a:solidFill>
                            <a:schemeClr val="bg1"/>
                          </a:solidFill>
                        </a:rPr>
                        <a:t>C_ID</a:t>
                      </a:r>
                      <a:endParaRPr lang="en-IN" sz="2400" dirty="0">
                        <a:solidFill>
                          <a:schemeClr val="bg1"/>
                        </a:solidFill>
                      </a:endParaRPr>
                    </a:p>
                  </a:txBody>
                  <a:tcPr marL="137670" marR="137670" marT="68837" marB="68837">
                    <a:solidFill>
                      <a:srgbClr val="3E6650"/>
                    </a:solidFill>
                  </a:tcPr>
                </a:tc>
                <a:tc>
                  <a:txBody>
                    <a:bodyPr/>
                    <a:lstStyle/>
                    <a:p>
                      <a:pPr algn="ctr"/>
                      <a:r>
                        <a:rPr lang="en-US" sz="2400" dirty="0">
                          <a:solidFill>
                            <a:schemeClr val="bg1"/>
                          </a:solidFill>
                        </a:rPr>
                        <a:t>NAME</a:t>
                      </a:r>
                      <a:endParaRPr lang="en-IN" sz="2400" dirty="0">
                        <a:solidFill>
                          <a:schemeClr val="bg1"/>
                        </a:solidFill>
                      </a:endParaRPr>
                    </a:p>
                  </a:txBody>
                  <a:tcPr marL="137670" marR="137670" marT="68837" marB="68837">
                    <a:solidFill>
                      <a:srgbClr val="3E6650"/>
                    </a:solidFill>
                  </a:tcPr>
                </a:tc>
                <a:tc>
                  <a:txBody>
                    <a:bodyPr/>
                    <a:lstStyle/>
                    <a:p>
                      <a:pPr algn="ctr"/>
                      <a:r>
                        <a:rPr lang="en-US" sz="2400" dirty="0">
                          <a:solidFill>
                            <a:schemeClr val="bg1"/>
                          </a:solidFill>
                        </a:rPr>
                        <a:t>PHONE_NO</a:t>
                      </a:r>
                      <a:endParaRPr lang="en-IN" sz="2400" dirty="0">
                        <a:solidFill>
                          <a:schemeClr val="bg1"/>
                        </a:solidFill>
                      </a:endParaRPr>
                    </a:p>
                  </a:txBody>
                  <a:tcPr marL="137670" marR="137670" marT="68837" marB="68837">
                    <a:solidFill>
                      <a:srgbClr val="3E6650"/>
                    </a:solidFill>
                  </a:tcPr>
                </a:tc>
                <a:extLst>
                  <a:ext uri="{0D108BD9-81ED-4DB2-BD59-A6C34878D82A}">
                    <a16:rowId xmlns:a16="http://schemas.microsoft.com/office/drawing/2014/main" val="2192993440"/>
                  </a:ext>
                </a:extLst>
              </a:tr>
              <a:tr h="681435">
                <a:tc>
                  <a:txBody>
                    <a:bodyPr/>
                    <a:lstStyle/>
                    <a:p>
                      <a:r>
                        <a:rPr lang="en-US" sz="2400" dirty="0"/>
                        <a:t>1</a:t>
                      </a:r>
                      <a:endParaRPr lang="en-IN" sz="2400" dirty="0"/>
                    </a:p>
                  </a:txBody>
                  <a:tcPr marL="137670" marR="137670" marT="68837" marB="68837"/>
                </a:tc>
                <a:tc>
                  <a:txBody>
                    <a:bodyPr/>
                    <a:lstStyle/>
                    <a:p>
                      <a:r>
                        <a:rPr lang="en-US" sz="2400" dirty="0"/>
                        <a:t>Anu</a:t>
                      </a:r>
                      <a:endParaRPr lang="en-IN" sz="2400" dirty="0"/>
                    </a:p>
                  </a:txBody>
                  <a:tcPr marL="137670" marR="137670" marT="68837" marB="68837"/>
                </a:tc>
                <a:tc>
                  <a:txBody>
                    <a:bodyPr/>
                    <a:lstStyle/>
                    <a:p>
                      <a:r>
                        <a:rPr lang="en-US" sz="2400" dirty="0"/>
                        <a:t>1234</a:t>
                      </a:r>
                      <a:endParaRPr lang="en-IN" sz="2400" dirty="0"/>
                    </a:p>
                  </a:txBody>
                  <a:tcPr marL="137670" marR="137670" marT="68837" marB="68837"/>
                </a:tc>
                <a:extLst>
                  <a:ext uri="{0D108BD9-81ED-4DB2-BD59-A6C34878D82A}">
                    <a16:rowId xmlns:a16="http://schemas.microsoft.com/office/drawing/2014/main" val="1571313416"/>
                  </a:ext>
                </a:extLst>
              </a:tr>
              <a:tr h="678792">
                <a:tc>
                  <a:txBody>
                    <a:bodyPr/>
                    <a:lstStyle/>
                    <a:p>
                      <a:r>
                        <a:rPr lang="en-US" sz="2400" dirty="0"/>
                        <a:t>2</a:t>
                      </a:r>
                      <a:endParaRPr lang="en-IN" sz="2400" dirty="0"/>
                    </a:p>
                  </a:txBody>
                  <a:tcPr marL="137670" marR="137670" marT="68837" marB="68837"/>
                </a:tc>
                <a:tc>
                  <a:txBody>
                    <a:bodyPr/>
                    <a:lstStyle/>
                    <a:p>
                      <a:r>
                        <a:rPr lang="en-US" sz="2400" dirty="0"/>
                        <a:t>Appu</a:t>
                      </a:r>
                      <a:endParaRPr lang="en-IN" sz="2400" dirty="0"/>
                    </a:p>
                  </a:txBody>
                  <a:tcPr marL="137670" marR="137670" marT="68837" marB="68837"/>
                </a:tc>
                <a:tc>
                  <a:txBody>
                    <a:bodyPr/>
                    <a:lstStyle/>
                    <a:p>
                      <a:r>
                        <a:rPr lang="en-US" sz="2400" dirty="0"/>
                        <a:t>1357</a:t>
                      </a:r>
                      <a:endParaRPr lang="en-IN" sz="2400" dirty="0"/>
                    </a:p>
                  </a:txBody>
                  <a:tcPr marL="137670" marR="137670" marT="68837" marB="68837"/>
                </a:tc>
                <a:extLst>
                  <a:ext uri="{0D108BD9-81ED-4DB2-BD59-A6C34878D82A}">
                    <a16:rowId xmlns:a16="http://schemas.microsoft.com/office/drawing/2014/main" val="512660826"/>
                  </a:ext>
                </a:extLst>
              </a:tr>
              <a:tr h="678792">
                <a:tc>
                  <a:txBody>
                    <a:bodyPr/>
                    <a:lstStyle/>
                    <a:p>
                      <a:r>
                        <a:rPr lang="en-US" sz="2400" dirty="0"/>
                        <a:t>3</a:t>
                      </a:r>
                      <a:endParaRPr lang="en-IN" sz="2400" dirty="0"/>
                    </a:p>
                  </a:txBody>
                  <a:tcPr marL="137670" marR="137670" marT="68837" marB="68837"/>
                </a:tc>
                <a:tc>
                  <a:txBody>
                    <a:bodyPr/>
                    <a:lstStyle/>
                    <a:p>
                      <a:r>
                        <a:rPr lang="en-US" sz="2400" dirty="0"/>
                        <a:t>Ammu</a:t>
                      </a:r>
                      <a:endParaRPr lang="en-IN" sz="2400" dirty="0"/>
                    </a:p>
                  </a:txBody>
                  <a:tcPr marL="137670" marR="137670" marT="68837" marB="68837"/>
                </a:tc>
                <a:tc>
                  <a:txBody>
                    <a:bodyPr/>
                    <a:lstStyle/>
                    <a:p>
                      <a:r>
                        <a:rPr lang="en-US" sz="2400" dirty="0"/>
                        <a:t>2468</a:t>
                      </a:r>
                      <a:endParaRPr lang="en-IN" sz="2400" dirty="0"/>
                    </a:p>
                  </a:txBody>
                  <a:tcPr marL="137670" marR="137670" marT="68837" marB="68837"/>
                </a:tc>
                <a:extLst>
                  <a:ext uri="{0D108BD9-81ED-4DB2-BD59-A6C34878D82A}">
                    <a16:rowId xmlns:a16="http://schemas.microsoft.com/office/drawing/2014/main" val="2632711301"/>
                  </a:ext>
                </a:extLst>
              </a:tr>
              <a:tr h="678792">
                <a:tc>
                  <a:txBody>
                    <a:bodyPr/>
                    <a:lstStyle/>
                    <a:p>
                      <a:r>
                        <a:rPr lang="en-US" sz="2400" dirty="0"/>
                        <a:t>4</a:t>
                      </a:r>
                      <a:endParaRPr lang="en-IN" sz="2400" dirty="0"/>
                    </a:p>
                  </a:txBody>
                  <a:tcPr marL="137670" marR="137670" marT="68837" marB="68837"/>
                </a:tc>
                <a:tc>
                  <a:txBody>
                    <a:bodyPr/>
                    <a:lstStyle/>
                    <a:p>
                      <a:r>
                        <a:rPr lang="en-US" sz="2400" dirty="0"/>
                        <a:t>Achu</a:t>
                      </a:r>
                      <a:endParaRPr lang="en-IN" sz="2400" dirty="0"/>
                    </a:p>
                  </a:txBody>
                  <a:tcPr marL="137670" marR="137670" marT="68837" marB="68837"/>
                </a:tc>
                <a:tc>
                  <a:txBody>
                    <a:bodyPr/>
                    <a:lstStyle/>
                    <a:p>
                      <a:r>
                        <a:rPr lang="en-US" sz="2400" dirty="0"/>
                        <a:t>5678</a:t>
                      </a:r>
                      <a:endParaRPr lang="en-IN" sz="2400" dirty="0"/>
                    </a:p>
                  </a:txBody>
                  <a:tcPr marL="137670" marR="137670" marT="68837" marB="68837"/>
                </a:tc>
                <a:extLst>
                  <a:ext uri="{0D108BD9-81ED-4DB2-BD59-A6C34878D82A}">
                    <a16:rowId xmlns:a16="http://schemas.microsoft.com/office/drawing/2014/main" val="2741823622"/>
                  </a:ext>
                </a:extLst>
              </a:tr>
            </a:tbl>
          </a:graphicData>
        </a:graphic>
      </p:graphicFrame>
      <p:cxnSp>
        <p:nvCxnSpPr>
          <p:cNvPr id="7" name="Straight Connector 6">
            <a:extLst>
              <a:ext uri="{FF2B5EF4-FFF2-40B4-BE49-F238E27FC236}">
                <a16:creationId xmlns:a16="http://schemas.microsoft.com/office/drawing/2014/main" id="{1CDFE2B0-0D96-407F-86A4-D386C8119EA0}"/>
              </a:ext>
            </a:extLst>
          </p:cNvPr>
          <p:cNvCxnSpPr>
            <a:endCxn id="4" idx="1"/>
          </p:cNvCxnSpPr>
          <p:nvPr/>
        </p:nvCxnSpPr>
        <p:spPr>
          <a:xfrm>
            <a:off x="8476503" y="8100760"/>
            <a:ext cx="1869066" cy="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F099A-75D7-4376-A714-04F9D5207865}"/>
              </a:ext>
            </a:extLst>
          </p:cNvPr>
          <p:cNvCxnSpPr/>
          <p:nvPr/>
        </p:nvCxnSpPr>
        <p:spPr>
          <a:xfrm flipV="1">
            <a:off x="10008503" y="7795157"/>
            <a:ext cx="358515" cy="2868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FCEBF0-8533-413E-A55B-14D7B5795A34}"/>
              </a:ext>
            </a:extLst>
          </p:cNvPr>
          <p:cNvCxnSpPr/>
          <p:nvPr/>
        </p:nvCxnSpPr>
        <p:spPr>
          <a:xfrm>
            <a:off x="9987054" y="8099112"/>
            <a:ext cx="358515" cy="258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770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3E53-F685-4BE8-8AEA-3E9A4CBB8F77}"/>
              </a:ext>
            </a:extLst>
          </p:cNvPr>
          <p:cNvSpPr>
            <a:spLocks noGrp="1"/>
          </p:cNvSpPr>
          <p:nvPr>
            <p:ph type="title"/>
          </p:nvPr>
        </p:nvSpPr>
        <p:spPr>
          <a:xfrm>
            <a:off x="1500945" y="668515"/>
            <a:ext cx="16769058" cy="1448444"/>
          </a:xfrm>
        </p:spPr>
        <p:txBody>
          <a:bodyPr>
            <a:normAutofit/>
          </a:bodyPr>
          <a:lstStyle/>
          <a:p>
            <a:r>
              <a:rPr lang="en-US" sz="5420" b="1" dirty="0">
                <a:latin typeface="Times New Roman" panose="02020603050405020304" pitchFamily="18" charset="0"/>
                <a:cs typeface="Times New Roman" panose="02020603050405020304" pitchFamily="18" charset="0"/>
              </a:rPr>
              <a:t>MANY - MANY</a:t>
            </a:r>
            <a:endParaRPr lang="en-IN" sz="542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4B8E02-B397-4F7C-B380-2DED61B4222D}"/>
              </a:ext>
            </a:extLst>
          </p:cNvPr>
          <p:cNvSpPr>
            <a:spLocks noGrp="1"/>
          </p:cNvSpPr>
          <p:nvPr>
            <p:ph idx="1"/>
          </p:nvPr>
        </p:nvSpPr>
        <p:spPr>
          <a:xfrm>
            <a:off x="2451918" y="1702691"/>
            <a:ext cx="16769058" cy="5293753"/>
          </a:xfrm>
          <a:noFill/>
          <a:ln w="19050">
            <a:noFill/>
          </a:ln>
        </p:spPr>
        <p:txBody>
          <a:bodyPr/>
          <a:lstStyle/>
          <a:p>
            <a:r>
              <a:rPr lang="en-US" sz="3012" b="1" dirty="0">
                <a:solidFill>
                  <a:schemeClr val="tx1"/>
                </a:solidFill>
                <a:latin typeface="Times New Roman" panose="02020603050405020304" pitchFamily="18" charset="0"/>
                <a:cs typeface="Times New Roman" panose="02020603050405020304" pitchFamily="18" charset="0"/>
              </a:rPr>
              <a:t>Rows in one table can be related to multiple rows in another table, and vice versa.</a:t>
            </a:r>
          </a:p>
          <a:p>
            <a:r>
              <a:rPr lang="en-US" sz="3615" dirty="0">
                <a:solidFill>
                  <a:schemeClr val="tx1"/>
                </a:solidFill>
                <a:latin typeface="Times New Roman" panose="02020603050405020304" pitchFamily="18" charset="0"/>
                <a:cs typeface="Times New Roman" panose="02020603050405020304" pitchFamily="18" charset="0"/>
              </a:rPr>
              <a:t>Setup: Create an intermediate table (also known as a junction or linking table) that contains foreign keys referencing both related tables.</a:t>
            </a:r>
          </a:p>
          <a:p>
            <a:r>
              <a:rPr lang="en-US" sz="3012" b="1" dirty="0">
                <a:solidFill>
                  <a:schemeClr val="tx1"/>
                </a:solidFill>
                <a:latin typeface="Times New Roman" panose="02020603050405020304" pitchFamily="18" charset="0"/>
                <a:cs typeface="Times New Roman" panose="02020603050405020304" pitchFamily="18" charset="0"/>
              </a:rPr>
              <a:t>Example : </a:t>
            </a:r>
            <a:r>
              <a:rPr lang="en-US" sz="3615" b="1" u="sng" dirty="0">
                <a:solidFill>
                  <a:schemeClr val="tx1"/>
                </a:solidFill>
                <a:latin typeface="Times New Roman" panose="02020603050405020304" pitchFamily="18" charset="0"/>
                <a:cs typeface="Times New Roman" panose="02020603050405020304" pitchFamily="18" charset="0"/>
              </a:rPr>
              <a:t>Students and courses</a:t>
            </a:r>
          </a:p>
          <a:p>
            <a:pPr marL="0" indent="0">
              <a:buNone/>
            </a:pPr>
            <a:r>
              <a:rPr lang="en-US" sz="3012" b="1" dirty="0">
                <a:solidFill>
                  <a:schemeClr val="tx1"/>
                </a:solidFill>
                <a:latin typeface="Times New Roman" panose="02020603050405020304" pitchFamily="18" charset="0"/>
                <a:cs typeface="Times New Roman" panose="02020603050405020304" pitchFamily="18" charset="0"/>
              </a:rPr>
              <a:t>Each student can enroll in multiple courses, and each course can have multiple students enrolled.</a:t>
            </a:r>
          </a:p>
          <a:p>
            <a:pPr marL="0" indent="0">
              <a:buNone/>
            </a:pPr>
            <a:endParaRPr lang="en-US" dirty="0"/>
          </a:p>
        </p:txBody>
      </p:sp>
      <p:graphicFrame>
        <p:nvGraphicFramePr>
          <p:cNvPr id="4" name="Table 3">
            <a:extLst>
              <a:ext uri="{FF2B5EF4-FFF2-40B4-BE49-F238E27FC236}">
                <a16:creationId xmlns:a16="http://schemas.microsoft.com/office/drawing/2014/main" id="{D97125D0-CDA2-4B83-B3CC-1455E4471E77}"/>
              </a:ext>
            </a:extLst>
          </p:cNvPr>
          <p:cNvGraphicFramePr>
            <a:graphicFrameLocks noGrp="1"/>
          </p:cNvGraphicFramePr>
          <p:nvPr>
            <p:extLst>
              <p:ext uri="{D42A27DB-BD31-4B8C-83A1-F6EECF244321}">
                <p14:modId xmlns:p14="http://schemas.microsoft.com/office/powerpoint/2010/main" val="4076027163"/>
              </p:ext>
            </p:extLst>
          </p:nvPr>
        </p:nvGraphicFramePr>
        <p:xfrm>
          <a:off x="2853559" y="5996823"/>
          <a:ext cx="3834235" cy="3933563"/>
        </p:xfrm>
        <a:graphic>
          <a:graphicData uri="http://schemas.openxmlformats.org/drawingml/2006/table">
            <a:tbl>
              <a:tblPr firstRow="1" bandRow="1">
                <a:tableStyleId>{5C22544A-7EE6-4342-B048-85BDC9FD1C3A}</a:tableStyleId>
              </a:tblPr>
              <a:tblGrid>
                <a:gridCol w="1122249">
                  <a:extLst>
                    <a:ext uri="{9D8B030D-6E8A-4147-A177-3AD203B41FA5}">
                      <a16:colId xmlns:a16="http://schemas.microsoft.com/office/drawing/2014/main" val="3345165381"/>
                    </a:ext>
                  </a:extLst>
                </a:gridCol>
                <a:gridCol w="1542123">
                  <a:extLst>
                    <a:ext uri="{9D8B030D-6E8A-4147-A177-3AD203B41FA5}">
                      <a16:colId xmlns:a16="http://schemas.microsoft.com/office/drawing/2014/main" val="4236333978"/>
                    </a:ext>
                  </a:extLst>
                </a:gridCol>
                <a:gridCol w="1169863">
                  <a:extLst>
                    <a:ext uri="{9D8B030D-6E8A-4147-A177-3AD203B41FA5}">
                      <a16:colId xmlns:a16="http://schemas.microsoft.com/office/drawing/2014/main" val="2932722205"/>
                    </a:ext>
                  </a:extLst>
                </a:gridCol>
              </a:tblGrid>
              <a:tr h="618602">
                <a:tc gridSpan="3">
                  <a:txBody>
                    <a:bodyPr/>
                    <a:lstStyle/>
                    <a:p>
                      <a:pPr algn="ctr"/>
                      <a:r>
                        <a:rPr lang="en-US" sz="2400" dirty="0"/>
                        <a:t>STUDENT</a:t>
                      </a:r>
                      <a:endParaRPr lang="en-IN" sz="2400" dirty="0"/>
                    </a:p>
                  </a:txBody>
                  <a:tcPr marL="137670" marR="137670" marT="68837" marB="68837"/>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91822795"/>
                  </a:ext>
                </a:extLst>
              </a:tr>
              <a:tr h="840553">
                <a:tc>
                  <a:txBody>
                    <a:bodyPr/>
                    <a:lstStyle/>
                    <a:p>
                      <a:pPr algn="ctr"/>
                      <a:r>
                        <a:rPr lang="en-US" sz="2400" dirty="0"/>
                        <a:t>S_ID</a:t>
                      </a:r>
                      <a:endParaRPr lang="en-IN" sz="2400" dirty="0"/>
                    </a:p>
                  </a:txBody>
                  <a:tcPr marL="137670" marR="137670" marT="68837" marB="68837">
                    <a:solidFill>
                      <a:srgbClr val="397E9D"/>
                    </a:solidFill>
                  </a:tcPr>
                </a:tc>
                <a:tc>
                  <a:txBody>
                    <a:bodyPr/>
                    <a:lstStyle/>
                    <a:p>
                      <a:r>
                        <a:rPr lang="en-US" sz="2400" dirty="0"/>
                        <a:t>S_NAME</a:t>
                      </a:r>
                      <a:endParaRPr lang="en-IN" sz="2400" dirty="0"/>
                    </a:p>
                  </a:txBody>
                  <a:tcPr marL="137670" marR="137670" marT="68837" marB="68837">
                    <a:solidFill>
                      <a:srgbClr val="397E9D"/>
                    </a:solidFill>
                  </a:tcPr>
                </a:tc>
                <a:tc>
                  <a:txBody>
                    <a:bodyPr/>
                    <a:lstStyle/>
                    <a:p>
                      <a:r>
                        <a:rPr lang="en-US" sz="2400" dirty="0"/>
                        <a:t>EMAIL</a:t>
                      </a:r>
                      <a:endParaRPr lang="en-IN" sz="2400" dirty="0"/>
                    </a:p>
                  </a:txBody>
                  <a:tcPr marL="137670" marR="137670" marT="68837" marB="68837">
                    <a:solidFill>
                      <a:srgbClr val="397E9D"/>
                    </a:solidFill>
                  </a:tcPr>
                </a:tc>
                <a:extLst>
                  <a:ext uri="{0D108BD9-81ED-4DB2-BD59-A6C34878D82A}">
                    <a16:rowId xmlns:a16="http://schemas.microsoft.com/office/drawing/2014/main" val="99022318"/>
                  </a:ext>
                </a:extLst>
              </a:tr>
              <a:tr h="618602">
                <a:tc>
                  <a:txBody>
                    <a:bodyPr/>
                    <a:lstStyle/>
                    <a:p>
                      <a:r>
                        <a:rPr lang="en-US" sz="2400" dirty="0"/>
                        <a:t>1</a:t>
                      </a:r>
                      <a:endParaRPr lang="en-IN" sz="2400" dirty="0"/>
                    </a:p>
                  </a:txBody>
                  <a:tcPr marL="137670" marR="137670" marT="68837" marB="68837"/>
                </a:tc>
                <a:tc>
                  <a:txBody>
                    <a:bodyPr/>
                    <a:lstStyle/>
                    <a:p>
                      <a:r>
                        <a:rPr lang="en-US" sz="2400" dirty="0"/>
                        <a:t>Anu</a:t>
                      </a:r>
                      <a:endParaRPr lang="en-IN" sz="2400" dirty="0"/>
                    </a:p>
                  </a:txBody>
                  <a:tcPr marL="137670" marR="137670" marT="68837" marB="68837"/>
                </a:tc>
                <a:tc>
                  <a:txBody>
                    <a:bodyPr/>
                    <a:lstStyle/>
                    <a:p>
                      <a:r>
                        <a:rPr lang="en-US" sz="2400" dirty="0"/>
                        <a:t>xyz</a:t>
                      </a:r>
                      <a:endParaRPr lang="en-IN" sz="2400" dirty="0"/>
                    </a:p>
                  </a:txBody>
                  <a:tcPr marL="137670" marR="137670" marT="68837" marB="68837"/>
                </a:tc>
                <a:extLst>
                  <a:ext uri="{0D108BD9-81ED-4DB2-BD59-A6C34878D82A}">
                    <a16:rowId xmlns:a16="http://schemas.microsoft.com/office/drawing/2014/main" val="247248131"/>
                  </a:ext>
                </a:extLst>
              </a:tr>
              <a:tr h="618602">
                <a:tc>
                  <a:txBody>
                    <a:bodyPr/>
                    <a:lstStyle/>
                    <a:p>
                      <a:r>
                        <a:rPr lang="en-US" sz="2400" dirty="0"/>
                        <a:t>2</a:t>
                      </a:r>
                      <a:endParaRPr lang="en-IN" sz="2400" dirty="0"/>
                    </a:p>
                  </a:txBody>
                  <a:tcPr marL="137670" marR="137670" marT="68837" marB="68837"/>
                </a:tc>
                <a:tc>
                  <a:txBody>
                    <a:bodyPr/>
                    <a:lstStyle/>
                    <a:p>
                      <a:r>
                        <a:rPr lang="en-US" sz="2400" dirty="0"/>
                        <a:t>Appu</a:t>
                      </a:r>
                      <a:endParaRPr lang="en-IN" sz="2400" dirty="0"/>
                    </a:p>
                  </a:txBody>
                  <a:tcPr marL="137670" marR="137670" marT="68837" marB="68837"/>
                </a:tc>
                <a:tc>
                  <a:txBody>
                    <a:bodyPr/>
                    <a:lstStyle/>
                    <a:p>
                      <a:r>
                        <a:rPr lang="en-US" sz="2400" dirty="0"/>
                        <a:t>asd</a:t>
                      </a:r>
                      <a:endParaRPr lang="en-IN" sz="2400" dirty="0"/>
                    </a:p>
                  </a:txBody>
                  <a:tcPr marL="137670" marR="137670" marT="68837" marB="68837"/>
                </a:tc>
                <a:extLst>
                  <a:ext uri="{0D108BD9-81ED-4DB2-BD59-A6C34878D82A}">
                    <a16:rowId xmlns:a16="http://schemas.microsoft.com/office/drawing/2014/main" val="1839654785"/>
                  </a:ext>
                </a:extLst>
              </a:tr>
              <a:tr h="618602">
                <a:tc>
                  <a:txBody>
                    <a:bodyPr/>
                    <a:lstStyle/>
                    <a:p>
                      <a:r>
                        <a:rPr lang="en-US" sz="2400" dirty="0"/>
                        <a:t>3</a:t>
                      </a:r>
                      <a:endParaRPr lang="en-IN" sz="2400" dirty="0"/>
                    </a:p>
                  </a:txBody>
                  <a:tcPr marL="137670" marR="137670" marT="68837" marB="68837"/>
                </a:tc>
                <a:tc>
                  <a:txBody>
                    <a:bodyPr/>
                    <a:lstStyle/>
                    <a:p>
                      <a:r>
                        <a:rPr lang="en-US" sz="2400" dirty="0"/>
                        <a:t>Ammu</a:t>
                      </a:r>
                      <a:endParaRPr lang="en-IN" sz="2400" dirty="0"/>
                    </a:p>
                  </a:txBody>
                  <a:tcPr marL="137670" marR="137670" marT="68837" marB="68837"/>
                </a:tc>
                <a:tc>
                  <a:txBody>
                    <a:bodyPr/>
                    <a:lstStyle/>
                    <a:p>
                      <a:r>
                        <a:rPr lang="en-US" sz="2400" dirty="0"/>
                        <a:t>dfg</a:t>
                      </a:r>
                      <a:endParaRPr lang="en-IN" sz="2400" dirty="0"/>
                    </a:p>
                  </a:txBody>
                  <a:tcPr marL="137670" marR="137670" marT="68837" marB="68837"/>
                </a:tc>
                <a:extLst>
                  <a:ext uri="{0D108BD9-81ED-4DB2-BD59-A6C34878D82A}">
                    <a16:rowId xmlns:a16="http://schemas.microsoft.com/office/drawing/2014/main" val="759730633"/>
                  </a:ext>
                </a:extLst>
              </a:tr>
              <a:tr h="618602">
                <a:tc>
                  <a:txBody>
                    <a:bodyPr/>
                    <a:lstStyle/>
                    <a:p>
                      <a:r>
                        <a:rPr lang="en-US" sz="2400" dirty="0"/>
                        <a:t>4</a:t>
                      </a:r>
                      <a:endParaRPr lang="en-IN" sz="2400" dirty="0"/>
                    </a:p>
                  </a:txBody>
                  <a:tcPr marL="137670" marR="137670" marT="68837" marB="68837"/>
                </a:tc>
                <a:tc>
                  <a:txBody>
                    <a:bodyPr/>
                    <a:lstStyle/>
                    <a:p>
                      <a:r>
                        <a:rPr lang="en-US" sz="2400" dirty="0"/>
                        <a:t>Achu</a:t>
                      </a:r>
                      <a:endParaRPr lang="en-IN" sz="2400" dirty="0"/>
                    </a:p>
                  </a:txBody>
                  <a:tcPr marL="137670" marR="137670" marT="68837" marB="68837"/>
                </a:tc>
                <a:tc>
                  <a:txBody>
                    <a:bodyPr/>
                    <a:lstStyle/>
                    <a:p>
                      <a:r>
                        <a:rPr lang="en-US" sz="2400" dirty="0"/>
                        <a:t>yui</a:t>
                      </a:r>
                      <a:endParaRPr lang="en-IN" sz="2400" dirty="0"/>
                    </a:p>
                  </a:txBody>
                  <a:tcPr marL="137670" marR="137670" marT="68837" marB="68837"/>
                </a:tc>
                <a:extLst>
                  <a:ext uri="{0D108BD9-81ED-4DB2-BD59-A6C34878D82A}">
                    <a16:rowId xmlns:a16="http://schemas.microsoft.com/office/drawing/2014/main" val="1259489565"/>
                  </a:ext>
                </a:extLst>
              </a:tr>
            </a:tbl>
          </a:graphicData>
        </a:graphic>
      </p:graphicFrame>
      <p:graphicFrame>
        <p:nvGraphicFramePr>
          <p:cNvPr id="5" name="Table 4">
            <a:extLst>
              <a:ext uri="{FF2B5EF4-FFF2-40B4-BE49-F238E27FC236}">
                <a16:creationId xmlns:a16="http://schemas.microsoft.com/office/drawing/2014/main" id="{616497BE-6B66-4C2B-B9CC-835874D0263D}"/>
              </a:ext>
            </a:extLst>
          </p:cNvPr>
          <p:cNvGraphicFramePr>
            <a:graphicFrameLocks noGrp="1"/>
          </p:cNvGraphicFramePr>
          <p:nvPr>
            <p:extLst>
              <p:ext uri="{D42A27DB-BD31-4B8C-83A1-F6EECF244321}">
                <p14:modId xmlns:p14="http://schemas.microsoft.com/office/powerpoint/2010/main" val="2607088542"/>
              </p:ext>
            </p:extLst>
          </p:nvPr>
        </p:nvGraphicFramePr>
        <p:xfrm>
          <a:off x="8145157" y="6338871"/>
          <a:ext cx="5611992" cy="2857769"/>
        </p:xfrm>
        <a:graphic>
          <a:graphicData uri="http://schemas.openxmlformats.org/drawingml/2006/table">
            <a:tbl>
              <a:tblPr firstRow="1" bandRow="1">
                <a:tableStyleId>{5C22544A-7EE6-4342-B048-85BDC9FD1C3A}</a:tableStyleId>
              </a:tblPr>
              <a:tblGrid>
                <a:gridCol w="1376707">
                  <a:extLst>
                    <a:ext uri="{9D8B030D-6E8A-4147-A177-3AD203B41FA5}">
                      <a16:colId xmlns:a16="http://schemas.microsoft.com/office/drawing/2014/main" val="1527615149"/>
                    </a:ext>
                  </a:extLst>
                </a:gridCol>
                <a:gridCol w="1778246">
                  <a:extLst>
                    <a:ext uri="{9D8B030D-6E8A-4147-A177-3AD203B41FA5}">
                      <a16:colId xmlns:a16="http://schemas.microsoft.com/office/drawing/2014/main" val="1468177844"/>
                    </a:ext>
                  </a:extLst>
                </a:gridCol>
                <a:gridCol w="2457039">
                  <a:extLst>
                    <a:ext uri="{9D8B030D-6E8A-4147-A177-3AD203B41FA5}">
                      <a16:colId xmlns:a16="http://schemas.microsoft.com/office/drawing/2014/main" val="1536190884"/>
                    </a:ext>
                  </a:extLst>
                </a:gridCol>
              </a:tblGrid>
              <a:tr h="445614">
                <a:tc gridSpan="3">
                  <a:txBody>
                    <a:bodyPr/>
                    <a:lstStyle/>
                    <a:p>
                      <a:pPr algn="ctr"/>
                      <a:r>
                        <a:rPr lang="en-US" sz="2400" dirty="0"/>
                        <a:t>COURSE</a:t>
                      </a:r>
                      <a:endParaRPr lang="en-IN" sz="2400" dirty="0"/>
                    </a:p>
                  </a:txBody>
                  <a:tcPr marL="137670" marR="137670" marT="68837" marB="68837"/>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4167735424"/>
                  </a:ext>
                </a:extLst>
              </a:tr>
              <a:tr h="672781">
                <a:tc>
                  <a:txBody>
                    <a:bodyPr/>
                    <a:lstStyle/>
                    <a:p>
                      <a:r>
                        <a:rPr lang="en-US" sz="2400" dirty="0"/>
                        <a:t>C_ID</a:t>
                      </a:r>
                      <a:endParaRPr lang="en-IN" sz="2400" dirty="0"/>
                    </a:p>
                  </a:txBody>
                  <a:tcPr marL="137670" marR="137670" marT="68837" marB="68837">
                    <a:solidFill>
                      <a:srgbClr val="397E9D"/>
                    </a:solidFill>
                  </a:tcPr>
                </a:tc>
                <a:tc>
                  <a:txBody>
                    <a:bodyPr/>
                    <a:lstStyle/>
                    <a:p>
                      <a:r>
                        <a:rPr lang="en-US" sz="2400" dirty="0"/>
                        <a:t>C_NAME</a:t>
                      </a:r>
                      <a:endParaRPr lang="en-IN" sz="2400" dirty="0"/>
                    </a:p>
                  </a:txBody>
                  <a:tcPr marL="137670" marR="137670" marT="68837" marB="68837">
                    <a:solidFill>
                      <a:srgbClr val="397E9D"/>
                    </a:solidFill>
                  </a:tcPr>
                </a:tc>
                <a:tc>
                  <a:txBody>
                    <a:bodyPr/>
                    <a:lstStyle/>
                    <a:p>
                      <a:r>
                        <a:rPr lang="en-US" sz="2400" dirty="0"/>
                        <a:t>DISCRIPTION</a:t>
                      </a:r>
                      <a:endParaRPr lang="en-IN" sz="2400" dirty="0"/>
                    </a:p>
                  </a:txBody>
                  <a:tcPr marL="137670" marR="137670" marT="68837" marB="68837">
                    <a:solidFill>
                      <a:srgbClr val="397E9D"/>
                    </a:solidFill>
                  </a:tcPr>
                </a:tc>
                <a:extLst>
                  <a:ext uri="{0D108BD9-81ED-4DB2-BD59-A6C34878D82A}">
                    <a16:rowId xmlns:a16="http://schemas.microsoft.com/office/drawing/2014/main" val="2765597456"/>
                  </a:ext>
                </a:extLst>
              </a:tr>
              <a:tr h="560518">
                <a:tc>
                  <a:txBody>
                    <a:bodyPr/>
                    <a:lstStyle/>
                    <a:p>
                      <a:r>
                        <a:rPr lang="en-US" sz="2400" dirty="0"/>
                        <a:t>1</a:t>
                      </a:r>
                      <a:endParaRPr lang="en-IN" sz="2400" dirty="0"/>
                    </a:p>
                  </a:txBody>
                  <a:tcPr marL="137670" marR="137670" marT="68837" marB="68837"/>
                </a:tc>
                <a:tc>
                  <a:txBody>
                    <a:bodyPr/>
                    <a:lstStyle/>
                    <a:p>
                      <a:r>
                        <a:rPr lang="en-US" sz="2400" dirty="0"/>
                        <a:t>DA</a:t>
                      </a:r>
                      <a:endParaRPr lang="en-IN" sz="2400" dirty="0"/>
                    </a:p>
                  </a:txBody>
                  <a:tcPr marL="137670" marR="137670" marT="68837" marB="68837"/>
                </a:tc>
                <a:tc>
                  <a:txBody>
                    <a:bodyPr/>
                    <a:lstStyle/>
                    <a:p>
                      <a:r>
                        <a:rPr lang="en-US" sz="2400" dirty="0"/>
                        <a:t>----------------</a:t>
                      </a:r>
                      <a:endParaRPr lang="en-IN" sz="2400" dirty="0"/>
                    </a:p>
                  </a:txBody>
                  <a:tcPr marL="137670" marR="137670" marT="68837" marB="68837"/>
                </a:tc>
                <a:extLst>
                  <a:ext uri="{0D108BD9-81ED-4DB2-BD59-A6C34878D82A}">
                    <a16:rowId xmlns:a16="http://schemas.microsoft.com/office/drawing/2014/main" val="3918516981"/>
                  </a:ext>
                </a:extLst>
              </a:tr>
              <a:tr h="560518">
                <a:tc>
                  <a:txBody>
                    <a:bodyPr/>
                    <a:lstStyle/>
                    <a:p>
                      <a:r>
                        <a:rPr lang="en-US" sz="2400" dirty="0"/>
                        <a:t>2</a:t>
                      </a:r>
                      <a:endParaRPr lang="en-IN" sz="2400" dirty="0"/>
                    </a:p>
                  </a:txBody>
                  <a:tcPr marL="137670" marR="137670" marT="68837" marB="68837"/>
                </a:tc>
                <a:tc>
                  <a:txBody>
                    <a:bodyPr/>
                    <a:lstStyle/>
                    <a:p>
                      <a:r>
                        <a:rPr lang="en-US" sz="2400" dirty="0"/>
                        <a:t>DS</a:t>
                      </a:r>
                      <a:endParaRPr lang="en-IN" sz="2400" dirty="0"/>
                    </a:p>
                  </a:txBody>
                  <a:tcPr marL="137670" marR="137670" marT="68837" marB="68837"/>
                </a:tc>
                <a:tc>
                  <a:txBody>
                    <a:bodyPr/>
                    <a:lstStyle/>
                    <a:p>
                      <a:r>
                        <a:rPr lang="en-US" sz="2400" dirty="0"/>
                        <a:t>----------------</a:t>
                      </a:r>
                      <a:endParaRPr lang="en-IN" sz="2400" dirty="0"/>
                    </a:p>
                  </a:txBody>
                  <a:tcPr marL="137670" marR="137670" marT="68837" marB="68837"/>
                </a:tc>
                <a:extLst>
                  <a:ext uri="{0D108BD9-81ED-4DB2-BD59-A6C34878D82A}">
                    <a16:rowId xmlns:a16="http://schemas.microsoft.com/office/drawing/2014/main" val="1012425646"/>
                  </a:ext>
                </a:extLst>
              </a:tr>
              <a:tr h="560518">
                <a:tc>
                  <a:txBody>
                    <a:bodyPr/>
                    <a:lstStyle/>
                    <a:p>
                      <a:r>
                        <a:rPr lang="en-US" sz="2400" dirty="0"/>
                        <a:t>3</a:t>
                      </a:r>
                      <a:endParaRPr lang="en-IN" sz="2400" dirty="0"/>
                    </a:p>
                  </a:txBody>
                  <a:tcPr marL="137670" marR="137670" marT="68837" marB="68837"/>
                </a:tc>
                <a:tc>
                  <a:txBody>
                    <a:bodyPr/>
                    <a:lstStyle/>
                    <a:p>
                      <a:r>
                        <a:rPr lang="en-US" sz="2400" dirty="0"/>
                        <a:t>Python</a:t>
                      </a:r>
                      <a:endParaRPr lang="en-IN" sz="2400" dirty="0"/>
                    </a:p>
                  </a:txBody>
                  <a:tcPr marL="137670" marR="137670" marT="68837" marB="68837"/>
                </a:tc>
                <a:tc>
                  <a:txBody>
                    <a:bodyPr/>
                    <a:lstStyle/>
                    <a:p>
                      <a:r>
                        <a:rPr lang="en-US" sz="2400" dirty="0"/>
                        <a:t>----------------</a:t>
                      </a:r>
                      <a:endParaRPr lang="en-IN" sz="2400" dirty="0"/>
                    </a:p>
                  </a:txBody>
                  <a:tcPr marL="137670" marR="137670" marT="68837" marB="68837"/>
                </a:tc>
                <a:extLst>
                  <a:ext uri="{0D108BD9-81ED-4DB2-BD59-A6C34878D82A}">
                    <a16:rowId xmlns:a16="http://schemas.microsoft.com/office/drawing/2014/main" val="4182854725"/>
                  </a:ext>
                </a:extLst>
              </a:tr>
            </a:tbl>
          </a:graphicData>
        </a:graphic>
      </p:graphicFrame>
      <p:graphicFrame>
        <p:nvGraphicFramePr>
          <p:cNvPr id="6" name="Table 5">
            <a:extLst>
              <a:ext uri="{FF2B5EF4-FFF2-40B4-BE49-F238E27FC236}">
                <a16:creationId xmlns:a16="http://schemas.microsoft.com/office/drawing/2014/main" id="{E5017AB3-BFD7-47F1-8423-97FC4B9281F2}"/>
              </a:ext>
            </a:extLst>
          </p:cNvPr>
          <p:cNvGraphicFramePr>
            <a:graphicFrameLocks noGrp="1"/>
          </p:cNvGraphicFramePr>
          <p:nvPr>
            <p:extLst>
              <p:ext uri="{D42A27DB-BD31-4B8C-83A1-F6EECF244321}">
                <p14:modId xmlns:p14="http://schemas.microsoft.com/office/powerpoint/2010/main" val="3676973694"/>
              </p:ext>
            </p:extLst>
          </p:nvPr>
        </p:nvGraphicFramePr>
        <p:xfrm>
          <a:off x="14202024" y="5996823"/>
          <a:ext cx="4067979" cy="4369127"/>
        </p:xfrm>
        <a:graphic>
          <a:graphicData uri="http://schemas.openxmlformats.org/drawingml/2006/table">
            <a:tbl>
              <a:tblPr firstRow="1" bandRow="1">
                <a:tableStyleId>{5C22544A-7EE6-4342-B048-85BDC9FD1C3A}</a:tableStyleId>
              </a:tblPr>
              <a:tblGrid>
                <a:gridCol w="1355993">
                  <a:extLst>
                    <a:ext uri="{9D8B030D-6E8A-4147-A177-3AD203B41FA5}">
                      <a16:colId xmlns:a16="http://schemas.microsoft.com/office/drawing/2014/main" val="2131308783"/>
                    </a:ext>
                  </a:extLst>
                </a:gridCol>
                <a:gridCol w="1355993">
                  <a:extLst>
                    <a:ext uri="{9D8B030D-6E8A-4147-A177-3AD203B41FA5}">
                      <a16:colId xmlns:a16="http://schemas.microsoft.com/office/drawing/2014/main" val="908589023"/>
                    </a:ext>
                  </a:extLst>
                </a:gridCol>
                <a:gridCol w="1355993">
                  <a:extLst>
                    <a:ext uri="{9D8B030D-6E8A-4147-A177-3AD203B41FA5}">
                      <a16:colId xmlns:a16="http://schemas.microsoft.com/office/drawing/2014/main" val="1966200172"/>
                    </a:ext>
                  </a:extLst>
                </a:gridCol>
              </a:tblGrid>
              <a:tr h="623140">
                <a:tc gridSpan="3">
                  <a:txBody>
                    <a:bodyPr/>
                    <a:lstStyle/>
                    <a:p>
                      <a:pPr algn="ctr"/>
                      <a:r>
                        <a:rPr lang="en-US" sz="2400" dirty="0"/>
                        <a:t>STUDENT-COURSES</a:t>
                      </a:r>
                      <a:endParaRPr lang="en-IN" sz="2400" dirty="0"/>
                    </a:p>
                  </a:txBody>
                  <a:tcPr marL="137670" marR="137670" marT="68837" marB="68837"/>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145321446"/>
                  </a:ext>
                </a:extLst>
              </a:tr>
              <a:tr h="535141">
                <a:tc>
                  <a:txBody>
                    <a:bodyPr/>
                    <a:lstStyle/>
                    <a:p>
                      <a:r>
                        <a:rPr lang="en-US" sz="2400" dirty="0"/>
                        <a:t>ID</a:t>
                      </a:r>
                      <a:endParaRPr lang="en-IN" sz="2400" dirty="0"/>
                    </a:p>
                  </a:txBody>
                  <a:tcPr marL="137670" marR="137670" marT="68837" marB="68837">
                    <a:solidFill>
                      <a:srgbClr val="397E9D"/>
                    </a:solidFill>
                  </a:tcPr>
                </a:tc>
                <a:tc>
                  <a:txBody>
                    <a:bodyPr/>
                    <a:lstStyle/>
                    <a:p>
                      <a:r>
                        <a:rPr lang="en-US" sz="2400" dirty="0"/>
                        <a:t>S_ID</a:t>
                      </a:r>
                      <a:endParaRPr lang="en-IN" sz="2400" dirty="0"/>
                    </a:p>
                  </a:txBody>
                  <a:tcPr marL="137670" marR="137670" marT="68837" marB="68837">
                    <a:solidFill>
                      <a:srgbClr val="397E9D"/>
                    </a:solidFill>
                  </a:tcPr>
                </a:tc>
                <a:tc>
                  <a:txBody>
                    <a:bodyPr/>
                    <a:lstStyle/>
                    <a:p>
                      <a:r>
                        <a:rPr lang="en-US" sz="2400" dirty="0"/>
                        <a:t>C_ID</a:t>
                      </a:r>
                      <a:endParaRPr lang="en-IN" sz="2400" dirty="0"/>
                    </a:p>
                  </a:txBody>
                  <a:tcPr marL="137670" marR="137670" marT="68837" marB="68837">
                    <a:solidFill>
                      <a:srgbClr val="397E9D"/>
                    </a:solidFill>
                  </a:tcPr>
                </a:tc>
                <a:extLst>
                  <a:ext uri="{0D108BD9-81ED-4DB2-BD59-A6C34878D82A}">
                    <a16:rowId xmlns:a16="http://schemas.microsoft.com/office/drawing/2014/main" val="1539186379"/>
                  </a:ext>
                </a:extLst>
              </a:tr>
              <a:tr h="535141">
                <a:tc>
                  <a:txBody>
                    <a:bodyPr/>
                    <a:lstStyle/>
                    <a:p>
                      <a:r>
                        <a:rPr lang="en-US" sz="2400" dirty="0"/>
                        <a:t>1</a:t>
                      </a:r>
                      <a:endParaRPr lang="en-IN" sz="2400" dirty="0"/>
                    </a:p>
                  </a:txBody>
                  <a:tcPr marL="137670" marR="137670" marT="68837" marB="68837"/>
                </a:tc>
                <a:tc>
                  <a:txBody>
                    <a:bodyPr/>
                    <a:lstStyle/>
                    <a:p>
                      <a:r>
                        <a:rPr lang="en-US" sz="2400" dirty="0"/>
                        <a:t>1</a:t>
                      </a:r>
                      <a:endParaRPr lang="en-IN" sz="2400" dirty="0"/>
                    </a:p>
                  </a:txBody>
                  <a:tcPr marL="137670" marR="137670" marT="68837" marB="68837"/>
                </a:tc>
                <a:tc>
                  <a:txBody>
                    <a:bodyPr/>
                    <a:lstStyle/>
                    <a:p>
                      <a:r>
                        <a:rPr lang="en-US" sz="2400" dirty="0"/>
                        <a:t>3</a:t>
                      </a:r>
                      <a:endParaRPr lang="en-IN" sz="2400" dirty="0"/>
                    </a:p>
                  </a:txBody>
                  <a:tcPr marL="137670" marR="137670" marT="68837" marB="68837"/>
                </a:tc>
                <a:extLst>
                  <a:ext uri="{0D108BD9-81ED-4DB2-BD59-A6C34878D82A}">
                    <a16:rowId xmlns:a16="http://schemas.microsoft.com/office/drawing/2014/main" val="1878297302"/>
                  </a:ext>
                </a:extLst>
              </a:tr>
              <a:tr h="535141">
                <a:tc>
                  <a:txBody>
                    <a:bodyPr/>
                    <a:lstStyle/>
                    <a:p>
                      <a:r>
                        <a:rPr lang="en-US" sz="2400" dirty="0"/>
                        <a:t>2</a:t>
                      </a:r>
                      <a:endParaRPr lang="en-IN" sz="2400" dirty="0"/>
                    </a:p>
                  </a:txBody>
                  <a:tcPr marL="137670" marR="137670" marT="68837" marB="68837"/>
                </a:tc>
                <a:tc>
                  <a:txBody>
                    <a:bodyPr/>
                    <a:lstStyle/>
                    <a:p>
                      <a:r>
                        <a:rPr lang="en-US" sz="2400" dirty="0"/>
                        <a:t>1</a:t>
                      </a:r>
                      <a:endParaRPr lang="en-IN" sz="2400" dirty="0"/>
                    </a:p>
                  </a:txBody>
                  <a:tcPr marL="137670" marR="137670" marT="68837" marB="68837"/>
                </a:tc>
                <a:tc>
                  <a:txBody>
                    <a:bodyPr/>
                    <a:lstStyle/>
                    <a:p>
                      <a:r>
                        <a:rPr lang="en-US" sz="2400" dirty="0"/>
                        <a:t>2</a:t>
                      </a:r>
                      <a:endParaRPr lang="en-IN" sz="2400" dirty="0"/>
                    </a:p>
                  </a:txBody>
                  <a:tcPr marL="137670" marR="137670" marT="68837" marB="68837"/>
                </a:tc>
                <a:extLst>
                  <a:ext uri="{0D108BD9-81ED-4DB2-BD59-A6C34878D82A}">
                    <a16:rowId xmlns:a16="http://schemas.microsoft.com/office/drawing/2014/main" val="2477575986"/>
                  </a:ext>
                </a:extLst>
              </a:tr>
              <a:tr h="535141">
                <a:tc>
                  <a:txBody>
                    <a:bodyPr/>
                    <a:lstStyle/>
                    <a:p>
                      <a:r>
                        <a:rPr lang="en-US" sz="2400" dirty="0"/>
                        <a:t>3</a:t>
                      </a:r>
                      <a:endParaRPr lang="en-IN" sz="2400" dirty="0"/>
                    </a:p>
                  </a:txBody>
                  <a:tcPr marL="137670" marR="137670" marT="68837" marB="68837"/>
                </a:tc>
                <a:tc>
                  <a:txBody>
                    <a:bodyPr/>
                    <a:lstStyle/>
                    <a:p>
                      <a:r>
                        <a:rPr lang="en-US" sz="2400" dirty="0"/>
                        <a:t>2</a:t>
                      </a:r>
                      <a:endParaRPr lang="en-IN" sz="2400" dirty="0"/>
                    </a:p>
                  </a:txBody>
                  <a:tcPr marL="137670" marR="137670" marT="68837" marB="68837"/>
                </a:tc>
                <a:tc>
                  <a:txBody>
                    <a:bodyPr/>
                    <a:lstStyle/>
                    <a:p>
                      <a:r>
                        <a:rPr lang="en-US" sz="2400" dirty="0"/>
                        <a:t>3</a:t>
                      </a:r>
                      <a:endParaRPr lang="en-IN" sz="2400" dirty="0"/>
                    </a:p>
                  </a:txBody>
                  <a:tcPr marL="137670" marR="137670" marT="68837" marB="68837"/>
                </a:tc>
                <a:extLst>
                  <a:ext uri="{0D108BD9-81ED-4DB2-BD59-A6C34878D82A}">
                    <a16:rowId xmlns:a16="http://schemas.microsoft.com/office/drawing/2014/main" val="2024439171"/>
                  </a:ext>
                </a:extLst>
              </a:tr>
              <a:tr h="535141">
                <a:tc>
                  <a:txBody>
                    <a:bodyPr/>
                    <a:lstStyle/>
                    <a:p>
                      <a:r>
                        <a:rPr lang="en-US" sz="2400" dirty="0"/>
                        <a:t>4</a:t>
                      </a:r>
                      <a:endParaRPr lang="en-IN" sz="2400" dirty="0"/>
                    </a:p>
                  </a:txBody>
                  <a:tcPr marL="137670" marR="137670" marT="68837" marB="68837"/>
                </a:tc>
                <a:tc>
                  <a:txBody>
                    <a:bodyPr/>
                    <a:lstStyle/>
                    <a:p>
                      <a:r>
                        <a:rPr lang="en-US" sz="2400" dirty="0"/>
                        <a:t>3</a:t>
                      </a:r>
                      <a:endParaRPr lang="en-IN" sz="2400" dirty="0"/>
                    </a:p>
                  </a:txBody>
                  <a:tcPr marL="137670" marR="137670" marT="68837" marB="68837"/>
                </a:tc>
                <a:tc>
                  <a:txBody>
                    <a:bodyPr/>
                    <a:lstStyle/>
                    <a:p>
                      <a:r>
                        <a:rPr lang="en-US" sz="2400" dirty="0"/>
                        <a:t>1</a:t>
                      </a:r>
                      <a:endParaRPr lang="en-IN" sz="2400" dirty="0"/>
                    </a:p>
                  </a:txBody>
                  <a:tcPr marL="137670" marR="137670" marT="68837" marB="68837"/>
                </a:tc>
                <a:extLst>
                  <a:ext uri="{0D108BD9-81ED-4DB2-BD59-A6C34878D82A}">
                    <a16:rowId xmlns:a16="http://schemas.microsoft.com/office/drawing/2014/main" val="197937533"/>
                  </a:ext>
                </a:extLst>
              </a:tr>
              <a:tr h="535141">
                <a:tc>
                  <a:txBody>
                    <a:bodyPr/>
                    <a:lstStyle/>
                    <a:p>
                      <a:r>
                        <a:rPr lang="en-US" sz="2400" dirty="0"/>
                        <a:t>5</a:t>
                      </a:r>
                      <a:endParaRPr lang="en-IN" sz="2400" dirty="0"/>
                    </a:p>
                  </a:txBody>
                  <a:tcPr marL="137670" marR="137670" marT="68837" marB="68837"/>
                </a:tc>
                <a:tc>
                  <a:txBody>
                    <a:bodyPr/>
                    <a:lstStyle/>
                    <a:p>
                      <a:r>
                        <a:rPr lang="en-US" sz="2400" dirty="0"/>
                        <a:t>4</a:t>
                      </a:r>
                      <a:endParaRPr lang="en-IN" sz="2400" dirty="0"/>
                    </a:p>
                  </a:txBody>
                  <a:tcPr marL="137670" marR="137670" marT="68837" marB="68837"/>
                </a:tc>
                <a:tc>
                  <a:txBody>
                    <a:bodyPr/>
                    <a:lstStyle/>
                    <a:p>
                      <a:r>
                        <a:rPr lang="en-US" sz="2400" dirty="0"/>
                        <a:t>3</a:t>
                      </a:r>
                      <a:endParaRPr lang="en-IN" sz="2400" dirty="0"/>
                    </a:p>
                  </a:txBody>
                  <a:tcPr marL="137670" marR="137670" marT="68837" marB="68837"/>
                </a:tc>
                <a:extLst>
                  <a:ext uri="{0D108BD9-81ED-4DB2-BD59-A6C34878D82A}">
                    <a16:rowId xmlns:a16="http://schemas.microsoft.com/office/drawing/2014/main" val="2966312599"/>
                  </a:ext>
                </a:extLst>
              </a:tr>
              <a:tr h="535141">
                <a:tc>
                  <a:txBody>
                    <a:bodyPr/>
                    <a:lstStyle/>
                    <a:p>
                      <a:r>
                        <a:rPr lang="en-US" sz="2400" dirty="0"/>
                        <a:t>6</a:t>
                      </a:r>
                      <a:endParaRPr lang="en-IN" sz="2400" dirty="0"/>
                    </a:p>
                  </a:txBody>
                  <a:tcPr marL="137670" marR="137670" marT="68837" marB="68837"/>
                </a:tc>
                <a:tc>
                  <a:txBody>
                    <a:bodyPr/>
                    <a:lstStyle/>
                    <a:p>
                      <a:r>
                        <a:rPr lang="en-US" sz="2400" dirty="0"/>
                        <a:t>4</a:t>
                      </a:r>
                      <a:endParaRPr lang="en-IN" sz="2400" dirty="0"/>
                    </a:p>
                  </a:txBody>
                  <a:tcPr marL="137670" marR="137670" marT="68837" marB="68837"/>
                </a:tc>
                <a:tc>
                  <a:txBody>
                    <a:bodyPr/>
                    <a:lstStyle/>
                    <a:p>
                      <a:r>
                        <a:rPr lang="en-US" sz="2400" dirty="0"/>
                        <a:t>1</a:t>
                      </a:r>
                      <a:endParaRPr lang="en-IN" sz="2400" dirty="0"/>
                    </a:p>
                  </a:txBody>
                  <a:tcPr marL="137670" marR="137670" marT="68837" marB="68837"/>
                </a:tc>
                <a:extLst>
                  <a:ext uri="{0D108BD9-81ED-4DB2-BD59-A6C34878D82A}">
                    <a16:rowId xmlns:a16="http://schemas.microsoft.com/office/drawing/2014/main" val="3866790214"/>
                  </a:ext>
                </a:extLst>
              </a:tr>
            </a:tbl>
          </a:graphicData>
        </a:graphic>
      </p:graphicFrame>
      <p:cxnSp>
        <p:nvCxnSpPr>
          <p:cNvPr id="8" name="Straight Connector 7">
            <a:extLst>
              <a:ext uri="{FF2B5EF4-FFF2-40B4-BE49-F238E27FC236}">
                <a16:creationId xmlns:a16="http://schemas.microsoft.com/office/drawing/2014/main" id="{E44C5882-2454-4149-9C91-0AA450038649}"/>
              </a:ext>
            </a:extLst>
          </p:cNvPr>
          <p:cNvCxnSpPr>
            <a:cxnSpLocks/>
            <a:endCxn id="4" idx="3"/>
          </p:cNvCxnSpPr>
          <p:nvPr/>
        </p:nvCxnSpPr>
        <p:spPr>
          <a:xfrm>
            <a:off x="6687793" y="7915860"/>
            <a:ext cx="1" cy="47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6497E6-056E-4457-AE92-B82B76B85162}"/>
              </a:ext>
            </a:extLst>
          </p:cNvPr>
          <p:cNvCxnSpPr>
            <a:cxnSpLocks/>
            <a:endCxn id="5" idx="1"/>
          </p:cNvCxnSpPr>
          <p:nvPr/>
        </p:nvCxnSpPr>
        <p:spPr>
          <a:xfrm flipV="1">
            <a:off x="6687793" y="7767755"/>
            <a:ext cx="1457364" cy="7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1683B5-88B5-443B-A0A9-149DB07FDE49}"/>
              </a:ext>
            </a:extLst>
          </p:cNvPr>
          <p:cNvCxnSpPr/>
          <p:nvPr/>
        </p:nvCxnSpPr>
        <p:spPr>
          <a:xfrm flipV="1">
            <a:off x="7938854" y="7563784"/>
            <a:ext cx="248577" cy="2110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9E16AD-C2F8-4946-AFE7-6FC32265566E}"/>
              </a:ext>
            </a:extLst>
          </p:cNvPr>
          <p:cNvCxnSpPr/>
          <p:nvPr/>
        </p:nvCxnSpPr>
        <p:spPr>
          <a:xfrm>
            <a:off x="7951721" y="7806254"/>
            <a:ext cx="248577" cy="219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6D1C85-02B2-4671-9F5A-CFCDB909584E}"/>
              </a:ext>
            </a:extLst>
          </p:cNvPr>
          <p:cNvCxnSpPr/>
          <p:nvPr/>
        </p:nvCxnSpPr>
        <p:spPr>
          <a:xfrm flipH="1" flipV="1">
            <a:off x="6736246" y="7552646"/>
            <a:ext cx="188818" cy="215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31F2CBB-75C7-4A24-A0B0-E488B2AB5182}"/>
              </a:ext>
            </a:extLst>
          </p:cNvPr>
          <p:cNvCxnSpPr>
            <a:cxnSpLocks/>
          </p:cNvCxnSpPr>
          <p:nvPr/>
        </p:nvCxnSpPr>
        <p:spPr>
          <a:xfrm flipH="1">
            <a:off x="6719794" y="7811408"/>
            <a:ext cx="188818" cy="219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035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D4347-A2F3-4483-9BAB-61AE20079A2B}"/>
              </a:ext>
            </a:extLst>
          </p:cNvPr>
          <p:cNvPicPr>
            <a:picLocks noChangeAspect="1"/>
          </p:cNvPicPr>
          <p:nvPr/>
        </p:nvPicPr>
        <p:blipFill>
          <a:blip r:embed="rId2"/>
          <a:stretch>
            <a:fillRect/>
          </a:stretch>
        </p:blipFill>
        <p:spPr>
          <a:xfrm>
            <a:off x="2629082" y="1414226"/>
            <a:ext cx="14455424" cy="8260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9362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F834-B6C0-4715-97AA-6AC93FDA1D8D}"/>
              </a:ext>
            </a:extLst>
          </p:cNvPr>
          <p:cNvSpPr>
            <a:spLocks noGrp="1"/>
          </p:cNvSpPr>
          <p:nvPr>
            <p:ph type="title"/>
          </p:nvPr>
        </p:nvSpPr>
        <p:spPr>
          <a:xfrm>
            <a:off x="2358001" y="1069394"/>
            <a:ext cx="15399907" cy="1343423"/>
          </a:xfrm>
        </p:spPr>
        <p:txBody>
          <a:bodyPr>
            <a:normAutofit/>
          </a:bodyPr>
          <a:lstStyle/>
          <a:p>
            <a:r>
              <a:rPr lang="en-IN" sz="5420" b="1" dirty="0">
                <a:latin typeface="Times New Roman" panose="02020603050405020304" pitchFamily="18" charset="0"/>
                <a:cs typeface="Times New Roman" panose="02020603050405020304" pitchFamily="18" charset="0"/>
              </a:rPr>
              <a:t>Entity Relationship Diagram (ERD)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FAFA4-F941-45B2-BC91-B14E6EE81E46}"/>
              </a:ext>
            </a:extLst>
          </p:cNvPr>
          <p:cNvSpPr>
            <a:spLocks noGrp="1"/>
          </p:cNvSpPr>
          <p:nvPr>
            <p:ph idx="1"/>
          </p:nvPr>
        </p:nvSpPr>
        <p:spPr>
          <a:xfrm>
            <a:off x="2845669" y="2619799"/>
            <a:ext cx="15399908" cy="6236208"/>
          </a:xfrm>
          <a:noFill/>
          <a:ln w="19050">
            <a:noFill/>
          </a:ln>
        </p:spPr>
        <p:txBody>
          <a:bodyPr>
            <a:normAutofit/>
          </a:bodyPr>
          <a:lstStyle/>
          <a:p>
            <a:pPr algn="just"/>
            <a:r>
              <a:rPr lang="en-US" sz="3200" dirty="0">
                <a:latin typeface="Times New Roman" panose="02020603050405020304" pitchFamily="18" charset="0"/>
                <a:cs typeface="Times New Roman" panose="02020603050405020304" pitchFamily="18" charset="0"/>
              </a:rPr>
              <a:t>An Entity Relationship (ER) Diagram is a type of flowchart that illustrates how “entities” relate to each other within a database.</a:t>
            </a:r>
          </a:p>
          <a:p>
            <a:pPr algn="just"/>
            <a:r>
              <a:rPr lang="en-US" sz="3200" dirty="0">
                <a:latin typeface="Times New Roman" panose="02020603050405020304" pitchFamily="18" charset="0"/>
                <a:cs typeface="Times New Roman" panose="02020603050405020304" pitchFamily="18" charset="0"/>
              </a:rPr>
              <a:t>ER Diagrams are composed of entities, relationships and attributes.</a:t>
            </a:r>
          </a:p>
          <a:p>
            <a:pPr algn="just"/>
            <a:r>
              <a:rPr lang="en-IN" altLang="en-US" sz="3200" dirty="0">
                <a:latin typeface="Times New Roman" panose="02020603050405020304" pitchFamily="18" charset="0"/>
                <a:cs typeface="Times New Roman" panose="02020603050405020304" pitchFamily="18" charset="0"/>
              </a:rPr>
              <a:t>Entities: Entities are real-world objects or concepts represented in the database. </a:t>
            </a:r>
          </a:p>
          <a:p>
            <a:pPr marL="739247" lvl="1" indent="0">
              <a:buNone/>
            </a:pPr>
            <a:r>
              <a:rPr lang="en-IN" altLang="en-US" sz="2553" dirty="0">
                <a:latin typeface="Times New Roman" panose="02020603050405020304" pitchFamily="18" charset="0"/>
                <a:cs typeface="Times New Roman" panose="02020603050405020304" pitchFamily="18" charset="0"/>
              </a:rPr>
              <a:t>        Examples: Employee, Customer, Product.</a:t>
            </a:r>
          </a:p>
          <a:p>
            <a:r>
              <a:rPr lang="en-IN" altLang="en-US" sz="3200" dirty="0">
                <a:latin typeface="Times New Roman" panose="02020603050405020304" pitchFamily="18" charset="0"/>
                <a:cs typeface="Times New Roman" panose="02020603050405020304" pitchFamily="18" charset="0"/>
              </a:rPr>
              <a:t>Relationships: Relationships define how entities are connected to each other.</a:t>
            </a:r>
          </a:p>
          <a:p>
            <a:r>
              <a:rPr lang="en-IN" altLang="en-US" sz="3200" dirty="0">
                <a:latin typeface="Times New Roman" panose="02020603050405020304" pitchFamily="18" charset="0"/>
                <a:cs typeface="Times New Roman" panose="02020603050405020304" pitchFamily="18" charset="0"/>
              </a:rPr>
              <a:t>Attributes: Attributes are characteristics of entities.</a:t>
            </a:r>
          </a:p>
          <a:p>
            <a:pPr marL="650154" indent="-487616">
              <a:buSzPct val="45000"/>
              <a:buNone/>
              <a:tabLst>
                <a:tab pos="676447" algn="l"/>
                <a:tab pos="1352893" algn="l"/>
                <a:tab pos="2029340" algn="l"/>
                <a:tab pos="2705786" algn="l"/>
                <a:tab pos="3382232" algn="l"/>
                <a:tab pos="4058679" algn="l"/>
                <a:tab pos="4735125" algn="l"/>
                <a:tab pos="5411572" algn="l"/>
                <a:tab pos="6088019" algn="l"/>
                <a:tab pos="6764465" algn="l"/>
                <a:tab pos="7440912" algn="l"/>
                <a:tab pos="8117359" algn="l"/>
                <a:tab pos="8793804" algn="l"/>
                <a:tab pos="9470251" algn="l"/>
                <a:tab pos="10146698" algn="l"/>
                <a:tab pos="10823144" algn="l"/>
                <a:tab pos="11499591" algn="l"/>
                <a:tab pos="12176037" algn="l"/>
                <a:tab pos="12852484" algn="l"/>
                <a:tab pos="13528931" algn="l"/>
              </a:tabLst>
            </a:pPr>
            <a:r>
              <a:rPr lang="en-IN" altLang="en-US" sz="32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Example : Attribute for Employee: Name, ID</a:t>
            </a:r>
          </a:p>
        </p:txBody>
      </p:sp>
    </p:spTree>
    <p:extLst>
      <p:ext uri="{BB962C8B-B14F-4D97-AF65-F5344CB8AC3E}">
        <p14:creationId xmlns:p14="http://schemas.microsoft.com/office/powerpoint/2010/main" val="419798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A3DCB7-E118-8C35-FE35-9B9EE7C425D7}"/>
              </a:ext>
            </a:extLst>
          </p:cNvPr>
          <p:cNvPicPr>
            <a:picLocks noChangeAspect="1"/>
          </p:cNvPicPr>
          <p:nvPr/>
        </p:nvPicPr>
        <p:blipFill>
          <a:blip r:embed="rId2"/>
          <a:stretch>
            <a:fillRect/>
          </a:stretch>
        </p:blipFill>
        <p:spPr>
          <a:xfrm>
            <a:off x="2675223" y="2822028"/>
            <a:ext cx="15376294" cy="4442423"/>
          </a:xfrm>
          <a:prstGeom prst="rect">
            <a:avLst/>
          </a:prstGeom>
        </p:spPr>
      </p:pic>
    </p:spTree>
    <p:extLst>
      <p:ext uri="{BB962C8B-B14F-4D97-AF65-F5344CB8AC3E}">
        <p14:creationId xmlns:p14="http://schemas.microsoft.com/office/powerpoint/2010/main" val="426569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3E8E37-D60D-46FC-B2E1-4A63B1B29A5A}"/>
              </a:ext>
            </a:extLst>
          </p:cNvPr>
          <p:cNvPicPr>
            <a:picLocks noChangeAspect="1"/>
          </p:cNvPicPr>
          <p:nvPr/>
        </p:nvPicPr>
        <p:blipFill>
          <a:blip r:embed="rId2"/>
          <a:stretch>
            <a:fillRect/>
          </a:stretch>
        </p:blipFill>
        <p:spPr>
          <a:xfrm>
            <a:off x="3622258" y="1517904"/>
            <a:ext cx="14919660" cy="8961217"/>
          </a:xfrm>
          <a:prstGeom prst="rect">
            <a:avLst/>
          </a:prstGeom>
        </p:spPr>
      </p:pic>
      <p:sp>
        <p:nvSpPr>
          <p:cNvPr id="2" name="TextBox 1">
            <a:extLst>
              <a:ext uri="{FF2B5EF4-FFF2-40B4-BE49-F238E27FC236}">
                <a16:creationId xmlns:a16="http://schemas.microsoft.com/office/drawing/2014/main" id="{2C02E2D6-B22B-DCC1-D58A-FD1C30C693C3}"/>
              </a:ext>
            </a:extLst>
          </p:cNvPr>
          <p:cNvSpPr txBox="1"/>
          <p:nvPr/>
        </p:nvSpPr>
        <p:spPr>
          <a:xfrm>
            <a:off x="5468112" y="475488"/>
            <a:ext cx="9180576"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Student ER Diagram</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733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4000"/>
          </a:schemeClr>
        </a:solidFill>
        <a:effectLst/>
      </p:bgPr>
    </p:bg>
    <p:spTree>
      <p:nvGrpSpPr>
        <p:cNvPr id="1" name="">
          <a:extLst>
            <a:ext uri="{FF2B5EF4-FFF2-40B4-BE49-F238E27FC236}">
              <a16:creationId xmlns:a16="http://schemas.microsoft.com/office/drawing/2014/main" id="{85AFA1B4-EFB6-E211-24F7-A382DC13F84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3AEF4E-9966-1744-CE6C-CE30C9FC0DD3}"/>
              </a:ext>
            </a:extLst>
          </p:cNvPr>
          <p:cNvSpPr txBox="1"/>
          <p:nvPr/>
        </p:nvSpPr>
        <p:spPr>
          <a:xfrm>
            <a:off x="5468112" y="475488"/>
            <a:ext cx="9180576"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Employee ER Diagram</a:t>
            </a:r>
            <a:endParaRPr lang="en-IN" sz="5400" b="1" dirty="0">
              <a:latin typeface="Times New Roman" panose="02020603050405020304" pitchFamily="18" charset="0"/>
              <a:cs typeface="Times New Roman" panose="02020603050405020304" pitchFamily="18" charset="0"/>
            </a:endParaRPr>
          </a:p>
        </p:txBody>
      </p:sp>
      <p:pic>
        <p:nvPicPr>
          <p:cNvPr id="2050" name="Picture 2" descr="an exemplery ER diagram on workbench">
            <a:extLst>
              <a:ext uri="{FF2B5EF4-FFF2-40B4-BE49-F238E27FC236}">
                <a16:creationId xmlns:a16="http://schemas.microsoft.com/office/drawing/2014/main" id="{5CE9297E-E72A-E156-CA57-22ED1C932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096" y="1714056"/>
            <a:ext cx="15006873" cy="819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390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C03E-D77F-41BC-9EF2-669B67E24D1E}"/>
              </a:ext>
            </a:extLst>
          </p:cNvPr>
          <p:cNvSpPr>
            <a:spLocks noGrp="1"/>
          </p:cNvSpPr>
          <p:nvPr>
            <p:ph type="title"/>
          </p:nvPr>
        </p:nvSpPr>
        <p:spPr>
          <a:xfrm>
            <a:off x="3009105" y="256835"/>
            <a:ext cx="13695363" cy="1434070"/>
          </a:xfrm>
        </p:spPr>
        <p:txBody>
          <a:bodyPr>
            <a:normAutofit/>
          </a:bodyPr>
          <a:lstStyle/>
          <a:p>
            <a:r>
              <a:rPr lang="en-US" sz="5420" b="1" dirty="0">
                <a:latin typeface="Times New Roman" panose="02020603050405020304" pitchFamily="18" charset="0"/>
                <a:cs typeface="Times New Roman" panose="02020603050405020304" pitchFamily="18" charset="0"/>
              </a:rPr>
              <a:t>SQL Data Types</a:t>
            </a:r>
            <a:endParaRPr lang="en-IN" sz="542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ABF107-9E9F-4B67-8CBB-DA26C78E73CE}"/>
              </a:ext>
            </a:extLst>
          </p:cNvPr>
          <p:cNvSpPr>
            <a:spLocks noGrp="1"/>
          </p:cNvSpPr>
          <p:nvPr>
            <p:ph idx="1"/>
          </p:nvPr>
        </p:nvSpPr>
        <p:spPr>
          <a:xfrm>
            <a:off x="3571363" y="2202969"/>
            <a:ext cx="15228701" cy="8088153"/>
          </a:xfrm>
          <a:noFill/>
          <a:ln w="19050">
            <a:noFill/>
          </a:ln>
        </p:spPr>
        <p:txBody>
          <a:bodyPr>
            <a:normAutofit fontScale="92500"/>
          </a:bodyPr>
          <a:lstStyle/>
          <a:p>
            <a:r>
              <a:rPr lang="en-US" sz="4100" b="1" dirty="0">
                <a:latin typeface="Times New Roman" panose="02020603050405020304" pitchFamily="18" charset="0"/>
                <a:cs typeface="Times New Roman" panose="02020603050405020304" pitchFamily="18" charset="0"/>
              </a:rPr>
              <a:t>In SQL, data types define the which  kind of data that can be stored in a column or variable. </a:t>
            </a:r>
          </a:p>
          <a:p>
            <a:pPr marL="1478494" lvl="2" indent="0">
              <a:buNone/>
            </a:pPr>
            <a:r>
              <a:rPr lang="en-US" b="1" dirty="0">
                <a:latin typeface="Times New Roman" panose="02020603050405020304" pitchFamily="18" charset="0"/>
                <a:cs typeface="Times New Roman" panose="02020603050405020304" pitchFamily="18" charset="0"/>
              </a:rPr>
              <a:t>1. CHAR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String(0-255), can store characters of fixed length  [eg:  CHAR(50)]</a:t>
            </a:r>
          </a:p>
          <a:p>
            <a:pPr marL="1478494" lvl="2" indent="0">
              <a:buNone/>
            </a:pPr>
            <a:r>
              <a:rPr lang="en-US" b="1" dirty="0">
                <a:latin typeface="Times New Roman" panose="02020603050405020304" pitchFamily="18" charset="0"/>
                <a:cs typeface="Times New Roman" panose="02020603050405020304" pitchFamily="18" charset="0"/>
              </a:rPr>
              <a:t>2.  VARCHAR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String(0-255), can store characters up to given length  [eg:  VARCHAR(50) ]</a:t>
            </a:r>
          </a:p>
          <a:p>
            <a:pPr marL="1478494" lvl="2" indent="0">
              <a:buNone/>
            </a:pPr>
            <a:r>
              <a:rPr lang="en-US" b="1" dirty="0">
                <a:latin typeface="Times New Roman" panose="02020603050405020304" pitchFamily="18" charset="0"/>
                <a:cs typeface="Times New Roman" panose="02020603050405020304" pitchFamily="18" charset="0"/>
              </a:rPr>
              <a:t>3. </a:t>
            </a:r>
            <a:r>
              <a:rPr lang="en-IN" b="1" dirty="0">
                <a:latin typeface="Times New Roman" panose="02020603050405020304" pitchFamily="18" charset="0"/>
                <a:cs typeface="Times New Roman" panose="02020603050405020304" pitchFamily="18" charset="0"/>
              </a:rPr>
              <a:t>INT              </a:t>
            </a:r>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Integer( -2,147,483,648 to 2,147,483,647 )</a:t>
            </a:r>
          </a:p>
          <a:p>
            <a:pPr marL="1478494" lvl="2" indent="0">
              <a:buNone/>
            </a:pPr>
            <a:r>
              <a:rPr lang="en-US" b="1" dirty="0">
                <a:latin typeface="Times New Roman" panose="02020603050405020304" pitchFamily="18" charset="0"/>
                <a:cs typeface="Times New Roman" panose="02020603050405020304" pitchFamily="18" charset="0"/>
              </a:rPr>
              <a:t>4. </a:t>
            </a:r>
            <a:r>
              <a:rPr lang="en-IN" b="1" dirty="0">
                <a:latin typeface="Times New Roman" panose="02020603050405020304" pitchFamily="18" charset="0"/>
                <a:cs typeface="Times New Roman" panose="02020603050405020304" pitchFamily="18" charset="0"/>
              </a:rPr>
              <a:t>TINYINT     </a:t>
            </a:r>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Integer(-128 to 127) </a:t>
            </a:r>
          </a:p>
          <a:p>
            <a:pPr marL="1478494" lvl="2" indent="0">
              <a:buNone/>
            </a:pPr>
            <a:r>
              <a:rPr lang="en-US" b="1" dirty="0">
                <a:latin typeface="Times New Roman" panose="02020603050405020304" pitchFamily="18" charset="0"/>
                <a:cs typeface="Times New Roman" panose="02020603050405020304" pitchFamily="18" charset="0"/>
              </a:rPr>
              <a:t>5. BIGINT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Integer( -9,223,372,036,854,775,808 to 9,223,372,036,854,775,807 ) </a:t>
            </a:r>
            <a:endParaRPr lang="en-IN" dirty="0">
              <a:solidFill>
                <a:schemeClr val="tx1"/>
              </a:solidFill>
              <a:latin typeface="Times New Roman" panose="02020603050405020304" pitchFamily="18" charset="0"/>
              <a:cs typeface="Times New Roman" panose="02020603050405020304" pitchFamily="18" charset="0"/>
            </a:endParaRPr>
          </a:p>
          <a:p>
            <a:pPr marL="1478494" lvl="2" indent="0">
              <a:buNone/>
            </a:pPr>
            <a:r>
              <a:rPr lang="en-US" b="1" dirty="0">
                <a:latin typeface="Times New Roman" panose="02020603050405020304" pitchFamily="18" charset="0"/>
                <a:cs typeface="Times New Roman" panose="02020603050405020304" pitchFamily="18" charset="0"/>
              </a:rPr>
              <a:t>6</a:t>
            </a: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FLOAT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Decimal number - with precision to 23 digits</a:t>
            </a:r>
          </a:p>
          <a:p>
            <a:pPr marL="1478494" lvl="2" indent="0">
              <a:buNone/>
            </a:pPr>
            <a:r>
              <a:rPr lang="en-US" b="1" dirty="0">
                <a:latin typeface="Times New Roman" panose="02020603050405020304" pitchFamily="18" charset="0"/>
                <a:cs typeface="Times New Roman" panose="02020603050405020304" pitchFamily="18" charset="0"/>
              </a:rPr>
              <a:t>7. DOUBLE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Decimal number - with 24 to 53 digits</a:t>
            </a:r>
          </a:p>
          <a:p>
            <a:pPr marL="1478494" lvl="2" indent="0">
              <a:buNone/>
            </a:pPr>
            <a:r>
              <a:rPr lang="en-US" b="1" dirty="0">
                <a:latin typeface="Times New Roman" panose="02020603050405020304" pitchFamily="18" charset="0"/>
                <a:cs typeface="Times New Roman" panose="02020603050405020304" pitchFamily="18" charset="0"/>
              </a:rPr>
              <a:t>8. BOOLEAN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Boolean values 0 or 1</a:t>
            </a:r>
          </a:p>
          <a:p>
            <a:pPr marL="1478494" lvl="2" indent="0">
              <a:buNone/>
            </a:pPr>
            <a:r>
              <a:rPr lang="en-US" b="1" dirty="0">
                <a:latin typeface="Times New Roman" panose="02020603050405020304" pitchFamily="18" charset="0"/>
                <a:cs typeface="Times New Roman" panose="02020603050405020304" pitchFamily="18" charset="0"/>
              </a:rPr>
              <a:t>9. DATE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Date in format of YYYY-MM-DD ranging from 1000-01-01 to 9999-12-31</a:t>
            </a:r>
          </a:p>
          <a:p>
            <a:pPr marL="1478494" lvl="2" indent="0">
              <a:buNone/>
            </a:pPr>
            <a:r>
              <a:rPr lang="en-US" b="1" dirty="0">
                <a:latin typeface="Times New Roman" panose="02020603050405020304" pitchFamily="18" charset="0"/>
                <a:cs typeface="Times New Roman" panose="02020603050405020304" pitchFamily="18" charset="0"/>
              </a:rPr>
              <a:t>10. </a:t>
            </a:r>
            <a:r>
              <a:rPr lang="en-IN" b="1" dirty="0">
                <a:latin typeface="Times New Roman" panose="02020603050405020304" pitchFamily="18" charset="0"/>
                <a:cs typeface="Times New Roman" panose="02020603050405020304" pitchFamily="18" charset="0"/>
              </a:rPr>
              <a:t>TIME         </a:t>
            </a:r>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HH:MM:SS</a:t>
            </a:r>
          </a:p>
          <a:p>
            <a:pPr marL="1478494" lvl="2" indent="0">
              <a:buNone/>
            </a:pPr>
            <a:r>
              <a:rPr lang="en-US" b="1" dirty="0">
                <a:latin typeface="Times New Roman" panose="02020603050405020304" pitchFamily="18" charset="0"/>
                <a:cs typeface="Times New Roman" panose="02020603050405020304" pitchFamily="18" charset="0"/>
              </a:rPr>
              <a:t>11</a:t>
            </a: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YEAR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Year in 4 digits format ranging from 1901 to 2155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307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395E83-5239-42F1-A292-AA3914B1FBEE}"/>
              </a:ext>
            </a:extLst>
          </p:cNvPr>
          <p:cNvSpPr>
            <a:spLocks noGrp="1"/>
          </p:cNvSpPr>
          <p:nvPr>
            <p:ph type="body" idx="1"/>
          </p:nvPr>
        </p:nvSpPr>
        <p:spPr>
          <a:xfrm>
            <a:off x="2242258" y="2117939"/>
            <a:ext cx="8512069" cy="1060062"/>
          </a:xfrm>
          <a:solidFill>
            <a:schemeClr val="bg1"/>
          </a:solidFill>
          <a:ln w="19050" cmpd="sng">
            <a:solidFill>
              <a:schemeClr val="tx1"/>
            </a:solidFill>
          </a:ln>
        </p:spPr>
        <p:txBody>
          <a:bodyPr>
            <a:normAutofit/>
          </a:bodyPr>
          <a:lstStyle/>
          <a:p>
            <a:r>
              <a:rPr lang="en-US" sz="4215" b="1" dirty="0">
                <a:solidFill>
                  <a:schemeClr val="tx1"/>
                </a:solidFill>
                <a:latin typeface="Times New Roman" panose="02020603050405020304" pitchFamily="18" charset="0"/>
                <a:cs typeface="Times New Roman" panose="02020603050405020304" pitchFamily="18" charset="0"/>
              </a:rPr>
              <a:t>CHAR</a:t>
            </a:r>
            <a:endParaRPr lang="en-IN" sz="4215"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72896F-C7E7-4F81-B40E-0BC9B1191BD1}"/>
              </a:ext>
            </a:extLst>
          </p:cNvPr>
          <p:cNvSpPr>
            <a:spLocks noGrp="1"/>
          </p:cNvSpPr>
          <p:nvPr>
            <p:ph sz="half" idx="2"/>
          </p:nvPr>
        </p:nvSpPr>
        <p:spPr>
          <a:xfrm>
            <a:off x="2242260" y="3418739"/>
            <a:ext cx="8512068" cy="6145885"/>
          </a:xfrm>
          <a:solidFill>
            <a:schemeClr val="bg1"/>
          </a:solidFill>
          <a:ln w="19050" cmpd="sng">
            <a:solidFill>
              <a:schemeClr val="tx1"/>
            </a:solidFill>
          </a:ln>
        </p:spPr>
        <p:txBody>
          <a:bodyPr>
            <a:normAutofit fontScale="77500" lnSpcReduction="20000"/>
          </a:bodyPr>
          <a:lstStyle/>
          <a:p>
            <a:r>
              <a:rPr lang="en-US" sz="3615" dirty="0">
                <a:solidFill>
                  <a:schemeClr val="tx1"/>
                </a:solidFill>
                <a:latin typeface="Times New Roman" panose="02020603050405020304" pitchFamily="18" charset="0"/>
                <a:cs typeface="Times New Roman" panose="02020603050405020304" pitchFamily="18" charset="0"/>
              </a:rPr>
              <a:t>‘CHAR’ is a fixed-length data type.</a:t>
            </a:r>
            <a:endParaRPr lang="en-IN" sz="3615" dirty="0">
              <a:solidFill>
                <a:schemeClr val="tx1"/>
              </a:solidFill>
              <a:latin typeface="Times New Roman" panose="02020603050405020304" pitchFamily="18" charset="0"/>
              <a:cs typeface="Times New Roman" panose="02020603050405020304" pitchFamily="18" charset="0"/>
            </a:endParaRPr>
          </a:p>
          <a:p>
            <a:r>
              <a:rPr lang="en-US" sz="3615" dirty="0">
                <a:solidFill>
                  <a:schemeClr val="tx1"/>
                </a:solidFill>
                <a:latin typeface="Times New Roman" panose="02020603050405020304" pitchFamily="18" charset="0"/>
                <a:cs typeface="Times New Roman" panose="02020603050405020304" pitchFamily="18" charset="0"/>
              </a:rPr>
              <a:t>C</a:t>
            </a:r>
            <a:r>
              <a:rPr lang="en-IN" sz="3615" dirty="0">
                <a:solidFill>
                  <a:schemeClr val="tx1"/>
                </a:solidFill>
                <a:latin typeface="Times New Roman" panose="02020603050405020304" pitchFamily="18" charset="0"/>
                <a:cs typeface="Times New Roman" panose="02020603050405020304" pitchFamily="18" charset="0"/>
              </a:rPr>
              <a:t>HAR(10) will always store 10 characters. </a:t>
            </a:r>
          </a:p>
          <a:p>
            <a:r>
              <a:rPr lang="en-US" sz="3615" dirty="0">
                <a:solidFill>
                  <a:schemeClr val="tx1"/>
                </a:solidFill>
                <a:latin typeface="Times New Roman" panose="02020603050405020304" pitchFamily="18" charset="0"/>
                <a:cs typeface="Times New Roman" panose="02020603050405020304" pitchFamily="18" charset="0"/>
              </a:rPr>
              <a:t>I</a:t>
            </a:r>
            <a:r>
              <a:rPr lang="en-IN" sz="3615" dirty="0">
                <a:solidFill>
                  <a:schemeClr val="tx1"/>
                </a:solidFill>
                <a:latin typeface="Times New Roman" panose="02020603050405020304" pitchFamily="18" charset="0"/>
                <a:cs typeface="Times New Roman" panose="02020603050405020304" pitchFamily="18" charset="0"/>
              </a:rPr>
              <a:t>f the data you store in a char column is shorter than the defined length, SQL will pad the remaining space with spaces.</a:t>
            </a:r>
          </a:p>
          <a:p>
            <a:r>
              <a:rPr lang="en-US" sz="3615" dirty="0">
                <a:solidFill>
                  <a:schemeClr val="tx1"/>
                </a:solidFill>
                <a:latin typeface="Times New Roman" panose="02020603050405020304" pitchFamily="18" charset="0"/>
                <a:cs typeface="Times New Roman" panose="02020603050405020304" pitchFamily="18" charset="0"/>
              </a:rPr>
              <a:t>Eg : Store “abc” in a CHAR(10)column</a:t>
            </a:r>
          </a:p>
          <a:p>
            <a:pPr marL="0" indent="0">
              <a:buNone/>
            </a:pPr>
            <a:endParaRPr lang="en-US" dirty="0"/>
          </a:p>
          <a:p>
            <a:pPr marL="0" indent="0">
              <a:buNone/>
            </a:pPr>
            <a:endParaRPr lang="en-US" dirty="0"/>
          </a:p>
          <a:p>
            <a:r>
              <a:rPr lang="en-US" sz="3915" dirty="0">
                <a:solidFill>
                  <a:schemeClr val="tx1"/>
                </a:solidFill>
                <a:latin typeface="Times New Roman" panose="02020603050405020304" pitchFamily="18" charset="0"/>
                <a:cs typeface="Times New Roman" panose="02020603050405020304" pitchFamily="18" charset="0"/>
              </a:rPr>
              <a:t>Lead to inefficient use of space</a:t>
            </a:r>
          </a:p>
          <a:p>
            <a:r>
              <a:rPr lang="en-US" sz="3915" dirty="0">
                <a:solidFill>
                  <a:schemeClr val="tx1"/>
                </a:solidFill>
                <a:latin typeface="Times New Roman" panose="02020603050405020304" pitchFamily="18" charset="0"/>
                <a:cs typeface="Times New Roman" panose="02020603050405020304" pitchFamily="18" charset="0"/>
              </a:rPr>
              <a:t>Use when the data entries in a column are expected to be of a consistent and fixed length.</a:t>
            </a:r>
          </a:p>
          <a:p>
            <a:pPr marL="0" indent="0">
              <a:buNone/>
            </a:pPr>
            <a:r>
              <a:rPr lang="en-US" sz="3915" dirty="0">
                <a:solidFill>
                  <a:schemeClr val="tx1"/>
                </a:solidFill>
                <a:latin typeface="Times New Roman" panose="02020603050405020304" pitchFamily="18" charset="0"/>
                <a:cs typeface="Times New Roman" panose="02020603050405020304" pitchFamily="18" charset="0"/>
              </a:rPr>
              <a:t>Eg: Country codes, fixed – length identifiers</a:t>
            </a:r>
          </a:p>
        </p:txBody>
      </p:sp>
      <p:sp>
        <p:nvSpPr>
          <p:cNvPr id="4" name="Content Placeholder 3">
            <a:extLst>
              <a:ext uri="{FF2B5EF4-FFF2-40B4-BE49-F238E27FC236}">
                <a16:creationId xmlns:a16="http://schemas.microsoft.com/office/drawing/2014/main" id="{95664D07-8D2F-4DAA-8BDC-9E5D06343977}"/>
              </a:ext>
            </a:extLst>
          </p:cNvPr>
          <p:cNvSpPr>
            <a:spLocks noGrp="1"/>
          </p:cNvSpPr>
          <p:nvPr>
            <p:ph sz="quarter" idx="4"/>
          </p:nvPr>
        </p:nvSpPr>
        <p:spPr>
          <a:xfrm>
            <a:off x="10925974" y="3418739"/>
            <a:ext cx="8512068" cy="6145885"/>
          </a:xfrm>
          <a:solidFill>
            <a:schemeClr val="bg1"/>
          </a:solidFill>
          <a:ln w="19050" cmpd="sng">
            <a:solidFill>
              <a:schemeClr val="tx1"/>
            </a:solidFill>
          </a:ln>
        </p:spPr>
        <p:txBody>
          <a:bodyPr>
            <a:normAutofit fontScale="77500" lnSpcReduction="20000"/>
          </a:bodyPr>
          <a:lstStyle/>
          <a:p>
            <a:r>
              <a:rPr lang="en-US" sz="3615" dirty="0">
                <a:solidFill>
                  <a:schemeClr val="tx1"/>
                </a:solidFill>
                <a:latin typeface="Times New Roman" panose="02020603050405020304" pitchFamily="18" charset="0"/>
                <a:cs typeface="Times New Roman" panose="02020603050405020304" pitchFamily="18" charset="0"/>
              </a:rPr>
              <a:t>‘VARCHAR’ is a variable-length data type.</a:t>
            </a:r>
          </a:p>
          <a:p>
            <a:r>
              <a:rPr lang="en-US" sz="3615" dirty="0">
                <a:solidFill>
                  <a:schemeClr val="tx1"/>
                </a:solidFill>
                <a:latin typeface="Times New Roman" panose="02020603050405020304" pitchFamily="18" charset="0"/>
                <a:cs typeface="Times New Roman" panose="02020603050405020304" pitchFamily="18" charset="0"/>
              </a:rPr>
              <a:t>VARCHAR(10) can store up to 10 characters, but it will only use as much space as needed to store the actual string. </a:t>
            </a:r>
          </a:p>
          <a:p>
            <a:r>
              <a:rPr lang="en-US" sz="3615" dirty="0">
                <a:solidFill>
                  <a:schemeClr val="tx1"/>
                </a:solidFill>
                <a:latin typeface="Times New Roman" panose="02020603050405020304" pitchFamily="18" charset="0"/>
                <a:cs typeface="Times New Roman" panose="02020603050405020304" pitchFamily="18" charset="0"/>
              </a:rPr>
              <a:t>VARCHAR does not pad the stored strings with extra spaces.</a:t>
            </a:r>
          </a:p>
          <a:p>
            <a:r>
              <a:rPr lang="en-US" sz="3615" dirty="0">
                <a:solidFill>
                  <a:schemeClr val="tx1"/>
                </a:solidFill>
                <a:latin typeface="Times New Roman" panose="02020603050405020304" pitchFamily="18" charset="0"/>
                <a:cs typeface="Times New Roman" panose="02020603050405020304" pitchFamily="18" charset="0"/>
              </a:rPr>
              <a:t>Eg: Store “abc” in a VARCHAR(10) column</a:t>
            </a:r>
          </a:p>
          <a:p>
            <a:pPr marL="0" indent="0">
              <a:buNone/>
            </a:pPr>
            <a:endParaRPr lang="en-US" dirty="0"/>
          </a:p>
          <a:p>
            <a:endParaRPr lang="en-US" dirty="0"/>
          </a:p>
          <a:p>
            <a:r>
              <a:rPr lang="en-US" sz="3615" dirty="0">
                <a:solidFill>
                  <a:schemeClr val="tx1"/>
                </a:solidFill>
                <a:latin typeface="Times New Roman" panose="02020603050405020304" pitchFamily="18" charset="0"/>
                <a:cs typeface="Times New Roman" panose="02020603050405020304" pitchFamily="18" charset="0"/>
              </a:rPr>
              <a:t>Use when the length of the data entries varies considerably.</a:t>
            </a:r>
          </a:p>
          <a:p>
            <a:pPr marL="0" indent="0">
              <a:buNone/>
            </a:pPr>
            <a:r>
              <a:rPr lang="en-US" sz="3615" dirty="0">
                <a:solidFill>
                  <a:schemeClr val="tx1"/>
                </a:solidFill>
                <a:latin typeface="Times New Roman" panose="02020603050405020304" pitchFamily="18" charset="0"/>
                <a:cs typeface="Times New Roman" panose="02020603050405020304" pitchFamily="18" charset="0"/>
              </a:rPr>
              <a:t>Eg: Names, email address</a:t>
            </a:r>
            <a:endParaRPr lang="en-US" dirty="0"/>
          </a:p>
          <a:p>
            <a:pPr marL="0" indent="0">
              <a:buNone/>
            </a:pPr>
            <a:endParaRPr lang="en-IN" dirty="0"/>
          </a:p>
        </p:txBody>
      </p:sp>
      <p:sp>
        <p:nvSpPr>
          <p:cNvPr id="5" name="Text Placeholder 4">
            <a:extLst>
              <a:ext uri="{FF2B5EF4-FFF2-40B4-BE49-F238E27FC236}">
                <a16:creationId xmlns:a16="http://schemas.microsoft.com/office/drawing/2014/main" id="{9DA60C69-1B95-4879-BB28-92CA5CD3B258}"/>
              </a:ext>
            </a:extLst>
          </p:cNvPr>
          <p:cNvSpPr>
            <a:spLocks noGrp="1"/>
          </p:cNvSpPr>
          <p:nvPr>
            <p:ph type="body" sz="quarter" idx="13"/>
          </p:nvPr>
        </p:nvSpPr>
        <p:spPr>
          <a:xfrm>
            <a:off x="10925974" y="2117939"/>
            <a:ext cx="8512068" cy="1067072"/>
          </a:xfrm>
          <a:solidFill>
            <a:schemeClr val="bg1"/>
          </a:solidFill>
          <a:ln w="19050" cmpd="sng">
            <a:solidFill>
              <a:schemeClr val="tx1"/>
            </a:solidFill>
          </a:ln>
        </p:spPr>
        <p:txBody>
          <a:bodyPr>
            <a:normAutofit/>
          </a:bodyPr>
          <a:lstStyle/>
          <a:p>
            <a:r>
              <a:rPr lang="en-US" sz="4215" b="1" dirty="0">
                <a:solidFill>
                  <a:schemeClr val="tx1"/>
                </a:solidFill>
                <a:latin typeface="Times New Roman" panose="02020603050405020304" pitchFamily="18" charset="0"/>
                <a:cs typeface="Times New Roman" panose="02020603050405020304" pitchFamily="18" charset="0"/>
              </a:rPr>
              <a:t>VARCHAR</a:t>
            </a:r>
            <a:endParaRPr lang="en-IN" sz="4215" b="1" dirty="0">
              <a:solidFill>
                <a:schemeClr val="tx1"/>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0D18265D-BA11-4D84-BF45-6A7C19F26AF9}"/>
              </a:ext>
            </a:extLst>
          </p:cNvPr>
          <p:cNvSpPr>
            <a:spLocks noGrp="1"/>
          </p:cNvSpPr>
          <p:nvPr>
            <p:ph type="title"/>
          </p:nvPr>
        </p:nvSpPr>
        <p:spPr>
          <a:xfrm>
            <a:off x="2048256" y="152983"/>
            <a:ext cx="16751808" cy="1067072"/>
          </a:xfrm>
          <a:noFill/>
          <a:ln>
            <a:noFill/>
          </a:ln>
        </p:spPr>
        <p:txBody>
          <a:bodyPr>
            <a:normAutofit/>
          </a:bodyPr>
          <a:lstStyle/>
          <a:p>
            <a:r>
              <a:rPr lang="en-US" sz="6022" b="1" dirty="0">
                <a:latin typeface="Times New Roman" panose="02020603050405020304" pitchFamily="18" charset="0"/>
                <a:cs typeface="Times New Roman" panose="02020603050405020304" pitchFamily="18" charset="0"/>
              </a:rPr>
              <a:t>CHAR AND VARCHAR</a:t>
            </a:r>
            <a:endParaRPr lang="en-IN" sz="6022" b="1"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750D221C-56D8-4322-9E3A-E504500C57A9}"/>
              </a:ext>
            </a:extLst>
          </p:cNvPr>
          <p:cNvGraphicFramePr>
            <a:graphicFrameLocks noGrp="1"/>
          </p:cNvGraphicFramePr>
          <p:nvPr>
            <p:extLst>
              <p:ext uri="{D42A27DB-BD31-4B8C-83A1-F6EECF244321}">
                <p14:modId xmlns:p14="http://schemas.microsoft.com/office/powerpoint/2010/main" val="3097099605"/>
              </p:ext>
            </p:extLst>
          </p:nvPr>
        </p:nvGraphicFramePr>
        <p:xfrm>
          <a:off x="2383492" y="6418529"/>
          <a:ext cx="8229600" cy="702183"/>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966226120"/>
                    </a:ext>
                  </a:extLst>
                </a:gridCol>
                <a:gridCol w="822960">
                  <a:extLst>
                    <a:ext uri="{9D8B030D-6E8A-4147-A177-3AD203B41FA5}">
                      <a16:colId xmlns:a16="http://schemas.microsoft.com/office/drawing/2014/main" val="3035473299"/>
                    </a:ext>
                  </a:extLst>
                </a:gridCol>
                <a:gridCol w="822960">
                  <a:extLst>
                    <a:ext uri="{9D8B030D-6E8A-4147-A177-3AD203B41FA5}">
                      <a16:colId xmlns:a16="http://schemas.microsoft.com/office/drawing/2014/main" val="1467913907"/>
                    </a:ext>
                  </a:extLst>
                </a:gridCol>
                <a:gridCol w="822960">
                  <a:extLst>
                    <a:ext uri="{9D8B030D-6E8A-4147-A177-3AD203B41FA5}">
                      <a16:colId xmlns:a16="http://schemas.microsoft.com/office/drawing/2014/main" val="2430262849"/>
                    </a:ext>
                  </a:extLst>
                </a:gridCol>
                <a:gridCol w="822960">
                  <a:extLst>
                    <a:ext uri="{9D8B030D-6E8A-4147-A177-3AD203B41FA5}">
                      <a16:colId xmlns:a16="http://schemas.microsoft.com/office/drawing/2014/main" val="413320401"/>
                    </a:ext>
                  </a:extLst>
                </a:gridCol>
                <a:gridCol w="822960">
                  <a:extLst>
                    <a:ext uri="{9D8B030D-6E8A-4147-A177-3AD203B41FA5}">
                      <a16:colId xmlns:a16="http://schemas.microsoft.com/office/drawing/2014/main" val="3839453418"/>
                    </a:ext>
                  </a:extLst>
                </a:gridCol>
                <a:gridCol w="822960">
                  <a:extLst>
                    <a:ext uri="{9D8B030D-6E8A-4147-A177-3AD203B41FA5}">
                      <a16:colId xmlns:a16="http://schemas.microsoft.com/office/drawing/2014/main" val="3600181832"/>
                    </a:ext>
                  </a:extLst>
                </a:gridCol>
                <a:gridCol w="822960">
                  <a:extLst>
                    <a:ext uri="{9D8B030D-6E8A-4147-A177-3AD203B41FA5}">
                      <a16:colId xmlns:a16="http://schemas.microsoft.com/office/drawing/2014/main" val="3102667157"/>
                    </a:ext>
                  </a:extLst>
                </a:gridCol>
                <a:gridCol w="822960">
                  <a:extLst>
                    <a:ext uri="{9D8B030D-6E8A-4147-A177-3AD203B41FA5}">
                      <a16:colId xmlns:a16="http://schemas.microsoft.com/office/drawing/2014/main" val="1935336881"/>
                    </a:ext>
                  </a:extLst>
                </a:gridCol>
                <a:gridCol w="822960">
                  <a:extLst>
                    <a:ext uri="{9D8B030D-6E8A-4147-A177-3AD203B41FA5}">
                      <a16:colId xmlns:a16="http://schemas.microsoft.com/office/drawing/2014/main" val="789058589"/>
                    </a:ext>
                  </a:extLst>
                </a:gridCol>
              </a:tblGrid>
              <a:tr h="702183">
                <a:tc>
                  <a:txBody>
                    <a:bodyPr/>
                    <a:lstStyle/>
                    <a:p>
                      <a:pPr algn="ctr"/>
                      <a:r>
                        <a:rPr lang="en-US" sz="2400" dirty="0"/>
                        <a:t>“a”</a:t>
                      </a:r>
                      <a:endParaRPr lang="en-IN" sz="2400" dirty="0"/>
                    </a:p>
                  </a:txBody>
                  <a:tcPr marL="137670" marR="137670" marT="68837" marB="68837">
                    <a:solidFill>
                      <a:srgbClr val="8E4465"/>
                    </a:solidFill>
                  </a:tcPr>
                </a:tc>
                <a:tc>
                  <a:txBody>
                    <a:bodyPr/>
                    <a:lstStyle/>
                    <a:p>
                      <a:pPr algn="ctr"/>
                      <a:r>
                        <a:rPr lang="en-US" sz="2400" dirty="0"/>
                        <a:t>“b”</a:t>
                      </a:r>
                      <a:endParaRPr lang="en-IN" sz="2400" dirty="0"/>
                    </a:p>
                  </a:txBody>
                  <a:tcPr marL="137670" marR="137670" marT="68837" marB="68837">
                    <a:solidFill>
                      <a:srgbClr val="8E4465"/>
                    </a:solidFill>
                  </a:tcPr>
                </a:tc>
                <a:tc>
                  <a:txBody>
                    <a:bodyPr/>
                    <a:lstStyle/>
                    <a:p>
                      <a:pPr algn="ctr"/>
                      <a:r>
                        <a:rPr lang="en-US" sz="2400" dirty="0"/>
                        <a:t>“c”</a:t>
                      </a:r>
                      <a:endParaRPr lang="en-IN" sz="2400" dirty="0"/>
                    </a:p>
                  </a:txBody>
                  <a:tcPr marL="137670" marR="137670" marT="68837" marB="68837">
                    <a:solidFill>
                      <a:srgbClr val="8E4465"/>
                    </a:solidFill>
                  </a:tcPr>
                </a:tc>
                <a:tc>
                  <a:txBody>
                    <a:bodyPr/>
                    <a:lstStyle/>
                    <a:p>
                      <a:pPr algn="ctr"/>
                      <a:r>
                        <a:rPr lang="en-US" sz="2400" dirty="0"/>
                        <a:t>“ ”</a:t>
                      </a:r>
                      <a:endParaRPr lang="en-IN" sz="2400" dirty="0"/>
                    </a:p>
                  </a:txBody>
                  <a:tcPr marL="137670" marR="137670" marT="68837" marB="68837">
                    <a:solidFill>
                      <a:srgbClr val="8E4465"/>
                    </a:solidFill>
                  </a:tcPr>
                </a:tc>
                <a:tc>
                  <a:txBody>
                    <a:bodyPr/>
                    <a:lstStyle/>
                    <a:p>
                      <a:pPr algn="ctr"/>
                      <a:r>
                        <a:rPr lang="en-US" sz="2400" dirty="0"/>
                        <a:t>“ ”</a:t>
                      </a:r>
                      <a:endParaRPr lang="en-IN" sz="2400" dirty="0"/>
                    </a:p>
                  </a:txBody>
                  <a:tcPr marL="137670" marR="137670" marT="68837" marB="68837">
                    <a:solidFill>
                      <a:srgbClr val="8E4465"/>
                    </a:solidFill>
                  </a:tcPr>
                </a:tc>
                <a:tc>
                  <a:txBody>
                    <a:bodyPr/>
                    <a:lstStyle/>
                    <a:p>
                      <a:pPr algn="ctr"/>
                      <a:r>
                        <a:rPr lang="en-US" sz="2400" dirty="0"/>
                        <a:t>“ ”</a:t>
                      </a:r>
                      <a:endParaRPr lang="en-IN" sz="2400" dirty="0"/>
                    </a:p>
                  </a:txBody>
                  <a:tcPr marL="137670" marR="137670" marT="68837" marB="68837">
                    <a:solidFill>
                      <a:srgbClr val="8E4465"/>
                    </a:solidFill>
                  </a:tcPr>
                </a:tc>
                <a:tc>
                  <a:txBody>
                    <a:bodyPr/>
                    <a:lstStyle/>
                    <a:p>
                      <a:pPr algn="ctr"/>
                      <a:r>
                        <a:rPr lang="en-US" sz="2400" dirty="0"/>
                        <a:t>“ ”</a:t>
                      </a:r>
                      <a:endParaRPr lang="en-IN" sz="2400" dirty="0"/>
                    </a:p>
                  </a:txBody>
                  <a:tcPr marL="137670" marR="137670" marT="68837" marB="68837">
                    <a:solidFill>
                      <a:srgbClr val="8E4465"/>
                    </a:solidFill>
                  </a:tcPr>
                </a:tc>
                <a:tc>
                  <a:txBody>
                    <a:bodyPr/>
                    <a:lstStyle/>
                    <a:p>
                      <a:pPr algn="ctr"/>
                      <a:r>
                        <a:rPr lang="en-US" sz="2400" dirty="0"/>
                        <a:t>“ ”</a:t>
                      </a:r>
                      <a:endParaRPr lang="en-IN" sz="2400" dirty="0"/>
                    </a:p>
                  </a:txBody>
                  <a:tcPr marL="137670" marR="137670" marT="68837" marB="68837">
                    <a:solidFill>
                      <a:srgbClr val="8E4465"/>
                    </a:solidFill>
                  </a:tcPr>
                </a:tc>
                <a:tc>
                  <a:txBody>
                    <a:bodyPr/>
                    <a:lstStyle/>
                    <a:p>
                      <a:pPr algn="ctr"/>
                      <a:r>
                        <a:rPr lang="en-US" sz="2400" dirty="0"/>
                        <a:t>“ ”</a:t>
                      </a:r>
                      <a:endParaRPr lang="en-IN" sz="2400" dirty="0"/>
                    </a:p>
                  </a:txBody>
                  <a:tcPr marL="137670" marR="137670" marT="68837" marB="68837">
                    <a:solidFill>
                      <a:srgbClr val="8E4465"/>
                    </a:solidFill>
                  </a:tcPr>
                </a:tc>
                <a:tc>
                  <a:txBody>
                    <a:bodyPr/>
                    <a:lstStyle/>
                    <a:p>
                      <a:pPr algn="ctr"/>
                      <a:r>
                        <a:rPr lang="en-US" sz="2400" dirty="0"/>
                        <a:t>“ ”</a:t>
                      </a:r>
                      <a:endParaRPr lang="en-IN" sz="2400" dirty="0"/>
                    </a:p>
                  </a:txBody>
                  <a:tcPr marL="137670" marR="137670" marT="68837" marB="68837">
                    <a:solidFill>
                      <a:srgbClr val="8E4465"/>
                    </a:solidFill>
                  </a:tcPr>
                </a:tc>
                <a:extLst>
                  <a:ext uri="{0D108BD9-81ED-4DB2-BD59-A6C34878D82A}">
                    <a16:rowId xmlns:a16="http://schemas.microsoft.com/office/drawing/2014/main" val="2001922769"/>
                  </a:ext>
                </a:extLst>
              </a:tr>
            </a:tbl>
          </a:graphicData>
        </a:graphic>
      </p:graphicFrame>
      <p:graphicFrame>
        <p:nvGraphicFramePr>
          <p:cNvPr id="10" name="Table 9">
            <a:extLst>
              <a:ext uri="{FF2B5EF4-FFF2-40B4-BE49-F238E27FC236}">
                <a16:creationId xmlns:a16="http://schemas.microsoft.com/office/drawing/2014/main" id="{FDB9A1A7-09DC-4733-B6C0-2782DBFCE5E1}"/>
              </a:ext>
            </a:extLst>
          </p:cNvPr>
          <p:cNvGraphicFramePr>
            <a:graphicFrameLocks noGrp="1"/>
          </p:cNvGraphicFramePr>
          <p:nvPr>
            <p:extLst>
              <p:ext uri="{D42A27DB-BD31-4B8C-83A1-F6EECF244321}">
                <p14:modId xmlns:p14="http://schemas.microsoft.com/office/powerpoint/2010/main" val="21044182"/>
              </p:ext>
            </p:extLst>
          </p:nvPr>
        </p:nvGraphicFramePr>
        <p:xfrm>
          <a:off x="12646411" y="6418529"/>
          <a:ext cx="4016925" cy="657725"/>
        </p:xfrm>
        <a:graphic>
          <a:graphicData uri="http://schemas.openxmlformats.org/drawingml/2006/table">
            <a:tbl>
              <a:tblPr firstRow="1" bandRow="1">
                <a:tableStyleId>{5C22544A-7EE6-4342-B048-85BDC9FD1C3A}</a:tableStyleId>
              </a:tblPr>
              <a:tblGrid>
                <a:gridCol w="1338975">
                  <a:extLst>
                    <a:ext uri="{9D8B030D-6E8A-4147-A177-3AD203B41FA5}">
                      <a16:colId xmlns:a16="http://schemas.microsoft.com/office/drawing/2014/main" val="1152136789"/>
                    </a:ext>
                  </a:extLst>
                </a:gridCol>
                <a:gridCol w="1338975">
                  <a:extLst>
                    <a:ext uri="{9D8B030D-6E8A-4147-A177-3AD203B41FA5}">
                      <a16:colId xmlns:a16="http://schemas.microsoft.com/office/drawing/2014/main" val="2671522132"/>
                    </a:ext>
                  </a:extLst>
                </a:gridCol>
                <a:gridCol w="1338975">
                  <a:extLst>
                    <a:ext uri="{9D8B030D-6E8A-4147-A177-3AD203B41FA5}">
                      <a16:colId xmlns:a16="http://schemas.microsoft.com/office/drawing/2014/main" val="2644827870"/>
                    </a:ext>
                  </a:extLst>
                </a:gridCol>
              </a:tblGrid>
              <a:tr h="657725">
                <a:tc>
                  <a:txBody>
                    <a:bodyPr/>
                    <a:lstStyle/>
                    <a:p>
                      <a:pPr algn="ctr"/>
                      <a:r>
                        <a:rPr lang="en-US" sz="2400" dirty="0"/>
                        <a:t>“a”</a:t>
                      </a:r>
                      <a:endParaRPr lang="en-IN" sz="2400" dirty="0"/>
                    </a:p>
                  </a:txBody>
                  <a:tcPr marL="137670" marR="137670" marT="68837" marB="68837">
                    <a:solidFill>
                      <a:srgbClr val="8E4465"/>
                    </a:solidFill>
                  </a:tcPr>
                </a:tc>
                <a:tc>
                  <a:txBody>
                    <a:bodyPr/>
                    <a:lstStyle/>
                    <a:p>
                      <a:pPr algn="ctr"/>
                      <a:r>
                        <a:rPr lang="en-US" sz="2400" dirty="0"/>
                        <a:t>“b”</a:t>
                      </a:r>
                      <a:endParaRPr lang="en-IN" sz="2400" dirty="0"/>
                    </a:p>
                  </a:txBody>
                  <a:tcPr marL="137670" marR="137670" marT="68837" marB="68837">
                    <a:solidFill>
                      <a:srgbClr val="8E4465"/>
                    </a:solidFill>
                  </a:tcPr>
                </a:tc>
                <a:tc>
                  <a:txBody>
                    <a:bodyPr/>
                    <a:lstStyle/>
                    <a:p>
                      <a:pPr algn="ctr"/>
                      <a:r>
                        <a:rPr lang="en-US" sz="2400" dirty="0"/>
                        <a:t>“c”         </a:t>
                      </a:r>
                      <a:endParaRPr lang="en-IN" sz="2400" dirty="0"/>
                    </a:p>
                  </a:txBody>
                  <a:tcPr marL="137670" marR="137670" marT="68837" marB="68837">
                    <a:solidFill>
                      <a:srgbClr val="8E4465"/>
                    </a:solidFill>
                  </a:tcPr>
                </a:tc>
                <a:extLst>
                  <a:ext uri="{0D108BD9-81ED-4DB2-BD59-A6C34878D82A}">
                    <a16:rowId xmlns:a16="http://schemas.microsoft.com/office/drawing/2014/main" val="3014674626"/>
                  </a:ext>
                </a:extLst>
              </a:tr>
            </a:tbl>
          </a:graphicData>
        </a:graphic>
      </p:graphicFrame>
    </p:spTree>
    <p:extLst>
      <p:ext uri="{BB962C8B-B14F-4D97-AF65-F5344CB8AC3E}">
        <p14:creationId xmlns:p14="http://schemas.microsoft.com/office/powerpoint/2010/main" val="89531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5BC21-CF1D-5674-D424-8D7A5627AA3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953045-DE51-C4FA-A91B-79BC1257A82A}"/>
              </a:ext>
            </a:extLst>
          </p:cNvPr>
          <p:cNvSpPr>
            <a:spLocks noGrp="1"/>
          </p:cNvSpPr>
          <p:nvPr>
            <p:ph type="ctrTitle"/>
          </p:nvPr>
        </p:nvSpPr>
        <p:spPr/>
        <p:txBody>
          <a:bodyPr>
            <a:normAutofit/>
          </a:bodyPr>
          <a:lstStyle/>
          <a:p>
            <a:pPr algn="ctr"/>
            <a:r>
              <a:rPr lang="en-IN" sz="8800" dirty="0">
                <a:latin typeface="Times New Roman" panose="02020603050405020304" pitchFamily="18" charset="0"/>
                <a:cs typeface="Times New Roman" panose="02020603050405020304" pitchFamily="18" charset="0"/>
              </a:rPr>
              <a:t>Key Components Of SQL </a:t>
            </a:r>
          </a:p>
        </p:txBody>
      </p:sp>
    </p:spTree>
    <p:extLst>
      <p:ext uri="{BB962C8B-B14F-4D97-AF65-F5344CB8AC3E}">
        <p14:creationId xmlns:p14="http://schemas.microsoft.com/office/powerpoint/2010/main" val="2372676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217E-2E65-4C04-9CC2-ED8A56839532}"/>
              </a:ext>
            </a:extLst>
          </p:cNvPr>
          <p:cNvSpPr>
            <a:spLocks noGrp="1"/>
          </p:cNvSpPr>
          <p:nvPr>
            <p:ph type="title"/>
          </p:nvPr>
        </p:nvSpPr>
        <p:spPr>
          <a:xfrm>
            <a:off x="1742924" y="1143151"/>
            <a:ext cx="12358345" cy="1392713"/>
          </a:xfrm>
        </p:spPr>
        <p:txBody>
          <a:bodyPr>
            <a:normAutofit/>
          </a:bodyPr>
          <a:lstStyle/>
          <a:p>
            <a:r>
              <a:rPr lang="en-IN" sz="6000" b="1" dirty="0">
                <a:latin typeface="Times New Roman" panose="02020603050405020304" pitchFamily="18" charset="0"/>
                <a:cs typeface="Times New Roman" panose="02020603050405020304" pitchFamily="18" charset="0"/>
              </a:rPr>
              <a:t>Types of SQL Commands</a:t>
            </a:r>
          </a:p>
        </p:txBody>
      </p:sp>
      <p:sp>
        <p:nvSpPr>
          <p:cNvPr id="3" name="Content Placeholder 2">
            <a:extLst>
              <a:ext uri="{FF2B5EF4-FFF2-40B4-BE49-F238E27FC236}">
                <a16:creationId xmlns:a16="http://schemas.microsoft.com/office/drawing/2014/main" id="{5317EC71-8541-4862-A0C5-C14725F026FD}"/>
              </a:ext>
            </a:extLst>
          </p:cNvPr>
          <p:cNvSpPr>
            <a:spLocks noGrp="1"/>
          </p:cNvSpPr>
          <p:nvPr>
            <p:ph idx="1"/>
          </p:nvPr>
        </p:nvSpPr>
        <p:spPr>
          <a:xfrm>
            <a:off x="4083790" y="2976445"/>
            <a:ext cx="12358345" cy="5135798"/>
          </a:xfrm>
          <a:noFill/>
          <a:ln w="19050">
            <a:noFill/>
          </a:ln>
        </p:spPr>
        <p:txBody>
          <a:bodyPr>
            <a:normAutofit/>
          </a:bodyPr>
          <a:lstStyle/>
          <a:p>
            <a:pPr marL="0" indent="0">
              <a:buNone/>
            </a:pPr>
            <a:r>
              <a:rPr lang="en-US" sz="3012" b="1" dirty="0">
                <a:latin typeface="Times New Roman" panose="02020603050405020304" pitchFamily="18" charset="0"/>
                <a:cs typeface="Times New Roman" panose="02020603050405020304" pitchFamily="18" charset="0"/>
              </a:rPr>
              <a:t>1. </a:t>
            </a:r>
            <a:r>
              <a:rPr lang="en-US" sz="3615" b="1" dirty="0">
                <a:latin typeface="Times New Roman" panose="02020603050405020304" pitchFamily="18" charset="0"/>
                <a:cs typeface="Times New Roman" panose="02020603050405020304" pitchFamily="18" charset="0"/>
              </a:rPr>
              <a:t>DDL</a:t>
            </a:r>
            <a:r>
              <a:rPr lang="en-US" sz="3012" b="1" dirty="0">
                <a:latin typeface="Times New Roman" panose="02020603050405020304" pitchFamily="18" charset="0"/>
                <a:cs typeface="Times New Roman" panose="02020603050405020304" pitchFamily="18" charset="0"/>
              </a:rPr>
              <a:t> </a:t>
            </a:r>
            <a:r>
              <a:rPr lang="en-US" sz="3915" b="1" dirty="0">
                <a:latin typeface="Times New Roman" panose="02020603050405020304" pitchFamily="18" charset="0"/>
                <a:cs typeface="Times New Roman" panose="02020603050405020304" pitchFamily="18" charset="0"/>
              </a:rPr>
              <a:t>(Data Definition Language) </a:t>
            </a:r>
            <a:endParaRPr lang="en-US" sz="3012" b="1" dirty="0">
              <a:latin typeface="Times New Roman" panose="02020603050405020304" pitchFamily="18" charset="0"/>
              <a:cs typeface="Times New Roman" panose="02020603050405020304" pitchFamily="18" charset="0"/>
            </a:endParaRPr>
          </a:p>
          <a:p>
            <a:pPr marL="0" indent="0">
              <a:buNone/>
            </a:pPr>
            <a:r>
              <a:rPr lang="en-US" sz="3012" b="1" dirty="0">
                <a:latin typeface="Times New Roman" panose="02020603050405020304" pitchFamily="18" charset="0"/>
                <a:cs typeface="Times New Roman" panose="02020603050405020304" pitchFamily="18" charset="0"/>
              </a:rPr>
              <a:t>2. </a:t>
            </a:r>
            <a:r>
              <a:rPr lang="en-US" sz="3615" b="1" dirty="0">
                <a:latin typeface="Times New Roman" panose="02020603050405020304" pitchFamily="18" charset="0"/>
                <a:cs typeface="Times New Roman" panose="02020603050405020304" pitchFamily="18" charset="0"/>
              </a:rPr>
              <a:t>DML</a:t>
            </a:r>
            <a:r>
              <a:rPr lang="en-US" sz="3012" b="1" dirty="0">
                <a:latin typeface="Times New Roman" panose="02020603050405020304" pitchFamily="18" charset="0"/>
                <a:cs typeface="Times New Roman" panose="02020603050405020304" pitchFamily="18" charset="0"/>
              </a:rPr>
              <a:t> </a:t>
            </a:r>
            <a:r>
              <a:rPr lang="en-US" sz="3915" b="1" dirty="0">
                <a:latin typeface="Times New Roman" panose="02020603050405020304" pitchFamily="18" charset="0"/>
                <a:cs typeface="Times New Roman" panose="02020603050405020304" pitchFamily="18" charset="0"/>
              </a:rPr>
              <a:t>(Data Manipulation Language)</a:t>
            </a:r>
            <a:endParaRPr lang="en-US" sz="3012" b="1" dirty="0">
              <a:latin typeface="Times New Roman" panose="02020603050405020304" pitchFamily="18" charset="0"/>
              <a:cs typeface="Times New Roman" panose="02020603050405020304" pitchFamily="18" charset="0"/>
            </a:endParaRPr>
          </a:p>
          <a:p>
            <a:pPr marL="0" indent="0">
              <a:buNone/>
            </a:pPr>
            <a:r>
              <a:rPr lang="en-US" sz="3012" b="1" dirty="0">
                <a:latin typeface="Times New Roman" panose="02020603050405020304" pitchFamily="18" charset="0"/>
                <a:cs typeface="Times New Roman" panose="02020603050405020304" pitchFamily="18" charset="0"/>
              </a:rPr>
              <a:t>3. </a:t>
            </a:r>
            <a:r>
              <a:rPr lang="en-US" sz="3615" b="1" dirty="0">
                <a:latin typeface="Times New Roman" panose="02020603050405020304" pitchFamily="18" charset="0"/>
                <a:cs typeface="Times New Roman" panose="02020603050405020304" pitchFamily="18" charset="0"/>
              </a:rPr>
              <a:t>DQL</a:t>
            </a:r>
            <a:r>
              <a:rPr lang="en-US" sz="3012" b="1" dirty="0">
                <a:latin typeface="Times New Roman" panose="02020603050405020304" pitchFamily="18" charset="0"/>
                <a:cs typeface="Times New Roman" panose="02020603050405020304" pitchFamily="18" charset="0"/>
              </a:rPr>
              <a:t> </a:t>
            </a:r>
            <a:r>
              <a:rPr lang="en-US" sz="3915" b="1" dirty="0">
                <a:latin typeface="Times New Roman" panose="02020603050405020304" pitchFamily="18" charset="0"/>
                <a:cs typeface="Times New Roman" panose="02020603050405020304" pitchFamily="18" charset="0"/>
              </a:rPr>
              <a:t>(Data Query Language) </a:t>
            </a:r>
            <a:endParaRPr lang="en-US" sz="3012" b="1" dirty="0">
              <a:latin typeface="Times New Roman" panose="02020603050405020304" pitchFamily="18" charset="0"/>
              <a:cs typeface="Times New Roman" panose="02020603050405020304" pitchFamily="18" charset="0"/>
            </a:endParaRPr>
          </a:p>
          <a:p>
            <a:pPr marL="0" indent="0">
              <a:buNone/>
            </a:pPr>
            <a:r>
              <a:rPr lang="en-US" sz="3012" b="1" dirty="0">
                <a:latin typeface="Times New Roman" panose="02020603050405020304" pitchFamily="18" charset="0"/>
                <a:cs typeface="Times New Roman" panose="02020603050405020304" pitchFamily="18" charset="0"/>
              </a:rPr>
              <a:t>4. </a:t>
            </a:r>
            <a:r>
              <a:rPr lang="en-US" sz="3615" b="1" dirty="0">
                <a:latin typeface="Times New Roman" panose="02020603050405020304" pitchFamily="18" charset="0"/>
                <a:cs typeface="Times New Roman" panose="02020603050405020304" pitchFamily="18" charset="0"/>
              </a:rPr>
              <a:t>DCL</a:t>
            </a:r>
            <a:r>
              <a:rPr lang="en-US" sz="3012" b="1" dirty="0">
                <a:latin typeface="Times New Roman" panose="02020603050405020304" pitchFamily="18" charset="0"/>
                <a:cs typeface="Times New Roman" panose="02020603050405020304" pitchFamily="18" charset="0"/>
              </a:rPr>
              <a:t> </a:t>
            </a:r>
            <a:r>
              <a:rPr lang="en-US" sz="3915" b="1" dirty="0">
                <a:latin typeface="Times New Roman" panose="02020603050405020304" pitchFamily="18" charset="0"/>
                <a:cs typeface="Times New Roman" panose="02020603050405020304" pitchFamily="18" charset="0"/>
              </a:rPr>
              <a:t>(Data Control Language)</a:t>
            </a:r>
            <a:endParaRPr lang="en-US" sz="3012" b="1" dirty="0">
              <a:latin typeface="Times New Roman" panose="02020603050405020304" pitchFamily="18" charset="0"/>
              <a:cs typeface="Times New Roman" panose="02020603050405020304" pitchFamily="18" charset="0"/>
            </a:endParaRPr>
          </a:p>
          <a:p>
            <a:pPr marL="0" indent="0">
              <a:buNone/>
            </a:pPr>
            <a:r>
              <a:rPr lang="en-US" sz="3012" b="1" dirty="0">
                <a:latin typeface="Times New Roman" panose="02020603050405020304" pitchFamily="18" charset="0"/>
                <a:cs typeface="Times New Roman" panose="02020603050405020304" pitchFamily="18" charset="0"/>
              </a:rPr>
              <a:t>5. </a:t>
            </a:r>
            <a:r>
              <a:rPr lang="en-US" sz="3615" b="1" dirty="0">
                <a:latin typeface="Times New Roman" panose="02020603050405020304" pitchFamily="18" charset="0"/>
                <a:cs typeface="Times New Roman" panose="02020603050405020304" pitchFamily="18" charset="0"/>
              </a:rPr>
              <a:t>TCL</a:t>
            </a:r>
            <a:r>
              <a:rPr lang="en-US" sz="3012" b="1" dirty="0">
                <a:latin typeface="Times New Roman" panose="02020603050405020304" pitchFamily="18" charset="0"/>
                <a:cs typeface="Times New Roman" panose="02020603050405020304" pitchFamily="18" charset="0"/>
              </a:rPr>
              <a:t> </a:t>
            </a:r>
            <a:r>
              <a:rPr lang="en-US" sz="3915" b="1" dirty="0">
                <a:latin typeface="Times New Roman" panose="02020603050405020304" pitchFamily="18" charset="0"/>
                <a:cs typeface="Times New Roman" panose="02020603050405020304" pitchFamily="18" charset="0"/>
              </a:rPr>
              <a:t>(Transaction Control Language)</a:t>
            </a:r>
            <a:endParaRPr lang="en-IN" sz="3012"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79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A0F9-ECAB-4E92-94E0-65F1DD30186D}"/>
              </a:ext>
            </a:extLst>
          </p:cNvPr>
          <p:cNvSpPr>
            <a:spLocks noGrp="1"/>
          </p:cNvSpPr>
          <p:nvPr>
            <p:ph type="title"/>
          </p:nvPr>
        </p:nvSpPr>
        <p:spPr>
          <a:xfrm>
            <a:off x="2647755" y="717868"/>
            <a:ext cx="14359371" cy="1913461"/>
          </a:xfrm>
        </p:spPr>
        <p:txBody>
          <a:bodyPr>
            <a:normAutofit/>
          </a:bodyPr>
          <a:lstStyle/>
          <a:p>
            <a:r>
              <a:rPr lang="en-IN" sz="5400" b="1" dirty="0">
                <a:latin typeface="Times New Roman" panose="02020603050405020304" pitchFamily="18" charset="0"/>
                <a:cs typeface="Times New Roman" panose="02020603050405020304" pitchFamily="18" charset="0"/>
              </a:rPr>
              <a:t>Data Definition Language (DDL)</a:t>
            </a:r>
          </a:p>
        </p:txBody>
      </p:sp>
      <p:sp>
        <p:nvSpPr>
          <p:cNvPr id="3" name="Content Placeholder 2">
            <a:extLst>
              <a:ext uri="{FF2B5EF4-FFF2-40B4-BE49-F238E27FC236}">
                <a16:creationId xmlns:a16="http://schemas.microsoft.com/office/drawing/2014/main" id="{E06A6321-3C39-4A20-BF2A-ACD6285DA7A8}"/>
              </a:ext>
            </a:extLst>
          </p:cNvPr>
          <p:cNvSpPr>
            <a:spLocks noGrp="1"/>
          </p:cNvSpPr>
          <p:nvPr>
            <p:ph idx="1"/>
          </p:nvPr>
        </p:nvSpPr>
        <p:spPr>
          <a:xfrm>
            <a:off x="2812347" y="2922644"/>
            <a:ext cx="14359371" cy="5243399"/>
          </a:xfrm>
          <a:noFill/>
          <a:ln w="19050">
            <a:noFill/>
          </a:ln>
        </p:spPr>
        <p:txBody>
          <a:bodyPr>
            <a:normAutofit/>
          </a:bodyPr>
          <a:lstStyle/>
          <a:p>
            <a:endParaRPr lang="en-US" sz="3615" b="1" dirty="0">
              <a:latin typeface="Times New Roman" panose="02020603050405020304" pitchFamily="18" charset="0"/>
              <a:cs typeface="Times New Roman" panose="02020603050405020304" pitchFamily="18" charset="0"/>
            </a:endParaRPr>
          </a:p>
          <a:p>
            <a:r>
              <a:rPr lang="en-US" sz="4215" dirty="0">
                <a:latin typeface="Times New Roman" panose="02020603050405020304" pitchFamily="18" charset="0"/>
                <a:cs typeface="Times New Roman" panose="02020603050405020304" pitchFamily="18" charset="0"/>
              </a:rPr>
              <a:t>It is a subset of SQL responsible for defining and managing the structure of databases and their objects. </a:t>
            </a:r>
            <a:endParaRPr lang="en-US" sz="4215" b="1" dirty="0">
              <a:latin typeface="Times New Roman" panose="02020603050405020304" pitchFamily="18" charset="0"/>
              <a:cs typeface="Times New Roman" panose="02020603050405020304" pitchFamily="18" charset="0"/>
            </a:endParaRPr>
          </a:p>
          <a:p>
            <a:r>
              <a:rPr lang="en-US" sz="4215" dirty="0">
                <a:solidFill>
                  <a:schemeClr val="tx1"/>
                </a:solidFill>
                <a:latin typeface="Times New Roman" panose="02020603050405020304" pitchFamily="18" charset="0"/>
                <a:cs typeface="Times New Roman" panose="02020603050405020304" pitchFamily="18" charset="0"/>
              </a:rPr>
              <a:t>DDL commands enable you to create, modify, and delete database objects like tables, indexes, constraints, and more.</a:t>
            </a:r>
            <a:endParaRPr lang="en-US" sz="4215" dirty="0">
              <a:latin typeface="Times New Roman" panose="02020603050405020304" pitchFamily="18" charset="0"/>
              <a:cs typeface="Times New Roman" panose="02020603050405020304" pitchFamily="18" charset="0"/>
            </a:endParaRPr>
          </a:p>
          <a:p>
            <a:r>
              <a:rPr lang="en-US" sz="4215" b="1" dirty="0">
                <a:latin typeface="Times New Roman" panose="02020603050405020304" pitchFamily="18" charset="0"/>
                <a:cs typeface="Times New Roman" panose="02020603050405020304" pitchFamily="18" charset="0"/>
              </a:rPr>
              <a:t>CREATE, DROP, ALTER, RENAME, TRUNCATE</a:t>
            </a:r>
          </a:p>
          <a:p>
            <a:pPr marL="0" indent="0">
              <a:buNone/>
            </a:pPr>
            <a:endParaRPr lang="en-IN" dirty="0"/>
          </a:p>
        </p:txBody>
      </p:sp>
    </p:spTree>
    <p:extLst>
      <p:ext uri="{BB962C8B-B14F-4D97-AF65-F5344CB8AC3E}">
        <p14:creationId xmlns:p14="http://schemas.microsoft.com/office/powerpoint/2010/main" val="469603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BB1D-D7DC-4E8A-947D-3350E769F181}"/>
              </a:ext>
            </a:extLst>
          </p:cNvPr>
          <p:cNvSpPr>
            <a:spLocks noGrp="1"/>
          </p:cNvSpPr>
          <p:nvPr>
            <p:ph type="title"/>
          </p:nvPr>
        </p:nvSpPr>
        <p:spPr>
          <a:ln w="19050"/>
        </p:spPr>
        <p:txBody>
          <a:bodyPr>
            <a:normAutofit/>
          </a:bodyPr>
          <a:lstStyle/>
          <a:p>
            <a:pPr algn="l"/>
            <a:r>
              <a:rPr lang="en-US" sz="4800" b="1" dirty="0">
                <a:latin typeface="Times New Roman" panose="02020603050405020304" pitchFamily="18" charset="0"/>
                <a:cs typeface="Times New Roman" panose="02020603050405020304" pitchFamily="18" charset="0"/>
              </a:rPr>
              <a:t>1. CREATE TABLE: </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12402E-7BF9-406B-B02A-9FDC2F0FD8D3}"/>
              </a:ext>
            </a:extLst>
          </p:cNvPr>
          <p:cNvSpPr>
            <a:spLocks noGrp="1"/>
          </p:cNvSpPr>
          <p:nvPr>
            <p:ph idx="1"/>
          </p:nvPr>
        </p:nvSpPr>
        <p:spPr>
          <a:xfrm>
            <a:off x="2400024" y="3506200"/>
            <a:ext cx="16491480" cy="6020800"/>
          </a:xfrm>
          <a:noFill/>
          <a:ln w="19050">
            <a:noFill/>
          </a:ln>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sz="4215" dirty="0">
                <a:solidFill>
                  <a:schemeClr val="tx1"/>
                </a:solidFill>
                <a:latin typeface="Times New Roman" panose="02020603050405020304" pitchFamily="18" charset="0"/>
                <a:cs typeface="Times New Roman" panose="02020603050405020304" pitchFamily="18" charset="0"/>
              </a:rPr>
              <a:t>Used to create a new table in the database. </a:t>
            </a:r>
          </a:p>
          <a:p>
            <a:r>
              <a:rPr lang="en-US" sz="4215" dirty="0">
                <a:solidFill>
                  <a:schemeClr val="tx1"/>
                </a:solidFill>
                <a:latin typeface="Times New Roman" panose="02020603050405020304" pitchFamily="18" charset="0"/>
                <a:cs typeface="Times New Roman" panose="02020603050405020304" pitchFamily="18" charset="0"/>
              </a:rPr>
              <a:t>Specifies the table name, column names, data types, constraints, and more. </a:t>
            </a:r>
          </a:p>
          <a:p>
            <a:r>
              <a:rPr lang="en-US" sz="4215" dirty="0">
                <a:latin typeface="Times New Roman" panose="02020603050405020304" pitchFamily="18" charset="0"/>
                <a:cs typeface="Times New Roman" panose="02020603050405020304" pitchFamily="18" charset="0"/>
              </a:rPr>
              <a:t>Example: </a:t>
            </a:r>
          </a:p>
          <a:p>
            <a:pPr lvl="1"/>
            <a:r>
              <a:rPr lang="en-US" sz="3568" dirty="0">
                <a:latin typeface="Times New Roman" panose="02020603050405020304" pitchFamily="18" charset="0"/>
                <a:cs typeface="Times New Roman" panose="02020603050405020304" pitchFamily="18" charset="0"/>
              </a:rPr>
              <a:t>CREATE DATABASE  database_name;</a:t>
            </a:r>
          </a:p>
          <a:p>
            <a:pPr lvl="1"/>
            <a:r>
              <a:rPr lang="en-US" sz="3568" dirty="0">
                <a:latin typeface="Times New Roman" panose="02020603050405020304" pitchFamily="18" charset="0"/>
                <a:cs typeface="Times New Roman" panose="02020603050405020304" pitchFamily="18" charset="0"/>
              </a:rPr>
              <a:t>CREATE TABLE employees (id INT PRIMARY KEY, name VARCHAR(50), salary DECIMAL(10, 2));</a:t>
            </a:r>
            <a:endParaRPr lang="en-US" sz="3568"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01417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7518-8754-4E3A-94F5-0C2B40EAAEAB}"/>
              </a:ext>
            </a:extLst>
          </p:cNvPr>
          <p:cNvSpPr>
            <a:spLocks noGrp="1"/>
          </p:cNvSpPr>
          <p:nvPr>
            <p:ph type="title"/>
          </p:nvPr>
        </p:nvSpPr>
        <p:spPr>
          <a:xfrm>
            <a:off x="2721173" y="1678319"/>
            <a:ext cx="11637762" cy="1232632"/>
          </a:xfrm>
          <a:noFill/>
          <a:ln w="19050">
            <a:noFill/>
          </a:ln>
        </p:spPr>
        <p:txBody>
          <a:bodyPr>
            <a:normAutofit/>
          </a:bodyPr>
          <a:lstStyle/>
          <a:p>
            <a:pPr algn="l"/>
            <a:r>
              <a:rPr lang="en-IN" sz="5400" b="1" dirty="0">
                <a:latin typeface="Times New Roman" panose="02020603050405020304" pitchFamily="18" charset="0"/>
                <a:cs typeface="Times New Roman" panose="02020603050405020304" pitchFamily="18" charset="0"/>
              </a:rPr>
              <a:t>2. ALTER TABLE:</a:t>
            </a:r>
          </a:p>
        </p:txBody>
      </p:sp>
      <p:sp>
        <p:nvSpPr>
          <p:cNvPr id="3" name="Content Placeholder 2">
            <a:extLst>
              <a:ext uri="{FF2B5EF4-FFF2-40B4-BE49-F238E27FC236}">
                <a16:creationId xmlns:a16="http://schemas.microsoft.com/office/drawing/2014/main" id="{A37797B1-F503-48B8-841F-F9753F4145F6}"/>
              </a:ext>
            </a:extLst>
          </p:cNvPr>
          <p:cNvSpPr>
            <a:spLocks noGrp="1"/>
          </p:cNvSpPr>
          <p:nvPr>
            <p:ph idx="1"/>
          </p:nvPr>
        </p:nvSpPr>
        <p:spPr>
          <a:xfrm>
            <a:off x="2721173" y="3159012"/>
            <a:ext cx="14012347" cy="5311334"/>
          </a:xfrm>
          <a:noFill/>
          <a:ln w="19050">
            <a:noFill/>
          </a:ln>
        </p:spPr>
        <p:txBody>
          <a:bodyPr>
            <a:normAutofit/>
          </a:bodyPr>
          <a:lstStyle/>
          <a:p>
            <a:r>
              <a:rPr lang="en-US" sz="4215" dirty="0">
                <a:latin typeface="Times New Roman" panose="02020603050405020304" pitchFamily="18" charset="0"/>
                <a:cs typeface="Times New Roman" panose="02020603050405020304" pitchFamily="18" charset="0"/>
              </a:rPr>
              <a:t>Used to modify the structure of an existing table. </a:t>
            </a:r>
          </a:p>
          <a:p>
            <a:r>
              <a:rPr lang="en-US" sz="4215" dirty="0">
                <a:latin typeface="Times New Roman" panose="02020603050405020304" pitchFamily="18" charset="0"/>
                <a:cs typeface="Times New Roman" panose="02020603050405020304" pitchFamily="18" charset="0"/>
              </a:rPr>
              <a:t>You can add, modify, or drop columns, constraints, and more. </a:t>
            </a:r>
          </a:p>
          <a:p>
            <a:r>
              <a:rPr lang="en-US" sz="4215" dirty="0">
                <a:latin typeface="Times New Roman" panose="02020603050405020304" pitchFamily="18" charset="0"/>
                <a:cs typeface="Times New Roman" panose="02020603050405020304" pitchFamily="18" charset="0"/>
              </a:rPr>
              <a:t>Example: </a:t>
            </a:r>
          </a:p>
          <a:p>
            <a:pPr lvl="1">
              <a:buFont typeface="Wingdings" panose="05000000000000000000" pitchFamily="2" charset="2"/>
              <a:buChar char="§"/>
            </a:pPr>
            <a:r>
              <a:rPr lang="en-US" sz="3568" dirty="0">
                <a:latin typeface="Times New Roman" panose="02020603050405020304" pitchFamily="18" charset="0"/>
                <a:cs typeface="Times New Roman" panose="02020603050405020304" pitchFamily="18" charset="0"/>
              </a:rPr>
              <a:t>ALTER TABLE employees ADD COLUMN email VARCHAR(100)</a:t>
            </a:r>
            <a:endParaRPr lang="en-IN" sz="35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12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BB587-0540-5E3E-C2BD-846423C2B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74B10-544E-9DE1-A55D-DBEF966C6819}"/>
              </a:ext>
            </a:extLst>
          </p:cNvPr>
          <p:cNvSpPr>
            <a:spLocks noGrp="1"/>
          </p:cNvSpPr>
          <p:nvPr>
            <p:ph type="title"/>
          </p:nvPr>
        </p:nvSpPr>
        <p:spPr>
          <a:ln w="19050"/>
        </p:spPr>
        <p:txBody>
          <a:bodyPr>
            <a:normAutofit/>
          </a:bodyPr>
          <a:lstStyle/>
          <a:p>
            <a:pPr algn="l"/>
            <a:r>
              <a:rPr lang="en-US" sz="5400" b="1" dirty="0">
                <a:latin typeface="Times New Roman" panose="02020603050405020304" pitchFamily="18" charset="0"/>
                <a:cs typeface="Times New Roman" panose="02020603050405020304" pitchFamily="18" charset="0"/>
              </a:rPr>
              <a:t>a. </a:t>
            </a:r>
            <a:r>
              <a:rPr lang="en-IN" sz="5400" b="1" dirty="0">
                <a:latin typeface="Times New Roman" panose="02020603050405020304" pitchFamily="18" charset="0"/>
                <a:cs typeface="Times New Roman" panose="02020603050405020304" pitchFamily="18" charset="0"/>
              </a:rPr>
              <a:t>RENAME COLUMN:</a:t>
            </a:r>
          </a:p>
        </p:txBody>
      </p:sp>
      <p:sp>
        <p:nvSpPr>
          <p:cNvPr id="3" name="Content Placeholder 2">
            <a:extLst>
              <a:ext uri="{FF2B5EF4-FFF2-40B4-BE49-F238E27FC236}">
                <a16:creationId xmlns:a16="http://schemas.microsoft.com/office/drawing/2014/main" id="{D6950ECF-0109-5B81-1472-4409BAA11A0E}"/>
              </a:ext>
            </a:extLst>
          </p:cNvPr>
          <p:cNvSpPr>
            <a:spLocks noGrp="1"/>
          </p:cNvSpPr>
          <p:nvPr>
            <p:ph idx="1"/>
          </p:nvPr>
        </p:nvSpPr>
        <p:spPr>
          <a:xfrm>
            <a:off x="2711472" y="3609229"/>
            <a:ext cx="12498407" cy="2833774"/>
          </a:xfrm>
          <a:noFill/>
          <a:ln w="19050">
            <a:noFill/>
          </a:ln>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Used to rename the data inside a table, but not the table itself. </a:t>
            </a:r>
          </a:p>
          <a:p>
            <a:r>
              <a:rPr lang="en-US" sz="3600" dirty="0">
                <a:solidFill>
                  <a:schemeClr val="tx1"/>
                </a:solidFill>
                <a:latin typeface="Times New Roman" panose="02020603050405020304" pitchFamily="18" charset="0"/>
                <a:cs typeface="Times New Roman" panose="02020603050405020304" pitchFamily="18" charset="0"/>
              </a:rPr>
              <a:t>Syntax – ALTER TABLE students RENAME COLUMN dep to department;</a:t>
            </a:r>
            <a:endParaRPr lang="en-IN"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54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5D0D-1F25-4CA3-B8EC-D54F9ABB09C4}"/>
              </a:ext>
            </a:extLst>
          </p:cNvPr>
          <p:cNvSpPr>
            <a:spLocks noGrp="1"/>
          </p:cNvSpPr>
          <p:nvPr>
            <p:ph type="title"/>
          </p:nvPr>
        </p:nvSpPr>
        <p:spPr>
          <a:xfrm>
            <a:off x="2559069" y="388194"/>
            <a:ext cx="14595436" cy="1828801"/>
          </a:xfrm>
        </p:spPr>
        <p:txBody>
          <a:bodyPr>
            <a:noAutofit/>
          </a:bodyPr>
          <a:lstStyle/>
          <a:p>
            <a:r>
              <a:rPr lang="en-US" sz="9936" b="1" dirty="0">
                <a:latin typeface="Times New Roman" panose="02020603050405020304" pitchFamily="18" charset="0"/>
                <a:cs typeface="Times New Roman" panose="02020603050405020304" pitchFamily="18" charset="0"/>
              </a:rPr>
              <a:t>Database</a:t>
            </a:r>
            <a:endParaRPr lang="en-IN" sz="9936"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71B1E0-D472-4E2F-9FCE-937F327FB4AF}"/>
              </a:ext>
            </a:extLst>
          </p:cNvPr>
          <p:cNvSpPr>
            <a:spLocks noGrp="1"/>
          </p:cNvSpPr>
          <p:nvPr>
            <p:ph sz="half" idx="1"/>
          </p:nvPr>
        </p:nvSpPr>
        <p:spPr>
          <a:xfrm>
            <a:off x="2810084" y="2784554"/>
            <a:ext cx="15364403" cy="7133020"/>
          </a:xfrm>
          <a:noFill/>
          <a:ln w="19050">
            <a:noFill/>
          </a:ln>
        </p:spPr>
        <p:txBody>
          <a:bodyPr>
            <a:normAutofit lnSpcReduction="10000"/>
          </a:bodyPr>
          <a:lstStyle/>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structured collection of organized data</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to be easily accessed, managed, and updated</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does not provide any additional functionality for managing the data (such as user interaction, transaction control, or indexing).</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database is a passive entity that merely stores data. </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requires a DBMS to interact with the stored data.</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Examples: </a:t>
            </a:r>
          </a:p>
          <a:p>
            <a:pPr marL="1653647" lvl="2" indent="-457200">
              <a:buFont typeface="Wingdings" panose="05000000000000000000" pitchFamily="2" charset="2"/>
              <a:buChar char="§"/>
            </a:pPr>
            <a:r>
              <a:rPr lang="en-US" sz="2877" dirty="0">
                <a:latin typeface="Times New Roman" panose="02020603050405020304" pitchFamily="18" charset="0"/>
                <a:cs typeface="Times New Roman" panose="02020603050405020304" pitchFamily="18" charset="0"/>
              </a:rPr>
              <a:t>Library catalog system</a:t>
            </a:r>
          </a:p>
          <a:p>
            <a:pPr marL="1653647" lvl="2" indent="-457200">
              <a:buFont typeface="Wingdings" panose="05000000000000000000" pitchFamily="2" charset="2"/>
              <a:buChar char="§"/>
            </a:pPr>
            <a:r>
              <a:rPr lang="en-US" sz="2877" dirty="0">
                <a:latin typeface="Times New Roman" panose="02020603050405020304" pitchFamily="18" charset="0"/>
                <a:cs typeface="Times New Roman" panose="02020603050405020304" pitchFamily="18" charset="0"/>
              </a:rPr>
              <a:t>Student management system</a:t>
            </a:r>
          </a:p>
          <a:p>
            <a:pPr marL="1653647" lvl="2" indent="-457200">
              <a:buFont typeface="Wingdings" panose="05000000000000000000" pitchFamily="2" charset="2"/>
              <a:buChar char="§"/>
            </a:pPr>
            <a:r>
              <a:rPr lang="en-US" sz="2877" dirty="0">
                <a:latin typeface="Times New Roman" panose="02020603050405020304" pitchFamily="18" charset="0"/>
                <a:cs typeface="Times New Roman" panose="02020603050405020304" pitchFamily="18" charset="0"/>
              </a:rPr>
              <a:t>Banking transaction system</a:t>
            </a:r>
          </a:p>
          <a:p>
            <a:pPr marL="1653647" lvl="2" indent="-457200">
              <a:buFont typeface="Wingdings" panose="05000000000000000000" pitchFamily="2" charset="2"/>
              <a:buChar char="§"/>
            </a:pPr>
            <a:r>
              <a:rPr lang="en-US" sz="2877" dirty="0">
                <a:latin typeface="Times New Roman" panose="02020603050405020304" pitchFamily="18" charset="0"/>
                <a:cs typeface="Times New Roman" panose="02020603050405020304" pitchFamily="18" charset="0"/>
              </a:rPr>
              <a:t>E-commerce product inventory</a:t>
            </a:r>
          </a:p>
        </p:txBody>
      </p:sp>
    </p:spTree>
    <p:extLst>
      <p:ext uri="{BB962C8B-B14F-4D97-AF65-F5344CB8AC3E}">
        <p14:creationId xmlns:p14="http://schemas.microsoft.com/office/powerpoint/2010/main" val="82728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3857D-64D4-D7DC-BDF3-98D01D38F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794BE4-921A-5F05-456D-6C45FA5C051E}"/>
              </a:ext>
            </a:extLst>
          </p:cNvPr>
          <p:cNvSpPr>
            <a:spLocks noGrp="1"/>
          </p:cNvSpPr>
          <p:nvPr>
            <p:ph type="title"/>
          </p:nvPr>
        </p:nvSpPr>
        <p:spPr>
          <a:ln w="19050"/>
        </p:spPr>
        <p:txBody>
          <a:bodyPr>
            <a:normAutofit/>
          </a:bodyPr>
          <a:lstStyle/>
          <a:p>
            <a:pPr algn="l"/>
            <a:r>
              <a:rPr lang="en-US" sz="5400" b="1" dirty="0">
                <a:latin typeface="Times New Roman" panose="02020603050405020304" pitchFamily="18" charset="0"/>
                <a:cs typeface="Times New Roman" panose="02020603050405020304" pitchFamily="18" charset="0"/>
              </a:rPr>
              <a:t>b. DELETE  COLUMN</a:t>
            </a:r>
            <a:r>
              <a:rPr lang="en-IN" sz="5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3C56584-1FDE-781A-242E-F172E0BE748C}"/>
              </a:ext>
            </a:extLst>
          </p:cNvPr>
          <p:cNvSpPr>
            <a:spLocks noGrp="1"/>
          </p:cNvSpPr>
          <p:nvPr>
            <p:ph idx="1"/>
          </p:nvPr>
        </p:nvSpPr>
        <p:spPr>
          <a:xfrm>
            <a:off x="2400024" y="3701837"/>
            <a:ext cx="14941296" cy="3444208"/>
          </a:xfrm>
          <a:noFill/>
          <a:ln w="19050">
            <a:noFill/>
          </a:ln>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Used to delete the data/column inside a table, but not the table itself. </a:t>
            </a:r>
          </a:p>
          <a:p>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ALTER TABLE statement can also be used to delete (drop) a column from a table. </a:t>
            </a:r>
            <a:endParaRPr lang="en-US" sz="36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953" dirty="0">
                <a:solidFill>
                  <a:schemeClr val="tx1"/>
                </a:solidFill>
                <a:latin typeface="Times New Roman" panose="02020603050405020304" pitchFamily="18" charset="0"/>
                <a:cs typeface="Times New Roman" panose="02020603050405020304" pitchFamily="18" charset="0"/>
              </a:rPr>
              <a:t>Syntax – ALTER TABLE table_name DROP COLUMN column_name;</a:t>
            </a:r>
          </a:p>
        </p:txBody>
      </p:sp>
    </p:spTree>
    <p:extLst>
      <p:ext uri="{BB962C8B-B14F-4D97-AF65-F5344CB8AC3E}">
        <p14:creationId xmlns:p14="http://schemas.microsoft.com/office/powerpoint/2010/main" val="3640415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6B86D-BF6C-2D27-8B9D-81B973FF5B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8E2909-1528-D3BC-5A00-7C3539564E03}"/>
              </a:ext>
            </a:extLst>
          </p:cNvPr>
          <p:cNvSpPr>
            <a:spLocks noGrp="1"/>
          </p:cNvSpPr>
          <p:nvPr>
            <p:ph type="title"/>
          </p:nvPr>
        </p:nvSpPr>
        <p:spPr>
          <a:xfrm>
            <a:off x="2784072" y="1108870"/>
            <a:ext cx="16326888" cy="2833774"/>
          </a:xfrm>
          <a:ln w="19050"/>
        </p:spPr>
        <p:txBody>
          <a:bodyPr>
            <a:normAutofit/>
          </a:bodyPr>
          <a:lstStyle/>
          <a:p>
            <a:pPr algn="l"/>
            <a:r>
              <a:rPr lang="en-US" sz="5400" b="1" dirty="0">
                <a:latin typeface="Times New Roman" panose="02020603050405020304" pitchFamily="18" charset="0"/>
                <a:cs typeface="Times New Roman" panose="02020603050405020304" pitchFamily="18" charset="0"/>
              </a:rPr>
              <a:t>c. Modify an Existing Column </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(Change Data Type or Size)</a:t>
            </a:r>
            <a:r>
              <a:rPr lang="en-US" sz="1400" dirty="0"/>
              <a:t>)</a:t>
            </a:r>
            <a:r>
              <a:rPr lang="en-IN" sz="5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A2D97DE-5847-65CB-1996-83AECD847B10}"/>
              </a:ext>
            </a:extLst>
          </p:cNvPr>
          <p:cNvSpPr>
            <a:spLocks noGrp="1"/>
          </p:cNvSpPr>
          <p:nvPr>
            <p:ph idx="1"/>
          </p:nvPr>
        </p:nvSpPr>
        <p:spPr>
          <a:xfrm>
            <a:off x="2784072" y="4323628"/>
            <a:ext cx="14941296" cy="4125427"/>
          </a:xfrm>
          <a:noFill/>
          <a:ln w="19050">
            <a:noFill/>
          </a:ln>
        </p:spPr>
        <p:txBody>
          <a:bodyPr>
            <a:normAutofit/>
          </a:bodyPr>
          <a:lstStyle/>
          <a:p>
            <a:r>
              <a:rPr lang="en-US" sz="3200" dirty="0">
                <a:latin typeface="Times New Roman" panose="02020603050405020304" pitchFamily="18" charset="0"/>
                <a:cs typeface="Times New Roman" panose="02020603050405020304" pitchFamily="18" charset="0"/>
              </a:rPr>
              <a:t>You can modify an existing column's data type or size</a:t>
            </a:r>
            <a:r>
              <a:rPr lang="en-US" sz="3200" dirty="0">
                <a:solidFill>
                  <a:schemeClr val="tx1"/>
                </a:solidFill>
                <a:latin typeface="Times New Roman" panose="02020603050405020304" pitchFamily="18" charset="0"/>
                <a:cs typeface="Times New Roman" panose="02020603050405020304" pitchFamily="18" charset="0"/>
              </a:rPr>
              <a:t>. </a:t>
            </a:r>
          </a:p>
          <a:p>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ALTER TABLE statement can also be used to </a:t>
            </a:r>
            <a:r>
              <a:rPr lang="en-US" sz="3200" dirty="0">
                <a:latin typeface="Times New Roman" panose="02020603050405020304" pitchFamily="18" charset="0"/>
                <a:cs typeface="Times New Roman" panose="02020603050405020304" pitchFamily="18" charset="0"/>
              </a:rPr>
              <a:t>modify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column </a:t>
            </a:r>
            <a:r>
              <a:rPr lang="en-US" sz="3200" dirty="0">
                <a:latin typeface="Times New Roman" panose="02020603050405020304" pitchFamily="18" charset="0"/>
                <a:cs typeface="Times New Roman" panose="02020603050405020304" pitchFamily="18" charset="0"/>
              </a:rPr>
              <a:t>data type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a table. </a:t>
            </a:r>
            <a:endParaRPr lang="en-US" sz="36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953" dirty="0">
                <a:solidFill>
                  <a:schemeClr val="tx1"/>
                </a:solidFill>
                <a:latin typeface="Times New Roman" panose="02020603050405020304" pitchFamily="18" charset="0"/>
                <a:cs typeface="Times New Roman" panose="02020603050405020304" pitchFamily="18" charset="0"/>
              </a:rPr>
              <a:t>ALTER TABLE table_name MODIFY column_name new_data_type</a:t>
            </a:r>
            <a:r>
              <a:rPr lang="en-US" sz="2953" dirty="0">
                <a:latin typeface="Times New Roman" panose="02020603050405020304" pitchFamily="18" charset="0"/>
                <a:cs typeface="Times New Roman" panose="02020603050405020304" pitchFamily="18" charset="0"/>
              </a:rPr>
              <a:t> </a:t>
            </a:r>
            <a:r>
              <a:rPr lang="en-US" sz="2953" dirty="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953" dirty="0">
                <a:solidFill>
                  <a:schemeClr val="tx1"/>
                </a:solidFill>
                <a:latin typeface="Times New Roman" panose="02020603050405020304" pitchFamily="18" charset="0"/>
                <a:cs typeface="Times New Roman" panose="02020603050405020304" pitchFamily="18" charset="0"/>
              </a:rPr>
              <a:t>ALTER TABLE Employees MODIFY Email VARCHAR(150);</a:t>
            </a:r>
          </a:p>
          <a:p>
            <a:pPr lvl="1">
              <a:buFont typeface="Wingdings" panose="05000000000000000000" pitchFamily="2" charset="2"/>
              <a:buChar char="§"/>
            </a:pPr>
            <a:endParaRPr lang="en-US" sz="2953"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284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2B02F-8049-7FD9-B356-88EFF232E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78A12C-B53D-F99C-C46E-C39AA6F7DCA0}"/>
              </a:ext>
            </a:extLst>
          </p:cNvPr>
          <p:cNvSpPr>
            <a:spLocks noGrp="1"/>
          </p:cNvSpPr>
          <p:nvPr>
            <p:ph type="title"/>
          </p:nvPr>
        </p:nvSpPr>
        <p:spPr>
          <a:ln w="19050"/>
        </p:spPr>
        <p:txBody>
          <a:bodyPr>
            <a:normAutofit/>
          </a:bodyPr>
          <a:lstStyle/>
          <a:p>
            <a:pPr algn="l"/>
            <a:r>
              <a:rPr lang="en-US" sz="5400" b="1" dirty="0">
                <a:latin typeface="Times New Roman" panose="02020603050405020304" pitchFamily="18" charset="0"/>
                <a:cs typeface="Times New Roman" panose="02020603050405020304" pitchFamily="18" charset="0"/>
              </a:rPr>
              <a:t>d. RENAME TABLE </a:t>
            </a:r>
            <a:r>
              <a:rPr lang="en-IN" sz="5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365E4809-CB57-9FD9-A798-80E7883D59F3}"/>
              </a:ext>
            </a:extLst>
          </p:cNvPr>
          <p:cNvSpPr>
            <a:spLocks noGrp="1"/>
          </p:cNvSpPr>
          <p:nvPr>
            <p:ph idx="1"/>
          </p:nvPr>
        </p:nvSpPr>
        <p:spPr>
          <a:xfrm>
            <a:off x="2802360" y="4207436"/>
            <a:ext cx="14941296" cy="4351348"/>
          </a:xfrm>
          <a:noFill/>
          <a:ln w="19050">
            <a:noFill/>
          </a:ln>
        </p:spPr>
        <p:txBody>
          <a:bodyPr>
            <a:normAutofit/>
          </a:bodyPr>
          <a:lstStyle/>
          <a:p>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rename an entire table using the ALTER TABLE statement in  databases. </a:t>
            </a:r>
          </a:p>
          <a:p>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SQL Server, renaming a table can be done using the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sp_rename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procedure</a:t>
            </a:r>
          </a:p>
          <a:p>
            <a:pPr lvl="1"/>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EXEC sp_rename 'Employees', 'Staff';</a:t>
            </a:r>
          </a:p>
          <a:p>
            <a:pPr marL="0" indent="0">
              <a:buNone/>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ALTER TABLE statement can also be used to rename a table name. </a:t>
            </a:r>
            <a:endParaRPr lang="en-US" sz="36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953" dirty="0">
                <a:solidFill>
                  <a:schemeClr val="tx1"/>
                </a:solidFill>
                <a:latin typeface="Times New Roman" panose="02020603050405020304" pitchFamily="18" charset="0"/>
                <a:cs typeface="Times New Roman" panose="02020603050405020304" pitchFamily="18" charset="0"/>
              </a:rPr>
              <a:t>ALTER TABLE  old_table_name </a:t>
            </a:r>
            <a:r>
              <a:rPr lang="en-US" sz="2953" dirty="0">
                <a:latin typeface="Times New Roman" panose="02020603050405020304" pitchFamily="18" charset="0"/>
                <a:cs typeface="Times New Roman" panose="02020603050405020304" pitchFamily="18" charset="0"/>
              </a:rPr>
              <a:t> </a:t>
            </a:r>
            <a:r>
              <a:rPr lang="en-US" sz="2953" dirty="0">
                <a:solidFill>
                  <a:schemeClr val="tx1"/>
                </a:solidFill>
                <a:latin typeface="Times New Roman" panose="02020603050405020304" pitchFamily="18" charset="0"/>
                <a:cs typeface="Times New Roman" panose="02020603050405020304" pitchFamily="18" charset="0"/>
              </a:rPr>
              <a:t>RENAME TO  new_table_name;</a:t>
            </a:r>
            <a:endParaRPr lang="en-US" sz="2953"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953" dirty="0">
              <a:latin typeface="Times New Roman" panose="02020603050405020304" pitchFamily="18" charset="0"/>
              <a:cs typeface="Times New Roman" panose="02020603050405020304" pitchFamily="18" charset="0"/>
            </a:endParaRPr>
          </a:p>
          <a:p>
            <a:pPr marL="739247" lvl="1" indent="0">
              <a:buNone/>
            </a:pPr>
            <a:endParaRPr lang="en-US" sz="2953"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E0A6158-B4B1-53A2-825C-C6A54C2BF9DA}"/>
              </a:ext>
            </a:extLst>
          </p:cNvPr>
          <p:cNvSpPr>
            <a:spLocks noChangeArrowheads="1"/>
          </p:cNvSpPr>
          <p:nvPr/>
        </p:nvSpPr>
        <p:spPr bwMode="auto">
          <a:xfrm>
            <a:off x="0" y="-48399"/>
            <a:ext cx="22474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a:t>
            </a: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8DE6813-3BB0-8CF6-66EB-5EC87A3D10FF}"/>
              </a:ext>
            </a:extLst>
          </p:cNvPr>
          <p:cNvSpPr>
            <a:spLocks noChangeArrowheads="1"/>
          </p:cNvSpPr>
          <p:nvPr/>
        </p:nvSpPr>
        <p:spPr bwMode="auto">
          <a:xfrm>
            <a:off x="402336" y="367100"/>
            <a:ext cx="2551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5596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F59C7-8440-455B-5503-67A676408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3EF45-8965-C6CD-10AF-35D70629B6E7}"/>
              </a:ext>
            </a:extLst>
          </p:cNvPr>
          <p:cNvSpPr>
            <a:spLocks noGrp="1"/>
          </p:cNvSpPr>
          <p:nvPr>
            <p:ph type="title"/>
          </p:nvPr>
        </p:nvSpPr>
        <p:spPr>
          <a:xfrm>
            <a:off x="2473176" y="367100"/>
            <a:ext cx="16199528" cy="2833774"/>
          </a:xfrm>
          <a:ln w="19050"/>
        </p:spPr>
        <p:txBody>
          <a:bodyPr>
            <a:normAutofit/>
          </a:bodyPr>
          <a:lstStyle/>
          <a:p>
            <a:pPr algn="l"/>
            <a:r>
              <a:rPr lang="en-US" sz="5400" b="1" dirty="0">
                <a:latin typeface="Times New Roman" panose="02020603050405020304" pitchFamily="18" charset="0"/>
                <a:cs typeface="Times New Roman" panose="02020603050405020304" pitchFamily="18" charset="0"/>
              </a:rPr>
              <a:t>d. ADD CONSTRAINTS</a:t>
            </a:r>
            <a:r>
              <a:rPr lang="en-IN" sz="5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648A5EA-AC05-EA9D-6026-88E039A23EAE}"/>
              </a:ext>
            </a:extLst>
          </p:cNvPr>
          <p:cNvSpPr>
            <a:spLocks noGrp="1"/>
          </p:cNvSpPr>
          <p:nvPr>
            <p:ph idx="1"/>
          </p:nvPr>
        </p:nvSpPr>
        <p:spPr>
          <a:xfrm>
            <a:off x="2473176" y="2763040"/>
            <a:ext cx="14941296" cy="7740431"/>
          </a:xfrm>
          <a:noFill/>
          <a:ln w="19050">
            <a:noFill/>
          </a:ln>
        </p:spPr>
        <p:txBody>
          <a:bodyPr>
            <a:normAutofit/>
          </a:bodyPr>
          <a:lstStyle/>
          <a:p>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add constraints such as UNIQUE, PRIMARY KEY, FOREIGN KEY, CHECK, or DEFAULT using ALTER TABLE </a:t>
            </a:r>
          </a:p>
          <a:p>
            <a:r>
              <a:rPr lang="en-US" altLang="en-US" sz="3200" dirty="0">
                <a:latin typeface="Times New Roman" panose="02020603050405020304" pitchFamily="18" charset="0"/>
                <a:cs typeface="Times New Roman" panose="02020603050405020304" pitchFamily="18" charset="0"/>
              </a:rPr>
              <a:t>Syntax : </a:t>
            </a:r>
          </a:p>
          <a:p>
            <a:pPr lvl="1"/>
            <a:r>
              <a:rPr lang="en-US" altLang="en-US" sz="2553" dirty="0">
                <a:latin typeface="Times New Roman" panose="02020603050405020304" pitchFamily="18" charset="0"/>
                <a:cs typeface="Times New Roman" panose="02020603050405020304" pitchFamily="18" charset="0"/>
              </a:rPr>
              <a:t>ALTER TABLE table_name ADD CONSTRAINT constraint_name UNIQUE (column_name);</a:t>
            </a:r>
          </a:p>
          <a:p>
            <a:pPr lvl="1"/>
            <a:endParaRPr kumimoji="0" lang="en-US" altLang="en-US" sz="2553"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Add a Primary Key:</a:t>
            </a:r>
          </a:p>
          <a:p>
            <a:pPr lvl="1"/>
            <a:r>
              <a:rPr lang="en-US" sz="2553" dirty="0">
                <a:solidFill>
                  <a:schemeClr val="tx1"/>
                </a:solidFill>
                <a:latin typeface="Times New Roman" panose="02020603050405020304" pitchFamily="18" charset="0"/>
                <a:cs typeface="Times New Roman" panose="02020603050405020304" pitchFamily="18" charset="0"/>
              </a:rPr>
              <a:t>ALTER TABLE table_name ADD CONSTRAINT constraint_name PRIMARY KEY (column_name);</a:t>
            </a:r>
            <a:endParaRPr lang="en-US" sz="36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953" dirty="0">
                <a:solidFill>
                  <a:schemeClr val="tx1"/>
                </a:solidFill>
                <a:latin typeface="Times New Roman" panose="02020603050405020304" pitchFamily="18" charset="0"/>
                <a:cs typeface="Times New Roman" panose="02020603050405020304" pitchFamily="18" charset="0"/>
              </a:rPr>
              <a:t>ALTER TABLE Employees ADD CONSTRAINT pk_employee_id PRIMARY KEY (EmployeeID);</a:t>
            </a:r>
          </a:p>
          <a:p>
            <a:pPr lvl="1">
              <a:buFont typeface="Wingdings" panose="05000000000000000000" pitchFamily="2" charset="2"/>
              <a:buChar char="§"/>
            </a:pPr>
            <a:endParaRPr lang="en-US" sz="2953" dirty="0">
              <a:latin typeface="Times New Roman" panose="02020603050405020304" pitchFamily="18" charset="0"/>
              <a:cs typeface="Times New Roman" panose="02020603050405020304" pitchFamily="18" charset="0"/>
            </a:endParaRPr>
          </a:p>
          <a:p>
            <a:pPr marL="739247" lvl="1" indent="0">
              <a:buNone/>
            </a:pPr>
            <a:endParaRPr lang="en-US" sz="2953"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AE90778-A546-D9C5-E75E-A43E6A758D2B}"/>
              </a:ext>
            </a:extLst>
          </p:cNvPr>
          <p:cNvSpPr>
            <a:spLocks noChangeArrowheads="1"/>
          </p:cNvSpPr>
          <p:nvPr/>
        </p:nvSpPr>
        <p:spPr bwMode="auto">
          <a:xfrm>
            <a:off x="0" y="-48399"/>
            <a:ext cx="22474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a:t>
            </a: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8A60053-CAB2-42B9-E0E2-AE9AA371B51E}"/>
              </a:ext>
            </a:extLst>
          </p:cNvPr>
          <p:cNvSpPr>
            <a:spLocks noChangeArrowheads="1"/>
          </p:cNvSpPr>
          <p:nvPr/>
        </p:nvSpPr>
        <p:spPr bwMode="auto">
          <a:xfrm>
            <a:off x="402336" y="367100"/>
            <a:ext cx="2551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9781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40E57-865A-8706-B508-2AA586932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E6B38-3A20-047F-F7B1-CCEB5048B818}"/>
              </a:ext>
            </a:extLst>
          </p:cNvPr>
          <p:cNvSpPr>
            <a:spLocks noGrp="1"/>
          </p:cNvSpPr>
          <p:nvPr>
            <p:ph type="title"/>
          </p:nvPr>
        </p:nvSpPr>
        <p:spPr>
          <a:xfrm>
            <a:off x="2473176" y="367100"/>
            <a:ext cx="16199528" cy="2833774"/>
          </a:xfrm>
          <a:ln w="19050"/>
        </p:spPr>
        <p:txBody>
          <a:bodyPr>
            <a:normAutofit/>
          </a:bodyPr>
          <a:lstStyle/>
          <a:p>
            <a:pPr algn="l"/>
            <a:r>
              <a:rPr lang="en-US" sz="5400" b="1" dirty="0">
                <a:latin typeface="Times New Roman" panose="02020603050405020304" pitchFamily="18" charset="0"/>
                <a:cs typeface="Times New Roman" panose="02020603050405020304" pitchFamily="18" charset="0"/>
              </a:rPr>
              <a:t>d. ADD CONSTRAINTS</a:t>
            </a:r>
            <a:r>
              <a:rPr lang="en-IN" sz="5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7E53291-2305-DE28-DA84-5B9B63036028}"/>
              </a:ext>
            </a:extLst>
          </p:cNvPr>
          <p:cNvSpPr>
            <a:spLocks noGrp="1"/>
          </p:cNvSpPr>
          <p:nvPr>
            <p:ph idx="1"/>
          </p:nvPr>
        </p:nvSpPr>
        <p:spPr>
          <a:xfrm>
            <a:off x="2473176" y="2982497"/>
            <a:ext cx="14941296" cy="6710144"/>
          </a:xfrm>
          <a:noFill/>
          <a:ln w="19050">
            <a:noFill/>
          </a:ln>
        </p:spPr>
        <p:txBody>
          <a:bodyPr>
            <a:normAutofit/>
          </a:bodyPr>
          <a:lstStyle/>
          <a:p>
            <a:r>
              <a:rPr lang="en-IN" sz="3200" dirty="0">
                <a:latin typeface="Times New Roman" panose="02020603050405020304" pitchFamily="18" charset="0"/>
                <a:cs typeface="Times New Roman" panose="02020603050405020304" pitchFamily="18" charset="0"/>
              </a:rPr>
              <a:t>Add a Unique Constraint:</a:t>
            </a:r>
            <a:endParaRPr lang="en-US" altLang="en-US" sz="3200" dirty="0">
              <a:latin typeface="Times New Roman" panose="02020603050405020304" pitchFamily="18" charset="0"/>
              <a:cs typeface="Times New Roman" panose="02020603050405020304" pitchFamily="18" charset="0"/>
            </a:endParaRPr>
          </a:p>
          <a:p>
            <a:pPr lvl="1"/>
            <a:r>
              <a:rPr lang="en-US" altLang="en-US" sz="2553" dirty="0">
                <a:latin typeface="Times New Roman" panose="02020603050405020304" pitchFamily="18" charset="0"/>
                <a:cs typeface="Times New Roman" panose="02020603050405020304" pitchFamily="18" charset="0"/>
              </a:rPr>
              <a:t>ALTER TABLE table_name ADD CONSTRAINT constraint_name UNIQUE (column_name);</a:t>
            </a:r>
          </a:p>
          <a:p>
            <a:pPr lvl="1"/>
            <a:r>
              <a:rPr lang="en-US" altLang="en-US" sz="2553" dirty="0">
                <a:latin typeface="Times New Roman" panose="02020603050405020304" pitchFamily="18" charset="0"/>
                <a:cs typeface="Times New Roman" panose="02020603050405020304" pitchFamily="18" charset="0"/>
              </a:rPr>
              <a:t>ALTER TABLE Employees ADD CONSTRAINT unique_email UNIQUE (Email);</a:t>
            </a:r>
          </a:p>
          <a:p>
            <a:pPr lvl="1"/>
            <a:endParaRPr kumimoji="0" lang="en-US" altLang="en-US" sz="2553"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Add a Foreign Key:</a:t>
            </a:r>
          </a:p>
          <a:p>
            <a:pPr lvl="1"/>
            <a:r>
              <a:rPr lang="en-US" sz="2800" dirty="0">
                <a:solidFill>
                  <a:schemeClr val="tx1"/>
                </a:solidFill>
                <a:latin typeface="Times New Roman" panose="02020603050405020304" pitchFamily="18" charset="0"/>
                <a:cs typeface="Times New Roman" panose="02020603050405020304" pitchFamily="18" charset="0"/>
              </a:rPr>
              <a:t>ALTER TABLE table_name ADD CONSTRAINT constraint_name FOREIGN KEY (column_name) REFERENCES other_table(column_name);</a:t>
            </a:r>
          </a:p>
          <a:p>
            <a:pPr lvl="1"/>
            <a:r>
              <a:rPr lang="en-US" sz="2800" dirty="0">
                <a:solidFill>
                  <a:schemeClr val="tx1"/>
                </a:solidFill>
                <a:latin typeface="Times New Roman" panose="02020603050405020304" pitchFamily="18" charset="0"/>
                <a:cs typeface="Times New Roman" panose="02020603050405020304" pitchFamily="18" charset="0"/>
              </a:rPr>
              <a:t>ALTER TABLE Orders ADD CONSTRAINT fk_customer FOREIGN KEY (CustomerID) REFERENCES Customers(CustomerID);</a:t>
            </a:r>
          </a:p>
          <a:p>
            <a:pPr lvl="1">
              <a:buFont typeface="Wingdings" panose="05000000000000000000" pitchFamily="2" charset="2"/>
              <a:buChar char="§"/>
            </a:pPr>
            <a:endParaRPr lang="en-US" sz="2953" dirty="0">
              <a:latin typeface="Times New Roman" panose="02020603050405020304" pitchFamily="18" charset="0"/>
              <a:cs typeface="Times New Roman" panose="02020603050405020304" pitchFamily="18" charset="0"/>
            </a:endParaRPr>
          </a:p>
          <a:p>
            <a:pPr marL="739247" lvl="1" indent="0">
              <a:buNone/>
            </a:pPr>
            <a:endParaRPr lang="en-US" sz="2953"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572260B-1BC3-93FC-8333-FF76F9B38AF8}"/>
              </a:ext>
            </a:extLst>
          </p:cNvPr>
          <p:cNvSpPr>
            <a:spLocks noChangeArrowheads="1"/>
          </p:cNvSpPr>
          <p:nvPr/>
        </p:nvSpPr>
        <p:spPr bwMode="auto">
          <a:xfrm>
            <a:off x="0" y="-48399"/>
            <a:ext cx="22474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a:t>
            </a: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FCF45E2-79CC-85D9-BD69-F13DF09A17E6}"/>
              </a:ext>
            </a:extLst>
          </p:cNvPr>
          <p:cNvSpPr>
            <a:spLocks noChangeArrowheads="1"/>
          </p:cNvSpPr>
          <p:nvPr/>
        </p:nvSpPr>
        <p:spPr bwMode="auto">
          <a:xfrm>
            <a:off x="402336" y="367100"/>
            <a:ext cx="2551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2353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79B2-4142-4756-99B9-F3FED3D3FB99}"/>
              </a:ext>
            </a:extLst>
          </p:cNvPr>
          <p:cNvSpPr>
            <a:spLocks noGrp="1"/>
          </p:cNvSpPr>
          <p:nvPr>
            <p:ph type="title"/>
          </p:nvPr>
        </p:nvSpPr>
        <p:spPr>
          <a:ln w="19050"/>
        </p:spPr>
        <p:txBody>
          <a:bodyPr>
            <a:normAutofit/>
          </a:bodyPr>
          <a:lstStyle/>
          <a:p>
            <a:pPr algn="l"/>
            <a:r>
              <a:rPr lang="en-US" sz="5400" b="1" dirty="0">
                <a:latin typeface="Times New Roman" panose="02020603050405020304" pitchFamily="18" charset="0"/>
                <a:cs typeface="Times New Roman" panose="02020603050405020304" pitchFamily="18" charset="0"/>
              </a:rPr>
              <a:t>3. </a:t>
            </a:r>
            <a:r>
              <a:rPr lang="en-IN" sz="5400" b="1" dirty="0">
                <a:latin typeface="Times New Roman" panose="02020603050405020304" pitchFamily="18" charset="0"/>
                <a:cs typeface="Times New Roman" panose="02020603050405020304" pitchFamily="18" charset="0"/>
              </a:rPr>
              <a:t>DROP TABLE:</a:t>
            </a:r>
          </a:p>
        </p:txBody>
      </p:sp>
      <p:sp>
        <p:nvSpPr>
          <p:cNvPr id="3" name="Content Placeholder 2">
            <a:extLst>
              <a:ext uri="{FF2B5EF4-FFF2-40B4-BE49-F238E27FC236}">
                <a16:creationId xmlns:a16="http://schemas.microsoft.com/office/drawing/2014/main" id="{F7953DDF-6318-4EA9-8AB7-D01241667FAE}"/>
              </a:ext>
            </a:extLst>
          </p:cNvPr>
          <p:cNvSpPr>
            <a:spLocks noGrp="1"/>
          </p:cNvSpPr>
          <p:nvPr>
            <p:ph idx="1"/>
          </p:nvPr>
        </p:nvSpPr>
        <p:spPr>
          <a:xfrm>
            <a:off x="3003803" y="3964233"/>
            <a:ext cx="13705967" cy="3181812"/>
          </a:xfrm>
          <a:noFill/>
          <a:ln w="19050">
            <a:noFill/>
          </a:ln>
        </p:spPr>
        <p:txBody>
          <a:bodyPr/>
          <a:lstStyle/>
          <a:p>
            <a:r>
              <a:rPr lang="en-US" sz="4000" dirty="0">
                <a:solidFill>
                  <a:schemeClr val="tx1"/>
                </a:solidFill>
                <a:latin typeface="Times New Roman" panose="02020603050405020304" pitchFamily="18" charset="0"/>
                <a:cs typeface="Times New Roman" panose="02020603050405020304" pitchFamily="18" charset="0"/>
              </a:rPr>
              <a:t> Used to delete an existing table along with its data and structure. </a:t>
            </a:r>
          </a:p>
          <a:p>
            <a:r>
              <a:rPr lang="en-US" sz="4000" dirty="0">
                <a:solidFill>
                  <a:schemeClr val="tx1"/>
                </a:solidFill>
                <a:latin typeface="Times New Roman" panose="02020603050405020304" pitchFamily="18" charset="0"/>
                <a:cs typeface="Times New Roman" panose="02020603050405020304" pitchFamily="18" charset="0"/>
              </a:rPr>
              <a:t> Example: DROP TABLE employees;</a:t>
            </a:r>
            <a:endParaRPr lang="en-IN"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974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7C6C-91B3-4F76-BB36-857BE2406944}"/>
              </a:ext>
            </a:extLst>
          </p:cNvPr>
          <p:cNvSpPr>
            <a:spLocks noGrp="1"/>
          </p:cNvSpPr>
          <p:nvPr>
            <p:ph type="title"/>
          </p:nvPr>
        </p:nvSpPr>
        <p:spPr>
          <a:ln w="19050"/>
        </p:spPr>
        <p:txBody>
          <a:bodyPr>
            <a:normAutofit/>
          </a:bodyPr>
          <a:lstStyle/>
          <a:p>
            <a:pPr algn="l"/>
            <a:r>
              <a:rPr lang="en-US" sz="5400" b="1" dirty="0">
                <a:latin typeface="Times New Roman" panose="02020603050405020304" pitchFamily="18" charset="0"/>
                <a:cs typeface="Times New Roman" panose="02020603050405020304" pitchFamily="18" charset="0"/>
              </a:rPr>
              <a:t>4. </a:t>
            </a:r>
            <a:r>
              <a:rPr lang="en-IN" sz="5400" b="1" dirty="0">
                <a:latin typeface="Times New Roman" panose="02020603050405020304" pitchFamily="18" charset="0"/>
                <a:cs typeface="Times New Roman" panose="02020603050405020304" pitchFamily="18" charset="0"/>
              </a:rPr>
              <a:t>TRUNCATE TABLE:</a:t>
            </a:r>
          </a:p>
        </p:txBody>
      </p:sp>
      <p:sp>
        <p:nvSpPr>
          <p:cNvPr id="3" name="Content Placeholder 2">
            <a:extLst>
              <a:ext uri="{FF2B5EF4-FFF2-40B4-BE49-F238E27FC236}">
                <a16:creationId xmlns:a16="http://schemas.microsoft.com/office/drawing/2014/main" id="{7E199416-4D3A-49C8-9AF2-7C736822C23B}"/>
              </a:ext>
            </a:extLst>
          </p:cNvPr>
          <p:cNvSpPr>
            <a:spLocks noGrp="1"/>
          </p:cNvSpPr>
          <p:nvPr>
            <p:ph idx="1"/>
          </p:nvPr>
        </p:nvSpPr>
        <p:spPr>
          <a:xfrm>
            <a:off x="2711472" y="3609229"/>
            <a:ext cx="12498407" cy="2833774"/>
          </a:xfrm>
          <a:noFill/>
          <a:ln w="19050">
            <a:noFill/>
          </a:ln>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Used to delete the data inside a table, but not the table itself. </a:t>
            </a:r>
          </a:p>
          <a:p>
            <a:r>
              <a:rPr lang="en-US" sz="3600" dirty="0">
                <a:solidFill>
                  <a:schemeClr val="tx1"/>
                </a:solidFill>
                <a:latin typeface="Times New Roman" panose="02020603050405020304" pitchFamily="18" charset="0"/>
                <a:cs typeface="Times New Roman" panose="02020603050405020304" pitchFamily="18" charset="0"/>
              </a:rPr>
              <a:t>Syntax – TRUNCATE TABLE table_name ;</a:t>
            </a:r>
            <a:endParaRPr lang="en-IN"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555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4632-F298-429E-9E94-87EA36C1C01F}"/>
              </a:ext>
            </a:extLst>
          </p:cNvPr>
          <p:cNvSpPr>
            <a:spLocks noGrp="1"/>
          </p:cNvSpPr>
          <p:nvPr>
            <p:ph type="title"/>
          </p:nvPr>
        </p:nvSpPr>
        <p:spPr>
          <a:xfrm>
            <a:off x="1757023" y="669958"/>
            <a:ext cx="16199528" cy="2833774"/>
          </a:xfrm>
          <a:ln w="31750"/>
        </p:spPr>
        <p:txBody>
          <a:bodyPr/>
          <a:lstStyle/>
          <a:p>
            <a:r>
              <a:rPr lang="en-IN" b="1" dirty="0">
                <a:latin typeface="Times New Roman" panose="02020603050405020304" pitchFamily="18" charset="0"/>
                <a:cs typeface="Times New Roman" panose="02020603050405020304" pitchFamily="18" charset="0"/>
              </a:rPr>
              <a:t>Data Manipulation Language (DML)</a:t>
            </a:r>
          </a:p>
        </p:txBody>
      </p:sp>
      <p:sp>
        <p:nvSpPr>
          <p:cNvPr id="3" name="Content Placeholder 2">
            <a:extLst>
              <a:ext uri="{FF2B5EF4-FFF2-40B4-BE49-F238E27FC236}">
                <a16:creationId xmlns:a16="http://schemas.microsoft.com/office/drawing/2014/main" id="{4CEC1900-9420-4C56-B616-70FF414CDDDF}"/>
              </a:ext>
            </a:extLst>
          </p:cNvPr>
          <p:cNvSpPr>
            <a:spLocks noGrp="1"/>
          </p:cNvSpPr>
          <p:nvPr>
            <p:ph idx="1"/>
          </p:nvPr>
        </p:nvSpPr>
        <p:spPr>
          <a:xfrm>
            <a:off x="2999232" y="2834640"/>
            <a:ext cx="15471648" cy="5852160"/>
          </a:xfrm>
          <a:noFill/>
          <a:ln w="19050">
            <a:noFill/>
          </a:ln>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DML in SQL encompasses commands that manipulate data within a database.</a:t>
            </a:r>
          </a:p>
          <a:p>
            <a:r>
              <a:rPr lang="en-US" sz="4000" b="1" dirty="0">
                <a:latin typeface="Times New Roman" panose="02020603050405020304" pitchFamily="18" charset="0"/>
                <a:cs typeface="Times New Roman" panose="02020603050405020304" pitchFamily="18" charset="0"/>
              </a:rPr>
              <a:t>Used to modify the database. </a:t>
            </a:r>
            <a:endParaRPr lang="en-US" sz="4000" dirty="0">
              <a:latin typeface="Times New Roman" panose="02020603050405020304" pitchFamily="18" charset="0"/>
              <a:cs typeface="Times New Roman" panose="02020603050405020304" pitchFamily="18" charset="0"/>
            </a:endParaRPr>
          </a:p>
          <a:p>
            <a:r>
              <a:rPr lang="en-US" sz="4000" dirty="0">
                <a:solidFill>
                  <a:schemeClr val="tx1"/>
                </a:solidFill>
                <a:latin typeface="Times New Roman" panose="02020603050405020304" pitchFamily="18" charset="0"/>
                <a:cs typeface="Times New Roman" panose="02020603050405020304" pitchFamily="18" charset="0"/>
              </a:rPr>
              <a:t>DML allows you to insert, update, and delete records, ensuring the accuracy and currency of your data.</a:t>
            </a:r>
          </a:p>
          <a:p>
            <a:r>
              <a:rPr lang="en-US" sz="4000" b="1" dirty="0">
                <a:latin typeface="Times New Roman" panose="02020603050405020304" pitchFamily="18" charset="0"/>
                <a:cs typeface="Times New Roman" panose="02020603050405020304" pitchFamily="18" charset="0"/>
              </a:rPr>
              <a:t>INSERT, UPDATE, DELETE</a:t>
            </a:r>
          </a:p>
        </p:txBody>
      </p:sp>
    </p:spTree>
    <p:extLst>
      <p:ext uri="{BB962C8B-B14F-4D97-AF65-F5344CB8AC3E}">
        <p14:creationId xmlns:p14="http://schemas.microsoft.com/office/powerpoint/2010/main" val="2083070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5539-BA79-41F9-B46A-F8D941EBA384}"/>
              </a:ext>
            </a:extLst>
          </p:cNvPr>
          <p:cNvSpPr>
            <a:spLocks noGrp="1"/>
          </p:cNvSpPr>
          <p:nvPr>
            <p:ph type="title"/>
          </p:nvPr>
        </p:nvSpPr>
        <p:spPr>
          <a:ln w="19050"/>
        </p:spPr>
        <p:txBody>
          <a:bodyPr>
            <a:normAutofit/>
          </a:bodyPr>
          <a:lstStyle/>
          <a:p>
            <a:pPr algn="l"/>
            <a:r>
              <a:rPr lang="en-IN" sz="5400" b="1" dirty="0">
                <a:latin typeface="Times New Roman" panose="02020603050405020304" pitchFamily="18" charset="0"/>
                <a:cs typeface="Times New Roman" panose="02020603050405020304" pitchFamily="18" charset="0"/>
              </a:rPr>
              <a:t>1. INSERT:</a:t>
            </a:r>
          </a:p>
        </p:txBody>
      </p:sp>
      <p:sp>
        <p:nvSpPr>
          <p:cNvPr id="3" name="Content Placeholder 2">
            <a:extLst>
              <a:ext uri="{FF2B5EF4-FFF2-40B4-BE49-F238E27FC236}">
                <a16:creationId xmlns:a16="http://schemas.microsoft.com/office/drawing/2014/main" id="{42CD1E6B-CEF1-42C8-9367-C0ABAE41C562}"/>
              </a:ext>
            </a:extLst>
          </p:cNvPr>
          <p:cNvSpPr>
            <a:spLocks noGrp="1"/>
          </p:cNvSpPr>
          <p:nvPr>
            <p:ph idx="1"/>
          </p:nvPr>
        </p:nvSpPr>
        <p:spPr>
          <a:xfrm>
            <a:off x="2400024" y="3639312"/>
            <a:ext cx="16710936" cy="4572846"/>
          </a:xfrm>
          <a:noFill/>
          <a:ln w="19050">
            <a:noFill/>
          </a:ln>
        </p:spPr>
        <p:txBody>
          <a:bodyPr>
            <a:normAutofit/>
          </a:bodyPr>
          <a:lstStyle/>
          <a:p>
            <a:r>
              <a:rPr lang="en-US" sz="4215" dirty="0">
                <a:solidFill>
                  <a:schemeClr val="tx1"/>
                </a:solidFill>
                <a:latin typeface="Times New Roman" panose="02020603050405020304" pitchFamily="18" charset="0"/>
                <a:cs typeface="Times New Roman" panose="02020603050405020304" pitchFamily="18" charset="0"/>
              </a:rPr>
              <a:t>The INSERT statement adds new records to a table. </a:t>
            </a:r>
          </a:p>
          <a:p>
            <a:r>
              <a:rPr lang="en-US" sz="4215" dirty="0">
                <a:solidFill>
                  <a:schemeClr val="tx1"/>
                </a:solidFill>
                <a:latin typeface="Times New Roman" panose="02020603050405020304" pitchFamily="18" charset="0"/>
                <a:cs typeface="Times New Roman" panose="02020603050405020304" pitchFamily="18" charset="0"/>
              </a:rPr>
              <a:t>Syntax: INSERT INTO table_name (column1, column2, ...) VALUES (value1, value2, ...); </a:t>
            </a:r>
          </a:p>
          <a:p>
            <a:r>
              <a:rPr lang="en-US" sz="4215" dirty="0">
                <a:solidFill>
                  <a:schemeClr val="tx1"/>
                </a:solidFill>
                <a:latin typeface="Times New Roman" panose="02020603050405020304" pitchFamily="18" charset="0"/>
                <a:cs typeface="Times New Roman" panose="02020603050405020304" pitchFamily="18" charset="0"/>
              </a:rPr>
              <a:t>Example: INSERT INTO employees (first_name, last_name, salary) VALUES ('John', 'Doe', 50000); </a:t>
            </a:r>
            <a:endParaRPr lang="en-IN" sz="42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117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6028-2539-41AE-B0D9-37D5C1C8754E}"/>
              </a:ext>
            </a:extLst>
          </p:cNvPr>
          <p:cNvSpPr>
            <a:spLocks noGrp="1"/>
          </p:cNvSpPr>
          <p:nvPr>
            <p:ph type="title"/>
          </p:nvPr>
        </p:nvSpPr>
        <p:spPr>
          <a:ln w="19050"/>
        </p:spPr>
        <p:txBody>
          <a:bodyPr/>
          <a:lstStyle/>
          <a:p>
            <a:pPr algn="l"/>
            <a:r>
              <a:rPr lang="en-IN" b="1" dirty="0">
                <a:latin typeface="Times New Roman" panose="02020603050405020304" pitchFamily="18" charset="0"/>
                <a:cs typeface="Times New Roman" panose="02020603050405020304" pitchFamily="18" charset="0"/>
              </a:rPr>
              <a:t>2. UPDATE:</a:t>
            </a:r>
          </a:p>
        </p:txBody>
      </p:sp>
      <p:sp>
        <p:nvSpPr>
          <p:cNvPr id="3" name="Content Placeholder 2">
            <a:extLst>
              <a:ext uri="{FF2B5EF4-FFF2-40B4-BE49-F238E27FC236}">
                <a16:creationId xmlns:a16="http://schemas.microsoft.com/office/drawing/2014/main" id="{4ACD3D07-D8FE-4EFC-9B42-039DA88DCA14}"/>
              </a:ext>
            </a:extLst>
          </p:cNvPr>
          <p:cNvSpPr>
            <a:spLocks noGrp="1"/>
          </p:cNvSpPr>
          <p:nvPr>
            <p:ph idx="1"/>
          </p:nvPr>
        </p:nvSpPr>
        <p:spPr>
          <a:xfrm>
            <a:off x="2565168" y="3642134"/>
            <a:ext cx="15594816" cy="4587466"/>
          </a:xfrm>
          <a:noFill/>
          <a:ln w="19050">
            <a:noFill/>
          </a:ln>
        </p:spPr>
        <p:txBody>
          <a:bodyPr>
            <a:normAutofit/>
          </a:bodyPr>
          <a:lstStyle/>
          <a:p>
            <a:r>
              <a:rPr lang="en-US" sz="4215" dirty="0">
                <a:solidFill>
                  <a:schemeClr val="tx1"/>
                </a:solidFill>
                <a:latin typeface="Times New Roman" panose="02020603050405020304" pitchFamily="18" charset="0"/>
                <a:cs typeface="Times New Roman" panose="02020603050405020304" pitchFamily="18" charset="0"/>
              </a:rPr>
              <a:t>The UPDATE statement modifies existing records in a table.</a:t>
            </a:r>
          </a:p>
          <a:p>
            <a:r>
              <a:rPr lang="en-US" sz="4215" dirty="0">
                <a:solidFill>
                  <a:schemeClr val="tx1"/>
                </a:solidFill>
                <a:latin typeface="Times New Roman" panose="02020603050405020304" pitchFamily="18" charset="0"/>
                <a:cs typeface="Times New Roman" panose="02020603050405020304" pitchFamily="18" charset="0"/>
              </a:rPr>
              <a:t> Syntax: UPDATE table_name SET column1 = value1, column2 = value2, ... WHERE condition; </a:t>
            </a:r>
          </a:p>
          <a:p>
            <a:r>
              <a:rPr lang="en-US" sz="4215" dirty="0">
                <a:solidFill>
                  <a:schemeClr val="tx1"/>
                </a:solidFill>
                <a:latin typeface="Times New Roman" panose="02020603050405020304" pitchFamily="18" charset="0"/>
                <a:cs typeface="Times New Roman" panose="02020603050405020304" pitchFamily="18" charset="0"/>
              </a:rPr>
              <a:t>Example: UPDATE employees SET salary = 55000 WHERE first_name = 'John';</a:t>
            </a:r>
            <a:endParaRPr lang="en-IN" sz="42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77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2C5E-1F16-A937-0A11-9E2958FFD9ED}"/>
              </a:ext>
            </a:extLst>
          </p:cNvPr>
          <p:cNvSpPr>
            <a:spLocks noGrp="1"/>
          </p:cNvSpPr>
          <p:nvPr>
            <p:ph type="title"/>
          </p:nvPr>
        </p:nvSpPr>
        <p:spPr>
          <a:xfrm>
            <a:off x="2930376" y="871126"/>
            <a:ext cx="16199528" cy="2833774"/>
          </a:xfrm>
        </p:spPr>
        <p:txBody>
          <a:bodyPr>
            <a:normAutofit/>
          </a:bodyPr>
          <a:lstStyle/>
          <a:p>
            <a:pPr algn="l"/>
            <a:r>
              <a:rPr lang="en-US" sz="8800" b="1" dirty="0">
                <a:latin typeface="Times New Roman" panose="02020603050405020304" pitchFamily="18" charset="0"/>
                <a:cs typeface="Times New Roman" panose="02020603050405020304" pitchFamily="18" charset="0"/>
              </a:rPr>
              <a:t>Different types of database</a:t>
            </a:r>
            <a:br>
              <a:rPr lang="en-US" sz="6000" b="1" dirty="0">
                <a:latin typeface="Times New Roman" panose="02020603050405020304" pitchFamily="18"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B04DBD-B917-0E62-FAC9-047FB6545B41}"/>
              </a:ext>
            </a:extLst>
          </p:cNvPr>
          <p:cNvSpPr>
            <a:spLocks noGrp="1"/>
          </p:cNvSpPr>
          <p:nvPr>
            <p:ph idx="1"/>
          </p:nvPr>
        </p:nvSpPr>
        <p:spPr>
          <a:xfrm>
            <a:off x="3661894" y="3452731"/>
            <a:ext cx="16199528" cy="5051515"/>
          </a:xfrm>
        </p:spPr>
        <p:txBody>
          <a:bodyPr/>
          <a:lstStyle/>
          <a:p>
            <a:r>
              <a:rPr lang="en-US" sz="3600" b="1" dirty="0">
                <a:latin typeface="Baskerville Old Face" panose="02020602080505020303" pitchFamily="18" charset="0"/>
              </a:rPr>
              <a:t>Relational database</a:t>
            </a:r>
          </a:p>
          <a:p>
            <a:r>
              <a:rPr lang="en-US" sz="3600" b="1" dirty="0">
                <a:latin typeface="Baskerville Old Face" panose="02020602080505020303" pitchFamily="18" charset="0"/>
              </a:rPr>
              <a:t>Hierarchical database</a:t>
            </a:r>
          </a:p>
          <a:p>
            <a:r>
              <a:rPr lang="en-US" sz="3600" b="1" dirty="0">
                <a:latin typeface="Baskerville Old Face" panose="02020602080505020303" pitchFamily="18" charset="0"/>
              </a:rPr>
              <a:t>Network database</a:t>
            </a:r>
          </a:p>
          <a:p>
            <a:r>
              <a:rPr lang="en-US" sz="3600" b="1" dirty="0">
                <a:latin typeface="Baskerville Old Face" panose="02020602080505020303" pitchFamily="18" charset="0"/>
              </a:rPr>
              <a:t>Object – oriented database</a:t>
            </a:r>
          </a:p>
          <a:p>
            <a:r>
              <a:rPr lang="en-US" sz="3600" b="1" dirty="0">
                <a:latin typeface="Baskerville Old Face" panose="02020602080505020303" pitchFamily="18" charset="0"/>
              </a:rPr>
              <a:t>NoSQL database</a:t>
            </a:r>
          </a:p>
          <a:p>
            <a:endParaRPr lang="en-IN" dirty="0"/>
          </a:p>
        </p:txBody>
      </p:sp>
    </p:spTree>
    <p:extLst>
      <p:ext uri="{BB962C8B-B14F-4D97-AF65-F5344CB8AC3E}">
        <p14:creationId xmlns:p14="http://schemas.microsoft.com/office/powerpoint/2010/main" val="5307789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51EE-771F-4670-B62F-2211B8F9FE1B}"/>
              </a:ext>
            </a:extLst>
          </p:cNvPr>
          <p:cNvSpPr>
            <a:spLocks noGrp="1"/>
          </p:cNvSpPr>
          <p:nvPr>
            <p:ph type="title"/>
          </p:nvPr>
        </p:nvSpPr>
        <p:spPr>
          <a:ln w="19050"/>
        </p:spPr>
        <p:txBody>
          <a:bodyPr>
            <a:normAutofit/>
          </a:bodyPr>
          <a:lstStyle/>
          <a:p>
            <a:pPr algn="l"/>
            <a:r>
              <a:rPr lang="en-US" sz="5400" b="1" dirty="0">
                <a:latin typeface="Times New Roman" panose="02020603050405020304" pitchFamily="18" charset="0"/>
                <a:cs typeface="Times New Roman" panose="02020603050405020304" pitchFamily="18" charset="0"/>
              </a:rPr>
              <a:t>3. </a:t>
            </a:r>
            <a:r>
              <a:rPr lang="en-IN" sz="5400" b="1" dirty="0">
                <a:latin typeface="Times New Roman" panose="02020603050405020304" pitchFamily="18" charset="0"/>
                <a:cs typeface="Times New Roman" panose="02020603050405020304" pitchFamily="18" charset="0"/>
              </a:rPr>
              <a:t>DELETE: </a:t>
            </a:r>
          </a:p>
        </p:txBody>
      </p:sp>
      <p:sp>
        <p:nvSpPr>
          <p:cNvPr id="3" name="Content Placeholder 2">
            <a:extLst>
              <a:ext uri="{FF2B5EF4-FFF2-40B4-BE49-F238E27FC236}">
                <a16:creationId xmlns:a16="http://schemas.microsoft.com/office/drawing/2014/main" id="{636A3071-5837-4393-973A-41206F0859EE}"/>
              </a:ext>
            </a:extLst>
          </p:cNvPr>
          <p:cNvSpPr>
            <a:spLocks noGrp="1"/>
          </p:cNvSpPr>
          <p:nvPr>
            <p:ph idx="1"/>
          </p:nvPr>
        </p:nvSpPr>
        <p:spPr>
          <a:xfrm>
            <a:off x="2528592" y="3550694"/>
            <a:ext cx="16070960" cy="3595351"/>
          </a:xfrm>
          <a:noFill/>
          <a:ln w="19050">
            <a:noFill/>
          </a:ln>
        </p:spPr>
        <p:txBody>
          <a:bodyPr>
            <a:normAutofit/>
          </a:bodyPr>
          <a:lstStyle/>
          <a:p>
            <a:r>
              <a:rPr lang="en-US" sz="4215" dirty="0">
                <a:solidFill>
                  <a:schemeClr val="tx1"/>
                </a:solidFill>
                <a:latin typeface="Times New Roman" panose="02020603050405020304" pitchFamily="18" charset="0"/>
                <a:cs typeface="Times New Roman" panose="02020603050405020304" pitchFamily="18" charset="0"/>
              </a:rPr>
              <a:t>The DELETE statement removes records from a table. </a:t>
            </a:r>
          </a:p>
          <a:p>
            <a:r>
              <a:rPr lang="en-US" sz="4215" dirty="0">
                <a:solidFill>
                  <a:schemeClr val="tx1"/>
                </a:solidFill>
                <a:latin typeface="Times New Roman" panose="02020603050405020304" pitchFamily="18" charset="0"/>
                <a:cs typeface="Times New Roman" panose="02020603050405020304" pitchFamily="18" charset="0"/>
              </a:rPr>
              <a:t>Syntax: DELETE FROM table_name WHERE condition; </a:t>
            </a:r>
          </a:p>
          <a:p>
            <a:r>
              <a:rPr lang="en-US" sz="4215" dirty="0">
                <a:solidFill>
                  <a:schemeClr val="tx1"/>
                </a:solidFill>
                <a:latin typeface="Times New Roman" panose="02020603050405020304" pitchFamily="18" charset="0"/>
                <a:cs typeface="Times New Roman" panose="02020603050405020304" pitchFamily="18" charset="0"/>
              </a:rPr>
              <a:t>Example: DELETE FROM employees WHERE last_name = 'Doe’;</a:t>
            </a:r>
            <a:endParaRPr lang="en-IN" sz="42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245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3AAA-FAE3-40D4-AFA6-AE512FFE88FF}"/>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DATA QUERY/RETRIEVAL LANGUAGE </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(DQL or DRL)</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AF1195-5F91-4190-9D46-AF68F0954FF5}"/>
              </a:ext>
            </a:extLst>
          </p:cNvPr>
          <p:cNvSpPr>
            <a:spLocks noGrp="1"/>
          </p:cNvSpPr>
          <p:nvPr>
            <p:ph idx="1"/>
          </p:nvPr>
        </p:nvSpPr>
        <p:spPr>
          <a:xfrm>
            <a:off x="2400024" y="3471019"/>
            <a:ext cx="16199528" cy="5051515"/>
          </a:xfrm>
          <a:noFill/>
          <a:ln w="19050">
            <a:noFill/>
          </a:ln>
        </p:spPr>
        <p:txBody>
          <a:bodyPr/>
          <a:lstStyle/>
          <a:p>
            <a:r>
              <a:rPr lang="en-US" sz="4215" dirty="0">
                <a:solidFill>
                  <a:schemeClr val="tx1"/>
                </a:solidFill>
                <a:latin typeface="Times New Roman" panose="02020603050405020304" pitchFamily="18" charset="0"/>
                <a:cs typeface="Times New Roman" panose="02020603050405020304" pitchFamily="18" charset="0"/>
              </a:rPr>
              <a:t>DQL (Data Query Language) is a subset of SQL focused on retrieving data from databases. </a:t>
            </a:r>
          </a:p>
          <a:p>
            <a:r>
              <a:rPr lang="en-US" sz="4215" dirty="0">
                <a:solidFill>
                  <a:schemeClr val="tx1"/>
                </a:solidFill>
                <a:latin typeface="Times New Roman" panose="02020603050405020304" pitchFamily="18" charset="0"/>
                <a:cs typeface="Times New Roman" panose="02020603050405020304" pitchFamily="18" charset="0"/>
              </a:rPr>
              <a:t>The SELECT statement is the foundation of DQL and allows us to extract specific columns from a table.</a:t>
            </a:r>
            <a:endParaRPr lang="en-IN" sz="42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13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F162-60A7-4504-9F6D-DEE56BE1D005}"/>
              </a:ext>
            </a:extLst>
          </p:cNvPr>
          <p:cNvSpPr>
            <a:spLocks noGrp="1"/>
          </p:cNvSpPr>
          <p:nvPr>
            <p:ph type="title"/>
          </p:nvPr>
        </p:nvSpPr>
        <p:spPr>
          <a:xfrm>
            <a:off x="2860625" y="865715"/>
            <a:ext cx="13270811" cy="1609306"/>
          </a:xfrm>
        </p:spPr>
        <p:txBody>
          <a:bodyPr>
            <a:normAutofit/>
          </a:bodyPr>
          <a:lstStyle/>
          <a:p>
            <a:pPr algn="l"/>
            <a:r>
              <a:rPr lang="en-IN" sz="5400" b="1" dirty="0">
                <a:latin typeface="Times New Roman" panose="02020603050405020304" pitchFamily="18" charset="0"/>
                <a:cs typeface="Times New Roman" panose="02020603050405020304" pitchFamily="18" charset="0"/>
              </a:rPr>
              <a:t>SELECT:</a:t>
            </a:r>
          </a:p>
        </p:txBody>
      </p:sp>
      <p:sp>
        <p:nvSpPr>
          <p:cNvPr id="3" name="Content Placeholder 2">
            <a:extLst>
              <a:ext uri="{FF2B5EF4-FFF2-40B4-BE49-F238E27FC236}">
                <a16:creationId xmlns:a16="http://schemas.microsoft.com/office/drawing/2014/main" id="{3BA23272-A602-46CC-8DA6-EDD2253B60C8}"/>
              </a:ext>
            </a:extLst>
          </p:cNvPr>
          <p:cNvSpPr>
            <a:spLocks noGrp="1"/>
          </p:cNvSpPr>
          <p:nvPr>
            <p:ph idx="1"/>
          </p:nvPr>
        </p:nvSpPr>
        <p:spPr>
          <a:xfrm>
            <a:off x="2609443" y="2647104"/>
            <a:ext cx="14494687" cy="5794479"/>
          </a:xfrm>
          <a:noFill/>
          <a:ln w="19050">
            <a:noFill/>
          </a:ln>
        </p:spPr>
        <p:txBody>
          <a:bodyPr>
            <a:normAutofit/>
          </a:bodyPr>
          <a:lstStyle/>
          <a:p>
            <a:r>
              <a:rPr lang="en-US" sz="3615" dirty="0">
                <a:solidFill>
                  <a:schemeClr val="tx1"/>
                </a:solidFill>
                <a:latin typeface="Times New Roman" panose="02020603050405020304" pitchFamily="18" charset="0"/>
                <a:cs typeface="Times New Roman" panose="02020603050405020304" pitchFamily="18" charset="0"/>
              </a:rPr>
              <a:t>The SELECT statement is used to select data from a database. </a:t>
            </a:r>
          </a:p>
          <a:p>
            <a:r>
              <a:rPr lang="en-US" sz="3615" dirty="0">
                <a:solidFill>
                  <a:schemeClr val="tx1"/>
                </a:solidFill>
                <a:latin typeface="Times New Roman" panose="02020603050405020304" pitchFamily="18" charset="0"/>
                <a:cs typeface="Times New Roman" panose="02020603050405020304" pitchFamily="18" charset="0"/>
              </a:rPr>
              <a:t>Syntax: SELECT column1, column2, ... FROM table_name; </a:t>
            </a:r>
          </a:p>
          <a:p>
            <a:r>
              <a:rPr lang="en-US" sz="3615" dirty="0">
                <a:solidFill>
                  <a:schemeClr val="tx1"/>
                </a:solidFill>
                <a:latin typeface="Times New Roman" panose="02020603050405020304" pitchFamily="18" charset="0"/>
                <a:cs typeface="Times New Roman" panose="02020603050405020304" pitchFamily="18" charset="0"/>
              </a:rPr>
              <a:t>Here, column1, column2, ... are the field names of the table. </a:t>
            </a:r>
          </a:p>
          <a:p>
            <a:r>
              <a:rPr lang="en-US" sz="3615" dirty="0">
                <a:solidFill>
                  <a:schemeClr val="tx1"/>
                </a:solidFill>
                <a:latin typeface="Times New Roman" panose="02020603050405020304" pitchFamily="18" charset="0"/>
                <a:cs typeface="Times New Roman" panose="02020603050405020304" pitchFamily="18" charset="0"/>
              </a:rPr>
              <a:t>If you want to select all the fields available in the table, use the following syntax: </a:t>
            </a:r>
          </a:p>
          <a:p>
            <a:pPr marL="739247" lvl="1" indent="0">
              <a:buNone/>
            </a:pPr>
            <a:r>
              <a:rPr lang="en-US" sz="2968" dirty="0">
                <a:solidFill>
                  <a:schemeClr val="tx1"/>
                </a:solidFill>
                <a:latin typeface="Times New Roman" panose="02020603050405020304" pitchFamily="18" charset="0"/>
                <a:cs typeface="Times New Roman" panose="02020603050405020304" pitchFamily="18" charset="0"/>
              </a:rPr>
              <a:t>SELECT * FROM table_name; </a:t>
            </a:r>
          </a:p>
          <a:p>
            <a:r>
              <a:rPr lang="en-US" sz="3615" dirty="0">
                <a:solidFill>
                  <a:schemeClr val="tx1"/>
                </a:solidFill>
                <a:latin typeface="Times New Roman" panose="02020603050405020304" pitchFamily="18" charset="0"/>
                <a:cs typeface="Times New Roman" panose="02020603050405020304" pitchFamily="18" charset="0"/>
              </a:rPr>
              <a:t>Ex: SELECT Customer, Name, City FROM Customers; </a:t>
            </a:r>
            <a:endParaRPr lang="en-IN" sz="36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383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BCAF-83A2-452C-8170-B3FAF8B42548}"/>
              </a:ext>
            </a:extLst>
          </p:cNvPr>
          <p:cNvSpPr>
            <a:spLocks noGrp="1"/>
          </p:cNvSpPr>
          <p:nvPr>
            <p:ph type="title"/>
          </p:nvPr>
        </p:nvSpPr>
        <p:spPr>
          <a:xfrm>
            <a:off x="3273552" y="512064"/>
            <a:ext cx="13167359" cy="2519473"/>
          </a:xfrm>
        </p:spPr>
        <p:txBody>
          <a:bodyPr>
            <a:noAutofit/>
          </a:bodyPr>
          <a:lstStyle/>
          <a:p>
            <a:r>
              <a:rPr lang="en-IN" sz="6000" b="1" dirty="0">
                <a:latin typeface="Times New Roman" panose="02020603050405020304" pitchFamily="18" charset="0"/>
                <a:cs typeface="Times New Roman" panose="02020603050405020304" pitchFamily="18" charset="0"/>
              </a:rPr>
              <a:t>Data Control Language (DCL) </a:t>
            </a:r>
          </a:p>
        </p:txBody>
      </p:sp>
      <p:sp>
        <p:nvSpPr>
          <p:cNvPr id="3" name="Content Placeholder 2">
            <a:extLst>
              <a:ext uri="{FF2B5EF4-FFF2-40B4-BE49-F238E27FC236}">
                <a16:creationId xmlns:a16="http://schemas.microsoft.com/office/drawing/2014/main" id="{4E3C8266-ADB5-452B-96B8-1A3C2DFDF7D9}"/>
              </a:ext>
            </a:extLst>
          </p:cNvPr>
          <p:cNvSpPr>
            <a:spLocks noGrp="1"/>
          </p:cNvSpPr>
          <p:nvPr>
            <p:ph idx="1"/>
          </p:nvPr>
        </p:nvSpPr>
        <p:spPr>
          <a:xfrm>
            <a:off x="2578608" y="2281729"/>
            <a:ext cx="16422624" cy="6867523"/>
          </a:xfrm>
          <a:noFill/>
          <a:ln w="19050">
            <a:noFill/>
          </a:ln>
        </p:spPr>
        <p:txBody>
          <a:bodyPr>
            <a:noAutofit/>
          </a:bodyPr>
          <a:lstStyle/>
          <a:p>
            <a:pPr algn="just"/>
            <a:r>
              <a:rPr lang="en-US" sz="3615" dirty="0">
                <a:solidFill>
                  <a:schemeClr val="tx1"/>
                </a:solidFill>
                <a:latin typeface="Times New Roman" panose="02020603050405020304" pitchFamily="18" charset="0"/>
                <a:cs typeface="Times New Roman" panose="02020603050405020304" pitchFamily="18" charset="0"/>
              </a:rPr>
              <a:t>Data Control Language focuses on the management of access rights, permissions, and security-related aspects of a database system. </a:t>
            </a:r>
          </a:p>
          <a:p>
            <a:pPr algn="just"/>
            <a:r>
              <a:rPr lang="en-US" sz="3615" dirty="0">
                <a:solidFill>
                  <a:schemeClr val="tx1"/>
                </a:solidFill>
                <a:latin typeface="Times New Roman" panose="02020603050405020304" pitchFamily="18" charset="0"/>
                <a:cs typeface="Times New Roman" panose="02020603050405020304" pitchFamily="18" charset="0"/>
              </a:rPr>
              <a:t>DCL commands are used to control who can access the data, modify the data, or perform administrative tasks within a database. </a:t>
            </a:r>
          </a:p>
          <a:p>
            <a:pPr algn="just"/>
            <a:r>
              <a:rPr lang="en-US" sz="3615" dirty="0">
                <a:solidFill>
                  <a:schemeClr val="tx1"/>
                </a:solidFill>
                <a:latin typeface="Times New Roman" panose="02020603050405020304" pitchFamily="18" charset="0"/>
                <a:cs typeface="Times New Roman" panose="02020603050405020304" pitchFamily="18" charset="0"/>
              </a:rPr>
              <a:t>DCL is an important aspect of database security, ensuring that data remains protected and only authorized users have the necessary privileges. </a:t>
            </a:r>
          </a:p>
          <a:p>
            <a:pPr algn="just"/>
            <a:r>
              <a:rPr lang="en-US" sz="3615" dirty="0">
                <a:solidFill>
                  <a:schemeClr val="tx1"/>
                </a:solidFill>
                <a:latin typeface="Times New Roman" panose="02020603050405020304" pitchFamily="18" charset="0"/>
                <a:cs typeface="Times New Roman" panose="02020603050405020304" pitchFamily="18" charset="0"/>
              </a:rPr>
              <a:t>There are two main DCL commands in SQL: GRANT and REVOKE. </a:t>
            </a:r>
            <a:endParaRPr lang="en-IN" sz="36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115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386D-9700-474B-9D8D-547C4C8BC69B}"/>
              </a:ext>
            </a:extLst>
          </p:cNvPr>
          <p:cNvSpPr>
            <a:spLocks noGrp="1"/>
          </p:cNvSpPr>
          <p:nvPr>
            <p:ph type="title"/>
          </p:nvPr>
        </p:nvSpPr>
        <p:spPr>
          <a:xfrm>
            <a:off x="2633472" y="404649"/>
            <a:ext cx="15950752" cy="1472755"/>
          </a:xfrm>
          <a:ln w="19050"/>
        </p:spPr>
        <p:txBody>
          <a:bodyPr>
            <a:normAutofit/>
          </a:bodyPr>
          <a:lstStyle/>
          <a:p>
            <a:pPr algn="l"/>
            <a:r>
              <a:rPr lang="en-US" b="1"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GRANT:</a:t>
            </a:r>
          </a:p>
        </p:txBody>
      </p:sp>
      <p:sp>
        <p:nvSpPr>
          <p:cNvPr id="3" name="Content Placeholder 2">
            <a:extLst>
              <a:ext uri="{FF2B5EF4-FFF2-40B4-BE49-F238E27FC236}">
                <a16:creationId xmlns:a16="http://schemas.microsoft.com/office/drawing/2014/main" id="{E106BA81-0B2E-419C-B01C-1EEE9429069F}"/>
              </a:ext>
            </a:extLst>
          </p:cNvPr>
          <p:cNvSpPr>
            <a:spLocks noGrp="1"/>
          </p:cNvSpPr>
          <p:nvPr>
            <p:ph idx="1"/>
          </p:nvPr>
        </p:nvSpPr>
        <p:spPr>
          <a:xfrm>
            <a:off x="2300236" y="1703983"/>
            <a:ext cx="16113888" cy="8404301"/>
          </a:xfrm>
          <a:noFill/>
          <a:ln w="19050">
            <a:noFill/>
          </a:ln>
        </p:spPr>
        <p:txBody>
          <a:bodyPr>
            <a:noAutofit/>
          </a:bodyPr>
          <a:lstStyle/>
          <a:p>
            <a:r>
              <a:rPr lang="en-US" sz="3615" dirty="0">
                <a:solidFill>
                  <a:schemeClr val="tx1"/>
                </a:solidFill>
                <a:latin typeface="Times New Roman" panose="02020603050405020304" pitchFamily="18" charset="0"/>
                <a:cs typeface="Times New Roman" panose="02020603050405020304" pitchFamily="18" charset="0"/>
              </a:rPr>
              <a:t>The GRANT command is used to provide specific privileges or permissions to users or roles. </a:t>
            </a:r>
          </a:p>
          <a:p>
            <a:r>
              <a:rPr lang="en-US" sz="3615" dirty="0">
                <a:solidFill>
                  <a:schemeClr val="tx1"/>
                </a:solidFill>
                <a:latin typeface="Times New Roman" panose="02020603050405020304" pitchFamily="18" charset="0"/>
                <a:cs typeface="Times New Roman" panose="02020603050405020304" pitchFamily="18" charset="0"/>
              </a:rPr>
              <a:t>Privileges can include the ability to perform various actions on tables, views, procedures, and other database objects. </a:t>
            </a:r>
          </a:p>
          <a:p>
            <a:r>
              <a:rPr lang="en-US" sz="3615" dirty="0">
                <a:solidFill>
                  <a:schemeClr val="tx1"/>
                </a:solidFill>
                <a:latin typeface="Times New Roman" panose="02020603050405020304" pitchFamily="18" charset="0"/>
                <a:cs typeface="Times New Roman" panose="02020603050405020304" pitchFamily="18" charset="0"/>
              </a:rPr>
              <a:t>Syntax: GRANT privilege_type ON object_name TO user_or_role; </a:t>
            </a:r>
          </a:p>
          <a:p>
            <a:r>
              <a:rPr lang="en-US" sz="3615" dirty="0">
                <a:solidFill>
                  <a:schemeClr val="tx1"/>
                </a:solidFill>
                <a:latin typeface="Times New Roman" panose="02020603050405020304" pitchFamily="18" charset="0"/>
                <a:cs typeface="Times New Roman" panose="02020603050405020304" pitchFamily="18" charset="0"/>
              </a:rPr>
              <a:t>In this syntax:</a:t>
            </a:r>
          </a:p>
          <a:p>
            <a:pPr marL="739247" lvl="1" indent="0">
              <a:buNone/>
            </a:pPr>
            <a:r>
              <a:rPr lang="en-US" sz="2968" dirty="0">
                <a:solidFill>
                  <a:schemeClr val="tx1"/>
                </a:solidFill>
                <a:latin typeface="Times New Roman" panose="02020603050405020304" pitchFamily="18" charset="0"/>
                <a:cs typeface="Times New Roman" panose="02020603050405020304" pitchFamily="18" charset="0"/>
              </a:rPr>
              <a:t>● privilege_type refers to the specific privilege or permission being granted</a:t>
            </a:r>
          </a:p>
          <a:p>
            <a:pPr marL="739247" lvl="1" indent="0">
              <a:buNone/>
            </a:pPr>
            <a:r>
              <a:rPr lang="en-US" sz="2968" dirty="0">
                <a:latin typeface="Times New Roman" panose="02020603050405020304" pitchFamily="18" charset="0"/>
                <a:cs typeface="Times New Roman" panose="02020603050405020304" pitchFamily="18" charset="0"/>
              </a:rPr>
              <a:t>     </a:t>
            </a:r>
            <a:r>
              <a:rPr lang="en-US" sz="2968" dirty="0">
                <a:solidFill>
                  <a:schemeClr val="tx1"/>
                </a:solidFill>
                <a:latin typeface="Times New Roman" panose="02020603050405020304" pitchFamily="18" charset="0"/>
                <a:cs typeface="Times New Roman" panose="02020603050405020304" pitchFamily="18" charset="0"/>
              </a:rPr>
              <a:t> (eg: SELECT, INSERT, UPDATE, DELETE). </a:t>
            </a:r>
          </a:p>
          <a:p>
            <a:pPr marL="739247" lvl="1" indent="0">
              <a:buNone/>
            </a:pPr>
            <a:r>
              <a:rPr lang="en-US" sz="2968" dirty="0">
                <a:solidFill>
                  <a:schemeClr val="tx1"/>
                </a:solidFill>
                <a:latin typeface="Times New Roman" panose="02020603050405020304" pitchFamily="18" charset="0"/>
                <a:cs typeface="Times New Roman" panose="02020603050405020304" pitchFamily="18" charset="0"/>
              </a:rPr>
              <a:t>● Object_name is the name of the database object (e.g., table, view) to which the privilege is being granted. </a:t>
            </a:r>
          </a:p>
          <a:p>
            <a:pPr marL="739247" lvl="1" indent="0">
              <a:buNone/>
            </a:pPr>
            <a:r>
              <a:rPr lang="en-US" sz="2968" dirty="0">
                <a:solidFill>
                  <a:schemeClr val="tx1"/>
                </a:solidFill>
                <a:latin typeface="Times New Roman" panose="02020603050405020304" pitchFamily="18" charset="0"/>
                <a:cs typeface="Times New Roman" panose="02020603050405020304" pitchFamily="18" charset="0"/>
              </a:rPr>
              <a:t>● user_or_role is the name of the user or role that is being granted the privilege.</a:t>
            </a:r>
          </a:p>
          <a:p>
            <a:r>
              <a:rPr lang="en-US" sz="3615" dirty="0">
                <a:solidFill>
                  <a:schemeClr val="tx1"/>
                </a:solidFill>
                <a:latin typeface="Times New Roman" panose="02020603050405020304" pitchFamily="18" charset="0"/>
                <a:cs typeface="Times New Roman" panose="02020603050405020304" pitchFamily="18" charset="0"/>
              </a:rPr>
              <a:t>Example: GRANT SELECT ON Employees TO Analyst; </a:t>
            </a:r>
            <a:endParaRPr lang="en-IN" sz="36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625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EDEA-A181-4F8E-B65D-119D5A5B9222}"/>
              </a:ext>
            </a:extLst>
          </p:cNvPr>
          <p:cNvSpPr>
            <a:spLocks noGrp="1"/>
          </p:cNvSpPr>
          <p:nvPr>
            <p:ph type="title"/>
          </p:nvPr>
        </p:nvSpPr>
        <p:spPr>
          <a:xfrm>
            <a:off x="2560320" y="957996"/>
            <a:ext cx="15129822" cy="1440739"/>
          </a:xfrm>
          <a:ln w="19050"/>
        </p:spPr>
        <p:txBody>
          <a:bodyPr>
            <a:normAutofit/>
          </a:bodyPr>
          <a:lstStyle/>
          <a:p>
            <a:pPr algn="l"/>
            <a:r>
              <a:rPr lang="en-IN" b="1" dirty="0">
                <a:latin typeface="Times New Roman" panose="02020603050405020304" pitchFamily="18" charset="0"/>
                <a:cs typeface="Times New Roman" panose="02020603050405020304" pitchFamily="18" charset="0"/>
              </a:rPr>
              <a:t>2. REVOKE: </a:t>
            </a:r>
          </a:p>
        </p:txBody>
      </p:sp>
      <p:sp>
        <p:nvSpPr>
          <p:cNvPr id="3" name="Content Placeholder 2">
            <a:extLst>
              <a:ext uri="{FF2B5EF4-FFF2-40B4-BE49-F238E27FC236}">
                <a16:creationId xmlns:a16="http://schemas.microsoft.com/office/drawing/2014/main" id="{816B037F-F7B7-4BBB-AFCF-C694DDC28424}"/>
              </a:ext>
            </a:extLst>
          </p:cNvPr>
          <p:cNvSpPr>
            <a:spLocks noGrp="1"/>
          </p:cNvSpPr>
          <p:nvPr>
            <p:ph idx="1"/>
          </p:nvPr>
        </p:nvSpPr>
        <p:spPr>
          <a:xfrm>
            <a:off x="2560320" y="2779776"/>
            <a:ext cx="16367760" cy="6388605"/>
          </a:xfrm>
          <a:noFill/>
          <a:ln w="19050">
            <a:noFill/>
          </a:ln>
        </p:spPr>
        <p:txBody>
          <a:bodyPr>
            <a:normAutofit/>
          </a:bodyPr>
          <a:lstStyle/>
          <a:p>
            <a:r>
              <a:rPr lang="en-US" sz="3615" dirty="0">
                <a:solidFill>
                  <a:schemeClr val="tx1"/>
                </a:solidFill>
                <a:latin typeface="Times New Roman" panose="02020603050405020304" pitchFamily="18" charset="0"/>
                <a:cs typeface="Times New Roman" panose="02020603050405020304" pitchFamily="18" charset="0"/>
              </a:rPr>
              <a:t>The REVOKE command is used to remove or revoke specific privileges or permissions that have been previously granted to users or roles. </a:t>
            </a:r>
          </a:p>
          <a:p>
            <a:r>
              <a:rPr lang="en-US" sz="3615" dirty="0">
                <a:solidFill>
                  <a:schemeClr val="tx1"/>
                </a:solidFill>
                <a:latin typeface="Times New Roman" panose="02020603050405020304" pitchFamily="18" charset="0"/>
                <a:cs typeface="Times New Roman" panose="02020603050405020304" pitchFamily="18" charset="0"/>
              </a:rPr>
              <a:t>Syntax: REVOKE privilege_type ON object_name FROM user_or_role; </a:t>
            </a:r>
          </a:p>
          <a:p>
            <a:r>
              <a:rPr lang="en-US" sz="3615" dirty="0">
                <a:solidFill>
                  <a:schemeClr val="tx1"/>
                </a:solidFill>
                <a:latin typeface="Times New Roman" panose="02020603050405020304" pitchFamily="18" charset="0"/>
                <a:cs typeface="Times New Roman" panose="02020603050405020304" pitchFamily="18" charset="0"/>
              </a:rPr>
              <a:t>In this syntax: </a:t>
            </a:r>
          </a:p>
          <a:p>
            <a:pPr marL="739247" lvl="1" indent="0">
              <a:buNone/>
            </a:pPr>
            <a:r>
              <a:rPr lang="en-US" sz="2968" dirty="0">
                <a:solidFill>
                  <a:schemeClr val="tx1"/>
                </a:solidFill>
                <a:latin typeface="Times New Roman" panose="02020603050405020304" pitchFamily="18" charset="0"/>
                <a:cs typeface="Times New Roman" panose="02020603050405020304" pitchFamily="18" charset="0"/>
              </a:rPr>
              <a:t>● privilege_type is the privilege or permission being revoked. </a:t>
            </a:r>
          </a:p>
          <a:p>
            <a:pPr marL="739247" lvl="1" indent="0">
              <a:buNone/>
            </a:pPr>
            <a:r>
              <a:rPr lang="en-US" sz="2968" dirty="0">
                <a:solidFill>
                  <a:schemeClr val="tx1"/>
                </a:solidFill>
                <a:latin typeface="Times New Roman" panose="02020603050405020304" pitchFamily="18" charset="0"/>
                <a:cs typeface="Times New Roman" panose="02020603050405020304" pitchFamily="18" charset="0"/>
              </a:rPr>
              <a:t>● object_name is the name of the database object from which the privilege is being revoked. </a:t>
            </a:r>
          </a:p>
          <a:p>
            <a:pPr marL="739247" lvl="1" indent="0">
              <a:buNone/>
            </a:pPr>
            <a:r>
              <a:rPr lang="en-US" sz="2968" dirty="0">
                <a:solidFill>
                  <a:schemeClr val="tx1"/>
                </a:solidFill>
                <a:latin typeface="Times New Roman" panose="02020603050405020304" pitchFamily="18" charset="0"/>
                <a:cs typeface="Times New Roman" panose="02020603050405020304" pitchFamily="18" charset="0"/>
              </a:rPr>
              <a:t>● user_or_role is the name of the user or role from which the privilege is being revoked. </a:t>
            </a:r>
          </a:p>
          <a:p>
            <a:r>
              <a:rPr lang="en-US" sz="3615" dirty="0">
                <a:solidFill>
                  <a:schemeClr val="tx1"/>
                </a:solidFill>
                <a:latin typeface="Times New Roman" panose="02020603050405020304" pitchFamily="18" charset="0"/>
                <a:cs typeface="Times New Roman" panose="02020603050405020304" pitchFamily="18" charset="0"/>
              </a:rPr>
              <a:t>Example: REVOKE SELECT ON Employees FROM Analyst;</a:t>
            </a:r>
            <a:endParaRPr lang="en-IN" sz="36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725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A84C-E083-46DB-96A0-28B85841EDF9}"/>
              </a:ext>
            </a:extLst>
          </p:cNvPr>
          <p:cNvSpPr>
            <a:spLocks noGrp="1"/>
          </p:cNvSpPr>
          <p:nvPr>
            <p:ph type="title"/>
          </p:nvPr>
        </p:nvSpPr>
        <p:spPr>
          <a:xfrm>
            <a:off x="2935905" y="749889"/>
            <a:ext cx="13911144" cy="1856954"/>
          </a:xfrm>
        </p:spPr>
        <p:txBody>
          <a:bodyPr>
            <a:normAutofit/>
          </a:bodyPr>
          <a:lstStyle/>
          <a:p>
            <a:r>
              <a:rPr lang="en-IN" b="1" dirty="0">
                <a:latin typeface="Times New Roman" panose="02020603050405020304" pitchFamily="18" charset="0"/>
                <a:cs typeface="Times New Roman" panose="02020603050405020304" pitchFamily="18" charset="0"/>
              </a:rPr>
              <a:t>Transaction Control Language (TCL)</a:t>
            </a:r>
          </a:p>
        </p:txBody>
      </p:sp>
      <p:sp>
        <p:nvSpPr>
          <p:cNvPr id="3" name="Content Placeholder 2">
            <a:extLst>
              <a:ext uri="{FF2B5EF4-FFF2-40B4-BE49-F238E27FC236}">
                <a16:creationId xmlns:a16="http://schemas.microsoft.com/office/drawing/2014/main" id="{4BFCD2C6-2B61-4864-AA25-2040240467BC}"/>
              </a:ext>
            </a:extLst>
          </p:cNvPr>
          <p:cNvSpPr>
            <a:spLocks noGrp="1"/>
          </p:cNvSpPr>
          <p:nvPr>
            <p:ph idx="1"/>
          </p:nvPr>
        </p:nvSpPr>
        <p:spPr>
          <a:xfrm>
            <a:off x="2332401" y="2764795"/>
            <a:ext cx="15809295" cy="6563371"/>
          </a:xfrm>
          <a:noFill/>
          <a:ln w="19050">
            <a:noFill/>
          </a:ln>
        </p:spPr>
        <p:txBody>
          <a:bodyPr>
            <a:noAutofit/>
          </a:bodyPr>
          <a:lstStyle/>
          <a:p>
            <a:pPr algn="just"/>
            <a:r>
              <a:rPr lang="en-US" sz="3615" dirty="0">
                <a:solidFill>
                  <a:schemeClr val="tx1"/>
                </a:solidFill>
                <a:latin typeface="Times New Roman" panose="02020603050405020304" pitchFamily="18" charset="0"/>
                <a:cs typeface="Times New Roman" panose="02020603050405020304" pitchFamily="18" charset="0"/>
              </a:rPr>
              <a:t>TCL deals with the management of transactions within a database. </a:t>
            </a:r>
          </a:p>
          <a:p>
            <a:pPr algn="just"/>
            <a:r>
              <a:rPr lang="en-US" sz="3615" dirty="0">
                <a:solidFill>
                  <a:schemeClr val="tx1"/>
                </a:solidFill>
                <a:latin typeface="Times New Roman" panose="02020603050405020304" pitchFamily="18" charset="0"/>
                <a:cs typeface="Times New Roman" panose="02020603050405020304" pitchFamily="18" charset="0"/>
              </a:rPr>
              <a:t>TCL commands are used to control the initiation, execution, and termination of transactions, which are sequences of one or more SQL statements that are executed as a single unit of work. </a:t>
            </a:r>
          </a:p>
          <a:p>
            <a:pPr algn="just"/>
            <a:r>
              <a:rPr lang="en-US" sz="3615" dirty="0">
                <a:solidFill>
                  <a:schemeClr val="tx1"/>
                </a:solidFill>
                <a:latin typeface="Times New Roman" panose="02020603050405020304" pitchFamily="18" charset="0"/>
                <a:cs typeface="Times New Roman" panose="02020603050405020304" pitchFamily="18" charset="0"/>
              </a:rPr>
              <a:t>Transactions ensure data consistency, integrity, and reliability in a database by grouping related operations together and either committing or rolling back changes based on the success or failure of those operations. </a:t>
            </a:r>
          </a:p>
          <a:p>
            <a:pPr algn="just"/>
            <a:r>
              <a:rPr lang="en-US" sz="3615" dirty="0">
                <a:solidFill>
                  <a:schemeClr val="tx1"/>
                </a:solidFill>
                <a:latin typeface="Times New Roman" panose="02020603050405020304" pitchFamily="18" charset="0"/>
                <a:cs typeface="Times New Roman" panose="02020603050405020304" pitchFamily="18" charset="0"/>
              </a:rPr>
              <a:t>There are three main TCL commands in SQL: COMMIT, ROLLBACK, and SAVEPOINT. </a:t>
            </a:r>
            <a:endParaRPr lang="en-IN" sz="36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32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3428-B60C-40E8-9358-A66985ADDD53}"/>
              </a:ext>
            </a:extLst>
          </p:cNvPr>
          <p:cNvSpPr>
            <a:spLocks noGrp="1"/>
          </p:cNvSpPr>
          <p:nvPr>
            <p:ph type="title"/>
          </p:nvPr>
        </p:nvSpPr>
        <p:spPr>
          <a:xfrm>
            <a:off x="2359152" y="865620"/>
            <a:ext cx="11637762" cy="1461072"/>
          </a:xfrm>
          <a:ln w="19050"/>
        </p:spPr>
        <p:txBody>
          <a:bodyPr>
            <a:normAutofit/>
          </a:bodyPr>
          <a:lstStyle/>
          <a:p>
            <a:pPr algn="l"/>
            <a:r>
              <a:rPr lang="en-IN" b="1" dirty="0">
                <a:latin typeface="Times New Roman" panose="02020603050405020304" pitchFamily="18" charset="0"/>
                <a:cs typeface="Times New Roman" panose="02020603050405020304" pitchFamily="18" charset="0"/>
              </a:rPr>
              <a:t>1. COMMIT: </a:t>
            </a:r>
          </a:p>
        </p:txBody>
      </p:sp>
      <p:sp>
        <p:nvSpPr>
          <p:cNvPr id="3" name="Content Placeholder 2">
            <a:extLst>
              <a:ext uri="{FF2B5EF4-FFF2-40B4-BE49-F238E27FC236}">
                <a16:creationId xmlns:a16="http://schemas.microsoft.com/office/drawing/2014/main" id="{2AEC943C-CE0A-40E2-B87A-B19B9C3613E1}"/>
              </a:ext>
            </a:extLst>
          </p:cNvPr>
          <p:cNvSpPr>
            <a:spLocks noGrp="1"/>
          </p:cNvSpPr>
          <p:nvPr>
            <p:ph idx="1"/>
          </p:nvPr>
        </p:nvSpPr>
        <p:spPr>
          <a:xfrm>
            <a:off x="2359152" y="2326692"/>
            <a:ext cx="15398496" cy="6435304"/>
          </a:xfrm>
          <a:noFill/>
          <a:ln w="19050">
            <a:noFill/>
          </a:ln>
        </p:spPr>
        <p:txBody>
          <a:bodyPr>
            <a:noAutofit/>
          </a:bodyPr>
          <a:lstStyle/>
          <a:p>
            <a:r>
              <a:rPr lang="en-US" sz="3615" dirty="0">
                <a:solidFill>
                  <a:schemeClr val="tx1"/>
                </a:solidFill>
                <a:latin typeface="Times New Roman" panose="02020603050405020304" pitchFamily="18" charset="0"/>
                <a:cs typeface="Times New Roman" panose="02020603050405020304" pitchFamily="18" charset="0"/>
              </a:rPr>
              <a:t>The COMMIT command is used to permanently save the changes made during a transaction. </a:t>
            </a:r>
          </a:p>
          <a:p>
            <a:r>
              <a:rPr lang="en-US" sz="3615" dirty="0">
                <a:solidFill>
                  <a:schemeClr val="tx1"/>
                </a:solidFill>
                <a:latin typeface="Times New Roman" panose="02020603050405020304" pitchFamily="18" charset="0"/>
                <a:cs typeface="Times New Roman" panose="02020603050405020304" pitchFamily="18" charset="0"/>
              </a:rPr>
              <a:t>Once a COMMIT is executed, the transaction is considered successful, and the changes are made permanent. </a:t>
            </a:r>
          </a:p>
          <a:p>
            <a:r>
              <a:rPr lang="en-US" sz="3615" dirty="0">
                <a:solidFill>
                  <a:schemeClr val="tx1"/>
                </a:solidFill>
                <a:latin typeface="Times New Roman" panose="02020603050405020304" pitchFamily="18" charset="0"/>
                <a:cs typeface="Times New Roman" panose="02020603050405020304" pitchFamily="18" charset="0"/>
              </a:rPr>
              <a:t>Example: Committing changes made during a transaction: </a:t>
            </a:r>
          </a:p>
          <a:p>
            <a:pPr marL="0" indent="0">
              <a:buNone/>
            </a:pPr>
            <a:r>
              <a:rPr lang="en-US" sz="3615" dirty="0">
                <a:solidFill>
                  <a:schemeClr val="tx1"/>
                </a:solidFill>
                <a:latin typeface="Times New Roman" panose="02020603050405020304" pitchFamily="18" charset="0"/>
                <a:cs typeface="Times New Roman" panose="02020603050405020304" pitchFamily="18" charset="0"/>
              </a:rPr>
              <a:t>UPDATE Employees SET Salary = Salary * 1.10 WHERE Department = 'Sales’; </a:t>
            </a:r>
          </a:p>
          <a:p>
            <a:pPr marL="0" indent="0">
              <a:buNone/>
            </a:pPr>
            <a:r>
              <a:rPr lang="en-US" sz="3615" dirty="0">
                <a:solidFill>
                  <a:schemeClr val="tx1"/>
                </a:solidFill>
                <a:latin typeface="Times New Roman" panose="02020603050405020304" pitchFamily="18" charset="0"/>
                <a:cs typeface="Times New Roman" panose="02020603050405020304" pitchFamily="18" charset="0"/>
              </a:rPr>
              <a:t>COMMIT;</a:t>
            </a:r>
            <a:endParaRPr lang="en-IN" sz="36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321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F37B-140B-4F5B-9E40-504711ADDB9E}"/>
              </a:ext>
            </a:extLst>
          </p:cNvPr>
          <p:cNvSpPr>
            <a:spLocks noGrp="1"/>
          </p:cNvSpPr>
          <p:nvPr>
            <p:ph type="title"/>
          </p:nvPr>
        </p:nvSpPr>
        <p:spPr>
          <a:xfrm>
            <a:off x="2535697" y="1470259"/>
            <a:ext cx="14679537" cy="1424731"/>
          </a:xfrm>
          <a:ln w="19050"/>
        </p:spPr>
        <p:txBody>
          <a:bodyPr>
            <a:normAutofit/>
          </a:bodyPr>
          <a:lstStyle/>
          <a:p>
            <a:pPr algn="l"/>
            <a:r>
              <a:rPr lang="en-IN" b="1" dirty="0">
                <a:latin typeface="Times New Roman" panose="02020603050405020304" pitchFamily="18" charset="0"/>
                <a:cs typeface="Times New Roman" panose="02020603050405020304" pitchFamily="18" charset="0"/>
              </a:rPr>
              <a:t>2. ROLLBACK:</a:t>
            </a:r>
          </a:p>
        </p:txBody>
      </p:sp>
      <p:sp>
        <p:nvSpPr>
          <p:cNvPr id="3" name="Content Placeholder 2">
            <a:extLst>
              <a:ext uri="{FF2B5EF4-FFF2-40B4-BE49-F238E27FC236}">
                <a16:creationId xmlns:a16="http://schemas.microsoft.com/office/drawing/2014/main" id="{157CC432-C06F-4BC4-B14F-8C8BAB4DAF29}"/>
              </a:ext>
            </a:extLst>
          </p:cNvPr>
          <p:cNvSpPr>
            <a:spLocks noGrp="1"/>
          </p:cNvSpPr>
          <p:nvPr>
            <p:ph idx="1"/>
          </p:nvPr>
        </p:nvSpPr>
        <p:spPr>
          <a:xfrm>
            <a:off x="2535697" y="2894989"/>
            <a:ext cx="15862031" cy="6915547"/>
          </a:xfrm>
          <a:noFill/>
          <a:ln w="19050">
            <a:noFill/>
          </a:ln>
        </p:spPr>
        <p:txBody>
          <a:bodyPr>
            <a:normAutofit/>
          </a:bodyPr>
          <a:lstStyle/>
          <a:p>
            <a:r>
              <a:rPr lang="en-US" sz="3615" dirty="0">
                <a:solidFill>
                  <a:schemeClr val="tx1"/>
                </a:solidFill>
                <a:latin typeface="Times New Roman" panose="02020603050405020304" pitchFamily="18" charset="0"/>
                <a:cs typeface="Times New Roman" panose="02020603050405020304" pitchFamily="18" charset="0"/>
              </a:rPr>
              <a:t>The ROLLBACK command is used to undo changes made during a transaction. </a:t>
            </a:r>
          </a:p>
          <a:p>
            <a:r>
              <a:rPr lang="en-US" sz="3615" dirty="0">
                <a:solidFill>
                  <a:schemeClr val="tx1"/>
                </a:solidFill>
                <a:latin typeface="Times New Roman" panose="02020603050405020304" pitchFamily="18" charset="0"/>
                <a:cs typeface="Times New Roman" panose="02020603050405020304" pitchFamily="18" charset="0"/>
              </a:rPr>
              <a:t>It reverts all the changes applied to the database since the transaction began.</a:t>
            </a:r>
          </a:p>
          <a:p>
            <a:r>
              <a:rPr lang="en-US" sz="3615" dirty="0">
                <a:solidFill>
                  <a:schemeClr val="tx1"/>
                </a:solidFill>
                <a:latin typeface="Times New Roman" panose="02020603050405020304" pitchFamily="18" charset="0"/>
                <a:cs typeface="Times New Roman" panose="02020603050405020304" pitchFamily="18" charset="0"/>
              </a:rPr>
              <a:t>ROLLBACK is typically used when an error occurs during the execution of a transaction, ensuring that the database remains in a consistent state. </a:t>
            </a:r>
          </a:p>
          <a:p>
            <a:r>
              <a:rPr lang="en-US" sz="3615" dirty="0">
                <a:solidFill>
                  <a:schemeClr val="tx1"/>
                </a:solidFill>
                <a:latin typeface="Times New Roman" panose="02020603050405020304" pitchFamily="18" charset="0"/>
                <a:cs typeface="Times New Roman" panose="02020603050405020304" pitchFamily="18" charset="0"/>
              </a:rPr>
              <a:t>Example: Rolling back changes due to an error during a transaction: </a:t>
            </a:r>
          </a:p>
          <a:p>
            <a:pPr marL="0" indent="0">
              <a:buNone/>
            </a:pPr>
            <a:r>
              <a:rPr lang="en-US" sz="3615" dirty="0">
                <a:solidFill>
                  <a:schemeClr val="tx1"/>
                </a:solidFill>
                <a:latin typeface="Times New Roman" panose="02020603050405020304" pitchFamily="18" charset="0"/>
                <a:cs typeface="Times New Roman" panose="02020603050405020304" pitchFamily="18" charset="0"/>
              </a:rPr>
              <a:t>BEGIN; </a:t>
            </a:r>
          </a:p>
          <a:p>
            <a:pPr marL="0" indent="0">
              <a:buNone/>
            </a:pPr>
            <a:r>
              <a:rPr lang="en-US" sz="3615" dirty="0">
                <a:solidFill>
                  <a:schemeClr val="tx1"/>
                </a:solidFill>
                <a:latin typeface="Times New Roman" panose="02020603050405020304" pitchFamily="18" charset="0"/>
                <a:cs typeface="Times New Roman" panose="02020603050405020304" pitchFamily="18" charset="0"/>
              </a:rPr>
              <a:t>UPDATE Inventory SET Quantity = Quantity - 10 WHERE ProductID = 101; </a:t>
            </a:r>
          </a:p>
          <a:p>
            <a:pPr marL="0" indent="0">
              <a:buNone/>
            </a:pPr>
            <a:r>
              <a:rPr lang="en-US" sz="3615" dirty="0">
                <a:solidFill>
                  <a:schemeClr val="tx1"/>
                </a:solidFill>
                <a:latin typeface="Times New Roman" panose="02020603050405020304" pitchFamily="18" charset="0"/>
                <a:cs typeface="Times New Roman" panose="02020603050405020304" pitchFamily="18" charset="0"/>
              </a:rPr>
              <a:t>### An error occurs here </a:t>
            </a:r>
          </a:p>
          <a:p>
            <a:pPr marL="0" indent="0">
              <a:buNone/>
            </a:pPr>
            <a:r>
              <a:rPr lang="en-US" sz="3615" dirty="0">
                <a:solidFill>
                  <a:schemeClr val="tx1"/>
                </a:solidFill>
                <a:latin typeface="Times New Roman" panose="02020603050405020304" pitchFamily="18" charset="0"/>
                <a:cs typeface="Times New Roman" panose="02020603050405020304" pitchFamily="18" charset="0"/>
              </a:rPr>
              <a:t>ROLLBACK;</a:t>
            </a:r>
            <a:endParaRPr lang="en-IN" sz="3615"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2017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7118-AFB5-3A0F-CBF6-E082F20D8966}"/>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3. SAVEPOINT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AACF2E-93F7-6D0A-7976-77B8F9E6D54E}"/>
              </a:ext>
            </a:extLst>
          </p:cNvPr>
          <p:cNvSpPr>
            <a:spLocks noGrp="1"/>
          </p:cNvSpPr>
          <p:nvPr>
            <p:ph idx="1"/>
          </p:nvPr>
        </p:nvSpPr>
        <p:spPr>
          <a:xfrm>
            <a:off x="2195070" y="2525757"/>
            <a:ext cx="16199528" cy="5051515"/>
          </a:xfrm>
        </p:spPr>
        <p:txBody>
          <a:bodyPr/>
          <a:lstStyle/>
          <a:p>
            <a:r>
              <a:rPr lang="en-US" sz="3600" dirty="0">
                <a:latin typeface="Times New Roman" panose="02020603050405020304" pitchFamily="18" charset="0"/>
                <a:cs typeface="Times New Roman" panose="02020603050405020304" pitchFamily="18" charset="0"/>
              </a:rPr>
              <a:t>The SAVEPOINT command creates a named point within a transaction, allowing you to set a point to which you can later ROLLBACK if needed.</a:t>
            </a:r>
          </a:p>
          <a:p>
            <a:r>
              <a:rPr lang="en-US" dirty="0">
                <a:latin typeface="Times New Roman" panose="02020603050405020304" pitchFamily="18" charset="0"/>
                <a:cs typeface="Times New Roman" panose="02020603050405020304" pitchFamily="18" charset="0"/>
              </a:rPr>
              <a:t>It is used to roll the transaction backs to a certain point without rolling backs the entire transaction. </a:t>
            </a:r>
          </a:p>
          <a:p>
            <a:r>
              <a:rPr lang="en-US" dirty="0">
                <a:latin typeface="Times New Roman" panose="02020603050405020304" pitchFamily="18" charset="0"/>
                <a:cs typeface="Times New Roman" panose="02020603050405020304" pitchFamily="18" charset="0"/>
              </a:rPr>
              <a:t>Syntax: SAVEPOINT SAVEPOINT_NAME;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41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07DF-7380-4E28-8D15-A2CAAE6030FB}"/>
              </a:ext>
            </a:extLst>
          </p:cNvPr>
          <p:cNvSpPr>
            <a:spLocks noGrp="1"/>
          </p:cNvSpPr>
          <p:nvPr>
            <p:ph type="title"/>
          </p:nvPr>
        </p:nvSpPr>
        <p:spPr>
          <a:xfrm>
            <a:off x="2143992" y="230816"/>
            <a:ext cx="16199528" cy="2833774"/>
          </a:xfrm>
        </p:spPr>
        <p:txBody>
          <a:bodyPr>
            <a:normAutofit/>
          </a:bodyPr>
          <a:lstStyle/>
          <a:p>
            <a:r>
              <a:rPr lang="en-US" sz="7227" b="1" dirty="0">
                <a:latin typeface="Times New Roman" panose="02020603050405020304" pitchFamily="18" charset="0"/>
                <a:cs typeface="Times New Roman" panose="02020603050405020304" pitchFamily="18" charset="0"/>
              </a:rPr>
              <a:t>Relational Database</a:t>
            </a:r>
            <a:endParaRPr lang="en-IN" sz="7227"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8D920D-789E-4926-8E10-CD30C26E6A53}"/>
              </a:ext>
            </a:extLst>
          </p:cNvPr>
          <p:cNvSpPr>
            <a:spLocks noGrp="1"/>
          </p:cNvSpPr>
          <p:nvPr>
            <p:ph idx="1"/>
          </p:nvPr>
        </p:nvSpPr>
        <p:spPr>
          <a:xfrm>
            <a:off x="3607584" y="3328416"/>
            <a:ext cx="14259792" cy="6112569"/>
          </a:xfrm>
          <a:noFill/>
          <a:ln w="19050">
            <a:noFill/>
          </a:ln>
        </p:spPr>
        <p:txBody>
          <a:bodyPr>
            <a:normAutofit/>
          </a:bodyPr>
          <a:lstStyle/>
          <a:p>
            <a:pPr algn="just"/>
            <a:r>
              <a:rPr lang="en-US" sz="3615" b="1" dirty="0">
                <a:latin typeface="Baskerville Old Face" panose="02020602080505020303" pitchFamily="18" charset="0"/>
              </a:rPr>
              <a:t>A relational database organizes data into tables which can be linked or related based on data common to each.</a:t>
            </a:r>
          </a:p>
          <a:p>
            <a:pPr algn="just"/>
            <a:r>
              <a:rPr lang="en-US" sz="3615" b="1" dirty="0">
                <a:latin typeface="Baskerville Old Face" panose="02020602080505020303" pitchFamily="18" charset="0"/>
              </a:rPr>
              <a:t>A table has records(rows) and fields/attributes (columns).</a:t>
            </a:r>
          </a:p>
          <a:p>
            <a:pPr algn="just"/>
            <a:r>
              <a:rPr lang="en-US" sz="3615" b="1" dirty="0">
                <a:latin typeface="Baskerville Old Face" panose="02020602080505020303" pitchFamily="18" charset="0"/>
              </a:rPr>
              <a:t>Tables are also known as Entities. </a:t>
            </a:r>
          </a:p>
          <a:p>
            <a:pPr algn="just"/>
            <a:r>
              <a:rPr lang="en-US" sz="3615" b="1" dirty="0">
                <a:latin typeface="Baskerville Old Face" panose="02020602080505020303" pitchFamily="18" charset="0"/>
              </a:rPr>
              <a:t>A single database consist of multiple tables.  </a:t>
            </a:r>
          </a:p>
          <a:p>
            <a:pPr algn="just"/>
            <a:r>
              <a:rPr lang="en-US" sz="3615" b="1" dirty="0">
                <a:latin typeface="Baskerville Old Face" panose="02020602080505020303" pitchFamily="18" charset="0"/>
              </a:rPr>
              <a:t>Example : Student – Course database with two tables named Student and Course is shown below</a:t>
            </a:r>
          </a:p>
          <a:p>
            <a:pPr marL="0" indent="0">
              <a:buNone/>
            </a:pPr>
            <a:endParaRPr lang="en-IN" dirty="0"/>
          </a:p>
        </p:txBody>
      </p:sp>
    </p:spTree>
    <p:extLst>
      <p:ext uri="{BB962C8B-B14F-4D97-AF65-F5344CB8AC3E}">
        <p14:creationId xmlns:p14="http://schemas.microsoft.com/office/powerpoint/2010/main" val="2227688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42AD-FD72-48CD-8A77-3BA8E2465928}"/>
              </a:ext>
            </a:extLst>
          </p:cNvPr>
          <p:cNvSpPr>
            <a:spLocks noGrp="1"/>
          </p:cNvSpPr>
          <p:nvPr>
            <p:ph type="title"/>
          </p:nvPr>
        </p:nvSpPr>
        <p:spPr>
          <a:xfrm>
            <a:off x="3005274" y="733876"/>
            <a:ext cx="13703037" cy="912469"/>
          </a:xfrm>
        </p:spPr>
        <p:txBody>
          <a:bodyPr>
            <a:noAutofit/>
          </a:bodyPr>
          <a:lstStyle/>
          <a:p>
            <a:pPr algn="l"/>
            <a:r>
              <a:rPr lang="en-IN" b="1" dirty="0">
                <a:latin typeface="Times New Roman" panose="02020603050405020304" pitchFamily="18" charset="0"/>
                <a:cs typeface="Times New Roman" panose="02020603050405020304" pitchFamily="18" charset="0"/>
              </a:rPr>
              <a:t>WHERE</a:t>
            </a:r>
          </a:p>
        </p:txBody>
      </p:sp>
      <p:sp>
        <p:nvSpPr>
          <p:cNvPr id="3" name="Content Placeholder 2">
            <a:extLst>
              <a:ext uri="{FF2B5EF4-FFF2-40B4-BE49-F238E27FC236}">
                <a16:creationId xmlns:a16="http://schemas.microsoft.com/office/drawing/2014/main" id="{F9B022A6-80DD-4CBA-8166-9D155AEA0E2E}"/>
              </a:ext>
            </a:extLst>
          </p:cNvPr>
          <p:cNvSpPr>
            <a:spLocks noGrp="1"/>
          </p:cNvSpPr>
          <p:nvPr>
            <p:ph idx="1"/>
          </p:nvPr>
        </p:nvSpPr>
        <p:spPr>
          <a:xfrm>
            <a:off x="3005274" y="2078572"/>
            <a:ext cx="13703037" cy="8020117"/>
          </a:xfrm>
          <a:noFill/>
          <a:ln w="19050">
            <a:noFill/>
          </a:ln>
        </p:spPr>
        <p:txBody>
          <a:bodyPr>
            <a:noAutofit/>
          </a:bodyPr>
          <a:lstStyle/>
          <a:p>
            <a:r>
              <a:rPr lang="en-US" sz="3615" dirty="0">
                <a:latin typeface="Times New Roman" panose="02020603050405020304" pitchFamily="18" charset="0"/>
                <a:cs typeface="Times New Roman" panose="02020603050405020304" pitchFamily="18" charset="0"/>
              </a:rPr>
              <a:t>The WHERE clause is used to filter records. </a:t>
            </a:r>
          </a:p>
          <a:p>
            <a:r>
              <a:rPr lang="en-US" sz="3615" dirty="0">
                <a:latin typeface="Times New Roman" panose="02020603050405020304" pitchFamily="18" charset="0"/>
                <a:cs typeface="Times New Roman" panose="02020603050405020304" pitchFamily="18" charset="0"/>
              </a:rPr>
              <a:t>Syntax: SELECT column1, column2, ... FROM table_name WHERE condition; </a:t>
            </a:r>
          </a:p>
          <a:p>
            <a:r>
              <a:rPr lang="en-US" sz="3615" dirty="0">
                <a:latin typeface="Times New Roman" panose="02020603050405020304" pitchFamily="18" charset="0"/>
                <a:cs typeface="Times New Roman" panose="02020603050405020304" pitchFamily="18" charset="0"/>
              </a:rPr>
              <a:t>Ex: SELECT * FROM Customers WHERE Country='Mexico’; </a:t>
            </a:r>
          </a:p>
          <a:p>
            <a:r>
              <a:rPr lang="en-US" sz="3615" dirty="0">
                <a:latin typeface="Times New Roman" panose="02020603050405020304" pitchFamily="18" charset="0"/>
                <a:cs typeface="Times New Roman" panose="02020603050405020304" pitchFamily="18" charset="0"/>
              </a:rPr>
              <a:t>Operators used in WHERE are: </a:t>
            </a:r>
          </a:p>
          <a:p>
            <a:pPr lvl="2"/>
            <a:r>
              <a:rPr lang="en-US" sz="2800" dirty="0">
                <a:latin typeface="Times New Roman" panose="02020603050405020304" pitchFamily="18" charset="0"/>
                <a:cs typeface="Times New Roman" panose="02020603050405020304" pitchFamily="18" charset="0"/>
              </a:rPr>
              <a:t>=   : Equal </a:t>
            </a:r>
          </a:p>
          <a:p>
            <a:pPr lvl="2"/>
            <a:r>
              <a:rPr lang="en-US" sz="2800" dirty="0">
                <a:latin typeface="Times New Roman" panose="02020603050405020304" pitchFamily="18" charset="0"/>
                <a:cs typeface="Times New Roman" panose="02020603050405020304" pitchFamily="18" charset="0"/>
              </a:rPr>
              <a:t>&gt;   : Greater than</a:t>
            </a:r>
          </a:p>
          <a:p>
            <a:pPr lvl="2"/>
            <a:r>
              <a:rPr lang="en-US" sz="2800" dirty="0">
                <a:latin typeface="Times New Roman" panose="02020603050405020304" pitchFamily="18" charset="0"/>
                <a:cs typeface="Times New Roman" panose="02020603050405020304" pitchFamily="18" charset="0"/>
              </a:rPr>
              <a:t> &lt;  : Less than </a:t>
            </a:r>
          </a:p>
          <a:p>
            <a:pPr lvl="2"/>
            <a:r>
              <a:rPr lang="en-US" sz="2800" dirty="0">
                <a:latin typeface="Times New Roman" panose="02020603050405020304" pitchFamily="18" charset="0"/>
                <a:cs typeface="Times New Roman" panose="02020603050405020304" pitchFamily="18" charset="0"/>
              </a:rPr>
              <a:t>&gt;= : Greater than or equal </a:t>
            </a:r>
          </a:p>
          <a:p>
            <a:pPr lvl="2"/>
            <a:r>
              <a:rPr lang="en-US" sz="2800" dirty="0">
                <a:latin typeface="Times New Roman" panose="02020603050405020304" pitchFamily="18" charset="0"/>
                <a:cs typeface="Times New Roman" panose="02020603050405020304" pitchFamily="18" charset="0"/>
              </a:rPr>
              <a:t>&lt;= : Less than or equal </a:t>
            </a:r>
          </a:p>
          <a:p>
            <a:pPr lvl="2"/>
            <a:r>
              <a:rPr lang="en-US" sz="2800" dirty="0">
                <a:latin typeface="Times New Roman" panose="02020603050405020304" pitchFamily="18" charset="0"/>
                <a:cs typeface="Times New Roman" panose="02020603050405020304" pitchFamily="18" charset="0"/>
              </a:rPr>
              <a:t>&lt;&gt;  or  != : Not equal.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916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AF7C-6B3B-4101-94BC-B75E23D37DD0}"/>
              </a:ext>
            </a:extLst>
          </p:cNvPr>
          <p:cNvSpPr>
            <a:spLocks noGrp="1"/>
          </p:cNvSpPr>
          <p:nvPr>
            <p:ph type="title"/>
          </p:nvPr>
        </p:nvSpPr>
        <p:spPr>
          <a:xfrm>
            <a:off x="2400024" y="1401478"/>
            <a:ext cx="16199528" cy="1488026"/>
          </a:xfrm>
        </p:spPr>
        <p:txBody>
          <a:bodyPr/>
          <a:lstStyle/>
          <a:p>
            <a:pPr algn="l"/>
            <a:r>
              <a:rPr lang="en-US" b="1" dirty="0">
                <a:latin typeface="Times New Roman" panose="02020603050405020304" pitchFamily="18" charset="0"/>
                <a:cs typeface="Times New Roman" panose="02020603050405020304" pitchFamily="18" charset="0"/>
              </a:rPr>
              <a:t>OPERATORS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32C8AA-3AAC-41FB-83C8-F0B1652ED8F4}"/>
              </a:ext>
            </a:extLst>
          </p:cNvPr>
          <p:cNvSpPr>
            <a:spLocks noGrp="1"/>
          </p:cNvSpPr>
          <p:nvPr>
            <p:ph idx="1"/>
          </p:nvPr>
        </p:nvSpPr>
        <p:spPr>
          <a:xfrm>
            <a:off x="2599372" y="3169618"/>
            <a:ext cx="15800832" cy="5590699"/>
          </a:xfrm>
          <a:noFill/>
          <a:ln w="22225">
            <a:noFill/>
          </a:ln>
        </p:spPr>
        <p:txBody>
          <a:bodyPr>
            <a:normAutofit/>
          </a:bodyPr>
          <a:lstStyle/>
          <a:p>
            <a:r>
              <a:rPr lang="en-US" sz="3600" dirty="0">
                <a:latin typeface="Times New Roman" panose="02020603050405020304" pitchFamily="18" charset="0"/>
                <a:cs typeface="Times New Roman" panose="02020603050405020304" pitchFamily="18" charset="0"/>
              </a:rPr>
              <a:t>In SQL, operators are used to perform operations on values and expressions.</a:t>
            </a:r>
          </a:p>
          <a:p>
            <a:pPr lvl="2">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Arithmetic operators </a:t>
            </a:r>
          </a:p>
          <a:p>
            <a:pPr lvl="2">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Relational operators</a:t>
            </a:r>
          </a:p>
          <a:p>
            <a:pPr lvl="2">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Logical operators</a:t>
            </a:r>
          </a:p>
          <a:p>
            <a:pPr lvl="2">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Set operators</a:t>
            </a:r>
          </a:p>
          <a:p>
            <a:pPr lvl="2">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Special operators</a:t>
            </a:r>
          </a:p>
          <a:p>
            <a:pPr marL="514350" indent="-514350">
              <a:buAutoNum type="arabicPeriod"/>
            </a:pPr>
            <a:endParaRPr lang="en-IN" dirty="0"/>
          </a:p>
        </p:txBody>
      </p:sp>
    </p:spTree>
    <p:extLst>
      <p:ext uri="{BB962C8B-B14F-4D97-AF65-F5344CB8AC3E}">
        <p14:creationId xmlns:p14="http://schemas.microsoft.com/office/powerpoint/2010/main" val="1296243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56C6-CF11-4634-9836-A5FD431B342F}"/>
              </a:ext>
            </a:extLst>
          </p:cNvPr>
          <p:cNvSpPr>
            <a:spLocks noGrp="1"/>
          </p:cNvSpPr>
          <p:nvPr>
            <p:ph type="title"/>
          </p:nvPr>
        </p:nvSpPr>
        <p:spPr>
          <a:xfrm>
            <a:off x="3607584" y="462529"/>
            <a:ext cx="12498407" cy="1922039"/>
          </a:xfrm>
        </p:spPr>
        <p:txBody>
          <a:bodyPr/>
          <a:lstStyle/>
          <a:p>
            <a:r>
              <a:rPr lang="en-US" b="1" dirty="0"/>
              <a:t>Arithmetic operators </a:t>
            </a:r>
            <a:endParaRPr lang="en-IN" b="1" dirty="0"/>
          </a:p>
        </p:txBody>
      </p:sp>
      <p:sp>
        <p:nvSpPr>
          <p:cNvPr id="3" name="Content Placeholder 2">
            <a:extLst>
              <a:ext uri="{FF2B5EF4-FFF2-40B4-BE49-F238E27FC236}">
                <a16:creationId xmlns:a16="http://schemas.microsoft.com/office/drawing/2014/main" id="{4ECDDA9B-6455-4DDA-BCF3-9F9199A4A43E}"/>
              </a:ext>
            </a:extLst>
          </p:cNvPr>
          <p:cNvSpPr>
            <a:spLocks noGrp="1"/>
          </p:cNvSpPr>
          <p:nvPr>
            <p:ph idx="1"/>
          </p:nvPr>
        </p:nvSpPr>
        <p:spPr>
          <a:xfrm>
            <a:off x="3607584" y="2816353"/>
            <a:ext cx="14826720" cy="6821423"/>
          </a:xfrm>
          <a:noFill/>
          <a:ln w="22225">
            <a:noFill/>
          </a:ln>
        </p:spPr>
        <p:txBody>
          <a:bodyPr>
            <a:normAutofit/>
          </a:bodyPr>
          <a:lstStyle/>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Addition (+)</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Subtraction (-)</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Multiplication (*)</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Division (/)</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Modulo (%) (returns the remainder of a division)</a:t>
            </a:r>
          </a:p>
          <a:p>
            <a:pPr lvl="1"/>
            <a:r>
              <a:rPr lang="en-US" sz="2953" dirty="0">
                <a:latin typeface="Times New Roman" panose="02020603050405020304" pitchFamily="18" charset="0"/>
                <a:cs typeface="Times New Roman" panose="02020603050405020304" pitchFamily="18" charset="0"/>
              </a:rPr>
              <a:t>Example:</a:t>
            </a:r>
          </a:p>
          <a:p>
            <a:pPr lvl="1">
              <a:buFont typeface="Wingdings" panose="05000000000000000000" pitchFamily="2" charset="2"/>
              <a:buChar char="Ø"/>
            </a:pPr>
            <a:r>
              <a:rPr lang="en-US" sz="2953" dirty="0">
                <a:latin typeface="Times New Roman" panose="02020603050405020304" pitchFamily="18" charset="0"/>
                <a:cs typeface="Times New Roman" panose="02020603050405020304" pitchFamily="18" charset="0"/>
              </a:rPr>
              <a:t>Write a query to display employee’s salary after adding 500( table name :- employees, column name :- salary)</a:t>
            </a:r>
          </a:p>
          <a:p>
            <a:pPr marL="739247" lvl="1" indent="0">
              <a:buNone/>
            </a:pPr>
            <a:r>
              <a:rPr lang="en-US" sz="2953" dirty="0">
                <a:latin typeface="Times New Roman" panose="02020603050405020304" pitchFamily="18" charset="0"/>
                <a:cs typeface="Times New Roman" panose="02020603050405020304" pitchFamily="18" charset="0"/>
              </a:rPr>
              <a:t>SELECT salary, salary+500 FROM employees;</a:t>
            </a:r>
            <a:endParaRPr lang="en-IN" sz="295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5289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2F1E-D155-40A5-8920-85475C12BA42}"/>
              </a:ext>
            </a:extLst>
          </p:cNvPr>
          <p:cNvSpPr>
            <a:spLocks noGrp="1"/>
          </p:cNvSpPr>
          <p:nvPr>
            <p:ph type="title"/>
          </p:nvPr>
        </p:nvSpPr>
        <p:spPr>
          <a:xfrm>
            <a:off x="3735600" y="480817"/>
            <a:ext cx="12498407" cy="1922039"/>
          </a:xfrm>
        </p:spPr>
        <p:txBody>
          <a:bodyPr/>
          <a:lstStyle/>
          <a:p>
            <a:r>
              <a:rPr lang="en-US" b="1" dirty="0">
                <a:latin typeface="Times New Roman" panose="02020603050405020304" pitchFamily="18" charset="0"/>
                <a:cs typeface="Times New Roman" panose="02020603050405020304" pitchFamily="18" charset="0"/>
              </a:rPr>
              <a:t>Relational operators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11615E-1500-4FE2-83BA-0222CCC39C0D}"/>
              </a:ext>
            </a:extLst>
          </p:cNvPr>
          <p:cNvSpPr>
            <a:spLocks noGrp="1"/>
          </p:cNvSpPr>
          <p:nvPr>
            <p:ph idx="1"/>
          </p:nvPr>
        </p:nvSpPr>
        <p:spPr>
          <a:xfrm>
            <a:off x="3607584" y="3145536"/>
            <a:ext cx="12498407" cy="7242047"/>
          </a:xfrm>
          <a:noFill/>
          <a:ln w="22225">
            <a:noFill/>
          </a:ln>
        </p:spPr>
        <p:txBody>
          <a:bodyPr>
            <a:normAutofit/>
          </a:bodyPr>
          <a:lstStyle/>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Equal to (=)</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Not equal to (&lt;&gt; or !=)</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Greater than (&gt;)</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Less than (&lt;)</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Greater than or equal to (&gt;=)</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Less than or equal to (&lt;=)</a:t>
            </a:r>
          </a:p>
          <a:p>
            <a:pPr lvl="1"/>
            <a:r>
              <a:rPr lang="en-US" sz="2953" dirty="0">
                <a:latin typeface="Times New Roman" panose="02020603050405020304" pitchFamily="18" charset="0"/>
                <a:cs typeface="Times New Roman" panose="02020603050405020304" pitchFamily="18" charset="0"/>
              </a:rPr>
              <a:t>Example:</a:t>
            </a:r>
          </a:p>
          <a:p>
            <a:pPr lvl="1">
              <a:buFont typeface="Wingdings" panose="05000000000000000000" pitchFamily="2" charset="2"/>
              <a:buChar char="Ø"/>
            </a:pPr>
            <a:r>
              <a:rPr lang="en-US" sz="2629" dirty="0">
                <a:latin typeface="Times New Roman" panose="02020603050405020304" pitchFamily="18" charset="0"/>
                <a:cs typeface="Times New Roman" panose="02020603050405020304" pitchFamily="18" charset="0"/>
              </a:rPr>
              <a:t>Write a query to display list of products whose price is above 100</a:t>
            </a:r>
          </a:p>
          <a:p>
            <a:pPr marL="1478494" lvl="2" indent="0">
              <a:buNone/>
            </a:pPr>
            <a:r>
              <a:rPr lang="en-US" sz="2629" dirty="0">
                <a:latin typeface="Times New Roman" panose="02020603050405020304" pitchFamily="18" charset="0"/>
                <a:cs typeface="Times New Roman" panose="02020603050405020304" pitchFamily="18" charset="0"/>
              </a:rPr>
              <a:t>SELECT * FROM products WHERE price &gt; 100;</a:t>
            </a:r>
            <a:endParaRPr lang="en-IN" sz="262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5845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7CA7-F9EF-4D4B-90F7-9D1A2768C7B6}"/>
              </a:ext>
            </a:extLst>
          </p:cNvPr>
          <p:cNvSpPr>
            <a:spLocks noGrp="1"/>
          </p:cNvSpPr>
          <p:nvPr>
            <p:ph type="title"/>
          </p:nvPr>
        </p:nvSpPr>
        <p:spPr>
          <a:xfrm>
            <a:off x="2519691" y="621812"/>
            <a:ext cx="14711552" cy="1443092"/>
          </a:xfrm>
        </p:spPr>
        <p:txBody>
          <a:bodyPr>
            <a:normAutofit/>
          </a:bodyPr>
          <a:lstStyle/>
          <a:p>
            <a:r>
              <a:rPr lang="en-US" b="1" dirty="0">
                <a:latin typeface="Times New Roman" panose="02020603050405020304" pitchFamily="18" charset="0"/>
                <a:cs typeface="Times New Roman" panose="02020603050405020304" pitchFamily="18" charset="0"/>
              </a:rPr>
              <a:t>Logical operators - </a:t>
            </a:r>
            <a:r>
              <a:rPr lang="en-IN" b="1" dirty="0">
                <a:latin typeface="Times New Roman" panose="02020603050405020304" pitchFamily="18" charset="0"/>
                <a:cs typeface="Times New Roman" panose="02020603050405020304" pitchFamily="18" charset="0"/>
              </a:rPr>
              <a:t>AND, OR &amp; NOT</a:t>
            </a:r>
          </a:p>
        </p:txBody>
      </p:sp>
      <p:sp>
        <p:nvSpPr>
          <p:cNvPr id="3" name="Content Placeholder 2">
            <a:extLst>
              <a:ext uri="{FF2B5EF4-FFF2-40B4-BE49-F238E27FC236}">
                <a16:creationId xmlns:a16="http://schemas.microsoft.com/office/drawing/2014/main" id="{CD4A9FEA-A566-4E6C-808E-EB6D67C60792}"/>
              </a:ext>
            </a:extLst>
          </p:cNvPr>
          <p:cNvSpPr>
            <a:spLocks noGrp="1"/>
          </p:cNvSpPr>
          <p:nvPr>
            <p:ph idx="1"/>
          </p:nvPr>
        </p:nvSpPr>
        <p:spPr>
          <a:xfrm>
            <a:off x="2519691" y="2414741"/>
            <a:ext cx="14711552" cy="8052135"/>
          </a:xfrm>
          <a:noFill/>
          <a:ln w="19050">
            <a:noFill/>
          </a:ln>
        </p:spPr>
        <p:txBody>
          <a:bodyPr>
            <a:noAutofit/>
          </a:bodyPr>
          <a:lstStyle/>
          <a:p>
            <a:pPr>
              <a:buFont typeface="Wingdings" panose="05000000000000000000" pitchFamily="2" charset="2"/>
              <a:buChar char="§"/>
            </a:pPr>
            <a:r>
              <a:rPr lang="en-US" sz="3615" dirty="0">
                <a:latin typeface="Times New Roman" panose="02020603050405020304" pitchFamily="18" charset="0"/>
                <a:cs typeface="Times New Roman" panose="02020603050405020304" pitchFamily="18" charset="0"/>
              </a:rPr>
              <a:t>The WHERE clause can be combined with AND, OR, and NOT operators. </a:t>
            </a:r>
          </a:p>
          <a:p>
            <a:pPr>
              <a:buFont typeface="Wingdings" panose="05000000000000000000" pitchFamily="2" charset="2"/>
              <a:buChar char="§"/>
            </a:pPr>
            <a:r>
              <a:rPr lang="en-US" sz="3615" dirty="0">
                <a:latin typeface="Times New Roman" panose="02020603050405020304" pitchFamily="18" charset="0"/>
                <a:cs typeface="Times New Roman" panose="02020603050405020304" pitchFamily="18" charset="0"/>
              </a:rPr>
              <a:t>The AND and OR operators are used to filter records based on more than one condition: </a:t>
            </a:r>
          </a:p>
          <a:p>
            <a:pPr>
              <a:buFont typeface="Wingdings" panose="05000000000000000000" pitchFamily="2" charset="2"/>
              <a:buChar char="§"/>
            </a:pPr>
            <a:r>
              <a:rPr lang="en-US" sz="3615" dirty="0">
                <a:latin typeface="Times New Roman" panose="02020603050405020304" pitchFamily="18" charset="0"/>
                <a:cs typeface="Times New Roman" panose="02020603050405020304" pitchFamily="18" charset="0"/>
              </a:rPr>
              <a:t>The AND operator displays a record if all the conditions separated by AND are TRUE. </a:t>
            </a:r>
          </a:p>
          <a:p>
            <a:pPr>
              <a:buFont typeface="Wingdings" panose="05000000000000000000" pitchFamily="2" charset="2"/>
              <a:buChar char="§"/>
            </a:pPr>
            <a:r>
              <a:rPr lang="en-US" sz="3615" dirty="0">
                <a:latin typeface="Times New Roman" panose="02020603050405020304" pitchFamily="18" charset="0"/>
                <a:cs typeface="Times New Roman" panose="02020603050405020304" pitchFamily="18" charset="0"/>
              </a:rPr>
              <a:t>The OR operator displays a record if any of the conditions separated by OR is TRUE. </a:t>
            </a:r>
          </a:p>
          <a:p>
            <a:pPr>
              <a:buFont typeface="Wingdings" panose="05000000000000000000" pitchFamily="2" charset="2"/>
              <a:buChar char="§"/>
            </a:pPr>
            <a:r>
              <a:rPr lang="en-US" sz="3615" dirty="0">
                <a:latin typeface="Times New Roman" panose="02020603050405020304" pitchFamily="18" charset="0"/>
                <a:cs typeface="Times New Roman" panose="02020603050405020304" pitchFamily="18" charset="0"/>
              </a:rPr>
              <a:t>The NOT operator displays a record if the condition(s) is NOT TRUE. </a:t>
            </a:r>
          </a:p>
          <a:p>
            <a:pPr lvl="1">
              <a:buFont typeface="Wingdings" panose="05000000000000000000" pitchFamily="2" charset="2"/>
              <a:buChar char="Ø"/>
            </a:pPr>
            <a:r>
              <a:rPr lang="en-US" sz="2968" dirty="0">
                <a:latin typeface="Times New Roman" panose="02020603050405020304" pitchFamily="18" charset="0"/>
                <a:cs typeface="Times New Roman" panose="02020603050405020304" pitchFamily="18" charset="0"/>
              </a:rPr>
              <a:t> Example: </a:t>
            </a:r>
          </a:p>
          <a:p>
            <a:pPr lvl="1">
              <a:buFont typeface="Arial" panose="020B0604020202020204" pitchFamily="34" charset="0"/>
              <a:buChar char="•"/>
            </a:pPr>
            <a:r>
              <a:rPr lang="en-US" sz="2968" dirty="0">
                <a:latin typeface="Times New Roman" panose="02020603050405020304" pitchFamily="18" charset="0"/>
                <a:cs typeface="Times New Roman" panose="02020603050405020304" pitchFamily="18" charset="0"/>
              </a:rPr>
              <a:t>SELECT * FROM Customers WHERE Country=’India’ AND City=’Delhi’; </a:t>
            </a:r>
          </a:p>
          <a:p>
            <a:pPr lvl="1">
              <a:buFont typeface="Arial" panose="020B0604020202020204" pitchFamily="34" charset="0"/>
              <a:buChar char="•"/>
            </a:pPr>
            <a:r>
              <a:rPr lang="en-US" sz="2968" dirty="0">
                <a:latin typeface="Times New Roman" panose="02020603050405020304" pitchFamily="18" charset="0"/>
                <a:cs typeface="Times New Roman" panose="02020603050405020304" pitchFamily="18" charset="0"/>
              </a:rPr>
              <a:t>SELECT * FROM Customers WHERE Country=’India’ AND (City=’Delhi’ OR City=’Chennai’);</a:t>
            </a:r>
            <a:endParaRPr lang="en-IN" sz="29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9104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FDFF-3C49-48EB-A6CD-4C87A2CF65B8}"/>
              </a:ext>
            </a:extLst>
          </p:cNvPr>
          <p:cNvSpPr>
            <a:spLocks noGrp="1"/>
          </p:cNvSpPr>
          <p:nvPr>
            <p:ph type="title"/>
          </p:nvPr>
        </p:nvSpPr>
        <p:spPr>
          <a:xfrm>
            <a:off x="2345160" y="480699"/>
            <a:ext cx="16199528" cy="2833774"/>
          </a:xfrm>
        </p:spPr>
        <p:txBody>
          <a:bodyPr/>
          <a:lstStyle/>
          <a:p>
            <a:r>
              <a:rPr lang="en-US" b="1" dirty="0">
                <a:latin typeface="Times New Roman" panose="02020603050405020304" pitchFamily="18" charset="0"/>
                <a:cs typeface="Times New Roman" panose="02020603050405020304" pitchFamily="18" charset="0"/>
              </a:rPr>
              <a:t>Special operators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260F6C-D31A-4FE0-9B7A-C664108BA42C}"/>
              </a:ext>
            </a:extLst>
          </p:cNvPr>
          <p:cNvSpPr>
            <a:spLocks noGrp="1"/>
          </p:cNvSpPr>
          <p:nvPr>
            <p:ph idx="1"/>
          </p:nvPr>
        </p:nvSpPr>
        <p:spPr>
          <a:xfrm>
            <a:off x="3607583" y="2747545"/>
            <a:ext cx="12498407" cy="6506183"/>
          </a:xfrm>
          <a:noFill/>
          <a:ln w="22225">
            <a:noFill/>
          </a:ln>
        </p:spPr>
        <p:txBody>
          <a:bodyPr>
            <a:noAutofit/>
          </a:bodyPr>
          <a:lstStyle/>
          <a:p>
            <a:r>
              <a:rPr lang="en-US" sz="3600" dirty="0">
                <a:latin typeface="Times New Roman" panose="02020603050405020304" pitchFamily="18" charset="0"/>
                <a:cs typeface="Times New Roman" panose="02020603050405020304" pitchFamily="18" charset="0"/>
              </a:rPr>
              <a:t>IN </a:t>
            </a:r>
          </a:p>
          <a:p>
            <a:r>
              <a:rPr lang="en-US" sz="3600" dirty="0">
                <a:latin typeface="Times New Roman" panose="02020603050405020304" pitchFamily="18" charset="0"/>
                <a:cs typeface="Times New Roman" panose="02020603050405020304" pitchFamily="18" charset="0"/>
              </a:rPr>
              <a:t>NOT IN </a:t>
            </a:r>
          </a:p>
          <a:p>
            <a:r>
              <a:rPr lang="en-US" sz="3600" dirty="0">
                <a:latin typeface="Times New Roman" panose="02020603050405020304" pitchFamily="18" charset="0"/>
                <a:cs typeface="Times New Roman" panose="02020603050405020304" pitchFamily="18" charset="0"/>
              </a:rPr>
              <a:t>BETWEEN</a:t>
            </a:r>
          </a:p>
          <a:p>
            <a:r>
              <a:rPr lang="en-US" sz="3600" dirty="0">
                <a:latin typeface="Times New Roman" panose="02020603050405020304" pitchFamily="18" charset="0"/>
                <a:cs typeface="Times New Roman" panose="02020603050405020304" pitchFamily="18" charset="0"/>
              </a:rPr>
              <a:t>NOT BETWEEN</a:t>
            </a:r>
          </a:p>
          <a:p>
            <a:r>
              <a:rPr lang="en-US" sz="3600" dirty="0">
                <a:latin typeface="Times New Roman" panose="02020603050405020304" pitchFamily="18" charset="0"/>
                <a:cs typeface="Times New Roman" panose="02020603050405020304" pitchFamily="18" charset="0"/>
              </a:rPr>
              <a:t>IS NULL</a:t>
            </a:r>
          </a:p>
          <a:p>
            <a:r>
              <a:rPr lang="en-US" sz="3600" dirty="0">
                <a:latin typeface="Times New Roman" panose="02020603050405020304" pitchFamily="18" charset="0"/>
                <a:cs typeface="Times New Roman" panose="02020603050405020304" pitchFamily="18" charset="0"/>
              </a:rPr>
              <a:t>IS NOT NULL</a:t>
            </a:r>
          </a:p>
          <a:p>
            <a:r>
              <a:rPr lang="en-US" sz="3600" dirty="0">
                <a:latin typeface="Times New Roman" panose="02020603050405020304" pitchFamily="18" charset="0"/>
                <a:cs typeface="Times New Roman" panose="02020603050405020304" pitchFamily="18" charset="0"/>
              </a:rPr>
              <a:t>LIKE</a:t>
            </a:r>
          </a:p>
          <a:p>
            <a:r>
              <a:rPr lang="en-US" sz="3600" dirty="0">
                <a:latin typeface="Times New Roman" panose="02020603050405020304" pitchFamily="18" charset="0"/>
                <a:cs typeface="Times New Roman" panose="02020603050405020304" pitchFamily="18" charset="0"/>
              </a:rPr>
              <a:t>NOT LIKE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7861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E4A6-ADB6-44C3-9B4E-9032739F50AF}"/>
              </a:ext>
            </a:extLst>
          </p:cNvPr>
          <p:cNvSpPr>
            <a:spLocks noGrp="1"/>
          </p:cNvSpPr>
          <p:nvPr>
            <p:ph type="title"/>
          </p:nvPr>
        </p:nvSpPr>
        <p:spPr>
          <a:xfrm>
            <a:off x="1757023" y="1090582"/>
            <a:ext cx="16199528" cy="2833774"/>
          </a:xfrm>
        </p:spPr>
        <p:txBody>
          <a:bodyPr>
            <a:normAutofit/>
          </a:bodyPr>
          <a:lstStyle/>
          <a:p>
            <a:r>
              <a:rPr lang="en-IN" sz="5420" b="1" dirty="0">
                <a:latin typeface="Times New Roman" panose="02020603050405020304" pitchFamily="18" charset="0"/>
                <a:cs typeface="Times New Roman" panose="02020603050405020304" pitchFamily="18" charset="0"/>
              </a:rPr>
              <a:t>IN</a:t>
            </a:r>
          </a:p>
        </p:txBody>
      </p:sp>
      <p:sp>
        <p:nvSpPr>
          <p:cNvPr id="3" name="Content Placeholder 2">
            <a:extLst>
              <a:ext uri="{FF2B5EF4-FFF2-40B4-BE49-F238E27FC236}">
                <a16:creationId xmlns:a16="http://schemas.microsoft.com/office/drawing/2014/main" id="{85C4E1A7-035F-4B08-AFFC-FC2135BCF694}"/>
              </a:ext>
            </a:extLst>
          </p:cNvPr>
          <p:cNvSpPr>
            <a:spLocks noGrp="1"/>
          </p:cNvSpPr>
          <p:nvPr>
            <p:ph idx="1"/>
          </p:nvPr>
        </p:nvSpPr>
        <p:spPr>
          <a:xfrm>
            <a:off x="2400024" y="3708763"/>
            <a:ext cx="16070856" cy="3734453"/>
          </a:xfrm>
          <a:noFill/>
          <a:ln w="19050">
            <a:noFill/>
          </a:ln>
        </p:spPr>
        <p:txBody>
          <a:bodyPr>
            <a:normAutofit/>
          </a:bodyPr>
          <a:lstStyle/>
          <a:p>
            <a:r>
              <a:rPr lang="en-US" sz="4215" dirty="0">
                <a:latin typeface="Times New Roman" panose="02020603050405020304" pitchFamily="18" charset="0"/>
                <a:cs typeface="Times New Roman" panose="02020603050405020304" pitchFamily="18" charset="0"/>
              </a:rPr>
              <a:t>Filters results based on a list of values in the WHERE clause. </a:t>
            </a:r>
          </a:p>
          <a:p>
            <a:r>
              <a:rPr lang="en-US" sz="4215" dirty="0">
                <a:latin typeface="Times New Roman" panose="02020603050405020304" pitchFamily="18" charset="0"/>
                <a:cs typeface="Times New Roman" panose="02020603050405020304" pitchFamily="18" charset="0"/>
              </a:rPr>
              <a:t>Example:</a:t>
            </a:r>
          </a:p>
          <a:p>
            <a:pPr marL="739247" lvl="1" indent="0">
              <a:buNone/>
            </a:pPr>
            <a:r>
              <a:rPr lang="en-US" sz="3568" dirty="0">
                <a:latin typeface="Times New Roman" panose="02020603050405020304" pitchFamily="18" charset="0"/>
                <a:cs typeface="Times New Roman" panose="02020603050405020304" pitchFamily="18" charset="0"/>
              </a:rPr>
              <a:t>SELECT * FROM products WHERE category_id IN (1, 2, 3);</a:t>
            </a:r>
          </a:p>
          <a:p>
            <a:pPr marL="739247" lvl="1" indent="0">
              <a:buNone/>
            </a:pPr>
            <a:endParaRPr lang="en-US" sz="35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24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EC52-3DC2-893D-E63B-5ABB83406255}"/>
              </a:ext>
            </a:extLst>
          </p:cNvPr>
          <p:cNvSpPr>
            <a:spLocks noGrp="1"/>
          </p:cNvSpPr>
          <p:nvPr>
            <p:ph type="title"/>
          </p:nvPr>
        </p:nvSpPr>
        <p:spPr>
          <a:xfrm>
            <a:off x="1931224" y="228599"/>
            <a:ext cx="16199528" cy="2833774"/>
          </a:xfrm>
        </p:spPr>
        <p:txBody>
          <a:bodyPr/>
          <a:lstStyle/>
          <a:p>
            <a:r>
              <a:rPr lang="en-US" dirty="0">
                <a:latin typeface="Times New Roman" panose="02020603050405020304" pitchFamily="18" charset="0"/>
                <a:cs typeface="Times New Roman" panose="02020603050405020304" pitchFamily="18" charset="0"/>
              </a:rPr>
              <a:t>Any</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4F0FED4-3CA5-6741-5F1B-8B7E7A2BD196}"/>
              </a:ext>
            </a:extLst>
          </p:cNvPr>
          <p:cNvSpPr>
            <a:spLocks noGrp="1" noChangeArrowheads="1"/>
          </p:cNvSpPr>
          <p:nvPr>
            <p:ph idx="1"/>
          </p:nvPr>
        </p:nvSpPr>
        <p:spPr bwMode="auto">
          <a:xfrm>
            <a:off x="2210834" y="3379251"/>
            <a:ext cx="15640307"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ANY is used when you want to compare a value to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any value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a list or subquery resul</a:t>
            </a:r>
            <a:r>
              <a:rPr lang="en-US" altLang="en-US" sz="3200" dirty="0">
                <a:latin typeface="Times New Roman" panose="02020603050405020304" pitchFamily="18" charset="0"/>
                <a:cs typeface="Times New Roman" panose="02020603050405020304" pitchFamily="18" charset="0"/>
              </a:rPr>
              <a:t>t</a:t>
            </a:r>
          </a:p>
          <a:p>
            <a:pPr defTabSz="914400" eaLnBrk="0" fontAlgn="base" hangingPunct="0">
              <a:spcBef>
                <a:spcPct val="0"/>
              </a:spcBef>
              <a:spcAft>
                <a:spcPct val="0"/>
              </a:spcAft>
              <a:buClrTx/>
              <a:buSzTx/>
            </a:pPr>
            <a:r>
              <a:rPr lang="en-US" sz="3200" dirty="0">
                <a:latin typeface="Times New Roman" panose="02020603050405020304" pitchFamily="18" charset="0"/>
                <a:cs typeface="Times New Roman" panose="02020603050405020304" pitchFamily="18" charset="0"/>
              </a:rPr>
              <a:t>Find employees with a salary greater than any employee in a specific department.</a:t>
            </a:r>
          </a:p>
          <a:p>
            <a:pPr marL="0" indent="0" defTabSz="914400" eaLnBrk="0" fontAlgn="base" hangingPunct="0">
              <a:spcBef>
                <a:spcPct val="0"/>
              </a:spcBef>
              <a:spcAft>
                <a:spcPct val="0"/>
              </a:spcAft>
              <a:buClrTx/>
              <a:buSzTx/>
              <a:buNone/>
            </a:pPr>
            <a:endParaRPr lang="en-US" sz="3200" dirty="0">
              <a:latin typeface="Times New Roman" panose="02020603050405020304" pitchFamily="18" charset="0"/>
              <a:cs typeface="Times New Roman" panose="02020603050405020304" pitchFamily="18" charset="0"/>
            </a:endParaRPr>
          </a:p>
          <a:p>
            <a:pPr marL="1478494" lvl="2"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name, salary</a:t>
            </a:r>
          </a:p>
          <a:p>
            <a:pPr marL="1478494" lvl="2"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employees</a:t>
            </a:r>
          </a:p>
          <a:p>
            <a:pPr marL="1478494" lvl="2"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salary &gt; ANY (</a:t>
            </a:r>
          </a:p>
          <a:p>
            <a:pPr marL="1478494" lvl="2"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 salary</a:t>
            </a:r>
          </a:p>
          <a:p>
            <a:pPr marL="1478494" lvl="2"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employees</a:t>
            </a:r>
          </a:p>
          <a:p>
            <a:pPr marL="1478494" lvl="2"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department = 'Marketing'</a:t>
            </a:r>
          </a:p>
          <a:p>
            <a:pPr marL="1478494" lvl="2"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defTabSz="914400" eaLnBrk="0" fontAlgn="base" hangingPunct="0">
              <a:spcBef>
                <a:spcPct val="0"/>
              </a:spcBef>
              <a:spcAft>
                <a:spcPct val="0"/>
              </a:spcAft>
              <a:buClrTx/>
              <a:buSzTx/>
              <a:buNone/>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39247" lvl="1" indent="0" defTabSz="914400" eaLnBrk="0" fontAlgn="base" hangingPunct="0">
              <a:spcBef>
                <a:spcPct val="0"/>
              </a:spcBef>
              <a:spcAft>
                <a:spcPct val="0"/>
              </a:spcAft>
              <a:buClrTx/>
              <a:buSzTx/>
              <a:buNone/>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8260EDA-4105-C8D0-5C69-02A9F00D7FB2}"/>
              </a:ext>
            </a:extLst>
          </p:cNvPr>
          <p:cNvSpPr>
            <a:spLocks noChangeArrowheads="1"/>
          </p:cNvSpPr>
          <p:nvPr/>
        </p:nvSpPr>
        <p:spPr bwMode="auto">
          <a:xfrm>
            <a:off x="0" y="105489"/>
            <a:ext cx="34817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a:rPr>
              <a:t>sql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57923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4560-083E-2AC2-937A-C430FC817C14}"/>
              </a:ext>
            </a:extLst>
          </p:cNvPr>
          <p:cNvSpPr>
            <a:spLocks noGrp="1"/>
          </p:cNvSpPr>
          <p:nvPr>
            <p:ph type="title"/>
          </p:nvPr>
        </p:nvSpPr>
        <p:spPr>
          <a:xfrm>
            <a:off x="1879761" y="229506"/>
            <a:ext cx="17212279" cy="2833774"/>
          </a:xfrm>
        </p:spPr>
        <p:txBody>
          <a:bodyPr/>
          <a:lstStyle/>
          <a:p>
            <a:r>
              <a:rPr kumimoji="0" lang="en-US" altLang="en-US" sz="6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EXISTS</a:t>
            </a:r>
            <a:endParaRPr lang="en-IN" dirty="0"/>
          </a:p>
        </p:txBody>
      </p:sp>
      <p:sp>
        <p:nvSpPr>
          <p:cNvPr id="4" name="Rectangle 1">
            <a:extLst>
              <a:ext uri="{FF2B5EF4-FFF2-40B4-BE49-F238E27FC236}">
                <a16:creationId xmlns:a16="http://schemas.microsoft.com/office/drawing/2014/main" id="{D9D2C473-A313-015B-6CDA-D3D47D4731B6}"/>
              </a:ext>
            </a:extLst>
          </p:cNvPr>
          <p:cNvSpPr>
            <a:spLocks noGrp="1" noChangeArrowheads="1"/>
          </p:cNvSpPr>
          <p:nvPr>
            <p:ph idx="1"/>
          </p:nvPr>
        </p:nvSpPr>
        <p:spPr bwMode="auto">
          <a:xfrm>
            <a:off x="2433156" y="2434729"/>
            <a:ext cx="16926900" cy="741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EXISTS is used to check whether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subquery returns any rows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it returns at least one row, the outer query proceeds.</a:t>
            </a:r>
          </a:p>
          <a:p>
            <a:pPr lvl="1" defTabSz="914400" eaLnBrk="0" fontAlgn="base" hangingPunct="0">
              <a:spcBef>
                <a:spcPct val="0"/>
              </a:spcBef>
              <a:spcAft>
                <a:spcPct val="0"/>
              </a:spcAft>
              <a:buClrTx/>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name</a:t>
            </a:r>
          </a:p>
          <a:p>
            <a:pPr marL="739247" lvl="1"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customers c</a:t>
            </a:r>
          </a:p>
          <a:p>
            <a:pPr marL="739247" lvl="1"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EXISTS (</a:t>
            </a:r>
          </a:p>
          <a:p>
            <a:pPr marL="739247" lvl="1"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 1</a:t>
            </a:r>
          </a:p>
          <a:p>
            <a:pPr marL="739247" lvl="1"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orders o</a:t>
            </a:r>
          </a:p>
          <a:p>
            <a:pPr marL="739247" lvl="1"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o.customer_id = c.customer_id</a:t>
            </a:r>
          </a:p>
          <a:p>
            <a:pPr marL="739247" lvl="1"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query lists customers who have placed at least one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EXISTS subquery checks if there is any record in the orders table that matches the customer’s customer_id.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SELECT 1 is a convention used because we are only checking for the existence of rows, not selecting any specific data. </a:t>
            </a:r>
          </a:p>
          <a:p>
            <a:pPr marL="0" indent="0" algn="just" defTabSz="914400" eaLnBrk="0" fontAlgn="base" hangingPunct="0">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Yes, you can use EXISTS to compare items between two tables without explicitly using a JOIN. The EXISTS clause is often used to check if a certain condition is true in a subquery, and this subquery can involve another table.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6393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E4A6-ADB6-44C3-9B4E-9032739F50AF}"/>
              </a:ext>
            </a:extLst>
          </p:cNvPr>
          <p:cNvSpPr>
            <a:spLocks noGrp="1"/>
          </p:cNvSpPr>
          <p:nvPr>
            <p:ph type="title"/>
          </p:nvPr>
        </p:nvSpPr>
        <p:spPr>
          <a:xfrm>
            <a:off x="1997688" y="1090582"/>
            <a:ext cx="16199528" cy="2833774"/>
          </a:xfrm>
        </p:spPr>
        <p:txBody>
          <a:bodyPr>
            <a:normAutofit/>
          </a:bodyPr>
          <a:lstStyle/>
          <a:p>
            <a:r>
              <a:rPr lang="en-IN" sz="5400" b="1" dirty="0">
                <a:latin typeface="Times New Roman" panose="02020603050405020304" pitchFamily="18" charset="0"/>
                <a:cs typeface="Times New Roman" panose="02020603050405020304" pitchFamily="18" charset="0"/>
              </a:rPr>
              <a:t>Not IN</a:t>
            </a:r>
          </a:p>
        </p:txBody>
      </p:sp>
      <p:sp>
        <p:nvSpPr>
          <p:cNvPr id="3" name="Content Placeholder 2">
            <a:extLst>
              <a:ext uri="{FF2B5EF4-FFF2-40B4-BE49-F238E27FC236}">
                <a16:creationId xmlns:a16="http://schemas.microsoft.com/office/drawing/2014/main" id="{85C4E1A7-035F-4B08-AFFC-FC2135BCF694}"/>
              </a:ext>
            </a:extLst>
          </p:cNvPr>
          <p:cNvSpPr>
            <a:spLocks noGrp="1"/>
          </p:cNvSpPr>
          <p:nvPr>
            <p:ph idx="1"/>
          </p:nvPr>
        </p:nvSpPr>
        <p:spPr>
          <a:xfrm>
            <a:off x="2546326" y="3788533"/>
            <a:ext cx="16199528" cy="3511622"/>
          </a:xfrm>
          <a:noFill/>
          <a:ln w="19050">
            <a:noFill/>
          </a:ln>
        </p:spPr>
        <p:txBody>
          <a:bodyPr>
            <a:normAutofit/>
          </a:bodyPr>
          <a:lstStyle/>
          <a:p>
            <a:r>
              <a:rPr lang="en-US" sz="4215" dirty="0">
                <a:latin typeface="Times New Roman" panose="02020603050405020304" pitchFamily="18" charset="0"/>
                <a:cs typeface="Times New Roman" panose="02020603050405020304" pitchFamily="18" charset="0"/>
              </a:rPr>
              <a:t>Returns list of values which are not present in the WHERE clause. </a:t>
            </a:r>
          </a:p>
          <a:p>
            <a:r>
              <a:rPr lang="en-US" sz="4215" dirty="0">
                <a:latin typeface="Times New Roman" panose="02020603050405020304" pitchFamily="18" charset="0"/>
                <a:cs typeface="Times New Roman" panose="02020603050405020304" pitchFamily="18" charset="0"/>
              </a:rPr>
              <a:t>Example:</a:t>
            </a:r>
          </a:p>
          <a:p>
            <a:pPr marL="739247" lvl="1" indent="0">
              <a:buNone/>
            </a:pPr>
            <a:r>
              <a:rPr lang="en-US" sz="3568" dirty="0">
                <a:latin typeface="Times New Roman" panose="02020603050405020304" pitchFamily="18" charset="0"/>
                <a:cs typeface="Times New Roman" panose="02020603050405020304" pitchFamily="18" charset="0"/>
              </a:rPr>
              <a:t>SELECT * FROM products WHERE category_id NOT IN (1, 2, 3);</a:t>
            </a:r>
            <a:endParaRPr lang="en-IN" sz="35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72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845523C-A73F-435D-957E-7BF141165262}"/>
              </a:ext>
            </a:extLst>
          </p:cNvPr>
          <p:cNvGraphicFramePr>
            <a:graphicFrameLocks noGrp="1"/>
          </p:cNvGraphicFramePr>
          <p:nvPr>
            <p:extLst>
              <p:ext uri="{D42A27DB-BD31-4B8C-83A1-F6EECF244321}">
                <p14:modId xmlns:p14="http://schemas.microsoft.com/office/powerpoint/2010/main" val="1919625826"/>
              </p:ext>
            </p:extLst>
          </p:nvPr>
        </p:nvGraphicFramePr>
        <p:xfrm>
          <a:off x="3738095" y="629587"/>
          <a:ext cx="12237392" cy="4185612"/>
        </p:xfrm>
        <a:graphic>
          <a:graphicData uri="http://schemas.openxmlformats.org/drawingml/2006/table">
            <a:tbl>
              <a:tblPr firstRow="1" bandRow="1">
                <a:tableStyleId>{073A0DAA-6AF3-43AB-8588-CEC1D06C72B9}</a:tableStyleId>
              </a:tblPr>
              <a:tblGrid>
                <a:gridCol w="3059348">
                  <a:extLst>
                    <a:ext uri="{9D8B030D-6E8A-4147-A177-3AD203B41FA5}">
                      <a16:colId xmlns:a16="http://schemas.microsoft.com/office/drawing/2014/main" val="663230842"/>
                    </a:ext>
                  </a:extLst>
                </a:gridCol>
                <a:gridCol w="3059348">
                  <a:extLst>
                    <a:ext uri="{9D8B030D-6E8A-4147-A177-3AD203B41FA5}">
                      <a16:colId xmlns:a16="http://schemas.microsoft.com/office/drawing/2014/main" val="1256918780"/>
                    </a:ext>
                  </a:extLst>
                </a:gridCol>
                <a:gridCol w="3059348">
                  <a:extLst>
                    <a:ext uri="{9D8B030D-6E8A-4147-A177-3AD203B41FA5}">
                      <a16:colId xmlns:a16="http://schemas.microsoft.com/office/drawing/2014/main" val="1663718860"/>
                    </a:ext>
                  </a:extLst>
                </a:gridCol>
                <a:gridCol w="3059348">
                  <a:extLst>
                    <a:ext uri="{9D8B030D-6E8A-4147-A177-3AD203B41FA5}">
                      <a16:colId xmlns:a16="http://schemas.microsoft.com/office/drawing/2014/main" val="636536958"/>
                    </a:ext>
                  </a:extLst>
                </a:gridCol>
              </a:tblGrid>
              <a:tr h="697602">
                <a:tc gridSpan="4">
                  <a:txBody>
                    <a:bodyPr/>
                    <a:lstStyle/>
                    <a:p>
                      <a:pPr algn="ctr"/>
                      <a:r>
                        <a:rPr lang="en-US" sz="2400" dirty="0"/>
                        <a:t>STUDENT  TABLE</a:t>
                      </a:r>
                      <a:endParaRPr lang="en-IN" sz="2400" dirty="0"/>
                    </a:p>
                  </a:txBody>
                  <a:tcPr marL="137670" marR="137670" marT="68837" marB="68837"/>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val="328676983"/>
                  </a:ext>
                </a:extLst>
              </a:tr>
              <a:tr h="697602">
                <a:tc>
                  <a:txBody>
                    <a:bodyPr/>
                    <a:lstStyle/>
                    <a:p>
                      <a:pPr algn="ctr"/>
                      <a:r>
                        <a:rPr lang="en-US" sz="2400" b="1" dirty="0"/>
                        <a:t>S_ID</a:t>
                      </a:r>
                      <a:endParaRPr lang="en-IN" sz="2400" b="1" dirty="0"/>
                    </a:p>
                  </a:txBody>
                  <a:tcPr marL="137670" marR="137670" marT="68837" marB="68837">
                    <a:solidFill>
                      <a:schemeClr val="accent3">
                        <a:lumMod val="60000"/>
                        <a:lumOff val="40000"/>
                      </a:schemeClr>
                    </a:solidFill>
                  </a:tcPr>
                </a:tc>
                <a:tc>
                  <a:txBody>
                    <a:bodyPr/>
                    <a:lstStyle/>
                    <a:p>
                      <a:pPr algn="ctr"/>
                      <a:r>
                        <a:rPr lang="en-US" sz="2400" b="1" dirty="0"/>
                        <a:t>S_NAME</a:t>
                      </a:r>
                      <a:endParaRPr lang="en-IN" sz="2400" b="1" dirty="0"/>
                    </a:p>
                  </a:txBody>
                  <a:tcPr marL="137670" marR="137670" marT="68837" marB="68837">
                    <a:solidFill>
                      <a:schemeClr val="accent3">
                        <a:lumMod val="60000"/>
                        <a:lumOff val="40000"/>
                      </a:schemeClr>
                    </a:solidFill>
                  </a:tcPr>
                </a:tc>
                <a:tc>
                  <a:txBody>
                    <a:bodyPr/>
                    <a:lstStyle/>
                    <a:p>
                      <a:pPr algn="ctr"/>
                      <a:r>
                        <a:rPr lang="en-US" sz="2400" b="1" dirty="0"/>
                        <a:t>AGE</a:t>
                      </a:r>
                      <a:endParaRPr lang="en-IN" sz="2400" b="1" dirty="0"/>
                    </a:p>
                  </a:txBody>
                  <a:tcPr marL="137670" marR="137670" marT="68837" marB="68837">
                    <a:solidFill>
                      <a:schemeClr val="accent3">
                        <a:lumMod val="60000"/>
                        <a:lumOff val="40000"/>
                      </a:schemeClr>
                    </a:solidFill>
                  </a:tcPr>
                </a:tc>
                <a:tc>
                  <a:txBody>
                    <a:bodyPr/>
                    <a:lstStyle/>
                    <a:p>
                      <a:pPr algn="ctr"/>
                      <a:r>
                        <a:rPr lang="en-US" sz="2400" b="1" dirty="0"/>
                        <a:t>C_ID</a:t>
                      </a:r>
                      <a:endParaRPr lang="en-IN" sz="2400" b="1" dirty="0"/>
                    </a:p>
                  </a:txBody>
                  <a:tcPr marL="137670" marR="137670" marT="68837" marB="68837">
                    <a:solidFill>
                      <a:schemeClr val="accent3">
                        <a:lumMod val="60000"/>
                        <a:lumOff val="40000"/>
                      </a:schemeClr>
                    </a:solidFill>
                  </a:tcPr>
                </a:tc>
                <a:extLst>
                  <a:ext uri="{0D108BD9-81ED-4DB2-BD59-A6C34878D82A}">
                    <a16:rowId xmlns:a16="http://schemas.microsoft.com/office/drawing/2014/main" val="2308007042"/>
                  </a:ext>
                </a:extLst>
              </a:tr>
              <a:tr h="697602">
                <a:tc>
                  <a:txBody>
                    <a:bodyPr/>
                    <a:lstStyle/>
                    <a:p>
                      <a:r>
                        <a:rPr lang="en-US" sz="2400" dirty="0"/>
                        <a:t>1</a:t>
                      </a:r>
                      <a:endParaRPr lang="en-IN" sz="2400" dirty="0"/>
                    </a:p>
                  </a:txBody>
                  <a:tcPr marL="137670" marR="137670" marT="68837" marB="68837"/>
                </a:tc>
                <a:tc>
                  <a:txBody>
                    <a:bodyPr/>
                    <a:lstStyle/>
                    <a:p>
                      <a:r>
                        <a:rPr lang="en-US" sz="2400" dirty="0"/>
                        <a:t>Adithya</a:t>
                      </a:r>
                      <a:endParaRPr lang="en-IN" sz="2400" dirty="0"/>
                    </a:p>
                  </a:txBody>
                  <a:tcPr marL="137670" marR="137670" marT="68837" marB="68837"/>
                </a:tc>
                <a:tc>
                  <a:txBody>
                    <a:bodyPr/>
                    <a:lstStyle/>
                    <a:p>
                      <a:r>
                        <a:rPr lang="en-US" sz="2400" dirty="0"/>
                        <a:t>22</a:t>
                      </a:r>
                      <a:endParaRPr lang="en-IN" sz="2400" dirty="0"/>
                    </a:p>
                  </a:txBody>
                  <a:tcPr marL="137670" marR="137670" marT="68837" marB="68837"/>
                </a:tc>
                <a:tc>
                  <a:txBody>
                    <a:bodyPr/>
                    <a:lstStyle/>
                    <a:p>
                      <a:r>
                        <a:rPr lang="en-US" sz="2400" dirty="0"/>
                        <a:t>2</a:t>
                      </a:r>
                      <a:endParaRPr lang="en-IN" sz="2400" dirty="0"/>
                    </a:p>
                  </a:txBody>
                  <a:tcPr marL="137670" marR="137670" marT="68837" marB="68837"/>
                </a:tc>
                <a:extLst>
                  <a:ext uri="{0D108BD9-81ED-4DB2-BD59-A6C34878D82A}">
                    <a16:rowId xmlns:a16="http://schemas.microsoft.com/office/drawing/2014/main" val="2795758710"/>
                  </a:ext>
                </a:extLst>
              </a:tr>
              <a:tr h="697602">
                <a:tc>
                  <a:txBody>
                    <a:bodyPr/>
                    <a:lstStyle/>
                    <a:p>
                      <a:r>
                        <a:rPr lang="en-US" sz="2400" dirty="0"/>
                        <a:t>2</a:t>
                      </a:r>
                      <a:endParaRPr lang="en-IN" sz="2400" dirty="0"/>
                    </a:p>
                  </a:txBody>
                  <a:tcPr marL="137670" marR="137670" marT="68837" marB="68837"/>
                </a:tc>
                <a:tc>
                  <a:txBody>
                    <a:bodyPr/>
                    <a:lstStyle/>
                    <a:p>
                      <a:r>
                        <a:rPr lang="en-US" sz="2400" dirty="0"/>
                        <a:t>Archana</a:t>
                      </a:r>
                      <a:endParaRPr lang="en-IN" sz="2400" dirty="0"/>
                    </a:p>
                  </a:txBody>
                  <a:tcPr marL="137670" marR="137670" marT="68837" marB="68837"/>
                </a:tc>
                <a:tc>
                  <a:txBody>
                    <a:bodyPr/>
                    <a:lstStyle/>
                    <a:p>
                      <a:r>
                        <a:rPr lang="en-US" sz="2400" dirty="0"/>
                        <a:t>23</a:t>
                      </a:r>
                      <a:endParaRPr lang="en-IN" sz="2400" dirty="0"/>
                    </a:p>
                  </a:txBody>
                  <a:tcPr marL="137670" marR="137670" marT="68837" marB="68837"/>
                </a:tc>
                <a:tc>
                  <a:txBody>
                    <a:bodyPr/>
                    <a:lstStyle/>
                    <a:p>
                      <a:r>
                        <a:rPr lang="en-US" sz="2400" dirty="0"/>
                        <a:t>1</a:t>
                      </a:r>
                      <a:endParaRPr lang="en-IN" sz="2400" dirty="0"/>
                    </a:p>
                  </a:txBody>
                  <a:tcPr marL="137670" marR="137670" marT="68837" marB="68837"/>
                </a:tc>
                <a:extLst>
                  <a:ext uri="{0D108BD9-81ED-4DB2-BD59-A6C34878D82A}">
                    <a16:rowId xmlns:a16="http://schemas.microsoft.com/office/drawing/2014/main" val="3564038453"/>
                  </a:ext>
                </a:extLst>
              </a:tr>
              <a:tr h="697602">
                <a:tc>
                  <a:txBody>
                    <a:bodyPr/>
                    <a:lstStyle/>
                    <a:p>
                      <a:r>
                        <a:rPr lang="en-US" sz="2400" dirty="0"/>
                        <a:t>3</a:t>
                      </a:r>
                      <a:endParaRPr lang="en-IN" sz="2400" dirty="0"/>
                    </a:p>
                  </a:txBody>
                  <a:tcPr marL="137670" marR="137670" marT="68837" marB="68837"/>
                </a:tc>
                <a:tc>
                  <a:txBody>
                    <a:bodyPr/>
                    <a:lstStyle/>
                    <a:p>
                      <a:r>
                        <a:rPr lang="en-US" sz="2400" dirty="0"/>
                        <a:t>Arathi</a:t>
                      </a:r>
                      <a:endParaRPr lang="en-IN" sz="2400" dirty="0"/>
                    </a:p>
                  </a:txBody>
                  <a:tcPr marL="137670" marR="137670" marT="68837" marB="68837"/>
                </a:tc>
                <a:tc>
                  <a:txBody>
                    <a:bodyPr/>
                    <a:lstStyle/>
                    <a:p>
                      <a:r>
                        <a:rPr lang="en-US" sz="2400" dirty="0"/>
                        <a:t>21</a:t>
                      </a:r>
                      <a:endParaRPr lang="en-IN" sz="2400" dirty="0"/>
                    </a:p>
                  </a:txBody>
                  <a:tcPr marL="137670" marR="137670" marT="68837" marB="68837"/>
                </a:tc>
                <a:tc>
                  <a:txBody>
                    <a:bodyPr/>
                    <a:lstStyle/>
                    <a:p>
                      <a:r>
                        <a:rPr lang="en-US" sz="2400" dirty="0"/>
                        <a:t>3</a:t>
                      </a:r>
                      <a:endParaRPr lang="en-IN" sz="2400" dirty="0"/>
                    </a:p>
                  </a:txBody>
                  <a:tcPr marL="137670" marR="137670" marT="68837" marB="68837"/>
                </a:tc>
                <a:extLst>
                  <a:ext uri="{0D108BD9-81ED-4DB2-BD59-A6C34878D82A}">
                    <a16:rowId xmlns:a16="http://schemas.microsoft.com/office/drawing/2014/main" val="2714294935"/>
                  </a:ext>
                </a:extLst>
              </a:tr>
              <a:tr h="697602">
                <a:tc>
                  <a:txBody>
                    <a:bodyPr/>
                    <a:lstStyle/>
                    <a:p>
                      <a:r>
                        <a:rPr lang="en-US" sz="2400" dirty="0"/>
                        <a:t>4</a:t>
                      </a:r>
                      <a:endParaRPr lang="en-IN" sz="2400" dirty="0"/>
                    </a:p>
                  </a:txBody>
                  <a:tcPr marL="137670" marR="137670" marT="68837" marB="68837"/>
                </a:tc>
                <a:tc>
                  <a:txBody>
                    <a:bodyPr/>
                    <a:lstStyle/>
                    <a:p>
                      <a:r>
                        <a:rPr lang="en-US" sz="2400" dirty="0"/>
                        <a:t>Jithin</a:t>
                      </a:r>
                      <a:endParaRPr lang="en-IN" sz="2400" dirty="0"/>
                    </a:p>
                  </a:txBody>
                  <a:tcPr marL="137670" marR="137670" marT="68837" marB="68837"/>
                </a:tc>
                <a:tc>
                  <a:txBody>
                    <a:bodyPr/>
                    <a:lstStyle/>
                    <a:p>
                      <a:r>
                        <a:rPr lang="en-US" sz="2400" dirty="0"/>
                        <a:t>22</a:t>
                      </a:r>
                      <a:endParaRPr lang="en-IN" sz="2400" dirty="0"/>
                    </a:p>
                  </a:txBody>
                  <a:tcPr marL="137670" marR="137670" marT="68837" marB="68837"/>
                </a:tc>
                <a:tc>
                  <a:txBody>
                    <a:bodyPr/>
                    <a:lstStyle/>
                    <a:p>
                      <a:r>
                        <a:rPr lang="en-US" sz="2400" dirty="0"/>
                        <a:t>1                                                                                                                              </a:t>
                      </a:r>
                      <a:endParaRPr lang="en-IN" sz="2400" dirty="0"/>
                    </a:p>
                  </a:txBody>
                  <a:tcPr marL="137670" marR="137670" marT="68837" marB="68837"/>
                </a:tc>
                <a:extLst>
                  <a:ext uri="{0D108BD9-81ED-4DB2-BD59-A6C34878D82A}">
                    <a16:rowId xmlns:a16="http://schemas.microsoft.com/office/drawing/2014/main" val="3295950801"/>
                  </a:ext>
                </a:extLst>
              </a:tr>
            </a:tbl>
          </a:graphicData>
        </a:graphic>
      </p:graphicFrame>
      <p:graphicFrame>
        <p:nvGraphicFramePr>
          <p:cNvPr id="18" name="Table 17">
            <a:extLst>
              <a:ext uri="{FF2B5EF4-FFF2-40B4-BE49-F238E27FC236}">
                <a16:creationId xmlns:a16="http://schemas.microsoft.com/office/drawing/2014/main" id="{B13E25C2-EC59-4816-AF53-8C04EB2EA1F8}"/>
              </a:ext>
            </a:extLst>
          </p:cNvPr>
          <p:cNvGraphicFramePr>
            <a:graphicFrameLocks noGrp="1"/>
          </p:cNvGraphicFramePr>
          <p:nvPr>
            <p:extLst>
              <p:ext uri="{D42A27DB-BD31-4B8C-83A1-F6EECF244321}">
                <p14:modId xmlns:p14="http://schemas.microsoft.com/office/powerpoint/2010/main" val="3917643059"/>
              </p:ext>
            </p:extLst>
          </p:nvPr>
        </p:nvGraphicFramePr>
        <p:xfrm>
          <a:off x="3738096" y="6568761"/>
          <a:ext cx="12237394" cy="3775337"/>
        </p:xfrm>
        <a:graphic>
          <a:graphicData uri="http://schemas.openxmlformats.org/drawingml/2006/table">
            <a:tbl>
              <a:tblPr firstRow="1" bandRow="1">
                <a:tableStyleId>{72833802-FEF1-4C79-8D5D-14CF1EAF98D9}</a:tableStyleId>
              </a:tblPr>
              <a:tblGrid>
                <a:gridCol w="6097766">
                  <a:extLst>
                    <a:ext uri="{9D8B030D-6E8A-4147-A177-3AD203B41FA5}">
                      <a16:colId xmlns:a16="http://schemas.microsoft.com/office/drawing/2014/main" val="853046489"/>
                    </a:ext>
                  </a:extLst>
                </a:gridCol>
                <a:gridCol w="6139628">
                  <a:extLst>
                    <a:ext uri="{9D8B030D-6E8A-4147-A177-3AD203B41FA5}">
                      <a16:colId xmlns:a16="http://schemas.microsoft.com/office/drawing/2014/main" val="150537742"/>
                    </a:ext>
                  </a:extLst>
                </a:gridCol>
              </a:tblGrid>
              <a:tr h="742898">
                <a:tc gridSpan="2">
                  <a:txBody>
                    <a:bodyPr/>
                    <a:lstStyle/>
                    <a:p>
                      <a:pPr algn="ctr"/>
                      <a:r>
                        <a:rPr lang="en-US" sz="2400" dirty="0"/>
                        <a:t>COURSE  TABLE</a:t>
                      </a:r>
                      <a:endParaRPr lang="en-IN" sz="2400" dirty="0"/>
                    </a:p>
                  </a:txBody>
                  <a:tcPr marL="137670" marR="137670" marT="68837" marB="688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tc>
                <a:extLst>
                  <a:ext uri="{0D108BD9-81ED-4DB2-BD59-A6C34878D82A}">
                    <a16:rowId xmlns:a16="http://schemas.microsoft.com/office/drawing/2014/main" val="618599131"/>
                  </a:ext>
                </a:extLst>
              </a:tr>
              <a:tr h="742898">
                <a:tc>
                  <a:txBody>
                    <a:bodyPr/>
                    <a:lstStyle/>
                    <a:p>
                      <a:pPr algn="ctr"/>
                      <a:r>
                        <a:rPr lang="en-US" sz="2400" b="1" dirty="0"/>
                        <a:t>C_ID</a:t>
                      </a:r>
                      <a:endParaRPr lang="en-IN" sz="2400" b="1" dirty="0"/>
                    </a:p>
                  </a:txBody>
                  <a:tcPr marL="137670" marR="137670" marT="68837" marB="688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2400" b="1" dirty="0"/>
                        <a:t>C_NAME</a:t>
                      </a:r>
                      <a:endParaRPr lang="en-IN" sz="2400" b="1" dirty="0"/>
                    </a:p>
                  </a:txBody>
                  <a:tcPr marL="137670" marR="137670" marT="68837" marB="688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817750261"/>
                  </a:ext>
                </a:extLst>
              </a:tr>
              <a:tr h="742898">
                <a:tc>
                  <a:txBody>
                    <a:bodyPr/>
                    <a:lstStyle/>
                    <a:p>
                      <a:pPr algn="ctr"/>
                      <a:r>
                        <a:rPr lang="en-US" sz="2400" dirty="0"/>
                        <a:t>1</a:t>
                      </a:r>
                      <a:endParaRPr lang="en-IN" sz="2400" dirty="0"/>
                    </a:p>
                  </a:txBody>
                  <a:tcPr marL="137670" marR="137670" marT="68837" marB="688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2400" dirty="0"/>
                        <a:t>Data Science</a:t>
                      </a:r>
                      <a:endParaRPr lang="en-IN" sz="2400" dirty="0"/>
                    </a:p>
                  </a:txBody>
                  <a:tcPr marL="137670" marR="137670" marT="68837" marB="688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87231051"/>
                  </a:ext>
                </a:extLst>
              </a:tr>
              <a:tr h="803745">
                <a:tc>
                  <a:txBody>
                    <a:bodyPr/>
                    <a:lstStyle/>
                    <a:p>
                      <a:pPr algn="ctr"/>
                      <a:r>
                        <a:rPr lang="en-US" sz="2400" dirty="0"/>
                        <a:t>2</a:t>
                      </a:r>
                      <a:endParaRPr lang="en-IN" sz="2400" dirty="0"/>
                    </a:p>
                  </a:txBody>
                  <a:tcPr marL="137670" marR="137670" marT="68837" marB="688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2400" dirty="0"/>
                        <a:t>Data Analysis</a:t>
                      </a:r>
                      <a:endParaRPr lang="en-IN" sz="2400" dirty="0"/>
                    </a:p>
                  </a:txBody>
                  <a:tcPr marL="137670" marR="137670" marT="68837" marB="688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14314873"/>
                  </a:ext>
                </a:extLst>
              </a:tr>
              <a:tr h="742898">
                <a:tc>
                  <a:txBody>
                    <a:bodyPr/>
                    <a:lstStyle/>
                    <a:p>
                      <a:pPr algn="ctr"/>
                      <a:r>
                        <a:rPr lang="en-US" sz="2400" dirty="0"/>
                        <a:t>3</a:t>
                      </a:r>
                      <a:endParaRPr lang="en-IN" sz="2400" dirty="0"/>
                    </a:p>
                  </a:txBody>
                  <a:tcPr marL="137670" marR="137670" marT="68837" marB="688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2400" dirty="0"/>
                        <a:t>Data Engineering</a:t>
                      </a:r>
                      <a:endParaRPr lang="en-IN" sz="2400" dirty="0"/>
                    </a:p>
                  </a:txBody>
                  <a:tcPr marL="137670" marR="137670" marT="68837" marB="688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8513082"/>
                  </a:ext>
                </a:extLst>
              </a:tr>
            </a:tbl>
          </a:graphicData>
        </a:graphic>
      </p:graphicFrame>
    </p:spTree>
    <p:extLst>
      <p:ext uri="{BB962C8B-B14F-4D97-AF65-F5344CB8AC3E}">
        <p14:creationId xmlns:p14="http://schemas.microsoft.com/office/powerpoint/2010/main" val="999229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66A1-1F2B-4F7A-9757-A4A4AC7EE31D}"/>
              </a:ext>
            </a:extLst>
          </p:cNvPr>
          <p:cNvSpPr>
            <a:spLocks noGrp="1"/>
          </p:cNvSpPr>
          <p:nvPr>
            <p:ph type="title"/>
          </p:nvPr>
        </p:nvSpPr>
        <p:spPr>
          <a:xfrm>
            <a:off x="1757023" y="618957"/>
            <a:ext cx="16199528" cy="2833774"/>
          </a:xfrm>
        </p:spPr>
        <p:txBody>
          <a:bodyPr>
            <a:normAutofit/>
          </a:bodyPr>
          <a:lstStyle/>
          <a:p>
            <a:r>
              <a:rPr lang="en-IN" sz="5400" b="1" dirty="0">
                <a:latin typeface="Times New Roman" panose="02020603050405020304" pitchFamily="18" charset="0"/>
                <a:cs typeface="Times New Roman" panose="02020603050405020304" pitchFamily="18" charset="0"/>
              </a:rPr>
              <a:t>BETWEEN</a:t>
            </a:r>
          </a:p>
        </p:txBody>
      </p:sp>
      <p:sp>
        <p:nvSpPr>
          <p:cNvPr id="3" name="Content Placeholder 2">
            <a:extLst>
              <a:ext uri="{FF2B5EF4-FFF2-40B4-BE49-F238E27FC236}">
                <a16:creationId xmlns:a16="http://schemas.microsoft.com/office/drawing/2014/main" id="{56F573AF-CB5A-4927-AAF6-6ADF0C2B8CCC}"/>
              </a:ext>
            </a:extLst>
          </p:cNvPr>
          <p:cNvSpPr>
            <a:spLocks noGrp="1"/>
          </p:cNvSpPr>
          <p:nvPr>
            <p:ph idx="1"/>
          </p:nvPr>
        </p:nvSpPr>
        <p:spPr>
          <a:xfrm>
            <a:off x="2210838" y="3137421"/>
            <a:ext cx="16199528" cy="5051515"/>
          </a:xfrm>
          <a:noFill/>
          <a:ln w="19050">
            <a:noFill/>
          </a:ln>
        </p:spPr>
        <p:txBody>
          <a:bodyPr>
            <a:normAutofit/>
          </a:bodyPr>
          <a:lstStyle/>
          <a:p>
            <a:r>
              <a:rPr lang="en-US" sz="4215" dirty="0">
                <a:latin typeface="Times New Roman" panose="02020603050405020304" pitchFamily="18" charset="0"/>
                <a:cs typeface="Times New Roman" panose="02020603050405020304" pitchFamily="18" charset="0"/>
              </a:rPr>
              <a:t>Filters results within a specified range in the WHERE clause. </a:t>
            </a:r>
          </a:p>
          <a:p>
            <a:r>
              <a:rPr lang="en-US" sz="4215" dirty="0">
                <a:latin typeface="Times New Roman" panose="02020603050405020304" pitchFamily="18" charset="0"/>
                <a:cs typeface="Times New Roman" panose="02020603050405020304" pitchFamily="18" charset="0"/>
              </a:rPr>
              <a:t>Example: </a:t>
            </a:r>
          </a:p>
          <a:p>
            <a:pPr lvl="1"/>
            <a:r>
              <a:rPr lang="en-US" sz="3568" dirty="0">
                <a:latin typeface="Times New Roman" panose="02020603050405020304" pitchFamily="18" charset="0"/>
                <a:cs typeface="Times New Roman" panose="02020603050405020304" pitchFamily="18" charset="0"/>
              </a:rPr>
              <a:t>SELECT * FROM orders WHERE order_date BETWEEN '2023-01-01' AND '2023-06-30’; </a:t>
            </a:r>
          </a:p>
          <a:p>
            <a:r>
              <a:rPr lang="en-US" sz="4215" dirty="0">
                <a:latin typeface="Times New Roman" panose="02020603050405020304" pitchFamily="18" charset="0"/>
                <a:cs typeface="Times New Roman" panose="02020603050405020304" pitchFamily="18" charset="0"/>
              </a:rPr>
              <a:t>The result set includes both the dates 2023-01-01 and 2023-06-30. Inclusive.</a:t>
            </a:r>
            <a:endParaRPr lang="en-IN" sz="421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724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66A1-1F2B-4F7A-9757-A4A4AC7EE31D}"/>
              </a:ext>
            </a:extLst>
          </p:cNvPr>
          <p:cNvSpPr>
            <a:spLocks noGrp="1"/>
          </p:cNvSpPr>
          <p:nvPr>
            <p:ph type="title"/>
          </p:nvPr>
        </p:nvSpPr>
        <p:spPr>
          <a:xfrm>
            <a:off x="2217144" y="944278"/>
            <a:ext cx="16199528" cy="2833774"/>
          </a:xfrm>
        </p:spPr>
        <p:txBody>
          <a:bodyPr>
            <a:normAutofit/>
          </a:bodyPr>
          <a:lstStyle/>
          <a:p>
            <a:r>
              <a:rPr lang="en-IN" sz="5400" b="1" dirty="0">
                <a:latin typeface="Times New Roman" panose="02020603050405020304" pitchFamily="18" charset="0"/>
                <a:cs typeface="Times New Roman" panose="02020603050405020304" pitchFamily="18" charset="0"/>
              </a:rPr>
              <a:t>NOT BETWEEN</a:t>
            </a:r>
          </a:p>
        </p:txBody>
      </p:sp>
      <p:sp>
        <p:nvSpPr>
          <p:cNvPr id="3" name="Content Placeholder 2">
            <a:extLst>
              <a:ext uri="{FF2B5EF4-FFF2-40B4-BE49-F238E27FC236}">
                <a16:creationId xmlns:a16="http://schemas.microsoft.com/office/drawing/2014/main" id="{56F573AF-CB5A-4927-AAF6-6ADF0C2B8CCC}"/>
              </a:ext>
            </a:extLst>
          </p:cNvPr>
          <p:cNvSpPr>
            <a:spLocks noGrp="1"/>
          </p:cNvSpPr>
          <p:nvPr>
            <p:ph idx="1"/>
          </p:nvPr>
        </p:nvSpPr>
        <p:spPr>
          <a:xfrm>
            <a:off x="2400024" y="3489307"/>
            <a:ext cx="16199528" cy="5051515"/>
          </a:xfrm>
          <a:noFill/>
          <a:ln w="19050">
            <a:noFill/>
          </a:ln>
        </p:spPr>
        <p:txBody>
          <a:bodyPr>
            <a:normAutofit/>
          </a:bodyPr>
          <a:lstStyle/>
          <a:p>
            <a:r>
              <a:rPr lang="en-US" sz="4215" dirty="0">
                <a:latin typeface="Times New Roman" panose="02020603050405020304" pitchFamily="18" charset="0"/>
                <a:cs typeface="Times New Roman" panose="02020603050405020304" pitchFamily="18" charset="0"/>
              </a:rPr>
              <a:t>It returns all values except the specified range in the WHERE clause. </a:t>
            </a:r>
          </a:p>
          <a:p>
            <a:r>
              <a:rPr lang="en-US" sz="4215" dirty="0">
                <a:latin typeface="Times New Roman" panose="02020603050405020304" pitchFamily="18" charset="0"/>
                <a:cs typeface="Times New Roman" panose="02020603050405020304" pitchFamily="18" charset="0"/>
              </a:rPr>
              <a:t>Example: </a:t>
            </a:r>
          </a:p>
          <a:p>
            <a:pPr lvl="1"/>
            <a:r>
              <a:rPr lang="en-US" sz="3568" dirty="0">
                <a:latin typeface="Times New Roman" panose="02020603050405020304" pitchFamily="18" charset="0"/>
                <a:cs typeface="Times New Roman" panose="02020603050405020304" pitchFamily="18" charset="0"/>
              </a:rPr>
              <a:t>SELECT * FROM orders WHERE order_date NOT BETWEEN '2023-01-01' AND '2023-06-30'; </a:t>
            </a:r>
            <a:endParaRPr lang="en-IN" sz="35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391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0B9C-4395-47DC-A482-DED33CAEAB33}"/>
              </a:ext>
            </a:extLst>
          </p:cNvPr>
          <p:cNvSpPr>
            <a:spLocks noGrp="1"/>
          </p:cNvSpPr>
          <p:nvPr>
            <p:ph type="title"/>
          </p:nvPr>
        </p:nvSpPr>
        <p:spPr>
          <a:xfrm>
            <a:off x="1906248" y="982354"/>
            <a:ext cx="16199528" cy="2833774"/>
          </a:xfrm>
        </p:spPr>
        <p:txBody>
          <a:bodyPr>
            <a:normAutofit/>
          </a:bodyPr>
          <a:lstStyle/>
          <a:p>
            <a:r>
              <a:rPr lang="en-IN" sz="5400" b="1" dirty="0">
                <a:latin typeface="Times New Roman" panose="02020603050405020304" pitchFamily="18" charset="0"/>
                <a:cs typeface="Times New Roman" panose="02020603050405020304" pitchFamily="18" charset="0"/>
              </a:rPr>
              <a:t>IS NULL</a:t>
            </a:r>
          </a:p>
        </p:txBody>
      </p:sp>
      <p:sp>
        <p:nvSpPr>
          <p:cNvPr id="3" name="Content Placeholder 2">
            <a:extLst>
              <a:ext uri="{FF2B5EF4-FFF2-40B4-BE49-F238E27FC236}">
                <a16:creationId xmlns:a16="http://schemas.microsoft.com/office/drawing/2014/main" id="{3CF07D09-2D87-4FA6-8F7E-1614A7AA832B}"/>
              </a:ext>
            </a:extLst>
          </p:cNvPr>
          <p:cNvSpPr>
            <a:spLocks noGrp="1"/>
          </p:cNvSpPr>
          <p:nvPr>
            <p:ph idx="1"/>
          </p:nvPr>
        </p:nvSpPr>
        <p:spPr>
          <a:xfrm>
            <a:off x="2400024" y="3816128"/>
            <a:ext cx="16199528" cy="3456432"/>
          </a:xfrm>
          <a:noFill/>
          <a:ln w="19050">
            <a:noFill/>
          </a:ln>
        </p:spPr>
        <p:txBody>
          <a:bodyPr>
            <a:normAutofit/>
          </a:bodyPr>
          <a:lstStyle/>
          <a:p>
            <a:r>
              <a:rPr lang="en-US" sz="4215" dirty="0">
                <a:latin typeface="Times New Roman" panose="02020603050405020304" pitchFamily="18" charset="0"/>
                <a:cs typeface="Times New Roman" panose="02020603050405020304" pitchFamily="18" charset="0"/>
              </a:rPr>
              <a:t>Checks for NULL values in the WHERE clause. </a:t>
            </a:r>
          </a:p>
          <a:p>
            <a:r>
              <a:rPr lang="en-US" sz="4215" dirty="0">
                <a:latin typeface="Times New Roman" panose="02020603050405020304" pitchFamily="18" charset="0"/>
                <a:cs typeface="Times New Roman" panose="02020603050405020304" pitchFamily="18" charset="0"/>
              </a:rPr>
              <a:t>Example: </a:t>
            </a:r>
          </a:p>
          <a:p>
            <a:pPr marL="739247" lvl="1" indent="0">
              <a:buNone/>
            </a:pPr>
            <a:r>
              <a:rPr lang="en-US" sz="3568" dirty="0">
                <a:latin typeface="Times New Roman" panose="02020603050405020304" pitchFamily="18" charset="0"/>
                <a:cs typeface="Times New Roman" panose="02020603050405020304" pitchFamily="18" charset="0"/>
              </a:rPr>
              <a:t>SELECT * FROM customers WHERE email IS NULL;</a:t>
            </a:r>
            <a:endParaRPr lang="en-IN" sz="35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5738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0B9C-4395-47DC-A482-DED33CAEAB33}"/>
              </a:ext>
            </a:extLst>
          </p:cNvPr>
          <p:cNvSpPr>
            <a:spLocks noGrp="1"/>
          </p:cNvSpPr>
          <p:nvPr>
            <p:ph type="title"/>
          </p:nvPr>
        </p:nvSpPr>
        <p:spPr>
          <a:xfrm>
            <a:off x="1757023" y="1035718"/>
            <a:ext cx="16199528" cy="2833774"/>
          </a:xfrm>
        </p:spPr>
        <p:txBody>
          <a:bodyPr>
            <a:normAutofit/>
          </a:bodyPr>
          <a:lstStyle/>
          <a:p>
            <a:r>
              <a:rPr lang="en-IN" sz="5400" b="1" dirty="0">
                <a:latin typeface="Times New Roman" panose="02020603050405020304" pitchFamily="18" charset="0"/>
                <a:cs typeface="Times New Roman" panose="02020603050405020304" pitchFamily="18" charset="0"/>
              </a:rPr>
              <a:t>IS NOT NULL</a:t>
            </a:r>
          </a:p>
        </p:txBody>
      </p:sp>
      <p:sp>
        <p:nvSpPr>
          <p:cNvPr id="3" name="Content Placeholder 2">
            <a:extLst>
              <a:ext uri="{FF2B5EF4-FFF2-40B4-BE49-F238E27FC236}">
                <a16:creationId xmlns:a16="http://schemas.microsoft.com/office/drawing/2014/main" id="{3CF07D09-2D87-4FA6-8F7E-1614A7AA832B}"/>
              </a:ext>
            </a:extLst>
          </p:cNvPr>
          <p:cNvSpPr>
            <a:spLocks noGrp="1"/>
          </p:cNvSpPr>
          <p:nvPr>
            <p:ph idx="1"/>
          </p:nvPr>
        </p:nvSpPr>
        <p:spPr>
          <a:xfrm>
            <a:off x="2400024" y="3338440"/>
            <a:ext cx="16199528" cy="3807605"/>
          </a:xfrm>
          <a:noFill/>
          <a:ln w="19050">
            <a:noFill/>
          </a:ln>
        </p:spPr>
        <p:txBody>
          <a:bodyPr>
            <a:normAutofit/>
          </a:bodyPr>
          <a:lstStyle/>
          <a:p>
            <a:r>
              <a:rPr lang="en-US" sz="4215" dirty="0">
                <a:latin typeface="Times New Roman" panose="02020603050405020304" pitchFamily="18" charset="0"/>
                <a:cs typeface="Times New Roman" panose="02020603050405020304" pitchFamily="18" charset="0"/>
              </a:rPr>
              <a:t>Filters rows where a specific column does not contain a NULL value.</a:t>
            </a:r>
          </a:p>
          <a:p>
            <a:r>
              <a:rPr lang="en-US" sz="4215" dirty="0">
                <a:latin typeface="Times New Roman" panose="02020603050405020304" pitchFamily="18" charset="0"/>
                <a:cs typeface="Times New Roman" panose="02020603050405020304" pitchFamily="18" charset="0"/>
              </a:rPr>
              <a:t>Example: </a:t>
            </a:r>
          </a:p>
          <a:p>
            <a:pPr marL="739247" lvl="1" indent="0">
              <a:buNone/>
            </a:pPr>
            <a:r>
              <a:rPr lang="en-US" sz="3568" dirty="0">
                <a:latin typeface="Times New Roman" panose="02020603050405020304" pitchFamily="18" charset="0"/>
                <a:cs typeface="Times New Roman" panose="02020603050405020304" pitchFamily="18" charset="0"/>
              </a:rPr>
              <a:t>SELECT * FROM customers WHERE email IS NOT NULL;</a:t>
            </a:r>
            <a:endParaRPr lang="en-IN" sz="35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8024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B099-FA48-43A9-851F-0D888D839841}"/>
              </a:ext>
            </a:extLst>
          </p:cNvPr>
          <p:cNvSpPr>
            <a:spLocks noGrp="1"/>
          </p:cNvSpPr>
          <p:nvPr>
            <p:ph type="title"/>
          </p:nvPr>
        </p:nvSpPr>
        <p:spPr>
          <a:xfrm>
            <a:off x="1697936" y="733876"/>
            <a:ext cx="16312373" cy="1104569"/>
          </a:xfrm>
        </p:spPr>
        <p:txBody>
          <a:bodyPr>
            <a:normAutofit/>
          </a:bodyPr>
          <a:lstStyle/>
          <a:p>
            <a:r>
              <a:rPr lang="en-IN" sz="5400" b="1" dirty="0">
                <a:latin typeface="Times New Roman" panose="02020603050405020304" pitchFamily="18" charset="0"/>
                <a:cs typeface="Times New Roman" panose="02020603050405020304" pitchFamily="18" charset="0"/>
              </a:rPr>
              <a:t>LIKE</a:t>
            </a:r>
          </a:p>
        </p:txBody>
      </p:sp>
      <p:sp>
        <p:nvSpPr>
          <p:cNvPr id="3" name="Content Placeholder 2">
            <a:extLst>
              <a:ext uri="{FF2B5EF4-FFF2-40B4-BE49-F238E27FC236}">
                <a16:creationId xmlns:a16="http://schemas.microsoft.com/office/drawing/2014/main" id="{855A57C9-543B-45CA-BEDD-C2A86311020D}"/>
              </a:ext>
            </a:extLst>
          </p:cNvPr>
          <p:cNvSpPr>
            <a:spLocks noGrp="1"/>
          </p:cNvSpPr>
          <p:nvPr>
            <p:ph idx="1"/>
          </p:nvPr>
        </p:nvSpPr>
        <p:spPr>
          <a:xfrm>
            <a:off x="2818838" y="1838445"/>
            <a:ext cx="16312373" cy="8628431"/>
          </a:xfrm>
          <a:noFill/>
          <a:ln w="19050">
            <a:noFill/>
          </a:ln>
        </p:spPr>
        <p:txBody>
          <a:bodyPr>
            <a:noAutofit/>
          </a:bodyPr>
          <a:lstStyle/>
          <a:p>
            <a:r>
              <a:rPr lang="en-US" sz="3615" dirty="0">
                <a:latin typeface="Times New Roman" panose="02020603050405020304" pitchFamily="18" charset="0"/>
                <a:cs typeface="Times New Roman" panose="02020603050405020304" pitchFamily="18" charset="0"/>
              </a:rPr>
              <a:t>The LIKE operator is used in a WHERE clause to search for a specified pattern in a column. </a:t>
            </a:r>
          </a:p>
          <a:p>
            <a:r>
              <a:rPr lang="en-US" sz="3615" dirty="0">
                <a:latin typeface="Times New Roman" panose="02020603050405020304" pitchFamily="18" charset="0"/>
                <a:cs typeface="Times New Roman" panose="02020603050405020304" pitchFamily="18" charset="0"/>
              </a:rPr>
              <a:t>There are two wildcards often used in conjunction with the LIKE operator: </a:t>
            </a:r>
          </a:p>
          <a:p>
            <a:r>
              <a:rPr lang="en-US" sz="3615" dirty="0">
                <a:latin typeface="Times New Roman" panose="02020603050405020304" pitchFamily="18" charset="0"/>
                <a:cs typeface="Times New Roman" panose="02020603050405020304" pitchFamily="18" charset="0"/>
              </a:rPr>
              <a:t>The percent sign (%) represents zero, one, or multiple characters - The underscore sign (_) represents one, single character</a:t>
            </a:r>
          </a:p>
          <a:p>
            <a:r>
              <a:rPr lang="en-US" sz="3615" dirty="0">
                <a:latin typeface="Times New Roman" panose="02020603050405020304" pitchFamily="18" charset="0"/>
                <a:cs typeface="Times New Roman" panose="02020603050405020304" pitchFamily="18" charset="0"/>
              </a:rPr>
              <a:t>Example:</a:t>
            </a:r>
          </a:p>
          <a:p>
            <a:pPr marL="739247" lvl="1" indent="0">
              <a:buNone/>
            </a:pPr>
            <a:r>
              <a:rPr lang="en-IN" sz="2968" dirty="0">
                <a:latin typeface="Times New Roman" panose="02020603050405020304" pitchFamily="18" charset="0"/>
                <a:cs typeface="Times New Roman" panose="02020603050405020304" pitchFamily="18" charset="0"/>
              </a:rPr>
              <a:t> 1) SELECT * FROM employees WHERE </a:t>
            </a:r>
            <a:r>
              <a:rPr lang="en-US" sz="2968" dirty="0">
                <a:latin typeface="Times New Roman" panose="02020603050405020304" pitchFamily="18" charset="0"/>
                <a:cs typeface="Times New Roman" panose="02020603050405020304" pitchFamily="18" charset="0"/>
              </a:rPr>
              <a:t>CustomerName LIKE 'a%’ </a:t>
            </a:r>
          </a:p>
          <a:p>
            <a:pPr marL="739247" lvl="1" indent="0">
              <a:buNone/>
            </a:pPr>
            <a:r>
              <a:rPr lang="en-US" sz="2968" dirty="0">
                <a:latin typeface="Times New Roman" panose="02020603050405020304" pitchFamily="18" charset="0"/>
                <a:cs typeface="Times New Roman" panose="02020603050405020304" pitchFamily="18" charset="0"/>
              </a:rPr>
              <a:t>   :-Finds any values that start with "a“</a:t>
            </a:r>
          </a:p>
          <a:p>
            <a:pPr marL="739247" lvl="1" indent="0">
              <a:buNone/>
            </a:pPr>
            <a:r>
              <a:rPr lang="en-US" sz="2968" dirty="0">
                <a:latin typeface="Times New Roman" panose="02020603050405020304" pitchFamily="18" charset="0"/>
                <a:cs typeface="Times New Roman" panose="02020603050405020304" pitchFamily="18" charset="0"/>
              </a:rPr>
              <a:t>2) </a:t>
            </a:r>
            <a:r>
              <a:rPr lang="en-IN" sz="2968" dirty="0">
                <a:latin typeface="Times New Roman" panose="02020603050405020304" pitchFamily="18" charset="0"/>
                <a:cs typeface="Times New Roman" panose="02020603050405020304" pitchFamily="18" charset="0"/>
              </a:rPr>
              <a:t>SELECT * FROM employees </a:t>
            </a:r>
            <a:r>
              <a:rPr lang="en-US" sz="2968" dirty="0">
                <a:latin typeface="Times New Roman" panose="02020603050405020304" pitchFamily="18" charset="0"/>
                <a:cs typeface="Times New Roman" panose="02020603050405020304" pitchFamily="18" charset="0"/>
              </a:rPr>
              <a:t>WHERE CustomerName LIKE '%a’ </a:t>
            </a:r>
          </a:p>
          <a:p>
            <a:pPr marL="739247" lvl="1" indent="0">
              <a:buNone/>
            </a:pPr>
            <a:r>
              <a:rPr lang="en-US" sz="2968" dirty="0">
                <a:latin typeface="Times New Roman" panose="02020603050405020304" pitchFamily="18" charset="0"/>
                <a:cs typeface="Times New Roman" panose="02020603050405020304" pitchFamily="18" charset="0"/>
              </a:rPr>
              <a:t>   :-Finds any values that end with "a"</a:t>
            </a:r>
          </a:p>
          <a:p>
            <a:pPr marL="739247" lvl="1" indent="0">
              <a:buNone/>
            </a:pPr>
            <a:r>
              <a:rPr lang="en-US" sz="2968" dirty="0">
                <a:latin typeface="Times New Roman" panose="02020603050405020304" pitchFamily="18" charset="0"/>
                <a:cs typeface="Times New Roman" panose="02020603050405020304" pitchFamily="18" charset="0"/>
              </a:rPr>
              <a:t>3) WHERE CustomerName LIKE ‘%in%’ </a:t>
            </a:r>
          </a:p>
          <a:p>
            <a:pPr marL="739247" lvl="1" indent="0">
              <a:buNone/>
            </a:pPr>
            <a:r>
              <a:rPr lang="en-US" sz="2968" dirty="0">
                <a:latin typeface="Times New Roman" panose="02020603050405020304" pitchFamily="18" charset="0"/>
                <a:cs typeface="Times New Roman" panose="02020603050405020304" pitchFamily="18" charset="0"/>
              </a:rPr>
              <a:t>   :-Finds any values that have "or" in any position </a:t>
            </a:r>
          </a:p>
        </p:txBody>
      </p:sp>
    </p:spTree>
    <p:extLst>
      <p:ext uri="{BB962C8B-B14F-4D97-AF65-F5344CB8AC3E}">
        <p14:creationId xmlns:p14="http://schemas.microsoft.com/office/powerpoint/2010/main" val="2647133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FB5B-55DC-4A5C-BE44-0C76A87DE362}"/>
              </a:ext>
            </a:extLst>
          </p:cNvPr>
          <p:cNvSpPr>
            <a:spLocks noGrp="1"/>
          </p:cNvSpPr>
          <p:nvPr>
            <p:ph type="title"/>
          </p:nvPr>
        </p:nvSpPr>
        <p:spPr>
          <a:xfrm>
            <a:off x="1895366" y="701863"/>
            <a:ext cx="15816121" cy="1264649"/>
          </a:xfrm>
        </p:spPr>
        <p:txBody>
          <a:bodyPr>
            <a:normAutofit/>
          </a:bodyPr>
          <a:lstStyle/>
          <a:p>
            <a:r>
              <a:rPr lang="en-US" sz="6600" b="1" dirty="0">
                <a:latin typeface="Times New Roman" panose="02020603050405020304" pitchFamily="18" charset="0"/>
                <a:cs typeface="Times New Roman" panose="02020603050405020304" pitchFamily="18" charset="0"/>
              </a:rPr>
              <a:t>LIKE</a:t>
            </a:r>
            <a:endParaRPr lang="en-IN" sz="6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3A16F6-BB52-4975-A118-331B4F212A94}"/>
              </a:ext>
            </a:extLst>
          </p:cNvPr>
          <p:cNvSpPr>
            <a:spLocks noGrp="1"/>
          </p:cNvSpPr>
          <p:nvPr>
            <p:ph idx="1"/>
          </p:nvPr>
        </p:nvSpPr>
        <p:spPr>
          <a:xfrm>
            <a:off x="1948726" y="1510272"/>
            <a:ext cx="15816121" cy="8068144"/>
          </a:xfrm>
          <a:noFill/>
          <a:ln w="19050">
            <a:noFill/>
          </a:ln>
        </p:spPr>
        <p:txBody>
          <a:bodyPr>
            <a:noAutofit/>
          </a:bodyPr>
          <a:lstStyle/>
          <a:p>
            <a:pPr marL="739247" lvl="1" indent="0">
              <a:buNone/>
            </a:pPr>
            <a:r>
              <a:rPr lang="en-US" sz="3568" dirty="0">
                <a:latin typeface="Times New Roman" panose="02020603050405020304" pitchFamily="18" charset="0"/>
                <a:cs typeface="Times New Roman" panose="02020603050405020304" pitchFamily="18" charset="0"/>
              </a:rPr>
              <a:t>4) WHERE CustomerName LIKE '_r%’ </a:t>
            </a:r>
          </a:p>
          <a:p>
            <a:pPr marL="739247" lvl="1" indent="0">
              <a:buNone/>
            </a:pPr>
            <a:r>
              <a:rPr lang="en-US" sz="3568" dirty="0">
                <a:latin typeface="Times New Roman" panose="02020603050405020304" pitchFamily="18" charset="0"/>
                <a:cs typeface="Times New Roman" panose="02020603050405020304" pitchFamily="18" charset="0"/>
              </a:rPr>
              <a:t>   :-Finds any values that have "r" in the second position </a:t>
            </a:r>
          </a:p>
          <a:p>
            <a:pPr marL="739247" lvl="1" indent="0">
              <a:buNone/>
            </a:pPr>
            <a:r>
              <a:rPr lang="en-US" sz="3568" dirty="0">
                <a:latin typeface="Times New Roman" panose="02020603050405020304" pitchFamily="18" charset="0"/>
                <a:cs typeface="Times New Roman" panose="02020603050405020304" pitchFamily="18" charset="0"/>
              </a:rPr>
              <a:t>5) WHERE CustomerName LIKE 'a_%’ </a:t>
            </a:r>
          </a:p>
          <a:p>
            <a:pPr marL="739247" lvl="1" indent="0">
              <a:buNone/>
            </a:pPr>
            <a:r>
              <a:rPr lang="en-US" sz="3568" dirty="0">
                <a:latin typeface="Times New Roman" panose="02020603050405020304" pitchFamily="18" charset="0"/>
                <a:cs typeface="Times New Roman" panose="02020603050405020304" pitchFamily="18" charset="0"/>
              </a:rPr>
              <a:t>   :-Finds any values that start with "a" and are at least 2 characters in length</a:t>
            </a:r>
          </a:p>
          <a:p>
            <a:pPr marL="739247" lvl="1" indent="0">
              <a:buNone/>
            </a:pPr>
            <a:r>
              <a:rPr lang="en-US" sz="3568" dirty="0">
                <a:latin typeface="Times New Roman" panose="02020603050405020304" pitchFamily="18" charset="0"/>
                <a:cs typeface="Times New Roman" panose="02020603050405020304" pitchFamily="18" charset="0"/>
              </a:rPr>
              <a:t>6) WHERE CustomerName LIKE 'a__%’ </a:t>
            </a:r>
          </a:p>
          <a:p>
            <a:pPr marL="739247" lvl="1" indent="0">
              <a:buNone/>
            </a:pPr>
            <a:r>
              <a:rPr lang="en-US" sz="3568" dirty="0">
                <a:latin typeface="Times New Roman" panose="02020603050405020304" pitchFamily="18" charset="0"/>
                <a:cs typeface="Times New Roman" panose="02020603050405020304" pitchFamily="18" charset="0"/>
              </a:rPr>
              <a:t>   :-Finds any values that start with "a" and are at least 3 characters in length </a:t>
            </a:r>
          </a:p>
          <a:p>
            <a:pPr marL="739247" lvl="1" indent="0">
              <a:buNone/>
            </a:pPr>
            <a:r>
              <a:rPr lang="en-US" sz="3568" dirty="0">
                <a:latin typeface="Times New Roman" panose="02020603050405020304" pitchFamily="18" charset="0"/>
                <a:cs typeface="Times New Roman" panose="02020603050405020304" pitchFamily="18" charset="0"/>
              </a:rPr>
              <a:t>7) WHERE ContactName LIKE 'a%o’ </a:t>
            </a:r>
          </a:p>
          <a:p>
            <a:pPr marL="739247" lvl="1" indent="0">
              <a:buNone/>
            </a:pPr>
            <a:r>
              <a:rPr lang="en-US" sz="3568" dirty="0">
                <a:latin typeface="Times New Roman" panose="02020603050405020304" pitchFamily="18" charset="0"/>
                <a:cs typeface="Times New Roman" panose="02020603050405020304" pitchFamily="18" charset="0"/>
              </a:rPr>
              <a:t>   :-Finds any values that start with "a" and ends with "o"</a:t>
            </a:r>
            <a:endParaRPr lang="en-IN" sz="35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9005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6782-430E-48F9-80F2-1FB184E18B96}"/>
              </a:ext>
            </a:extLst>
          </p:cNvPr>
          <p:cNvSpPr>
            <a:spLocks noGrp="1"/>
          </p:cNvSpPr>
          <p:nvPr>
            <p:ph type="title"/>
          </p:nvPr>
        </p:nvSpPr>
        <p:spPr>
          <a:xfrm>
            <a:off x="1956816" y="898828"/>
            <a:ext cx="15142464" cy="1817640"/>
          </a:xfrm>
        </p:spPr>
        <p:txBody>
          <a:bodyPr/>
          <a:lstStyle/>
          <a:p>
            <a:r>
              <a:rPr lang="en-US" b="1" dirty="0">
                <a:latin typeface="Times New Roman" panose="02020603050405020304" pitchFamily="18" charset="0"/>
                <a:cs typeface="Times New Roman" panose="02020603050405020304" pitchFamily="18" charset="0"/>
              </a:rPr>
              <a:t>NOT LIKE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FBF8D0-6DE5-4079-BD08-9B938D62CCF7}"/>
              </a:ext>
            </a:extLst>
          </p:cNvPr>
          <p:cNvSpPr>
            <a:spLocks noGrp="1"/>
          </p:cNvSpPr>
          <p:nvPr>
            <p:ph idx="1"/>
          </p:nvPr>
        </p:nvSpPr>
        <p:spPr>
          <a:xfrm>
            <a:off x="2248978" y="3134960"/>
            <a:ext cx="15801278" cy="5844448"/>
          </a:xfrm>
          <a:noFill/>
          <a:ln w="22225">
            <a:noFill/>
          </a:ln>
        </p:spPr>
        <p:txBody>
          <a:bodyPr>
            <a:normAutofit/>
          </a:bodyPr>
          <a:lstStyle/>
          <a:p>
            <a:r>
              <a:rPr lang="en-US" sz="4000" dirty="0">
                <a:latin typeface="Times New Roman" panose="02020603050405020304" pitchFamily="18" charset="0"/>
                <a:cs typeface="Times New Roman" panose="02020603050405020304" pitchFamily="18" charset="0"/>
              </a:rPr>
              <a:t>Useful for excluding specific patterns or values from your result set based on textual patterns within columns</a:t>
            </a:r>
          </a:p>
          <a:p>
            <a:r>
              <a:rPr lang="en-US" sz="4000" dirty="0">
                <a:latin typeface="Times New Roman" panose="02020603050405020304" pitchFamily="18" charset="0"/>
                <a:cs typeface="Times New Roman" panose="02020603050405020304" pitchFamily="18" charset="0"/>
              </a:rPr>
              <a:t>Example :</a:t>
            </a:r>
          </a:p>
          <a:p>
            <a:pPr lvl="1"/>
            <a:r>
              <a:rPr lang="en-US" sz="3353" dirty="0">
                <a:latin typeface="Times New Roman" panose="02020603050405020304" pitchFamily="18" charset="0"/>
                <a:cs typeface="Times New Roman" panose="02020603050405020304" pitchFamily="18" charset="0"/>
              </a:rPr>
              <a:t>Write a query to display employee details whose name not starts with ‘S’ character.(table :- employees)</a:t>
            </a:r>
          </a:p>
          <a:p>
            <a:pPr marL="739247" lvl="1" indent="0">
              <a:buNone/>
            </a:pPr>
            <a:r>
              <a:rPr lang="en-US" sz="3353" dirty="0">
                <a:latin typeface="Times New Roman" panose="02020603050405020304" pitchFamily="18" charset="0"/>
                <a:cs typeface="Times New Roman" panose="02020603050405020304" pitchFamily="18" charset="0"/>
              </a:rPr>
              <a:t>  SELECT * FROM employees where employee_name not  like ‘S%’</a:t>
            </a:r>
            <a:endParaRPr lang="en-IN" sz="335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527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22FB-F1F9-4B73-BF06-D237C46D0C43}"/>
              </a:ext>
            </a:extLst>
          </p:cNvPr>
          <p:cNvSpPr>
            <a:spLocks noGrp="1"/>
          </p:cNvSpPr>
          <p:nvPr>
            <p:ph type="title"/>
          </p:nvPr>
        </p:nvSpPr>
        <p:spPr>
          <a:xfrm>
            <a:off x="2125704" y="1145446"/>
            <a:ext cx="16199528" cy="2833774"/>
          </a:xfrm>
        </p:spPr>
        <p:txBody>
          <a:bodyPr>
            <a:normAutofit/>
          </a:bodyPr>
          <a:lstStyle/>
          <a:p>
            <a:r>
              <a:rPr lang="en-IN" sz="6600" b="1" dirty="0">
                <a:latin typeface="Times New Roman" panose="02020603050405020304" pitchFamily="18" charset="0"/>
                <a:cs typeface="Times New Roman" panose="02020603050405020304" pitchFamily="18" charset="0"/>
              </a:rPr>
              <a:t>AS</a:t>
            </a:r>
          </a:p>
        </p:txBody>
      </p:sp>
      <p:sp>
        <p:nvSpPr>
          <p:cNvPr id="3" name="Content Placeholder 2">
            <a:extLst>
              <a:ext uri="{FF2B5EF4-FFF2-40B4-BE49-F238E27FC236}">
                <a16:creationId xmlns:a16="http://schemas.microsoft.com/office/drawing/2014/main" id="{5CCB37D4-310F-4195-972B-7B8D53284B62}"/>
              </a:ext>
            </a:extLst>
          </p:cNvPr>
          <p:cNvSpPr>
            <a:spLocks noGrp="1"/>
          </p:cNvSpPr>
          <p:nvPr>
            <p:ph idx="1"/>
          </p:nvPr>
        </p:nvSpPr>
        <p:spPr>
          <a:xfrm>
            <a:off x="2400024" y="3749040"/>
            <a:ext cx="16199528" cy="4060262"/>
          </a:xfrm>
          <a:noFill/>
          <a:ln w="19050">
            <a:noFill/>
          </a:ln>
        </p:spPr>
        <p:txBody>
          <a:bodyPr/>
          <a:lstStyle/>
          <a:p>
            <a:r>
              <a:rPr lang="en-US" sz="4215" dirty="0">
                <a:latin typeface="Times New Roman" panose="02020603050405020304" pitchFamily="18" charset="0"/>
                <a:cs typeface="Times New Roman" panose="02020603050405020304" pitchFamily="18" charset="0"/>
              </a:rPr>
              <a:t>Renames columns or expressions in query results. </a:t>
            </a:r>
          </a:p>
          <a:p>
            <a:r>
              <a:rPr lang="en-US" sz="4215" dirty="0">
                <a:latin typeface="Times New Roman" panose="02020603050405020304" pitchFamily="18" charset="0"/>
                <a:cs typeface="Times New Roman" panose="02020603050405020304" pitchFamily="18" charset="0"/>
              </a:rPr>
              <a:t>Example: </a:t>
            </a:r>
          </a:p>
          <a:p>
            <a:pPr marL="739247" lvl="1" indent="0">
              <a:buNone/>
            </a:pPr>
            <a:r>
              <a:rPr lang="en-US" sz="3568" dirty="0">
                <a:latin typeface="Times New Roman" panose="02020603050405020304" pitchFamily="18" charset="0"/>
                <a:cs typeface="Times New Roman" panose="02020603050405020304" pitchFamily="18" charset="0"/>
              </a:rPr>
              <a:t>SELECT first_name AS "First Name", last_name AS "Last Name" FROM employees;</a:t>
            </a:r>
            <a:endParaRPr lang="en-IN" sz="35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2713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2973-BFF9-4ABE-B116-07033F83CC35}"/>
              </a:ext>
            </a:extLst>
          </p:cNvPr>
          <p:cNvSpPr>
            <a:spLocks noGrp="1"/>
          </p:cNvSpPr>
          <p:nvPr>
            <p:ph type="title"/>
          </p:nvPr>
        </p:nvSpPr>
        <p:spPr>
          <a:xfrm>
            <a:off x="1266168" y="1072294"/>
            <a:ext cx="16199528" cy="2833774"/>
          </a:xfrm>
        </p:spPr>
        <p:txBody>
          <a:bodyPr>
            <a:normAutofit/>
          </a:bodyPr>
          <a:lstStyle/>
          <a:p>
            <a:r>
              <a:rPr lang="en-IN" b="1" dirty="0">
                <a:latin typeface="Times New Roman" panose="02020603050405020304" pitchFamily="18" charset="0"/>
                <a:cs typeface="Times New Roman" panose="02020603050405020304" pitchFamily="18" charset="0"/>
              </a:rPr>
              <a:t>DISTINCT</a:t>
            </a:r>
          </a:p>
        </p:txBody>
      </p:sp>
      <p:sp>
        <p:nvSpPr>
          <p:cNvPr id="3" name="Content Placeholder 2">
            <a:extLst>
              <a:ext uri="{FF2B5EF4-FFF2-40B4-BE49-F238E27FC236}">
                <a16:creationId xmlns:a16="http://schemas.microsoft.com/office/drawing/2014/main" id="{D4FA9A77-75FF-4BC8-9786-0D22670C6B67}"/>
              </a:ext>
            </a:extLst>
          </p:cNvPr>
          <p:cNvSpPr>
            <a:spLocks noGrp="1"/>
          </p:cNvSpPr>
          <p:nvPr>
            <p:ph idx="1"/>
          </p:nvPr>
        </p:nvSpPr>
        <p:spPr>
          <a:xfrm>
            <a:off x="2247879" y="2739499"/>
            <a:ext cx="16199528" cy="5051515"/>
          </a:xfrm>
          <a:noFill/>
          <a:ln w="19050">
            <a:noFill/>
          </a:ln>
        </p:spPr>
        <p:txBody>
          <a:bodyPr>
            <a:normAutofit/>
          </a:bodyPr>
          <a:lstStyle/>
          <a:p>
            <a:r>
              <a:rPr lang="en-US" sz="3615" dirty="0">
                <a:latin typeface="Times New Roman" panose="02020603050405020304" pitchFamily="18" charset="0"/>
                <a:cs typeface="Times New Roman" panose="02020603050405020304" pitchFamily="18" charset="0"/>
              </a:rPr>
              <a:t>Removes duplicate rows from query results. </a:t>
            </a:r>
          </a:p>
          <a:p>
            <a:r>
              <a:rPr lang="en-US" sz="3615" dirty="0">
                <a:latin typeface="Times New Roman" panose="02020603050405020304" pitchFamily="18" charset="0"/>
                <a:cs typeface="Times New Roman" panose="02020603050405020304" pitchFamily="18" charset="0"/>
              </a:rPr>
              <a:t>Syntax: SELECT DISTINCT column1, column2 FROM table_name;</a:t>
            </a:r>
          </a:p>
          <a:p>
            <a:r>
              <a:rPr lang="en-US" sz="3615" dirty="0">
                <a:latin typeface="Times New Roman" panose="02020603050405020304" pitchFamily="18" charset="0"/>
                <a:cs typeface="Times New Roman" panose="02020603050405020304" pitchFamily="18" charset="0"/>
              </a:rPr>
              <a:t>Example:</a:t>
            </a:r>
          </a:p>
          <a:p>
            <a:pPr marL="739247" lvl="1" indent="0">
              <a:buNone/>
            </a:pPr>
            <a:r>
              <a:rPr lang="en-US" sz="2968" dirty="0">
                <a:latin typeface="Times New Roman" panose="02020603050405020304" pitchFamily="18" charset="0"/>
                <a:cs typeface="Times New Roman" panose="02020603050405020304" pitchFamily="18" charset="0"/>
              </a:rPr>
              <a:t>SELECT DISTINCT product_id FROM customer_purchases;</a:t>
            </a:r>
            <a:endParaRPr lang="en-IN" sz="29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6011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F90D-7E58-410B-9344-212A70FC67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SQL FUNCTIONS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8C2837-4895-40B7-BFBD-E041AE1CFCEE}"/>
              </a:ext>
            </a:extLst>
          </p:cNvPr>
          <p:cNvSpPr>
            <a:spLocks noGrp="1"/>
          </p:cNvSpPr>
          <p:nvPr>
            <p:ph idx="1"/>
          </p:nvPr>
        </p:nvSpPr>
        <p:spPr>
          <a:xfrm>
            <a:off x="2400024" y="3251563"/>
            <a:ext cx="16199528" cy="5051515"/>
          </a:xfrm>
          <a:noFill/>
          <a:ln w="22225">
            <a:noFill/>
          </a:ln>
        </p:spPr>
        <p:txBody>
          <a:bodyPr>
            <a:normAutofit/>
          </a:bodyPr>
          <a:lstStyle/>
          <a:p>
            <a:pPr marL="514350" indent="-514350">
              <a:buAutoNum type="arabicPeriod"/>
            </a:pPr>
            <a:r>
              <a:rPr lang="en-US" sz="4400" dirty="0">
                <a:latin typeface="Times New Roman" panose="02020603050405020304" pitchFamily="18" charset="0"/>
                <a:cs typeface="Times New Roman" panose="02020603050405020304" pitchFamily="18" charset="0"/>
              </a:rPr>
              <a:t>Number functions</a:t>
            </a:r>
          </a:p>
          <a:p>
            <a:pPr marL="514350" indent="-514350">
              <a:buAutoNum type="arabicPeriod"/>
            </a:pPr>
            <a:r>
              <a:rPr lang="en-US" sz="4400" dirty="0">
                <a:latin typeface="Times New Roman" panose="02020603050405020304" pitchFamily="18" charset="0"/>
                <a:cs typeface="Times New Roman" panose="02020603050405020304" pitchFamily="18" charset="0"/>
              </a:rPr>
              <a:t>String functions</a:t>
            </a:r>
          </a:p>
          <a:p>
            <a:pPr marL="514350" indent="-514350">
              <a:buAutoNum type="arabicPeriod"/>
            </a:pPr>
            <a:r>
              <a:rPr lang="en-US" sz="4400" dirty="0">
                <a:latin typeface="Times New Roman" panose="02020603050405020304" pitchFamily="18" charset="0"/>
                <a:cs typeface="Times New Roman" panose="02020603050405020304" pitchFamily="18" charset="0"/>
              </a:rPr>
              <a:t>Date &amp; Time functions</a:t>
            </a:r>
          </a:p>
          <a:p>
            <a:pPr marL="514350" indent="-514350">
              <a:buAutoNum type="arabicPeriod"/>
            </a:pPr>
            <a:r>
              <a:rPr lang="en-US" sz="4400" dirty="0">
                <a:latin typeface="Times New Roman" panose="02020603050405020304" pitchFamily="18" charset="0"/>
                <a:cs typeface="Times New Roman" panose="02020603050405020304" pitchFamily="18" charset="0"/>
              </a:rPr>
              <a:t>Aggregative / grouping functions</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05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2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1874-BFF9-481E-B3C6-D693720794C7}"/>
              </a:ext>
            </a:extLst>
          </p:cNvPr>
          <p:cNvSpPr>
            <a:spLocks noGrp="1"/>
          </p:cNvSpPr>
          <p:nvPr>
            <p:ph type="title"/>
          </p:nvPr>
        </p:nvSpPr>
        <p:spPr>
          <a:xfrm>
            <a:off x="2089128" y="304198"/>
            <a:ext cx="16199528" cy="2000090"/>
          </a:xfrm>
        </p:spPr>
        <p:txBody>
          <a:bodyPr>
            <a:noAutofit/>
          </a:bodyPr>
          <a:lstStyle/>
          <a:p>
            <a:r>
              <a:rPr lang="en-US" sz="9600" b="1" dirty="0"/>
              <a:t>DBMS</a:t>
            </a:r>
            <a:endParaRPr lang="en-IN" sz="9600" b="1" dirty="0"/>
          </a:p>
        </p:txBody>
      </p:sp>
      <p:sp>
        <p:nvSpPr>
          <p:cNvPr id="3" name="Content Placeholder 2">
            <a:extLst>
              <a:ext uri="{FF2B5EF4-FFF2-40B4-BE49-F238E27FC236}">
                <a16:creationId xmlns:a16="http://schemas.microsoft.com/office/drawing/2014/main" id="{9C3C3ECE-95B9-48C6-A003-50C6F620BFD6}"/>
              </a:ext>
            </a:extLst>
          </p:cNvPr>
          <p:cNvSpPr>
            <a:spLocks noGrp="1"/>
          </p:cNvSpPr>
          <p:nvPr>
            <p:ph idx="1"/>
          </p:nvPr>
        </p:nvSpPr>
        <p:spPr>
          <a:xfrm>
            <a:off x="2844601" y="2450592"/>
            <a:ext cx="16047114" cy="7217454"/>
          </a:xfrm>
          <a:noFill/>
          <a:ln w="19050">
            <a:noFill/>
          </a:ln>
        </p:spPr>
        <p:txBody>
          <a:bodyPr>
            <a:normAutofit fontScale="92500"/>
          </a:bodyPr>
          <a:lstStyle/>
          <a:p>
            <a:pPr algn="just"/>
            <a:r>
              <a:rPr lang="en-US" sz="3500" b="1" dirty="0">
                <a:solidFill>
                  <a:schemeClr val="tx1"/>
                </a:solidFill>
                <a:latin typeface="Times New Roman" panose="02020603050405020304" pitchFamily="18" charset="0"/>
                <a:cs typeface="Times New Roman" panose="02020603050405020304" pitchFamily="18" charset="0"/>
              </a:rPr>
              <a:t>DBMS </a:t>
            </a:r>
            <a:r>
              <a:rPr lang="en-US" sz="3500" dirty="0">
                <a:solidFill>
                  <a:schemeClr val="tx1"/>
                </a:solidFill>
                <a:latin typeface="Times New Roman" panose="02020603050405020304" pitchFamily="18" charset="0"/>
                <a:cs typeface="Times New Roman" panose="02020603050405020304" pitchFamily="18" charset="0"/>
              </a:rPr>
              <a:t>stands for </a:t>
            </a:r>
            <a:r>
              <a:rPr lang="en-US" sz="3500" b="1" dirty="0">
                <a:solidFill>
                  <a:schemeClr val="tx1"/>
                </a:solidFill>
                <a:latin typeface="Times New Roman" panose="02020603050405020304" pitchFamily="18" charset="0"/>
                <a:cs typeface="Times New Roman" panose="02020603050405020304" pitchFamily="18" charset="0"/>
              </a:rPr>
              <a:t>DATABASE MANAGEMENT SYSTEM.</a:t>
            </a:r>
          </a:p>
          <a:p>
            <a:pPr algn="just"/>
            <a:r>
              <a:rPr lang="en-US" sz="3500" dirty="0">
                <a:latin typeface="Times New Roman" panose="02020603050405020304" pitchFamily="18" charset="0"/>
                <a:cs typeface="Times New Roman" panose="02020603050405020304" pitchFamily="18" charset="0"/>
              </a:rPr>
              <a:t>A </a:t>
            </a:r>
            <a:r>
              <a:rPr lang="en-US" sz="3500" b="1" dirty="0">
                <a:latin typeface="Times New Roman" panose="02020603050405020304" pitchFamily="18" charset="0"/>
                <a:cs typeface="Times New Roman" panose="02020603050405020304" pitchFamily="18" charset="0"/>
              </a:rPr>
              <a:t>DBMS</a:t>
            </a:r>
            <a:r>
              <a:rPr lang="en-US" sz="3500" dirty="0">
                <a:latin typeface="Times New Roman" panose="02020603050405020304" pitchFamily="18" charset="0"/>
                <a:cs typeface="Times New Roman" panose="02020603050405020304" pitchFamily="18" charset="0"/>
              </a:rPr>
              <a:t> is software that interacts with the database and the user, enabling the user to create, retrieve, update, and manage data in the database.</a:t>
            </a:r>
          </a:p>
          <a:p>
            <a:pPr algn="just"/>
            <a:r>
              <a:rPr lang="en-US" sz="3500" dirty="0">
                <a:latin typeface="Times New Roman" panose="02020603050405020304" pitchFamily="18" charset="0"/>
                <a:cs typeface="Times New Roman" panose="02020603050405020304" pitchFamily="18" charset="0"/>
              </a:rPr>
              <a:t>It provides the tools to efficiently organize, store, retrieve, and manipulate data, while ensuring that the data remains consistent, secure, and available.</a:t>
            </a:r>
          </a:p>
          <a:p>
            <a:pPr algn="just"/>
            <a:r>
              <a:rPr lang="en-US" sz="3500" dirty="0">
                <a:solidFill>
                  <a:schemeClr val="tx1"/>
                </a:solidFill>
                <a:latin typeface="Times New Roman" panose="02020603050405020304" pitchFamily="18" charset="0"/>
                <a:cs typeface="Times New Roman" panose="02020603050405020304" pitchFamily="18" charset="0"/>
              </a:rPr>
              <a:t>Simply we can s</a:t>
            </a:r>
            <a:r>
              <a:rPr lang="en-US" sz="3500" dirty="0">
                <a:latin typeface="Times New Roman" panose="02020603050405020304" pitchFamily="18" charset="0"/>
                <a:cs typeface="Times New Roman" panose="02020603050405020304" pitchFamily="18" charset="0"/>
              </a:rPr>
              <a:t>ay </a:t>
            </a:r>
            <a:r>
              <a:rPr lang="en-US" sz="3500" b="1" dirty="0">
                <a:solidFill>
                  <a:schemeClr val="tx1"/>
                </a:solidFill>
                <a:latin typeface="Times New Roman" panose="02020603050405020304" pitchFamily="18" charset="0"/>
                <a:cs typeface="Times New Roman" panose="02020603050405020304" pitchFamily="18" charset="0"/>
              </a:rPr>
              <a:t>DBMS</a:t>
            </a:r>
            <a:r>
              <a:rPr lang="en-US" sz="3500" dirty="0">
                <a:solidFill>
                  <a:schemeClr val="tx1"/>
                </a:solidFill>
                <a:latin typeface="Times New Roman" panose="02020603050405020304" pitchFamily="18" charset="0"/>
                <a:cs typeface="Times New Roman" panose="02020603050405020304" pitchFamily="18" charset="0"/>
              </a:rPr>
              <a:t> is a software used to create, manage, and organize databases.</a:t>
            </a:r>
          </a:p>
          <a:p>
            <a:pPr algn="just"/>
            <a:r>
              <a:rPr lang="en-US" sz="3200" dirty="0">
                <a:latin typeface="Times New Roman" panose="02020603050405020304" pitchFamily="18" charset="0"/>
                <a:cs typeface="Times New Roman" panose="02020603050405020304" pitchFamily="18" charset="0"/>
              </a:rPr>
              <a:t>It enforces security protocols by controlling user access to the data. This ensures that only authorized users can perform certain actions (e.g., read, write, or delete data).</a:t>
            </a:r>
          </a:p>
          <a:p>
            <a:pPr algn="just"/>
            <a:r>
              <a:rPr lang="en-US" sz="3200" dirty="0">
                <a:latin typeface="Times New Roman" panose="02020603050405020304" pitchFamily="18" charset="0"/>
                <a:cs typeface="Times New Roman" panose="02020603050405020304" pitchFamily="18" charset="0"/>
              </a:rPr>
              <a:t>DBMS ensures that multiple users can access and manipulate the database simultaneously without conflicts (e.g., by using locking mechanisms).</a:t>
            </a:r>
          </a:p>
          <a:p>
            <a:pPr algn="just"/>
            <a:r>
              <a:rPr lang="en-US" sz="3200" dirty="0">
                <a:latin typeface="Times New Roman" panose="02020603050405020304" pitchFamily="18" charset="0"/>
                <a:cs typeface="Times New Roman" panose="02020603050405020304" pitchFamily="18" charset="0"/>
              </a:rPr>
              <a:t>It provides mechanisms for automatic backups, data recovery in case of system failures, and protection against data loss</a:t>
            </a:r>
            <a:r>
              <a:rPr lang="en-US" sz="1600" dirty="0"/>
              <a:t>.</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954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E5A5-4A16-4E2B-BC6D-A17FACD2EE0F}"/>
              </a:ext>
            </a:extLst>
          </p:cNvPr>
          <p:cNvSpPr>
            <a:spLocks noGrp="1"/>
          </p:cNvSpPr>
          <p:nvPr>
            <p:ph type="title"/>
          </p:nvPr>
        </p:nvSpPr>
        <p:spPr>
          <a:xfrm>
            <a:off x="1517904" y="0"/>
            <a:ext cx="16989552" cy="1341824"/>
          </a:xfrm>
        </p:spPr>
        <p:txBody>
          <a:bodyPr/>
          <a:lstStyle/>
          <a:p>
            <a:r>
              <a:rPr lang="en-US" b="1" dirty="0">
                <a:latin typeface="Times New Roman" panose="02020603050405020304" pitchFamily="18" charset="0"/>
                <a:cs typeface="Times New Roman" panose="02020603050405020304" pitchFamily="18" charset="0"/>
              </a:rPr>
              <a:t>Number functions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D735B5-6637-4A01-8CC5-0BA467DA8C53}"/>
              </a:ext>
            </a:extLst>
          </p:cNvPr>
          <p:cNvSpPr>
            <a:spLocks noGrp="1"/>
          </p:cNvSpPr>
          <p:nvPr>
            <p:ph idx="1"/>
          </p:nvPr>
        </p:nvSpPr>
        <p:spPr>
          <a:xfrm>
            <a:off x="3090672" y="1341824"/>
            <a:ext cx="16184880" cy="9589072"/>
          </a:xfrm>
          <a:noFill/>
          <a:ln w="25400">
            <a:noFill/>
          </a:ln>
        </p:spPr>
        <p:txBody>
          <a:bodyPr>
            <a:no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ABS(): Returns the absolute (positive) value of a number.                                 </a:t>
            </a:r>
          </a:p>
          <a:p>
            <a:pPr lvl="1" algn="just"/>
            <a:r>
              <a:rPr lang="en-US" sz="2800" dirty="0">
                <a:solidFill>
                  <a:schemeClr val="tx1"/>
                </a:solidFill>
                <a:latin typeface="Times New Roman" panose="02020603050405020304" pitchFamily="18" charset="0"/>
                <a:cs typeface="Times New Roman" panose="02020603050405020304" pitchFamily="18" charset="0"/>
              </a:rPr>
              <a:t>SELECT ABS(-10); </a:t>
            </a:r>
          </a:p>
          <a:p>
            <a:pPr marL="739247" lvl="1" indent="0" algn="just">
              <a:buNone/>
            </a:pPr>
            <a:r>
              <a:rPr lang="en-US" sz="2800" dirty="0">
                <a:solidFill>
                  <a:schemeClr val="tx1"/>
                </a:solidFill>
                <a:latin typeface="Times New Roman" panose="02020603050405020304" pitchFamily="18" charset="0"/>
                <a:cs typeface="Times New Roman" panose="02020603050405020304" pitchFamily="18" charset="0"/>
              </a:rPr>
              <a:t>    -- Returns 10</a:t>
            </a:r>
          </a:p>
          <a:p>
            <a:pPr algn="just"/>
            <a:r>
              <a:rPr lang="en-US" sz="3200" dirty="0">
                <a:solidFill>
                  <a:schemeClr val="tx1"/>
                </a:solidFill>
                <a:latin typeface="Times New Roman" panose="02020603050405020304" pitchFamily="18" charset="0"/>
                <a:cs typeface="Times New Roman" panose="02020603050405020304" pitchFamily="18" charset="0"/>
              </a:rPr>
              <a:t>ROUND(): Rounds a number to a specified number of decimal places.          </a:t>
            </a:r>
          </a:p>
          <a:p>
            <a:pPr lvl="1" algn="just"/>
            <a:r>
              <a:rPr lang="en-US" sz="2800" dirty="0">
                <a:solidFill>
                  <a:schemeClr val="tx1"/>
                </a:solidFill>
                <a:latin typeface="Times New Roman" panose="02020603050405020304" pitchFamily="18" charset="0"/>
                <a:cs typeface="Times New Roman" panose="02020603050405020304" pitchFamily="18" charset="0"/>
              </a:rPr>
              <a:t>SELECT ROUND(3.14159, 2); </a:t>
            </a:r>
          </a:p>
          <a:p>
            <a:pPr marL="739247" lvl="1" indent="0" algn="just">
              <a:buNone/>
            </a:pPr>
            <a:r>
              <a:rPr lang="en-US" sz="2800" dirty="0">
                <a:solidFill>
                  <a:schemeClr val="tx1"/>
                </a:solidFill>
                <a:latin typeface="Times New Roman" panose="02020603050405020304" pitchFamily="18" charset="0"/>
                <a:cs typeface="Times New Roman" panose="02020603050405020304" pitchFamily="18" charset="0"/>
              </a:rPr>
              <a:t>    -- Returns 3.14</a:t>
            </a:r>
          </a:p>
          <a:p>
            <a:pPr algn="just"/>
            <a:r>
              <a:rPr lang="en-US" sz="3200" dirty="0">
                <a:solidFill>
                  <a:schemeClr val="tx1"/>
                </a:solidFill>
                <a:latin typeface="Times New Roman" panose="02020603050405020304" pitchFamily="18" charset="0"/>
                <a:cs typeface="Times New Roman" panose="02020603050405020304" pitchFamily="18" charset="0"/>
              </a:rPr>
              <a:t>CEILING(): Returns the nearest integer greater than or equal to a number.   </a:t>
            </a:r>
          </a:p>
          <a:p>
            <a:pPr lvl="1" algn="just"/>
            <a:r>
              <a:rPr lang="en-US" sz="2800" dirty="0">
                <a:solidFill>
                  <a:schemeClr val="tx1"/>
                </a:solidFill>
                <a:latin typeface="Times New Roman" panose="02020603050405020304" pitchFamily="18" charset="0"/>
                <a:cs typeface="Times New Roman" panose="02020603050405020304" pitchFamily="18" charset="0"/>
              </a:rPr>
              <a:t>SELECT CEILING(4.3); </a:t>
            </a:r>
          </a:p>
          <a:p>
            <a:pPr marL="739247" lvl="1" indent="0" algn="just">
              <a:buNone/>
            </a:pPr>
            <a:r>
              <a:rPr lang="en-US" sz="2800" dirty="0">
                <a:solidFill>
                  <a:schemeClr val="tx1"/>
                </a:solidFill>
                <a:latin typeface="Times New Roman" panose="02020603050405020304" pitchFamily="18" charset="0"/>
                <a:cs typeface="Times New Roman" panose="02020603050405020304" pitchFamily="18" charset="0"/>
              </a:rPr>
              <a:t>    -- Returns 5</a:t>
            </a:r>
          </a:p>
          <a:p>
            <a:r>
              <a:rPr lang="en-US" sz="3200" dirty="0">
                <a:solidFill>
                  <a:schemeClr val="tx1"/>
                </a:solidFill>
                <a:latin typeface="Times New Roman" panose="02020603050405020304" pitchFamily="18" charset="0"/>
                <a:cs typeface="Times New Roman" panose="02020603050405020304" pitchFamily="18" charset="0"/>
              </a:rPr>
              <a:t>POWER(): Raises a number to the power of another number. </a:t>
            </a:r>
          </a:p>
          <a:p>
            <a:pPr lvl="1"/>
            <a:r>
              <a:rPr lang="en-US" sz="2800" dirty="0">
                <a:solidFill>
                  <a:schemeClr val="tx1"/>
                </a:solidFill>
                <a:latin typeface="Times New Roman" panose="02020603050405020304" pitchFamily="18" charset="0"/>
                <a:cs typeface="Times New Roman" panose="02020603050405020304" pitchFamily="18" charset="0"/>
              </a:rPr>
              <a:t>SELECT POWER(2, 3);  </a:t>
            </a:r>
          </a:p>
          <a:p>
            <a:pPr lvl="1"/>
            <a:r>
              <a:rPr lang="en-US" sz="2800" dirty="0">
                <a:solidFill>
                  <a:schemeClr val="tx1"/>
                </a:solidFill>
                <a:latin typeface="Times New Roman" panose="02020603050405020304" pitchFamily="18" charset="0"/>
                <a:cs typeface="Times New Roman" panose="02020603050405020304" pitchFamily="18" charset="0"/>
              </a:rPr>
              <a:t> -- Returns 8 (2 raised to the power of 3)</a:t>
            </a:r>
          </a:p>
          <a:p>
            <a:pPr algn="just"/>
            <a:r>
              <a:rPr lang="en-US" sz="3200" dirty="0">
                <a:solidFill>
                  <a:schemeClr val="tx1"/>
                </a:solidFill>
                <a:latin typeface="Times New Roman" panose="02020603050405020304" pitchFamily="18" charset="0"/>
                <a:cs typeface="Times New Roman" panose="02020603050405020304" pitchFamily="18" charset="0"/>
              </a:rPr>
              <a:t>FLOOR(): Returns the nearest integer less than or equal to a number.           </a:t>
            </a:r>
          </a:p>
          <a:p>
            <a:pPr lvl="1" algn="just"/>
            <a:r>
              <a:rPr lang="en-US" sz="2800" dirty="0">
                <a:solidFill>
                  <a:schemeClr val="tx1"/>
                </a:solidFill>
                <a:latin typeface="Times New Roman" panose="02020603050405020304" pitchFamily="18" charset="0"/>
                <a:cs typeface="Times New Roman" panose="02020603050405020304" pitchFamily="18" charset="0"/>
              </a:rPr>
              <a:t>SELECT FLOOR(4.9); </a:t>
            </a:r>
          </a:p>
          <a:p>
            <a:pPr marL="739247" lvl="1" indent="0" algn="just">
              <a:buNone/>
            </a:pPr>
            <a:r>
              <a:rPr lang="en-US" sz="2800" dirty="0">
                <a:solidFill>
                  <a:schemeClr val="tx1"/>
                </a:solidFill>
                <a:latin typeface="Times New Roman" panose="02020603050405020304" pitchFamily="18" charset="0"/>
                <a:cs typeface="Times New Roman" panose="02020603050405020304" pitchFamily="18" charset="0"/>
              </a:rPr>
              <a:t>   -- Returns 4</a:t>
            </a:r>
          </a:p>
        </p:txBody>
      </p:sp>
    </p:spTree>
    <p:extLst>
      <p:ext uri="{BB962C8B-B14F-4D97-AF65-F5344CB8AC3E}">
        <p14:creationId xmlns:p14="http://schemas.microsoft.com/office/powerpoint/2010/main" val="25417984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B515-5652-48BB-96ED-7D0B3232878F}"/>
              </a:ext>
            </a:extLst>
          </p:cNvPr>
          <p:cNvSpPr>
            <a:spLocks noGrp="1"/>
          </p:cNvSpPr>
          <p:nvPr>
            <p:ph type="title"/>
          </p:nvPr>
        </p:nvSpPr>
        <p:spPr>
          <a:xfrm>
            <a:off x="859536" y="-201168"/>
            <a:ext cx="17666208" cy="1499615"/>
          </a:xfrm>
        </p:spPr>
        <p:txBody>
          <a:bodyPr anchor="ctr">
            <a:normAutofit/>
          </a:bodyPr>
          <a:lstStyle/>
          <a:p>
            <a:r>
              <a:rPr lang="en-US" sz="5400" b="1" dirty="0">
                <a:latin typeface="Times New Roman" panose="02020603050405020304" pitchFamily="18" charset="0"/>
                <a:cs typeface="Times New Roman" panose="02020603050405020304" pitchFamily="18" charset="0"/>
              </a:rPr>
              <a:t>Number functions</a:t>
            </a:r>
            <a:endParaRPr lang="en-IN" sz="54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0FC915-136F-4EE5-BF89-693DEF875F74}"/>
              </a:ext>
            </a:extLst>
          </p:cNvPr>
          <p:cNvSpPr>
            <a:spLocks noGrp="1"/>
          </p:cNvSpPr>
          <p:nvPr>
            <p:ph idx="1"/>
          </p:nvPr>
        </p:nvSpPr>
        <p:spPr>
          <a:xfrm>
            <a:off x="2926080" y="1024127"/>
            <a:ext cx="14648688" cy="10204705"/>
          </a:xfrm>
          <a:noFill/>
          <a:ln w="19050">
            <a:noFill/>
          </a:ln>
        </p:spPr>
        <p:txBody>
          <a:bodyPr>
            <a:normAutofit fontScale="92500"/>
          </a:bodyPr>
          <a:lstStyle/>
          <a:p>
            <a:r>
              <a:rPr lang="en-US" sz="3600" dirty="0">
                <a:solidFill>
                  <a:schemeClr val="tx1"/>
                </a:solidFill>
                <a:latin typeface="Times New Roman" panose="02020603050405020304" pitchFamily="18" charset="0"/>
                <a:cs typeface="Times New Roman" panose="02020603050405020304" pitchFamily="18" charset="0"/>
              </a:rPr>
              <a:t>SQRT(): Returns the square root of a number.</a:t>
            </a:r>
          </a:p>
          <a:p>
            <a:pPr lvl="1"/>
            <a:r>
              <a:rPr lang="en-US" sz="2953" dirty="0">
                <a:solidFill>
                  <a:schemeClr val="tx1"/>
                </a:solidFill>
                <a:latin typeface="Times New Roman" panose="02020603050405020304" pitchFamily="18" charset="0"/>
                <a:cs typeface="Times New Roman" panose="02020603050405020304" pitchFamily="18" charset="0"/>
              </a:rPr>
              <a:t>SELECT SQRT(25);</a:t>
            </a:r>
          </a:p>
          <a:p>
            <a:pPr lvl="1"/>
            <a:r>
              <a:rPr lang="en-US" sz="2953" dirty="0">
                <a:solidFill>
                  <a:schemeClr val="tx1"/>
                </a:solidFill>
                <a:latin typeface="Times New Roman" panose="02020603050405020304" pitchFamily="18" charset="0"/>
                <a:cs typeface="Times New Roman" panose="02020603050405020304" pitchFamily="18" charset="0"/>
              </a:rPr>
              <a:t> -- Returns 5</a:t>
            </a:r>
          </a:p>
          <a:p>
            <a:r>
              <a:rPr lang="en-US" sz="3600" dirty="0">
                <a:solidFill>
                  <a:schemeClr val="tx1"/>
                </a:solidFill>
                <a:latin typeface="Times New Roman" panose="02020603050405020304" pitchFamily="18" charset="0"/>
                <a:cs typeface="Times New Roman" panose="02020603050405020304" pitchFamily="18" charset="0"/>
              </a:rPr>
              <a:t>MOD() or %: Returns the remainder of a division operation (modulo operation).</a:t>
            </a:r>
            <a:endParaRPr lang="en-US" sz="3600" dirty="0">
              <a:latin typeface="Times New Roman" panose="02020603050405020304" pitchFamily="18" charset="0"/>
              <a:cs typeface="Times New Roman" panose="02020603050405020304" pitchFamily="18" charset="0"/>
            </a:endParaRPr>
          </a:p>
          <a:p>
            <a:pPr lvl="1"/>
            <a:r>
              <a:rPr lang="en-US" sz="2953" dirty="0">
                <a:solidFill>
                  <a:schemeClr val="tx1"/>
                </a:solidFill>
                <a:latin typeface="Times New Roman" panose="02020603050405020304" pitchFamily="18" charset="0"/>
                <a:cs typeface="Times New Roman" panose="02020603050405020304" pitchFamily="18" charset="0"/>
              </a:rPr>
              <a:t>SELECT 10 % 3; </a:t>
            </a:r>
          </a:p>
          <a:p>
            <a:pPr lvl="1"/>
            <a:r>
              <a:rPr lang="en-US" sz="2953" dirty="0">
                <a:solidFill>
                  <a:schemeClr val="tx1"/>
                </a:solidFill>
                <a:latin typeface="Times New Roman" panose="02020603050405020304" pitchFamily="18" charset="0"/>
                <a:cs typeface="Times New Roman" panose="02020603050405020304" pitchFamily="18" charset="0"/>
              </a:rPr>
              <a:t>-- Returns 1 (remainder of 10 divided by 3)</a:t>
            </a:r>
          </a:p>
          <a:p>
            <a:r>
              <a:rPr lang="en-US" sz="3600" dirty="0">
                <a:solidFill>
                  <a:schemeClr val="tx1"/>
                </a:solidFill>
                <a:latin typeface="Times New Roman" panose="02020603050405020304" pitchFamily="18" charset="0"/>
                <a:cs typeface="Times New Roman" panose="02020603050405020304" pitchFamily="18" charset="0"/>
              </a:rPr>
              <a:t>SIGN(): Returns the sign of a number (1 for positive, -1 for negative, 0 for zero).</a:t>
            </a:r>
            <a:endParaRPr lang="en-US" sz="3600" dirty="0">
              <a:latin typeface="Times New Roman" panose="02020603050405020304" pitchFamily="18" charset="0"/>
              <a:cs typeface="Times New Roman" panose="02020603050405020304" pitchFamily="18" charset="0"/>
            </a:endParaRPr>
          </a:p>
          <a:p>
            <a:pPr lvl="1"/>
            <a:r>
              <a:rPr lang="en-US" sz="2953" dirty="0">
                <a:solidFill>
                  <a:schemeClr val="tx1"/>
                </a:solidFill>
                <a:latin typeface="Times New Roman" panose="02020603050405020304" pitchFamily="18" charset="0"/>
                <a:cs typeface="Times New Roman" panose="02020603050405020304" pitchFamily="18" charset="0"/>
              </a:rPr>
              <a:t>SELECT SIGN(-15);</a:t>
            </a:r>
          </a:p>
          <a:p>
            <a:pPr lvl="1"/>
            <a:r>
              <a:rPr lang="en-US" sz="2953" dirty="0">
                <a:solidFill>
                  <a:schemeClr val="tx1"/>
                </a:solidFill>
                <a:latin typeface="Times New Roman" panose="02020603050405020304" pitchFamily="18" charset="0"/>
                <a:cs typeface="Times New Roman" panose="02020603050405020304" pitchFamily="18" charset="0"/>
              </a:rPr>
              <a:t> -- Returns -1</a:t>
            </a:r>
          </a:p>
          <a:p>
            <a:r>
              <a:rPr lang="en-US" sz="3600" dirty="0">
                <a:solidFill>
                  <a:schemeClr val="tx1"/>
                </a:solidFill>
                <a:latin typeface="Times New Roman" panose="02020603050405020304" pitchFamily="18" charset="0"/>
                <a:cs typeface="Times New Roman" panose="02020603050405020304" pitchFamily="18" charset="0"/>
              </a:rPr>
              <a:t> RAND(): Returns a random floating-point number between 0 and 1.</a:t>
            </a:r>
            <a:endParaRPr lang="en-US" sz="3600" dirty="0">
              <a:latin typeface="Times New Roman" panose="02020603050405020304" pitchFamily="18" charset="0"/>
              <a:cs typeface="Times New Roman" panose="02020603050405020304" pitchFamily="18" charset="0"/>
            </a:endParaRPr>
          </a:p>
          <a:p>
            <a:pPr lvl="1"/>
            <a:r>
              <a:rPr lang="en-US" sz="2953" dirty="0">
                <a:solidFill>
                  <a:schemeClr val="tx1"/>
                </a:solidFill>
                <a:latin typeface="Times New Roman" panose="02020603050405020304" pitchFamily="18" charset="0"/>
                <a:cs typeface="Times New Roman" panose="02020603050405020304" pitchFamily="18" charset="0"/>
              </a:rPr>
              <a:t>SELECT RAND(); </a:t>
            </a:r>
          </a:p>
          <a:p>
            <a:pPr lvl="1"/>
            <a:r>
              <a:rPr lang="en-US" sz="2953" dirty="0">
                <a:solidFill>
                  <a:schemeClr val="tx1"/>
                </a:solidFill>
                <a:latin typeface="Times New Roman" panose="02020603050405020304" pitchFamily="18" charset="0"/>
                <a:cs typeface="Times New Roman" panose="02020603050405020304" pitchFamily="18" charset="0"/>
              </a:rPr>
              <a:t>-- Returns a random number</a:t>
            </a:r>
          </a:p>
          <a:p>
            <a:r>
              <a:rPr lang="en-US" sz="3600" dirty="0">
                <a:solidFill>
                  <a:schemeClr val="tx1"/>
                </a:solidFill>
                <a:latin typeface="Times New Roman" panose="02020603050405020304" pitchFamily="18" charset="0"/>
                <a:cs typeface="Times New Roman" panose="02020603050405020304" pitchFamily="18" charset="0"/>
              </a:rPr>
              <a:t>TRUNCATE(): Truncates a number to a specified number of decimal places.</a:t>
            </a:r>
            <a:endParaRPr lang="en-US" sz="3600" dirty="0">
              <a:latin typeface="Times New Roman" panose="02020603050405020304" pitchFamily="18" charset="0"/>
              <a:cs typeface="Times New Roman" panose="02020603050405020304" pitchFamily="18" charset="0"/>
            </a:endParaRPr>
          </a:p>
          <a:p>
            <a:pPr lvl="1"/>
            <a:r>
              <a:rPr lang="en-US" sz="2953" dirty="0">
                <a:solidFill>
                  <a:schemeClr val="tx1"/>
                </a:solidFill>
                <a:latin typeface="Times New Roman" panose="02020603050405020304" pitchFamily="18" charset="0"/>
                <a:cs typeface="Times New Roman" panose="02020603050405020304" pitchFamily="18" charset="0"/>
              </a:rPr>
              <a:t>SELECT TRUNCATE(3.14159, 2); </a:t>
            </a:r>
          </a:p>
          <a:p>
            <a:pPr lvl="1"/>
            <a:r>
              <a:rPr lang="en-US" sz="2953" dirty="0">
                <a:solidFill>
                  <a:schemeClr val="tx1"/>
                </a:solidFill>
                <a:latin typeface="Times New Roman" panose="02020603050405020304" pitchFamily="18" charset="0"/>
                <a:cs typeface="Times New Roman" panose="02020603050405020304" pitchFamily="18" charset="0"/>
              </a:rPr>
              <a:t>-- Returns 3.14</a:t>
            </a:r>
            <a:endParaRPr lang="en-IN" sz="2953"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2908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274E-2C76-4EA4-A790-69164431E2C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STRING FUNCTIONS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95B60A-5CAC-4225-9750-5809E83B392A}"/>
              </a:ext>
            </a:extLst>
          </p:cNvPr>
          <p:cNvSpPr>
            <a:spLocks noGrp="1"/>
          </p:cNvSpPr>
          <p:nvPr>
            <p:ph idx="1"/>
          </p:nvPr>
        </p:nvSpPr>
        <p:spPr>
          <a:xfrm>
            <a:off x="3607583" y="3365945"/>
            <a:ext cx="12498407" cy="5393011"/>
          </a:xfrm>
          <a:noFill/>
          <a:ln w="19050">
            <a:noFill/>
          </a:ln>
        </p:spPr>
        <p:txBody>
          <a:bodyPr>
            <a:noAutofit/>
          </a:bodyPr>
          <a:lstStyle/>
          <a:p>
            <a:pPr marL="0" indent="0">
              <a:buNone/>
            </a:pPr>
            <a:r>
              <a:rPr lang="en-US" sz="3615" dirty="0">
                <a:latin typeface="Times New Roman" panose="02020603050405020304" pitchFamily="18" charset="0"/>
                <a:cs typeface="Times New Roman" panose="02020603050405020304" pitchFamily="18" charset="0"/>
              </a:rPr>
              <a:t>1) LOWER(): </a:t>
            </a:r>
          </a:p>
          <a:p>
            <a:pPr marL="739247" lvl="1" indent="0">
              <a:buNone/>
            </a:pPr>
            <a:r>
              <a:rPr lang="en-US" sz="2968" dirty="0">
                <a:latin typeface="Times New Roman" panose="02020603050405020304" pitchFamily="18" charset="0"/>
                <a:cs typeface="Times New Roman" panose="02020603050405020304" pitchFamily="18" charset="0"/>
              </a:rPr>
              <a:t>SELECT LOWER(f_name) FROM customer;</a:t>
            </a:r>
          </a:p>
          <a:p>
            <a:pPr marL="0" indent="0">
              <a:buNone/>
            </a:pPr>
            <a:r>
              <a:rPr lang="en-US" sz="3615" dirty="0">
                <a:latin typeface="Times New Roman" panose="02020603050405020304" pitchFamily="18" charset="0"/>
                <a:cs typeface="Times New Roman" panose="02020603050405020304" pitchFamily="18" charset="0"/>
              </a:rPr>
              <a:t>2) UPPER():</a:t>
            </a:r>
          </a:p>
          <a:p>
            <a:pPr marL="739247" lvl="1" indent="0">
              <a:buNone/>
            </a:pPr>
            <a:r>
              <a:rPr lang="en-US" sz="2968" dirty="0">
                <a:latin typeface="Times New Roman" panose="02020603050405020304" pitchFamily="18" charset="0"/>
                <a:cs typeface="Times New Roman" panose="02020603050405020304" pitchFamily="18" charset="0"/>
              </a:rPr>
              <a:t>SELECT UPPER(f_name) FROM customer;</a:t>
            </a:r>
          </a:p>
          <a:p>
            <a:pPr marL="0" indent="0">
              <a:buNone/>
            </a:pPr>
            <a:r>
              <a:rPr lang="en-US" sz="3615" dirty="0">
                <a:latin typeface="Times New Roman" panose="02020603050405020304" pitchFamily="18" charset="0"/>
                <a:cs typeface="Times New Roman" panose="02020603050405020304" pitchFamily="18" charset="0"/>
              </a:rPr>
              <a:t>3) CONCAT():</a:t>
            </a:r>
          </a:p>
          <a:p>
            <a:pPr marL="739247" lvl="1" indent="0">
              <a:buNone/>
            </a:pPr>
            <a:r>
              <a:rPr lang="en-US" sz="2968" dirty="0">
                <a:latin typeface="Times New Roman" panose="02020603050405020304" pitchFamily="18" charset="0"/>
                <a:cs typeface="Times New Roman" panose="02020603050405020304" pitchFamily="18" charset="0"/>
              </a:rPr>
              <a:t>SELECT CONCAT(f_name,” “,l_name) full_name FROM customer;</a:t>
            </a:r>
            <a:endParaRPr lang="en-IN" sz="29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9670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C1C3-5320-4185-A5FE-3FECC069E426}"/>
              </a:ext>
            </a:extLst>
          </p:cNvPr>
          <p:cNvSpPr>
            <a:spLocks noGrp="1"/>
          </p:cNvSpPr>
          <p:nvPr>
            <p:ph type="title"/>
          </p:nvPr>
        </p:nvSpPr>
        <p:spPr>
          <a:xfrm>
            <a:off x="3288087" y="573795"/>
            <a:ext cx="13078714" cy="1440740"/>
          </a:xfrm>
        </p:spPr>
        <p:txBody>
          <a:bodyPr>
            <a:normAutofit/>
          </a:bodyPr>
          <a:lstStyle/>
          <a:p>
            <a:r>
              <a:rPr lang="en-US" sz="6000" b="1" dirty="0">
                <a:latin typeface="Times New Roman" panose="02020603050405020304" pitchFamily="18" charset="0"/>
                <a:cs typeface="Times New Roman" panose="02020603050405020304" pitchFamily="18" charset="0"/>
              </a:rPr>
              <a:t>STRING FUNCTIONS</a:t>
            </a: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D58147-C4A8-4ABB-BABC-06B0001CCF8B}"/>
              </a:ext>
            </a:extLst>
          </p:cNvPr>
          <p:cNvSpPr>
            <a:spLocks noGrp="1"/>
          </p:cNvSpPr>
          <p:nvPr>
            <p:ph idx="1"/>
          </p:nvPr>
        </p:nvSpPr>
        <p:spPr>
          <a:xfrm>
            <a:off x="3105206" y="2243358"/>
            <a:ext cx="15274234" cy="7760177"/>
          </a:xfrm>
          <a:noFill/>
          <a:ln w="19050">
            <a:noFill/>
          </a:ln>
        </p:spPr>
        <p:txBody>
          <a:bodyPr>
            <a:normAutofit/>
          </a:bodyPr>
          <a:lstStyle/>
          <a:p>
            <a:pPr marL="0" indent="0">
              <a:buNone/>
            </a:pPr>
            <a:r>
              <a:rPr lang="en-US" sz="3615" dirty="0">
                <a:latin typeface="Times New Roman" panose="02020603050405020304" pitchFamily="18" charset="0"/>
                <a:cs typeface="Times New Roman" panose="02020603050405020304" pitchFamily="18" charset="0"/>
              </a:rPr>
              <a:t>4) LENGTH(): It return the length of a given string</a:t>
            </a:r>
          </a:p>
          <a:p>
            <a:pPr marL="739247" lvl="1" indent="0">
              <a:buNone/>
            </a:pPr>
            <a:r>
              <a:rPr lang="en-US" sz="2968" dirty="0">
                <a:latin typeface="Times New Roman" panose="02020603050405020304" pitchFamily="18" charset="0"/>
                <a:cs typeface="Times New Roman" panose="02020603050405020304" pitchFamily="18" charset="0"/>
              </a:rPr>
              <a:t>SELECT LENGTH('Hello ') AS Length;</a:t>
            </a:r>
          </a:p>
          <a:p>
            <a:pPr marL="0" indent="0">
              <a:buNone/>
            </a:pPr>
            <a:r>
              <a:rPr lang="en-US" sz="3615" dirty="0">
                <a:latin typeface="Times New Roman" panose="02020603050405020304" pitchFamily="18" charset="0"/>
                <a:cs typeface="Times New Roman" panose="02020603050405020304" pitchFamily="18" charset="0"/>
              </a:rPr>
              <a:t>5) REPLACE(): REPLACE (string, substring_to_replace, replacement_substring)</a:t>
            </a:r>
          </a:p>
          <a:p>
            <a:pPr marL="739247" lvl="1" indent="0">
              <a:buNone/>
            </a:pPr>
            <a:r>
              <a:rPr lang="en-US" sz="2968" dirty="0">
                <a:latin typeface="Times New Roman" panose="02020603050405020304" pitchFamily="18" charset="0"/>
                <a:cs typeface="Times New Roman" panose="02020603050405020304" pitchFamily="18" charset="0"/>
              </a:rPr>
              <a:t>SELECT REPLACE('Hello World', 'World', 'SQL') AS result;</a:t>
            </a:r>
          </a:p>
          <a:p>
            <a:pPr marL="0" indent="0">
              <a:buNone/>
            </a:pPr>
            <a:r>
              <a:rPr lang="en-US" sz="3615" dirty="0">
                <a:latin typeface="Times New Roman" panose="02020603050405020304" pitchFamily="18" charset="0"/>
                <a:cs typeface="Times New Roman" panose="02020603050405020304" pitchFamily="18" charset="0"/>
              </a:rPr>
              <a:t>6) RTRIM(): Trimming the right side space of the given string</a:t>
            </a:r>
          </a:p>
          <a:p>
            <a:pPr marL="739247" lvl="1" indent="0">
              <a:buNone/>
            </a:pPr>
            <a:r>
              <a:rPr lang="en-US" sz="2968" dirty="0">
                <a:latin typeface="Times New Roman" panose="02020603050405020304" pitchFamily="18" charset="0"/>
                <a:cs typeface="Times New Roman" panose="02020603050405020304" pitchFamily="18" charset="0"/>
              </a:rPr>
              <a:t>SELECT RTRIM('Hello World ') AS Result;</a:t>
            </a:r>
          </a:p>
          <a:p>
            <a:pPr marL="0" indent="0">
              <a:buNone/>
            </a:pPr>
            <a:r>
              <a:rPr lang="en-US" sz="3615" dirty="0">
                <a:latin typeface="Times New Roman" panose="02020603050405020304" pitchFamily="18" charset="0"/>
                <a:cs typeface="Times New Roman" panose="02020603050405020304" pitchFamily="18" charset="0"/>
              </a:rPr>
              <a:t>7) LTRIM(): Trimming the left side space of the given string</a:t>
            </a:r>
          </a:p>
          <a:p>
            <a:pPr marL="739247" lvl="1" indent="0">
              <a:buNone/>
            </a:pPr>
            <a:r>
              <a:rPr lang="en-US" sz="2968" dirty="0">
                <a:latin typeface="Times New Roman" panose="02020603050405020304" pitchFamily="18" charset="0"/>
                <a:cs typeface="Times New Roman" panose="02020603050405020304" pitchFamily="18" charset="0"/>
              </a:rPr>
              <a:t>SELECT LTRIM(' Hello World') AS Result;</a:t>
            </a:r>
          </a:p>
          <a:p>
            <a:pPr marL="0" indent="0">
              <a:buNone/>
            </a:pPr>
            <a:endParaRPr lang="en-IN" dirty="0"/>
          </a:p>
        </p:txBody>
      </p:sp>
    </p:spTree>
    <p:extLst>
      <p:ext uri="{BB962C8B-B14F-4D97-AF65-F5344CB8AC3E}">
        <p14:creationId xmlns:p14="http://schemas.microsoft.com/office/powerpoint/2010/main" val="34578068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D92F-6069-4B99-90F0-98D2ABA6256A}"/>
              </a:ext>
            </a:extLst>
          </p:cNvPr>
          <p:cNvSpPr>
            <a:spLocks noGrp="1"/>
          </p:cNvSpPr>
          <p:nvPr>
            <p:ph type="title"/>
          </p:nvPr>
        </p:nvSpPr>
        <p:spPr>
          <a:xfrm>
            <a:off x="1928939" y="554800"/>
            <a:ext cx="15855696" cy="1055375"/>
          </a:xfrm>
        </p:spPr>
        <p:txBody>
          <a:bodyPr>
            <a:normAutofit/>
          </a:bodyPr>
          <a:lstStyle/>
          <a:p>
            <a:r>
              <a:rPr lang="en-US" sz="6000" b="1" dirty="0">
                <a:latin typeface="Times New Roman" panose="02020603050405020304" pitchFamily="18" charset="0"/>
                <a:cs typeface="Times New Roman" panose="02020603050405020304" pitchFamily="18" charset="0"/>
              </a:rPr>
              <a:t>Date &amp; Time functions</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5C1E98-5E81-48B8-99CA-13EB1A665ECE}"/>
              </a:ext>
            </a:extLst>
          </p:cNvPr>
          <p:cNvSpPr>
            <a:spLocks noGrp="1"/>
          </p:cNvSpPr>
          <p:nvPr>
            <p:ph idx="1"/>
          </p:nvPr>
        </p:nvSpPr>
        <p:spPr>
          <a:xfrm>
            <a:off x="3456432" y="1536192"/>
            <a:ext cx="15855696" cy="8997696"/>
          </a:xfrm>
          <a:noFill/>
          <a:ln w="22225">
            <a:noFill/>
          </a:ln>
        </p:spPr>
        <p:txBody>
          <a:bodyPr>
            <a:normAutofit/>
          </a:bodyPr>
          <a:lstStyle/>
          <a:p>
            <a:pPr marL="0" indent="0">
              <a:buNone/>
            </a:pPr>
            <a:r>
              <a:rPr lang="en-US" sz="3200" dirty="0">
                <a:solidFill>
                  <a:schemeClr val="tx1"/>
                </a:solidFill>
                <a:latin typeface="Times New Roman" panose="02020603050405020304" pitchFamily="18" charset="0"/>
                <a:cs typeface="Times New Roman" panose="02020603050405020304" pitchFamily="18" charset="0"/>
              </a:rPr>
              <a:t>1. CURDATE(): Returns the current date. </a:t>
            </a:r>
          </a:p>
          <a:p>
            <a:pPr marL="739247" lvl="1" indent="0">
              <a:buNone/>
            </a:pPr>
            <a:r>
              <a:rPr lang="en-US" sz="2553" dirty="0">
                <a:solidFill>
                  <a:schemeClr val="tx1"/>
                </a:solidFill>
                <a:latin typeface="Times New Roman" panose="02020603050405020304" pitchFamily="18" charset="0"/>
                <a:cs typeface="Times New Roman" panose="02020603050405020304" pitchFamily="18" charset="0"/>
              </a:rPr>
              <a:t>SELECT CURDATE(); </a:t>
            </a:r>
          </a:p>
          <a:p>
            <a:pPr marL="739247" lvl="1" indent="0">
              <a:buNone/>
            </a:pPr>
            <a:r>
              <a:rPr lang="en-US" sz="2553" dirty="0">
                <a:solidFill>
                  <a:schemeClr val="tx1"/>
                </a:solidFill>
                <a:latin typeface="Times New Roman" panose="02020603050405020304" pitchFamily="18" charset="0"/>
                <a:cs typeface="Times New Roman" panose="02020603050405020304" pitchFamily="18" charset="0"/>
              </a:rPr>
              <a:t>    -- Returns the current date (e.g., '2024-06-28’)</a:t>
            </a:r>
          </a:p>
          <a:p>
            <a:pPr marL="0" indent="0">
              <a:buNone/>
            </a:pPr>
            <a:r>
              <a:rPr lang="en-US" sz="3200" dirty="0">
                <a:solidFill>
                  <a:schemeClr val="tx1"/>
                </a:solidFill>
                <a:latin typeface="Times New Roman" panose="02020603050405020304" pitchFamily="18" charset="0"/>
                <a:cs typeface="Times New Roman" panose="02020603050405020304" pitchFamily="18" charset="0"/>
              </a:rPr>
              <a:t>2. CURTIME(): Returns the current time. </a:t>
            </a:r>
          </a:p>
          <a:p>
            <a:pPr marL="739247" lvl="1" indent="0">
              <a:buNone/>
            </a:pPr>
            <a:r>
              <a:rPr lang="en-US" sz="2553" dirty="0">
                <a:solidFill>
                  <a:schemeClr val="tx1"/>
                </a:solidFill>
                <a:latin typeface="Times New Roman" panose="02020603050405020304" pitchFamily="18" charset="0"/>
                <a:cs typeface="Times New Roman" panose="02020603050405020304" pitchFamily="18" charset="0"/>
              </a:rPr>
              <a:t>SELECT CURTIME(); </a:t>
            </a:r>
          </a:p>
          <a:p>
            <a:pPr marL="739247" lvl="1" indent="0">
              <a:buNone/>
            </a:pPr>
            <a:r>
              <a:rPr lang="en-US" sz="2553" dirty="0">
                <a:solidFill>
                  <a:schemeClr val="tx1"/>
                </a:solidFill>
                <a:latin typeface="Times New Roman" panose="02020603050405020304" pitchFamily="18" charset="0"/>
                <a:cs typeface="Times New Roman" panose="02020603050405020304" pitchFamily="18" charset="0"/>
              </a:rPr>
              <a:t>    -- Returns the current time (e.g., '13:45:30’)</a:t>
            </a:r>
          </a:p>
          <a:p>
            <a:pPr marL="0" indent="0">
              <a:buNone/>
            </a:pPr>
            <a:r>
              <a:rPr lang="en-US" sz="3200" dirty="0">
                <a:solidFill>
                  <a:schemeClr val="tx1"/>
                </a:solidFill>
                <a:latin typeface="Times New Roman" panose="02020603050405020304" pitchFamily="18" charset="0"/>
                <a:cs typeface="Times New Roman" panose="02020603050405020304" pitchFamily="18" charset="0"/>
              </a:rPr>
              <a:t>3. NOW(): Returns the current date and time.</a:t>
            </a:r>
          </a:p>
          <a:p>
            <a:pPr marL="739247" lvl="1" indent="0">
              <a:buNone/>
            </a:pPr>
            <a:r>
              <a:rPr lang="en-US" sz="2553" dirty="0">
                <a:solidFill>
                  <a:schemeClr val="tx1"/>
                </a:solidFill>
                <a:latin typeface="Times New Roman" panose="02020603050405020304" pitchFamily="18" charset="0"/>
                <a:cs typeface="Times New Roman" panose="02020603050405020304" pitchFamily="18" charset="0"/>
              </a:rPr>
              <a:t>SELECT NOW(); </a:t>
            </a:r>
          </a:p>
          <a:p>
            <a:pPr marL="739247" lvl="1" indent="0">
              <a:buNone/>
            </a:pPr>
            <a:r>
              <a:rPr lang="en-US" sz="2553" dirty="0">
                <a:solidFill>
                  <a:schemeClr val="tx1"/>
                </a:solidFill>
                <a:latin typeface="Times New Roman" panose="02020603050405020304" pitchFamily="18" charset="0"/>
                <a:cs typeface="Times New Roman" panose="02020603050405020304" pitchFamily="18" charset="0"/>
              </a:rPr>
              <a:t>   -- Returns the current timestamp (e.g., '2024-06-28 13:45:30’)</a:t>
            </a:r>
            <a:endParaRPr lang="en-US" sz="2553" dirty="0">
              <a:latin typeface="Times New Roman" panose="02020603050405020304" pitchFamily="18" charset="0"/>
              <a:cs typeface="Times New Roman" panose="02020603050405020304" pitchFamily="18" charset="0"/>
            </a:endParaRPr>
          </a:p>
          <a:p>
            <a:pPr marL="0" indent="0">
              <a:buNone/>
            </a:pPr>
            <a:r>
              <a:rPr lang="en-US" sz="3200" dirty="0">
                <a:solidFill>
                  <a:schemeClr val="tx1"/>
                </a:solidFill>
                <a:latin typeface="Times New Roman" panose="02020603050405020304" pitchFamily="18" charset="0"/>
                <a:cs typeface="Times New Roman" panose="02020603050405020304" pitchFamily="18" charset="0"/>
              </a:rPr>
              <a:t>4. Year()/month()………: Extracting year month from date column.</a:t>
            </a:r>
          </a:p>
          <a:p>
            <a:pPr marL="739247" lvl="1" indent="0">
              <a:buNone/>
            </a:pPr>
            <a:r>
              <a:rPr lang="en-US" sz="2553" dirty="0">
                <a:latin typeface="Times New Roman" panose="02020603050405020304" pitchFamily="18" charset="0"/>
                <a:cs typeface="Times New Roman" panose="02020603050405020304" pitchFamily="18" charset="0"/>
              </a:rPr>
              <a:t>   -- select year(date) from table </a:t>
            </a:r>
            <a:endParaRPr lang="en-US" sz="2553" dirty="0">
              <a:solidFill>
                <a:schemeClr val="tx1"/>
              </a:solidFill>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5</a:t>
            </a:r>
            <a:r>
              <a:rPr lang="en-US" sz="3200" dirty="0">
                <a:solidFill>
                  <a:schemeClr val="tx1"/>
                </a:solidFill>
                <a:latin typeface="Times New Roman" panose="02020603050405020304" pitchFamily="18" charset="0"/>
                <a:cs typeface="Times New Roman" panose="02020603050405020304" pitchFamily="18" charset="0"/>
              </a:rPr>
              <a:t>. DATE_FORMAT(): Formats a date as specified.   </a:t>
            </a:r>
          </a:p>
          <a:p>
            <a:pPr marL="739247" lvl="1" indent="0">
              <a:buNone/>
            </a:pPr>
            <a:r>
              <a:rPr lang="en-US" sz="2553" dirty="0">
                <a:solidFill>
                  <a:schemeClr val="tx1"/>
                </a:solidFill>
                <a:latin typeface="Times New Roman" panose="02020603050405020304" pitchFamily="18" charset="0"/>
                <a:cs typeface="Times New Roman" panose="02020603050405020304" pitchFamily="18" charset="0"/>
              </a:rPr>
              <a:t>SELECT DATE_FORMAT(payment_date, '%Y-%m-%d') AS formatted_date  FROM payments;</a:t>
            </a:r>
          </a:p>
          <a:p>
            <a:pPr marL="739247" lvl="1" indent="0">
              <a:buNone/>
            </a:pPr>
            <a:r>
              <a:rPr lang="en-US" sz="2553" dirty="0">
                <a:solidFill>
                  <a:schemeClr val="tx1"/>
                </a:solidFill>
                <a:latin typeface="Times New Roman" panose="02020603050405020304" pitchFamily="18" charset="0"/>
                <a:cs typeface="Times New Roman" panose="02020603050405020304" pitchFamily="18" charset="0"/>
              </a:rPr>
              <a:t>   -- Formats payment_date in 'YYYY-MM-DD' format</a:t>
            </a:r>
            <a:endParaRPr lang="en-IN" sz="2553"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802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1764-9036-4D44-BCEA-1892CDE6725C}"/>
              </a:ext>
            </a:extLst>
          </p:cNvPr>
          <p:cNvSpPr>
            <a:spLocks noGrp="1"/>
          </p:cNvSpPr>
          <p:nvPr>
            <p:ph type="title"/>
          </p:nvPr>
        </p:nvSpPr>
        <p:spPr>
          <a:xfrm>
            <a:off x="2047367" y="938849"/>
            <a:ext cx="15307056" cy="1493456"/>
          </a:xfrm>
        </p:spPr>
        <p:txBody>
          <a:bodyPr anchor="ctr">
            <a:normAutofit/>
          </a:bodyPr>
          <a:lstStyle/>
          <a:p>
            <a:r>
              <a:rPr lang="en-US" sz="6000" b="1" dirty="0">
                <a:latin typeface="Times New Roman" panose="02020603050405020304" pitchFamily="18" charset="0"/>
                <a:cs typeface="Times New Roman" panose="02020603050405020304" pitchFamily="18" charset="0"/>
              </a:rPr>
              <a:t>Date &amp; Time functions</a:t>
            </a:r>
            <a:endParaRPr lang="en-IN" sz="60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D0F840-0523-4539-95C6-3F1BBF068E69}"/>
              </a:ext>
            </a:extLst>
          </p:cNvPr>
          <p:cNvSpPr>
            <a:spLocks noGrp="1"/>
          </p:cNvSpPr>
          <p:nvPr>
            <p:ph idx="1"/>
          </p:nvPr>
        </p:nvSpPr>
        <p:spPr>
          <a:xfrm>
            <a:off x="2359152" y="1993393"/>
            <a:ext cx="15307056" cy="8595359"/>
          </a:xfrm>
          <a:noFill/>
          <a:ln w="22225">
            <a:noFill/>
          </a:ln>
        </p:spPr>
        <p:txBody>
          <a:bodyPr>
            <a:noAutofit/>
          </a:bodyPr>
          <a:lstStyle/>
          <a:p>
            <a:pPr marL="0" indent="0">
              <a:buNone/>
            </a:pPr>
            <a:r>
              <a:rPr lang="en-US" sz="3600" dirty="0">
                <a:solidFill>
                  <a:schemeClr val="tx1"/>
                </a:solidFill>
                <a:latin typeface="Times New Roman" panose="02020603050405020304" pitchFamily="18" charset="0"/>
                <a:cs typeface="Times New Roman" panose="02020603050405020304" pitchFamily="18" charset="0"/>
              </a:rPr>
              <a:t>5. DATE_ADD() and DATE_SUB(): Adds or subtracts a specified interval  to/from a date.</a:t>
            </a:r>
          </a:p>
          <a:p>
            <a:pPr marL="739247" lvl="1" indent="0">
              <a:buNone/>
            </a:pPr>
            <a:r>
              <a:rPr lang="en-US" sz="2953" dirty="0">
                <a:solidFill>
                  <a:schemeClr val="tx1"/>
                </a:solidFill>
                <a:latin typeface="Times New Roman" panose="02020603050405020304" pitchFamily="18" charset="0"/>
                <a:cs typeface="Times New Roman" panose="02020603050405020304" pitchFamily="18" charset="0"/>
              </a:rPr>
              <a:t>SELECT DATE_ADD(order_date, INTERVAL 7 DAY) AS future_date FROM orders;</a:t>
            </a:r>
          </a:p>
          <a:p>
            <a:pPr marL="739247" lvl="1" indent="0">
              <a:buNone/>
            </a:pPr>
            <a:r>
              <a:rPr lang="en-US" sz="2953" dirty="0">
                <a:solidFill>
                  <a:schemeClr val="tx1"/>
                </a:solidFill>
                <a:latin typeface="Times New Roman" panose="02020603050405020304" pitchFamily="18" charset="0"/>
                <a:cs typeface="Times New Roman" panose="02020603050405020304" pitchFamily="18" charset="0"/>
              </a:rPr>
              <a:t>   -- Adds 7 days to the order_date</a:t>
            </a:r>
          </a:p>
          <a:p>
            <a:pPr marL="0" indent="0">
              <a:buNone/>
            </a:pP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6. DATEDIFF(): Calculates the difference between two dates.</a:t>
            </a:r>
          </a:p>
          <a:p>
            <a:pPr marL="739247" lvl="1" indent="0">
              <a:buNone/>
            </a:pPr>
            <a:r>
              <a:rPr lang="en-US" sz="2953" dirty="0">
                <a:solidFill>
                  <a:schemeClr val="tx1"/>
                </a:solidFill>
                <a:latin typeface="Times New Roman" panose="02020603050405020304" pitchFamily="18" charset="0"/>
                <a:cs typeface="Times New Roman" panose="02020603050405020304" pitchFamily="18" charset="0"/>
              </a:rPr>
              <a:t>SELECT DATEDIFF(CURDATE(), hire_date) AS days_since_hire FROM employees;</a:t>
            </a:r>
          </a:p>
          <a:p>
            <a:pPr marL="739247" lvl="1" indent="0">
              <a:buNone/>
            </a:pPr>
            <a:r>
              <a:rPr lang="en-US" sz="2953" dirty="0">
                <a:solidFill>
                  <a:schemeClr val="tx1"/>
                </a:solidFill>
                <a:latin typeface="Times New Roman" panose="02020603050405020304" pitchFamily="18" charset="0"/>
                <a:cs typeface="Times New Roman" panose="02020603050405020304" pitchFamily="18" charset="0"/>
              </a:rPr>
              <a:t>    -- Calculates days since hire_date to current date</a:t>
            </a:r>
            <a:br>
              <a:rPr lang="en-US" sz="2953" dirty="0">
                <a:latin typeface="Times New Roman" panose="02020603050405020304" pitchFamily="18" charset="0"/>
                <a:cs typeface="Times New Roman" panose="02020603050405020304" pitchFamily="18" charset="0"/>
              </a:rPr>
            </a:br>
            <a:endParaRPr lang="en-IN" sz="295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2249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A0F1-25CC-47BC-8C0B-4BEB8ADBB3C4}"/>
              </a:ext>
            </a:extLst>
          </p:cNvPr>
          <p:cNvSpPr>
            <a:spLocks noGrp="1"/>
          </p:cNvSpPr>
          <p:nvPr>
            <p:ph type="title"/>
          </p:nvPr>
        </p:nvSpPr>
        <p:spPr>
          <a:xfrm>
            <a:off x="2375618" y="1006022"/>
            <a:ext cx="14983692" cy="1661651"/>
          </a:xfrm>
        </p:spPr>
        <p:txBody>
          <a:bodyPr>
            <a:normAutofit/>
          </a:bodyPr>
          <a:lstStyle/>
          <a:p>
            <a:r>
              <a:rPr lang="en-IN" sz="5400" b="1" dirty="0">
                <a:latin typeface="Times New Roman" panose="02020603050405020304" pitchFamily="18" charset="0"/>
                <a:cs typeface="Times New Roman" panose="02020603050405020304" pitchFamily="18" charset="0"/>
              </a:rPr>
              <a:t>AGGREGATE FUNCTIONS</a:t>
            </a:r>
          </a:p>
        </p:txBody>
      </p:sp>
      <p:sp>
        <p:nvSpPr>
          <p:cNvPr id="3" name="Content Placeholder 2">
            <a:extLst>
              <a:ext uri="{FF2B5EF4-FFF2-40B4-BE49-F238E27FC236}">
                <a16:creationId xmlns:a16="http://schemas.microsoft.com/office/drawing/2014/main" id="{C71D30AA-6690-4358-86C1-E96A994111E8}"/>
              </a:ext>
            </a:extLst>
          </p:cNvPr>
          <p:cNvSpPr>
            <a:spLocks noGrp="1"/>
          </p:cNvSpPr>
          <p:nvPr>
            <p:ph idx="1"/>
          </p:nvPr>
        </p:nvSpPr>
        <p:spPr>
          <a:xfrm>
            <a:off x="2375618" y="3071078"/>
            <a:ext cx="14983692" cy="6291230"/>
          </a:xfrm>
          <a:noFill/>
          <a:ln w="19050">
            <a:noFill/>
          </a:ln>
        </p:spPr>
        <p:txBody>
          <a:bodyPr>
            <a:normAutofit/>
          </a:bodyPr>
          <a:lstStyle/>
          <a:p>
            <a:r>
              <a:rPr lang="en-US" sz="3615" dirty="0">
                <a:latin typeface="Times New Roman" panose="02020603050405020304" pitchFamily="18" charset="0"/>
                <a:cs typeface="Times New Roman" panose="02020603050405020304" pitchFamily="18" charset="0"/>
              </a:rPr>
              <a:t>These are used to perform calculations on groups of rows or entire result sets. They provide insights into data by summarizing and processing information.</a:t>
            </a:r>
          </a:p>
          <a:p>
            <a:r>
              <a:rPr lang="en-US" sz="3615" dirty="0">
                <a:latin typeface="Times New Roman" panose="02020603050405020304" pitchFamily="18" charset="0"/>
                <a:cs typeface="Times New Roman" panose="02020603050405020304" pitchFamily="18" charset="0"/>
              </a:rPr>
              <a:t>Common Aggregate Functions: - </a:t>
            </a:r>
          </a:p>
          <a:p>
            <a:pPr marL="1255545" lvl="1" indent="-516298">
              <a:buAutoNum type="arabicParenR"/>
            </a:pPr>
            <a:r>
              <a:rPr lang="en-US" sz="2968" b="1" dirty="0">
                <a:latin typeface="Times New Roman" panose="02020603050405020304" pitchFamily="18" charset="0"/>
                <a:cs typeface="Times New Roman" panose="02020603050405020304" pitchFamily="18" charset="0"/>
              </a:rPr>
              <a:t>COUNT()</a:t>
            </a:r>
            <a:r>
              <a:rPr lang="en-US" sz="2968" dirty="0">
                <a:latin typeface="Times New Roman" panose="02020603050405020304" pitchFamily="18" charset="0"/>
                <a:cs typeface="Times New Roman" panose="02020603050405020304" pitchFamily="18" charset="0"/>
              </a:rPr>
              <a:t>: Counts the number of rows in a group or result set. </a:t>
            </a:r>
          </a:p>
          <a:p>
            <a:pPr marL="1255545" lvl="1" indent="-516298">
              <a:buAutoNum type="arabicParenR"/>
            </a:pPr>
            <a:r>
              <a:rPr lang="en-US" sz="2968" b="1" dirty="0">
                <a:latin typeface="Times New Roman" panose="02020603050405020304" pitchFamily="18" charset="0"/>
                <a:cs typeface="Times New Roman" panose="02020603050405020304" pitchFamily="18" charset="0"/>
              </a:rPr>
              <a:t>SUM()</a:t>
            </a:r>
            <a:r>
              <a:rPr lang="en-US" sz="2968" dirty="0">
                <a:latin typeface="Times New Roman" panose="02020603050405020304" pitchFamily="18" charset="0"/>
                <a:cs typeface="Times New Roman" panose="02020603050405020304" pitchFamily="18" charset="0"/>
              </a:rPr>
              <a:t>: Calculates the sum of numeric values in a group or result set. </a:t>
            </a:r>
          </a:p>
          <a:p>
            <a:pPr marL="1255545" lvl="1" indent="-516298">
              <a:buAutoNum type="arabicParenR"/>
            </a:pPr>
            <a:r>
              <a:rPr lang="en-US" sz="2968" b="1" dirty="0">
                <a:latin typeface="Times New Roman" panose="02020603050405020304" pitchFamily="18" charset="0"/>
                <a:cs typeface="Times New Roman" panose="02020603050405020304" pitchFamily="18" charset="0"/>
              </a:rPr>
              <a:t>AVG()</a:t>
            </a:r>
            <a:r>
              <a:rPr lang="en-US" sz="2968" dirty="0">
                <a:latin typeface="Times New Roman" panose="02020603050405020304" pitchFamily="18" charset="0"/>
                <a:cs typeface="Times New Roman" panose="02020603050405020304" pitchFamily="18" charset="0"/>
              </a:rPr>
              <a:t>: Computes the average of numeric values in a group or result set.  </a:t>
            </a:r>
          </a:p>
          <a:p>
            <a:pPr marL="1255545" lvl="1" indent="-516298">
              <a:buAutoNum type="arabicParenR"/>
            </a:pPr>
            <a:r>
              <a:rPr lang="en-US" sz="2968" b="1" dirty="0">
                <a:latin typeface="Times New Roman" panose="02020603050405020304" pitchFamily="18" charset="0"/>
                <a:cs typeface="Times New Roman" panose="02020603050405020304" pitchFamily="18" charset="0"/>
              </a:rPr>
              <a:t>MAX()</a:t>
            </a:r>
            <a:r>
              <a:rPr lang="en-US" sz="2968" dirty="0">
                <a:latin typeface="Times New Roman" panose="02020603050405020304" pitchFamily="18" charset="0"/>
                <a:cs typeface="Times New Roman" panose="02020603050405020304" pitchFamily="18" charset="0"/>
              </a:rPr>
              <a:t>: Finds the maximum value in a group or result set. </a:t>
            </a:r>
          </a:p>
          <a:p>
            <a:pPr marL="1255545" lvl="1" indent="-516298">
              <a:buAutoNum type="arabicParenR"/>
            </a:pPr>
            <a:r>
              <a:rPr lang="en-US" sz="2968" b="1" dirty="0">
                <a:latin typeface="Times New Roman" panose="02020603050405020304" pitchFamily="18" charset="0"/>
                <a:cs typeface="Times New Roman" panose="02020603050405020304" pitchFamily="18" charset="0"/>
              </a:rPr>
              <a:t>MIN()</a:t>
            </a:r>
            <a:r>
              <a:rPr lang="en-US" sz="2968" dirty="0">
                <a:latin typeface="Times New Roman" panose="02020603050405020304" pitchFamily="18" charset="0"/>
                <a:cs typeface="Times New Roman" panose="02020603050405020304" pitchFamily="18" charset="0"/>
              </a:rPr>
              <a:t>: Retrieves the minimum value in a group or result set. </a:t>
            </a:r>
            <a:endParaRPr lang="en-IN" sz="29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5783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A6AD-4387-41FC-BBB9-87D5AA6D6B9F}"/>
              </a:ext>
            </a:extLst>
          </p:cNvPr>
          <p:cNvSpPr>
            <a:spLocks noGrp="1"/>
          </p:cNvSpPr>
          <p:nvPr>
            <p:ph type="title"/>
          </p:nvPr>
        </p:nvSpPr>
        <p:spPr>
          <a:xfrm>
            <a:off x="2198856" y="472653"/>
            <a:ext cx="16199528" cy="2833774"/>
          </a:xfrm>
        </p:spPr>
        <p:txBody>
          <a:bodyPr>
            <a:normAutofit/>
          </a:bodyPr>
          <a:lstStyle/>
          <a:p>
            <a:r>
              <a:rPr lang="en-US" sz="6000" b="1" dirty="0">
                <a:latin typeface="Times New Roman" panose="02020603050405020304" pitchFamily="18" charset="0"/>
                <a:cs typeface="Times New Roman" panose="02020603050405020304" pitchFamily="18" charset="0"/>
              </a:rPr>
              <a:t>LIMIT</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FCC3DC-8AB4-4F92-9810-DA64D72ECD97}"/>
              </a:ext>
            </a:extLst>
          </p:cNvPr>
          <p:cNvSpPr>
            <a:spLocks noGrp="1"/>
          </p:cNvSpPr>
          <p:nvPr>
            <p:ph idx="1"/>
          </p:nvPr>
        </p:nvSpPr>
        <p:spPr>
          <a:xfrm>
            <a:off x="2345160" y="2392027"/>
            <a:ext cx="16199528" cy="5051515"/>
          </a:xfrm>
          <a:noFill/>
          <a:ln w="19050">
            <a:noFill/>
          </a:ln>
        </p:spPr>
        <p:txBody>
          <a:bodyPr>
            <a:normAutofit/>
          </a:bodyPr>
          <a:lstStyle/>
          <a:p>
            <a:r>
              <a:rPr lang="en-US" sz="3615" dirty="0">
                <a:latin typeface="Times New Roman" panose="02020603050405020304" pitchFamily="18" charset="0"/>
                <a:cs typeface="Times New Roman" panose="02020603050405020304" pitchFamily="18" charset="0"/>
              </a:rPr>
              <a:t>It is used to specify the maximum number of records to return in a result set</a:t>
            </a:r>
          </a:p>
          <a:p>
            <a:pPr marL="739247" lvl="1" indent="0">
              <a:buNone/>
            </a:pPr>
            <a:r>
              <a:rPr lang="en-US" sz="2968" dirty="0">
                <a:latin typeface="Times New Roman" panose="02020603050405020304" pitchFamily="18" charset="0"/>
                <a:cs typeface="Times New Roman" panose="02020603050405020304" pitchFamily="18" charset="0"/>
              </a:rPr>
              <a:t>SELECT * FROM employees LIMIT 10</a:t>
            </a:r>
          </a:p>
          <a:p>
            <a:r>
              <a:rPr lang="en-US" sz="3615" dirty="0">
                <a:latin typeface="Times New Roman" panose="02020603050405020304" pitchFamily="18" charset="0"/>
                <a:cs typeface="Times New Roman" panose="02020603050405020304" pitchFamily="18" charset="0"/>
              </a:rPr>
              <a:t>This query returns the first 10 rows from the employees table.</a:t>
            </a:r>
            <a:endParaRPr lang="en-IN" sz="361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1154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31A5-4A5D-4424-B288-8215DB48A35A}"/>
              </a:ext>
            </a:extLst>
          </p:cNvPr>
          <p:cNvSpPr>
            <a:spLocks noGrp="1"/>
          </p:cNvSpPr>
          <p:nvPr>
            <p:ph type="title"/>
          </p:nvPr>
        </p:nvSpPr>
        <p:spPr>
          <a:xfrm>
            <a:off x="2551708" y="861947"/>
            <a:ext cx="14551472" cy="1629635"/>
          </a:xfrm>
        </p:spPr>
        <p:txBody>
          <a:bodyPr>
            <a:normAutofit/>
          </a:bodyPr>
          <a:lstStyle/>
          <a:p>
            <a:r>
              <a:rPr lang="en-IN" sz="5400" b="1" dirty="0">
                <a:latin typeface="Times New Roman" panose="02020603050405020304" pitchFamily="18" charset="0"/>
                <a:cs typeface="Times New Roman" panose="02020603050405020304" pitchFamily="18" charset="0"/>
              </a:rPr>
              <a:t>ORDER BY</a:t>
            </a:r>
          </a:p>
        </p:txBody>
      </p:sp>
      <p:sp>
        <p:nvSpPr>
          <p:cNvPr id="3" name="Content Placeholder 2">
            <a:extLst>
              <a:ext uri="{FF2B5EF4-FFF2-40B4-BE49-F238E27FC236}">
                <a16:creationId xmlns:a16="http://schemas.microsoft.com/office/drawing/2014/main" id="{632A91DC-3D5C-4ABE-81CA-1F4A7F251837}"/>
              </a:ext>
            </a:extLst>
          </p:cNvPr>
          <p:cNvSpPr>
            <a:spLocks noGrp="1"/>
          </p:cNvSpPr>
          <p:nvPr>
            <p:ph idx="1"/>
          </p:nvPr>
        </p:nvSpPr>
        <p:spPr>
          <a:xfrm>
            <a:off x="2866426" y="2166147"/>
            <a:ext cx="15659317" cy="8060594"/>
          </a:xfrm>
          <a:noFill/>
          <a:ln w="19050">
            <a:noFill/>
          </a:ln>
        </p:spPr>
        <p:txBody>
          <a:bodyPr>
            <a:noAutofit/>
          </a:bodyPr>
          <a:lstStyle/>
          <a:p>
            <a:r>
              <a:rPr lang="en-US" sz="3615" dirty="0">
                <a:latin typeface="Times New Roman" panose="02020603050405020304" pitchFamily="18" charset="0"/>
                <a:cs typeface="Times New Roman" panose="02020603050405020304" pitchFamily="18" charset="0"/>
              </a:rPr>
              <a:t>The ORDER BY clause allows you to sort the result set of a query based on one or more columns. </a:t>
            </a:r>
          </a:p>
          <a:p>
            <a:r>
              <a:rPr lang="en-US" sz="3615" dirty="0">
                <a:latin typeface="Times New Roman" panose="02020603050405020304" pitchFamily="18" charset="0"/>
                <a:cs typeface="Times New Roman" panose="02020603050405020304" pitchFamily="18" charset="0"/>
              </a:rPr>
              <a:t>Syntax: SELECT column1, column2 FROM table_name ORDER BY column1 [ASC|DESC];</a:t>
            </a:r>
          </a:p>
          <a:p>
            <a:r>
              <a:rPr lang="en-US" sz="3615" dirty="0">
                <a:latin typeface="Times New Roman" panose="02020603050405020304" pitchFamily="18" charset="0"/>
                <a:cs typeface="Times New Roman" panose="02020603050405020304" pitchFamily="18" charset="0"/>
              </a:rPr>
              <a:t>By default, the ORDER BY clause sorts in ascending order (smallest to largest).</a:t>
            </a:r>
          </a:p>
          <a:p>
            <a:r>
              <a:rPr lang="en-US" sz="3615" dirty="0">
                <a:latin typeface="Times New Roman" panose="02020603050405020304" pitchFamily="18" charset="0"/>
                <a:cs typeface="Times New Roman" panose="02020603050405020304" pitchFamily="18" charset="0"/>
              </a:rPr>
              <a:t>You can explicitly specify descending order using the DESC keyword. </a:t>
            </a:r>
          </a:p>
          <a:p>
            <a:r>
              <a:rPr lang="en-US" sz="3615" dirty="0">
                <a:latin typeface="Times New Roman" panose="02020603050405020304" pitchFamily="18" charset="0"/>
                <a:cs typeface="Times New Roman" panose="02020603050405020304" pitchFamily="18" charset="0"/>
              </a:rPr>
              <a:t>Example: </a:t>
            </a:r>
          </a:p>
          <a:p>
            <a:pPr marL="1255545" lvl="1" indent="-516298">
              <a:buAutoNum type="arabicParenR"/>
            </a:pPr>
            <a:r>
              <a:rPr lang="en-US" sz="2968" dirty="0">
                <a:latin typeface="Times New Roman" panose="02020603050405020304" pitchFamily="18" charset="0"/>
                <a:cs typeface="Times New Roman" panose="02020603050405020304" pitchFamily="18" charset="0"/>
              </a:rPr>
              <a:t>SELECT product_name, price FROM products ORDER BY price DESC;</a:t>
            </a:r>
          </a:p>
          <a:p>
            <a:pPr marL="1255545" lvl="1" indent="-516298">
              <a:buAutoNum type="arabicParenR"/>
            </a:pPr>
            <a:r>
              <a:rPr lang="en-US" sz="2968" dirty="0">
                <a:latin typeface="Times New Roman" panose="02020603050405020304" pitchFamily="18" charset="0"/>
                <a:cs typeface="Times New Roman" panose="02020603050405020304" pitchFamily="18" charset="0"/>
              </a:rPr>
              <a:t>SELECT first_name, last_name FROM employees ORDER BY last_name, first_name;</a:t>
            </a:r>
            <a:endParaRPr lang="en-IN" sz="29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987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645F-F284-4263-81D4-46B07896FDF9}"/>
              </a:ext>
            </a:extLst>
          </p:cNvPr>
          <p:cNvSpPr>
            <a:spLocks noGrp="1"/>
          </p:cNvSpPr>
          <p:nvPr>
            <p:ph type="title"/>
          </p:nvPr>
        </p:nvSpPr>
        <p:spPr>
          <a:xfrm>
            <a:off x="934222" y="544916"/>
            <a:ext cx="17868801" cy="915440"/>
          </a:xfrm>
        </p:spPr>
        <p:txBody>
          <a:bodyPr>
            <a:normAutofit fontScale="90000"/>
          </a:bodyPr>
          <a:lstStyle/>
          <a:p>
            <a:r>
              <a:rPr lang="en-US" b="1" dirty="0">
                <a:latin typeface="Times New Roman" panose="02020603050405020304" pitchFamily="18" charset="0"/>
                <a:cs typeface="Times New Roman" panose="02020603050405020304" pitchFamily="18" charset="0"/>
              </a:rPr>
              <a:t>ORDER BY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3C116E-FFCD-4E33-8A29-287DB3E5610A}"/>
              </a:ext>
            </a:extLst>
          </p:cNvPr>
          <p:cNvSpPr>
            <a:spLocks noGrp="1"/>
          </p:cNvSpPr>
          <p:nvPr>
            <p:ph idx="1"/>
          </p:nvPr>
        </p:nvSpPr>
        <p:spPr>
          <a:xfrm>
            <a:off x="2355304" y="1635073"/>
            <a:ext cx="16447719" cy="8222159"/>
          </a:xfrm>
          <a:noFill/>
          <a:ln w="19050">
            <a:noFill/>
          </a:ln>
        </p:spPr>
        <p:txBody>
          <a:bodyPr>
            <a:noAutofit/>
          </a:bodyPr>
          <a:lstStyle/>
          <a:p>
            <a:r>
              <a:rPr lang="en-US" sz="3615" dirty="0">
                <a:latin typeface="Times New Roman" panose="02020603050405020304" pitchFamily="18" charset="0"/>
                <a:cs typeface="Times New Roman" panose="02020603050405020304" pitchFamily="18" charset="0"/>
              </a:rPr>
              <a:t>Sorting by Expressions: It's possible to sort by calculated expressions, not just column values. </a:t>
            </a:r>
          </a:p>
          <a:p>
            <a:r>
              <a:rPr lang="en-US" sz="3615" dirty="0">
                <a:latin typeface="Times New Roman" panose="02020603050405020304" pitchFamily="18" charset="0"/>
                <a:cs typeface="Times New Roman" panose="02020603050405020304" pitchFamily="18" charset="0"/>
              </a:rPr>
              <a:t>Example: </a:t>
            </a:r>
          </a:p>
          <a:p>
            <a:pPr marL="739247" lvl="1" indent="0">
              <a:buNone/>
            </a:pPr>
            <a:r>
              <a:rPr lang="en-US" sz="2968" dirty="0">
                <a:latin typeface="Times New Roman" panose="02020603050405020304" pitchFamily="18" charset="0"/>
                <a:cs typeface="Times New Roman" panose="02020603050405020304" pitchFamily="18" charset="0"/>
              </a:rPr>
              <a:t>SELECT product_name, price, price * 1.1 AS discounted_price FROM products ORDER</a:t>
            </a:r>
          </a:p>
          <a:p>
            <a:pPr marL="739247" lvl="1" indent="0">
              <a:buNone/>
            </a:pPr>
            <a:r>
              <a:rPr lang="en-US" sz="2968" dirty="0">
                <a:latin typeface="Times New Roman" panose="02020603050405020304" pitchFamily="18" charset="0"/>
                <a:cs typeface="Times New Roman" panose="02020603050405020304" pitchFamily="18" charset="0"/>
              </a:rPr>
              <a:t>   BY discounted_price;</a:t>
            </a:r>
            <a:endParaRPr lang="en-US" sz="3615" dirty="0">
              <a:latin typeface="Times New Roman" panose="02020603050405020304" pitchFamily="18" charset="0"/>
              <a:cs typeface="Times New Roman" panose="02020603050405020304" pitchFamily="18" charset="0"/>
            </a:endParaRPr>
          </a:p>
          <a:p>
            <a:r>
              <a:rPr lang="en-US" sz="3615" dirty="0">
                <a:latin typeface="Times New Roman" panose="02020603050405020304" pitchFamily="18" charset="0"/>
                <a:cs typeface="Times New Roman" panose="02020603050405020304" pitchFamily="18" charset="0"/>
              </a:rPr>
              <a:t>Sorting NULL Values: By default, NULL values are considered the smallest in ascending order and the largest in descending order.</a:t>
            </a:r>
          </a:p>
          <a:p>
            <a:r>
              <a:rPr lang="en-US" sz="3615" dirty="0">
                <a:latin typeface="Times New Roman" panose="02020603050405020304" pitchFamily="18" charset="0"/>
                <a:cs typeface="Times New Roman" panose="02020603050405020304" pitchFamily="18" charset="0"/>
              </a:rPr>
              <a:t>You can control the sorting behavior of NULL values using the NULLS FIRST or NULLS LAST options.</a:t>
            </a:r>
          </a:p>
          <a:p>
            <a:pPr marL="0" indent="0">
              <a:buNone/>
            </a:pPr>
            <a:r>
              <a:rPr lang="en-US" sz="3615" dirty="0">
                <a:latin typeface="Times New Roman" panose="02020603050405020304" pitchFamily="18" charset="0"/>
                <a:cs typeface="Times New Roman" panose="02020603050405020304" pitchFamily="18" charset="0"/>
              </a:rPr>
              <a:t>   Example: </a:t>
            </a:r>
          </a:p>
          <a:p>
            <a:pPr marL="739247" lvl="1" indent="0">
              <a:buNone/>
            </a:pPr>
            <a:r>
              <a:rPr lang="en-US" sz="2968" dirty="0">
                <a:latin typeface="Times New Roman" panose="02020603050405020304" pitchFamily="18" charset="0"/>
                <a:cs typeface="Times New Roman" panose="02020603050405020304" pitchFamily="18" charset="0"/>
              </a:rPr>
              <a:t>SELECT column_name FROM table_name ORDER BY column_name NULLS LAST; </a:t>
            </a:r>
            <a:endParaRPr lang="en-IN" sz="296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16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2000"/>
          </a:schemeClr>
        </a:solidFill>
        <a:effectLst/>
      </p:bgPr>
    </p:bg>
    <p:spTree>
      <p:nvGrpSpPr>
        <p:cNvPr id="1" name="">
          <a:extLst>
            <a:ext uri="{FF2B5EF4-FFF2-40B4-BE49-F238E27FC236}">
              <a16:creationId xmlns:a16="http://schemas.microsoft.com/office/drawing/2014/main" id="{1DCE09A7-1F90-B192-5929-B38D3B83C6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43D32-7B70-C820-A2D3-8E3F765B9A71}"/>
              </a:ext>
            </a:extLst>
          </p:cNvPr>
          <p:cNvSpPr>
            <a:spLocks noGrp="1"/>
          </p:cNvSpPr>
          <p:nvPr>
            <p:ph type="title"/>
          </p:nvPr>
        </p:nvSpPr>
        <p:spPr>
          <a:xfrm>
            <a:off x="2313811" y="981836"/>
            <a:ext cx="15954513" cy="1398728"/>
          </a:xfrm>
        </p:spPr>
        <p:txBody>
          <a:bodyPr>
            <a:noAutofit/>
          </a:bodyPr>
          <a:lstStyle/>
          <a:p>
            <a:r>
              <a:rPr lang="en-US" sz="7200" b="1" dirty="0">
                <a:latin typeface="Times New Roman" panose="02020603050405020304" pitchFamily="18" charset="0"/>
                <a:cs typeface="Times New Roman" panose="02020603050405020304" pitchFamily="18" charset="0"/>
              </a:rPr>
              <a:t>Difference b/w DBMS &amp; Database</a:t>
            </a:r>
            <a:endParaRPr lang="en-IN"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022F51-E348-079C-CE58-C8212A095FC8}"/>
              </a:ext>
            </a:extLst>
          </p:cNvPr>
          <p:cNvSpPr>
            <a:spLocks noGrp="1"/>
          </p:cNvSpPr>
          <p:nvPr>
            <p:ph sz="half" idx="1"/>
          </p:nvPr>
        </p:nvSpPr>
        <p:spPr>
          <a:xfrm>
            <a:off x="2313811" y="2523744"/>
            <a:ext cx="16687422" cy="7842220"/>
          </a:xfrm>
          <a:noFill/>
          <a:ln w="19050">
            <a:noFill/>
          </a:ln>
        </p:spPr>
        <p:txBody>
          <a:bodyPr>
            <a:normAutofit/>
          </a:bodyPr>
          <a:lstStyle/>
          <a:p>
            <a:pPr defTabSz="914400" eaLnBrk="0" fontAlgn="base" hangingPunct="0">
              <a:spcBef>
                <a:spcPct val="0"/>
              </a:spcBef>
              <a:spcAft>
                <a:spcPct val="0"/>
              </a:spcAft>
              <a:buClrTx/>
              <a:buSzTx/>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where the data is stored.</a:t>
            </a:r>
          </a:p>
          <a:p>
            <a:pPr defTabSz="914400" eaLnBrk="0" fontAlgn="base" hangingPunct="0">
              <a:spcBef>
                <a:spcPct val="0"/>
              </a:spcBef>
              <a:spcAft>
                <a:spcPct val="0"/>
              </a:spcAft>
              <a:buClrTx/>
              <a:buSzTx/>
            </a:pPr>
            <a:r>
              <a:rPr lang="en-US" sz="3200" b="1" dirty="0">
                <a:latin typeface="Times New Roman" panose="02020603050405020304" pitchFamily="18" charset="0"/>
                <a:cs typeface="Times New Roman" panose="02020603050405020304" pitchFamily="18" charset="0"/>
              </a:rPr>
              <a:t>Eg:</a:t>
            </a:r>
          </a:p>
          <a:p>
            <a:pPr lvl="1" defTabSz="914400" eaLnBrk="0" fontAlgn="base" hangingPunct="0">
              <a:spcBef>
                <a:spcPct val="0"/>
              </a:spcBef>
              <a:spcAft>
                <a:spcPct val="0"/>
              </a:spcAft>
              <a:buClrTx/>
              <a:buSzTx/>
            </a:pPr>
            <a:r>
              <a:rPr lang="en-US" sz="2877" dirty="0">
                <a:latin typeface="Times New Roman" panose="02020603050405020304" pitchFamily="18" charset="0"/>
                <a:cs typeface="Times New Roman" panose="02020603050405020304" pitchFamily="18" charset="0"/>
              </a:rPr>
              <a:t> Imagine a library. The bookshelves that store books in an organized manner are analogous to the </a:t>
            </a:r>
            <a:r>
              <a:rPr lang="en-US" sz="2877" b="1" dirty="0">
                <a:latin typeface="Times New Roman" panose="02020603050405020304" pitchFamily="18" charset="0"/>
                <a:cs typeface="Times New Roman" panose="02020603050405020304" pitchFamily="18" charset="0"/>
              </a:rPr>
              <a:t>database</a:t>
            </a:r>
            <a:r>
              <a:rPr lang="en-US" sz="2877" dirty="0">
                <a:latin typeface="Times New Roman" panose="02020603050405020304" pitchFamily="18" charset="0"/>
                <a:cs typeface="Times New Roman" panose="02020603050405020304" pitchFamily="18" charset="0"/>
              </a:rPr>
              <a:t>.</a:t>
            </a:r>
          </a:p>
          <a:p>
            <a:pPr marL="739247" lvl="1" indent="0" defTabSz="914400" eaLnBrk="0" fontAlgn="base" hangingPunct="0">
              <a:spcBef>
                <a:spcPct val="0"/>
              </a:spcBef>
              <a:spcAft>
                <a:spcPct val="0"/>
              </a:spcAft>
              <a:buClrTx/>
              <a:buSzTx/>
              <a:buNone/>
            </a:pPr>
            <a:endParaRPr kumimoji="0" lang="en-US" altLang="en-US" sz="2877"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DBMS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the software that allows users and applications to efficiently manage, retrieve, and manipulate that data.</a:t>
            </a:r>
          </a:p>
          <a:p>
            <a:pPr defTabSz="914400" eaLnBrk="0" fontAlgn="base" hangingPunct="0">
              <a:spcBef>
                <a:spcPct val="0"/>
              </a:spcBef>
              <a:spcAft>
                <a:spcPct val="0"/>
              </a:spcAft>
              <a:buClrTx/>
              <a:buSzTx/>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adds essential features like security, data integrity, concurrency control, and transaction management. </a:t>
            </a:r>
          </a:p>
          <a:p>
            <a:pPr defTabSz="914400" eaLnBrk="0" fontAlgn="base" hangingPunct="0">
              <a:spcBef>
                <a:spcPct val="0"/>
              </a:spcBef>
              <a:spcAft>
                <a:spcPct val="0"/>
              </a:spcAft>
              <a:buClrTx/>
              <a:buSzTx/>
            </a:pPr>
            <a:r>
              <a:rPr lang="en-US" altLang="en-US" sz="3200" b="1" dirty="0">
                <a:latin typeface="Times New Roman" panose="02020603050405020304" pitchFamily="18" charset="0"/>
                <a:cs typeface="Times New Roman" panose="02020603050405020304" pitchFamily="18" charset="0"/>
              </a:rPr>
              <a:t>Eg</a:t>
            </a:r>
            <a:r>
              <a:rPr lang="en-US" altLang="en-US" sz="3200" dirty="0">
                <a:latin typeface="Times New Roman" panose="02020603050405020304" pitchFamily="18" charset="0"/>
                <a:cs typeface="Times New Roman" panose="02020603050405020304" pitchFamily="18" charset="0"/>
              </a:rPr>
              <a:t>: </a:t>
            </a:r>
          </a:p>
          <a:p>
            <a:pPr lvl="1" defTabSz="914400" eaLnBrk="0" fontAlgn="base" hangingPunct="0">
              <a:spcBef>
                <a:spcPct val="0"/>
              </a:spcBef>
              <a:spcAft>
                <a:spcPct val="0"/>
              </a:spcAft>
              <a:buClrTx/>
              <a:buSzTx/>
            </a:pPr>
            <a:r>
              <a:rPr lang="en-US" sz="2877" dirty="0">
                <a:latin typeface="Times New Roman" panose="02020603050405020304" pitchFamily="18" charset="0"/>
                <a:cs typeface="Times New Roman" panose="02020603050405020304" pitchFamily="18" charset="0"/>
              </a:rPr>
              <a:t>Now, consider the library management system, which lets you search for books, borrow or return them, and tracks due dates. </a:t>
            </a:r>
          </a:p>
          <a:p>
            <a:pPr lvl="1" defTabSz="914400" eaLnBrk="0" fontAlgn="base" hangingPunct="0">
              <a:spcBef>
                <a:spcPct val="0"/>
              </a:spcBef>
              <a:spcAft>
                <a:spcPct val="0"/>
              </a:spcAft>
              <a:buClrTx/>
              <a:buSzTx/>
            </a:pPr>
            <a:r>
              <a:rPr lang="en-US" sz="2877" dirty="0">
                <a:latin typeface="Times New Roman" panose="02020603050405020304" pitchFamily="18" charset="0"/>
                <a:cs typeface="Times New Roman" panose="02020603050405020304" pitchFamily="18" charset="0"/>
              </a:rPr>
              <a:t>The library system is analogous to the </a:t>
            </a:r>
            <a:r>
              <a:rPr lang="en-US" sz="2877" b="1" dirty="0">
                <a:latin typeface="Times New Roman" panose="02020603050405020304" pitchFamily="18" charset="0"/>
                <a:cs typeface="Times New Roman" panose="02020603050405020304" pitchFamily="18" charset="0"/>
              </a:rPr>
              <a:t>DBMS</a:t>
            </a:r>
            <a:r>
              <a:rPr lang="en-US" sz="2877" dirty="0">
                <a:latin typeface="Times New Roman" panose="02020603050405020304" pitchFamily="18" charset="0"/>
                <a:cs typeface="Times New Roman" panose="02020603050405020304" pitchFamily="18" charset="0"/>
              </a:rPr>
              <a:t>, which allows users to manage and interact with the books (data) stored on the shelves (in the database).</a:t>
            </a:r>
            <a:endParaRPr kumimoji="0" lang="en-US" altLang="en-US" sz="2877"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17740" lvl="3" indent="0">
              <a:buNone/>
            </a:pPr>
            <a:endParaRPr lang="en-US" sz="264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4745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56B-F7FC-4CBB-AAE1-CD94BD483091}"/>
              </a:ext>
            </a:extLst>
          </p:cNvPr>
          <p:cNvSpPr>
            <a:spLocks noGrp="1"/>
          </p:cNvSpPr>
          <p:nvPr>
            <p:ph type="title"/>
          </p:nvPr>
        </p:nvSpPr>
        <p:spPr>
          <a:xfrm>
            <a:off x="1658049" y="892644"/>
            <a:ext cx="16279205" cy="1490249"/>
          </a:xfrm>
        </p:spPr>
        <p:txBody>
          <a:bodyPr>
            <a:normAutofit/>
          </a:bodyPr>
          <a:lstStyle/>
          <a:p>
            <a:r>
              <a:rPr lang="en-IN" sz="5400" b="1" dirty="0">
                <a:latin typeface="Times New Roman" panose="02020603050405020304" pitchFamily="18" charset="0"/>
                <a:cs typeface="Times New Roman" panose="02020603050405020304" pitchFamily="18" charset="0"/>
              </a:rPr>
              <a:t>SUB QUERIES</a:t>
            </a:r>
          </a:p>
        </p:txBody>
      </p:sp>
      <p:sp>
        <p:nvSpPr>
          <p:cNvPr id="3" name="Content Placeholder 2">
            <a:extLst>
              <a:ext uri="{FF2B5EF4-FFF2-40B4-BE49-F238E27FC236}">
                <a16:creationId xmlns:a16="http://schemas.microsoft.com/office/drawing/2014/main" id="{6618771E-58B3-4F13-A67B-B54119241B31}"/>
              </a:ext>
            </a:extLst>
          </p:cNvPr>
          <p:cNvSpPr>
            <a:spLocks noGrp="1"/>
          </p:cNvSpPr>
          <p:nvPr>
            <p:ph idx="1"/>
          </p:nvPr>
        </p:nvSpPr>
        <p:spPr>
          <a:xfrm>
            <a:off x="2440019" y="2671914"/>
            <a:ext cx="16279205" cy="7209970"/>
          </a:xfrm>
          <a:noFill/>
          <a:ln w="22225">
            <a:noFill/>
          </a:ln>
        </p:spPr>
        <p:txBody>
          <a:bodyPr>
            <a:normAutofit/>
          </a:bodyPr>
          <a:lstStyle/>
          <a:p>
            <a:r>
              <a:rPr lang="en-US" sz="4215" dirty="0">
                <a:latin typeface="Times New Roman" panose="02020603050405020304" pitchFamily="18" charset="0"/>
                <a:cs typeface="Times New Roman" panose="02020603050405020304" pitchFamily="18" charset="0"/>
              </a:rPr>
              <a:t>Subqueries, also known as nested queries or inner queries, allow you to use the result of one query (the inner query) as the input for another query (the outer query). </a:t>
            </a:r>
          </a:p>
          <a:p>
            <a:r>
              <a:rPr lang="en-US" sz="4215" dirty="0">
                <a:latin typeface="Times New Roman" panose="02020603050405020304" pitchFamily="18" charset="0"/>
                <a:cs typeface="Times New Roman" panose="02020603050405020304" pitchFamily="18" charset="0"/>
              </a:rPr>
              <a:t>Subqueries are often used to retrieve data that will be used for filtering, comparison, or calculation within the context of a larger query. </a:t>
            </a:r>
          </a:p>
          <a:p>
            <a:r>
              <a:rPr lang="en-US" sz="4215" dirty="0">
                <a:latin typeface="Times New Roman" panose="02020603050405020304" pitchFamily="18" charset="0"/>
                <a:cs typeface="Times New Roman" panose="02020603050405020304" pitchFamily="18" charset="0"/>
              </a:rPr>
              <a:t>They are a way to break down complex tasks into smaller, manageable steps.</a:t>
            </a:r>
          </a:p>
          <a:p>
            <a:r>
              <a:rPr lang="en-US" sz="4215" dirty="0">
                <a:latin typeface="Times New Roman" panose="02020603050405020304" pitchFamily="18" charset="0"/>
                <a:cs typeface="Times New Roman" panose="02020603050405020304" pitchFamily="18" charset="0"/>
              </a:rPr>
              <a:t>Syntax: </a:t>
            </a:r>
          </a:p>
          <a:p>
            <a:pPr marL="739247" lvl="1" indent="0">
              <a:buNone/>
            </a:pPr>
            <a:r>
              <a:rPr lang="en-US" b="1" dirty="0"/>
              <a:t>SELECT columns FROM table WHERE column OPERATOR (SELECT column FROM table WHERE condition);</a:t>
            </a:r>
            <a:endParaRPr lang="en-IN" b="1" dirty="0"/>
          </a:p>
        </p:txBody>
      </p:sp>
    </p:spTree>
    <p:extLst>
      <p:ext uri="{BB962C8B-B14F-4D97-AF65-F5344CB8AC3E}">
        <p14:creationId xmlns:p14="http://schemas.microsoft.com/office/powerpoint/2010/main" val="3446286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CBE1-D435-4CF7-8249-DE2A9373FAEF}"/>
              </a:ext>
            </a:extLst>
          </p:cNvPr>
          <p:cNvSpPr>
            <a:spLocks noGrp="1"/>
          </p:cNvSpPr>
          <p:nvPr>
            <p:ph type="title"/>
          </p:nvPr>
        </p:nvSpPr>
        <p:spPr>
          <a:xfrm>
            <a:off x="1161300" y="566205"/>
            <a:ext cx="17357861" cy="1334129"/>
          </a:xfrm>
        </p:spPr>
        <p:txBody>
          <a:bodyPr>
            <a:normAutofit/>
          </a:bodyPr>
          <a:lstStyle/>
          <a:p>
            <a:r>
              <a:rPr lang="en-US" sz="5400" b="1" dirty="0">
                <a:latin typeface="Times New Roman" panose="02020603050405020304" pitchFamily="18" charset="0"/>
                <a:cs typeface="Times New Roman" panose="02020603050405020304" pitchFamily="18" charset="0"/>
              </a:rPr>
              <a:t>Sub Queries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62100D-DCE7-4010-B5CC-26ECE75A7AAE}"/>
              </a:ext>
            </a:extLst>
          </p:cNvPr>
          <p:cNvSpPr>
            <a:spLocks noGrp="1"/>
          </p:cNvSpPr>
          <p:nvPr>
            <p:ph idx="1"/>
          </p:nvPr>
        </p:nvSpPr>
        <p:spPr>
          <a:xfrm>
            <a:off x="2770644" y="2309770"/>
            <a:ext cx="17357861" cy="6469148"/>
          </a:xfrm>
          <a:noFill/>
          <a:ln w="22225">
            <a:noFill/>
          </a:ln>
        </p:spPr>
        <p:txBody>
          <a:bodyPr>
            <a:normAutofit/>
          </a:bodyPr>
          <a:lstStyle/>
          <a:p>
            <a:r>
              <a:rPr lang="en-US" dirty="0">
                <a:latin typeface="Times New Roman" panose="02020603050405020304" pitchFamily="18" charset="0"/>
                <a:cs typeface="Times New Roman" panose="02020603050405020304" pitchFamily="18" charset="0"/>
              </a:rPr>
              <a:t>Example: </a:t>
            </a:r>
            <a:r>
              <a:rPr lang="en-US" sz="3012" b="1" u="sng" dirty="0">
                <a:latin typeface="Times New Roman" panose="02020603050405020304" pitchFamily="18" charset="0"/>
                <a:cs typeface="Times New Roman" panose="02020603050405020304" pitchFamily="18" charset="0"/>
              </a:rPr>
              <a:t>Find employees who have a salary &gt; the average salary of all employees</a:t>
            </a:r>
            <a:endParaRPr lang="en-US" sz="3012" dirty="0">
              <a:latin typeface="Times New Roman" panose="02020603050405020304" pitchFamily="18" charset="0"/>
              <a:cs typeface="Times New Roman" panose="02020603050405020304" pitchFamily="18" charset="0"/>
            </a:endParaRPr>
          </a:p>
          <a:p>
            <a:pPr marL="739247" lvl="1" indent="0">
              <a:buNone/>
            </a:pPr>
            <a:r>
              <a:rPr lang="en-US" sz="2800" dirty="0">
                <a:latin typeface="Times New Roman" panose="02020603050405020304" pitchFamily="18" charset="0"/>
                <a:cs typeface="Times New Roman" panose="02020603050405020304" pitchFamily="18" charset="0"/>
              </a:rPr>
              <a:t>SELECT</a:t>
            </a:r>
          </a:p>
          <a:p>
            <a:pPr marL="739247" lvl="1" indent="0">
              <a:buNone/>
            </a:pPr>
            <a:r>
              <a:rPr lang="en-US" sz="2800" dirty="0">
                <a:latin typeface="Times New Roman" panose="02020603050405020304" pitchFamily="18" charset="0"/>
                <a:cs typeface="Times New Roman" panose="02020603050405020304" pitchFamily="18" charset="0"/>
              </a:rPr>
              <a:t>   name,</a:t>
            </a:r>
          </a:p>
          <a:p>
            <a:pPr marL="739247" lvl="1" indent="0">
              <a:buNone/>
            </a:pPr>
            <a:r>
              <a:rPr lang="en-US" sz="2800" dirty="0">
                <a:latin typeface="Times New Roman" panose="02020603050405020304" pitchFamily="18" charset="0"/>
                <a:cs typeface="Times New Roman" panose="02020603050405020304" pitchFamily="18" charset="0"/>
              </a:rPr>
              <a:t>   salary</a:t>
            </a:r>
          </a:p>
          <a:p>
            <a:pPr marL="739247" lvl="1" indent="0">
              <a:buNone/>
            </a:pPr>
            <a:r>
              <a:rPr lang="en-US" sz="2800" dirty="0">
                <a:latin typeface="Times New Roman" panose="02020603050405020304" pitchFamily="18" charset="0"/>
                <a:cs typeface="Times New Roman" panose="02020603050405020304" pitchFamily="18" charset="0"/>
              </a:rPr>
              <a:t>FROM </a:t>
            </a:r>
          </a:p>
          <a:p>
            <a:pPr marL="739247" lvl="1" indent="0">
              <a:buNone/>
            </a:pPr>
            <a:r>
              <a:rPr lang="en-US" sz="2800" dirty="0">
                <a:latin typeface="Times New Roman" panose="02020603050405020304" pitchFamily="18" charset="0"/>
                <a:cs typeface="Times New Roman" panose="02020603050405020304" pitchFamily="18" charset="0"/>
              </a:rPr>
              <a:t>   employees</a:t>
            </a:r>
          </a:p>
          <a:p>
            <a:pPr marL="739247" lvl="1" indent="0">
              <a:buNone/>
            </a:pPr>
            <a:r>
              <a:rPr lang="en-US" sz="2800" dirty="0">
                <a:latin typeface="Times New Roman" panose="02020603050405020304" pitchFamily="18" charset="0"/>
                <a:cs typeface="Times New Roman" panose="02020603050405020304" pitchFamily="18" charset="0"/>
              </a:rPr>
              <a:t>WHERE </a:t>
            </a:r>
          </a:p>
          <a:p>
            <a:pPr marL="739247" lvl="1" indent="0">
              <a:buNone/>
            </a:pPr>
            <a:r>
              <a:rPr lang="en-US" sz="2800" dirty="0">
                <a:latin typeface="Times New Roman" panose="02020603050405020304" pitchFamily="18" charset="0"/>
                <a:cs typeface="Times New Roman" panose="02020603050405020304" pitchFamily="18" charset="0"/>
              </a:rPr>
              <a:t>   salary &gt; (SELECT AVG(salary) FROM employees);</a:t>
            </a:r>
          </a:p>
        </p:txBody>
      </p:sp>
    </p:spTree>
    <p:extLst>
      <p:ext uri="{BB962C8B-B14F-4D97-AF65-F5344CB8AC3E}">
        <p14:creationId xmlns:p14="http://schemas.microsoft.com/office/powerpoint/2010/main" val="11129718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54A-16C2-4CE6-A150-BD04820E79F3}"/>
              </a:ext>
            </a:extLst>
          </p:cNvPr>
          <p:cNvSpPr>
            <a:spLocks noGrp="1"/>
          </p:cNvSpPr>
          <p:nvPr>
            <p:ph type="title"/>
          </p:nvPr>
        </p:nvSpPr>
        <p:spPr>
          <a:xfrm>
            <a:off x="4037909" y="556763"/>
            <a:ext cx="11637762" cy="1300990"/>
          </a:xfrm>
        </p:spPr>
        <p:txBody>
          <a:bodyPr>
            <a:normAutofit/>
          </a:bodyPr>
          <a:lstStyle/>
          <a:p>
            <a:r>
              <a:rPr lang="en-IN" sz="5400" b="1" dirty="0">
                <a:latin typeface="Times New Roman" panose="02020603050405020304" pitchFamily="18" charset="0"/>
                <a:cs typeface="Times New Roman" panose="02020603050405020304" pitchFamily="18" charset="0"/>
              </a:rPr>
              <a:t>CASE Statement</a:t>
            </a:r>
          </a:p>
        </p:txBody>
      </p:sp>
      <p:sp>
        <p:nvSpPr>
          <p:cNvPr id="3" name="Content Placeholder 2">
            <a:extLst>
              <a:ext uri="{FF2B5EF4-FFF2-40B4-BE49-F238E27FC236}">
                <a16:creationId xmlns:a16="http://schemas.microsoft.com/office/drawing/2014/main" id="{4F255C13-0175-4314-A4F2-D93CFD01D028}"/>
              </a:ext>
            </a:extLst>
          </p:cNvPr>
          <p:cNvSpPr>
            <a:spLocks noGrp="1"/>
          </p:cNvSpPr>
          <p:nvPr>
            <p:ph idx="1"/>
          </p:nvPr>
        </p:nvSpPr>
        <p:spPr>
          <a:xfrm>
            <a:off x="2563698" y="2369818"/>
            <a:ext cx="16821581" cy="8326832"/>
          </a:xfrm>
          <a:noFill/>
          <a:ln w="22225">
            <a:noFill/>
          </a:ln>
        </p:spPr>
        <p:txBody>
          <a:bodyPr>
            <a:noAutofit/>
          </a:bodyPr>
          <a:lstStyle/>
          <a:p>
            <a:r>
              <a:rPr lang="en-US" sz="3615" dirty="0">
                <a:latin typeface="Times New Roman" panose="02020603050405020304" pitchFamily="18" charset="0"/>
                <a:cs typeface="Times New Roman" panose="02020603050405020304" pitchFamily="18" charset="0"/>
              </a:rPr>
              <a:t>The CASE statement is used to create conditional logic within your SQL queries.</a:t>
            </a:r>
          </a:p>
          <a:p>
            <a:pPr lvl="1"/>
            <a:r>
              <a:rPr lang="en-US" sz="2968" dirty="0">
                <a:latin typeface="Times New Roman" panose="02020603050405020304" pitchFamily="18" charset="0"/>
                <a:cs typeface="Times New Roman" panose="02020603050405020304" pitchFamily="18" charset="0"/>
              </a:rPr>
              <a:t>CASE </a:t>
            </a:r>
          </a:p>
          <a:p>
            <a:pPr marL="739247" lvl="1" indent="0">
              <a:buNone/>
            </a:pPr>
            <a:r>
              <a:rPr lang="en-US" sz="2968" dirty="0">
                <a:latin typeface="Times New Roman" panose="02020603050405020304" pitchFamily="18" charset="0"/>
                <a:cs typeface="Times New Roman" panose="02020603050405020304" pitchFamily="18" charset="0"/>
              </a:rPr>
              <a:t>    WHEN [first conditional statement] </a:t>
            </a:r>
          </a:p>
          <a:p>
            <a:pPr marL="739247" lvl="1" indent="0">
              <a:buNone/>
            </a:pPr>
            <a:r>
              <a:rPr lang="en-US" sz="2968" dirty="0">
                <a:latin typeface="Times New Roman" panose="02020603050405020304" pitchFamily="18" charset="0"/>
                <a:cs typeface="Times New Roman" panose="02020603050405020304" pitchFamily="18" charset="0"/>
              </a:rPr>
              <a:t>    THEN [value or calculation] </a:t>
            </a:r>
          </a:p>
          <a:p>
            <a:pPr marL="739247" lvl="1" indent="0">
              <a:buNone/>
            </a:pPr>
            <a:r>
              <a:rPr lang="en-US" sz="2968" dirty="0">
                <a:latin typeface="Times New Roman" panose="02020603050405020304" pitchFamily="18" charset="0"/>
                <a:cs typeface="Times New Roman" panose="02020603050405020304" pitchFamily="18" charset="0"/>
              </a:rPr>
              <a:t>    WHEN [second conditional statement] </a:t>
            </a:r>
          </a:p>
          <a:p>
            <a:pPr marL="739247" lvl="1" indent="0">
              <a:buNone/>
            </a:pPr>
            <a:r>
              <a:rPr lang="en-US" sz="2968" dirty="0">
                <a:latin typeface="Times New Roman" panose="02020603050405020304" pitchFamily="18" charset="0"/>
                <a:cs typeface="Times New Roman" panose="02020603050405020304" pitchFamily="18" charset="0"/>
              </a:rPr>
              <a:t>    THEN [value or calculation] </a:t>
            </a:r>
          </a:p>
          <a:p>
            <a:pPr marL="739247" lvl="1" indent="0">
              <a:buNone/>
            </a:pPr>
            <a:r>
              <a:rPr lang="en-US" sz="2968" dirty="0">
                <a:latin typeface="Times New Roman" panose="02020603050405020304" pitchFamily="18" charset="0"/>
                <a:cs typeface="Times New Roman" panose="02020603050405020304" pitchFamily="18" charset="0"/>
              </a:rPr>
              <a:t>    ELSE [value or calculation] </a:t>
            </a:r>
          </a:p>
          <a:p>
            <a:pPr marL="739247" lvl="1" indent="0">
              <a:buNone/>
            </a:pPr>
            <a:r>
              <a:rPr lang="en-US" sz="2968" dirty="0">
                <a:latin typeface="Times New Roman" panose="02020603050405020304" pitchFamily="18" charset="0"/>
                <a:cs typeface="Times New Roman" panose="02020603050405020304" pitchFamily="18" charset="0"/>
              </a:rPr>
              <a:t>    END</a:t>
            </a:r>
          </a:p>
          <a:p>
            <a:r>
              <a:rPr lang="en-US" sz="3615" dirty="0">
                <a:latin typeface="Times New Roman" panose="02020603050405020304" pitchFamily="18" charset="0"/>
                <a:cs typeface="Times New Roman" panose="02020603050405020304" pitchFamily="18" charset="0"/>
              </a:rPr>
              <a:t>This statement indicates that you want a column to contain different values under different conditions.</a:t>
            </a:r>
          </a:p>
          <a:p>
            <a:pPr marL="0" indent="0">
              <a:buNone/>
            </a:pPr>
            <a:endParaRPr lang="en-IN" sz="361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4852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417B-E442-48E9-B628-162CF16793FD}"/>
              </a:ext>
            </a:extLst>
          </p:cNvPr>
          <p:cNvSpPr>
            <a:spLocks noGrp="1"/>
          </p:cNvSpPr>
          <p:nvPr>
            <p:ph type="title"/>
          </p:nvPr>
        </p:nvSpPr>
        <p:spPr>
          <a:xfrm>
            <a:off x="2225766" y="991990"/>
            <a:ext cx="15243124" cy="1626499"/>
          </a:xfrm>
        </p:spPr>
        <p:txBody>
          <a:bodyPr>
            <a:normAutofit/>
          </a:bodyPr>
          <a:lstStyle/>
          <a:p>
            <a:r>
              <a:rPr lang="en-US" sz="5400" b="1" dirty="0">
                <a:latin typeface="Times New Roman" panose="02020603050405020304" pitchFamily="18" charset="0"/>
                <a:cs typeface="Times New Roman" panose="02020603050405020304" pitchFamily="18" charset="0"/>
              </a:rPr>
              <a:t>CASE</a:t>
            </a:r>
            <a:r>
              <a:rPr lang="en-US" sz="5400" dirty="0">
                <a:latin typeface="Times New Roman" panose="02020603050405020304" pitchFamily="18" charset="0"/>
                <a:cs typeface="Times New Roman" panose="02020603050405020304" pitchFamily="18" charset="0"/>
              </a:rPr>
              <a:t> </a:t>
            </a:r>
            <a:endParaRPr lang="en-IN"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041E7-AA8E-4082-B6CD-4CD57A4A6822}"/>
              </a:ext>
            </a:extLst>
          </p:cNvPr>
          <p:cNvSpPr>
            <a:spLocks noGrp="1"/>
          </p:cNvSpPr>
          <p:nvPr>
            <p:ph idx="1"/>
          </p:nvPr>
        </p:nvSpPr>
        <p:spPr>
          <a:xfrm>
            <a:off x="3707094" y="2618489"/>
            <a:ext cx="15243124" cy="6926114"/>
          </a:xfrm>
          <a:noFill/>
          <a:ln w="22225">
            <a:noFill/>
          </a:ln>
        </p:spPr>
        <p:txBody>
          <a:bodyPr>
            <a:normAutofit fontScale="92500" lnSpcReduction="20000"/>
          </a:bodyPr>
          <a:lstStyle/>
          <a:p>
            <a:r>
              <a:rPr lang="en-US" sz="3615" b="1" dirty="0">
                <a:latin typeface="Times New Roman" panose="02020603050405020304" pitchFamily="18" charset="0"/>
                <a:cs typeface="Times New Roman" panose="02020603050405020304" pitchFamily="18" charset="0"/>
              </a:rPr>
              <a:t>Classify employees based on their salary ranges.</a:t>
            </a:r>
          </a:p>
          <a:p>
            <a:r>
              <a:rPr lang="en-US" sz="3615" b="1" dirty="0">
                <a:latin typeface="Times New Roman" panose="02020603050405020304" pitchFamily="18" charset="0"/>
                <a:cs typeface="Times New Roman" panose="02020603050405020304" pitchFamily="18" charset="0"/>
              </a:rPr>
              <a:t>Answer</a:t>
            </a:r>
          </a:p>
          <a:p>
            <a:pPr marL="739247" lvl="1" indent="0">
              <a:buNone/>
            </a:pPr>
            <a:r>
              <a:rPr lang="en-IN" sz="2600" dirty="0">
                <a:latin typeface="Times New Roman" panose="02020603050405020304" pitchFamily="18" charset="0"/>
                <a:cs typeface="Times New Roman" panose="02020603050405020304" pitchFamily="18" charset="0"/>
              </a:rPr>
              <a:t>SELECT name, salary, </a:t>
            </a:r>
          </a:p>
          <a:p>
            <a:pPr marL="739247" lvl="1" indent="0">
              <a:buNone/>
            </a:pPr>
            <a:r>
              <a:rPr lang="en-IN" sz="2600" dirty="0">
                <a:latin typeface="Times New Roman" panose="02020603050405020304" pitchFamily="18" charset="0"/>
                <a:cs typeface="Times New Roman" panose="02020603050405020304" pitchFamily="18" charset="0"/>
              </a:rPr>
              <a:t>CASE </a:t>
            </a:r>
          </a:p>
          <a:p>
            <a:pPr marL="739247" lvl="1" indent="0">
              <a:buNone/>
            </a:pPr>
            <a:r>
              <a:rPr lang="en-IN" sz="2600" dirty="0">
                <a:latin typeface="Times New Roman" panose="02020603050405020304" pitchFamily="18" charset="0"/>
                <a:cs typeface="Times New Roman" panose="02020603050405020304" pitchFamily="18" charset="0"/>
              </a:rPr>
              <a:t>      WHEN salary &lt; 30000</a:t>
            </a:r>
          </a:p>
          <a:p>
            <a:pPr marL="739247" lvl="1" indent="0">
              <a:buNone/>
            </a:pPr>
            <a:r>
              <a:rPr lang="en-IN" sz="2600" dirty="0">
                <a:latin typeface="Times New Roman" panose="02020603050405020304" pitchFamily="18" charset="0"/>
                <a:cs typeface="Times New Roman" panose="02020603050405020304" pitchFamily="18" charset="0"/>
              </a:rPr>
              <a:t>      THEN ‘Low’ </a:t>
            </a:r>
          </a:p>
          <a:p>
            <a:pPr marL="739247" lvl="1" indent="0">
              <a:buNone/>
            </a:pPr>
            <a:r>
              <a:rPr lang="en-US" sz="2600"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     WHEN salary BETWEEN 30000 AND 70000 </a:t>
            </a:r>
          </a:p>
          <a:p>
            <a:pPr marL="739247" lvl="1" indent="0">
              <a:buNone/>
            </a:pPr>
            <a:r>
              <a:rPr lang="en-IN" sz="2600" dirty="0">
                <a:latin typeface="Times New Roman" panose="02020603050405020304" pitchFamily="18" charset="0"/>
                <a:cs typeface="Times New Roman" panose="02020603050405020304" pitchFamily="18" charset="0"/>
              </a:rPr>
              <a:t>      THEN ‘Medium’ </a:t>
            </a:r>
          </a:p>
          <a:p>
            <a:pPr marL="739247" lvl="1" indent="0">
              <a:buNone/>
            </a:pPr>
            <a:r>
              <a:rPr lang="en-US" sz="2600"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WHEN salary &gt; 70000</a:t>
            </a:r>
          </a:p>
          <a:p>
            <a:pPr marL="739247" lvl="1" indent="0">
              <a:buNone/>
            </a:pPr>
            <a:r>
              <a:rPr lang="en-IN" sz="2600" dirty="0">
                <a:latin typeface="Times New Roman" panose="02020603050405020304" pitchFamily="18" charset="0"/>
                <a:cs typeface="Times New Roman" panose="02020603050405020304" pitchFamily="18" charset="0"/>
              </a:rPr>
              <a:t>      THEN ‘High’ </a:t>
            </a:r>
          </a:p>
          <a:p>
            <a:pPr marL="739247" lvl="1" indent="0">
              <a:buNone/>
            </a:pPr>
            <a:r>
              <a:rPr lang="en-IN" sz="2600" dirty="0">
                <a:latin typeface="Times New Roman" panose="02020603050405020304" pitchFamily="18" charset="0"/>
                <a:cs typeface="Times New Roman" panose="02020603050405020304" pitchFamily="18" charset="0"/>
              </a:rPr>
              <a:t>      ELSE ‘Unknown’ </a:t>
            </a:r>
          </a:p>
          <a:p>
            <a:pPr marL="739247" lvl="1" indent="0">
              <a:buNone/>
            </a:pPr>
            <a:r>
              <a:rPr lang="en-IN" sz="2600" dirty="0">
                <a:latin typeface="Times New Roman" panose="02020603050405020304" pitchFamily="18" charset="0"/>
                <a:cs typeface="Times New Roman" panose="02020603050405020304" pitchFamily="18" charset="0"/>
              </a:rPr>
              <a:t>END AS salary_range </a:t>
            </a:r>
          </a:p>
          <a:p>
            <a:pPr marL="739247" lvl="1" indent="0">
              <a:buNone/>
            </a:pPr>
            <a:r>
              <a:rPr lang="en-IN" sz="2600" dirty="0">
                <a:latin typeface="Times New Roman" panose="02020603050405020304" pitchFamily="18" charset="0"/>
                <a:cs typeface="Times New Roman" panose="02020603050405020304" pitchFamily="18" charset="0"/>
              </a:rPr>
              <a:t>FROM employees;</a:t>
            </a:r>
          </a:p>
        </p:txBody>
      </p:sp>
    </p:spTree>
    <p:extLst>
      <p:ext uri="{BB962C8B-B14F-4D97-AF65-F5344CB8AC3E}">
        <p14:creationId xmlns:p14="http://schemas.microsoft.com/office/powerpoint/2010/main" val="8956179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F290-A8B0-40B0-BC74-E7347FD60D6C}"/>
              </a:ext>
            </a:extLst>
          </p:cNvPr>
          <p:cNvSpPr>
            <a:spLocks noGrp="1"/>
          </p:cNvSpPr>
          <p:nvPr>
            <p:ph type="title"/>
          </p:nvPr>
        </p:nvSpPr>
        <p:spPr>
          <a:xfrm>
            <a:off x="2519692" y="797909"/>
            <a:ext cx="14663529" cy="1360698"/>
          </a:xfrm>
        </p:spPr>
        <p:txBody>
          <a:bodyPr>
            <a:normAutofit/>
          </a:bodyPr>
          <a:lstStyle/>
          <a:p>
            <a:r>
              <a:rPr lang="en-IN" b="1" dirty="0">
                <a:latin typeface="Times New Roman" panose="02020603050405020304" pitchFamily="18" charset="0"/>
                <a:cs typeface="Times New Roman" panose="02020603050405020304" pitchFamily="18" charset="0"/>
              </a:rPr>
              <a:t>GROUP BY</a:t>
            </a:r>
          </a:p>
        </p:txBody>
      </p:sp>
      <p:sp>
        <p:nvSpPr>
          <p:cNvPr id="3" name="Content Placeholder 2">
            <a:extLst>
              <a:ext uri="{FF2B5EF4-FFF2-40B4-BE49-F238E27FC236}">
                <a16:creationId xmlns:a16="http://schemas.microsoft.com/office/drawing/2014/main" id="{75152A6C-A4D9-4C70-824C-CB3EDC6DD16A}"/>
              </a:ext>
            </a:extLst>
          </p:cNvPr>
          <p:cNvSpPr>
            <a:spLocks noGrp="1"/>
          </p:cNvSpPr>
          <p:nvPr>
            <p:ph idx="1"/>
          </p:nvPr>
        </p:nvSpPr>
        <p:spPr>
          <a:xfrm>
            <a:off x="2519692" y="2395729"/>
            <a:ext cx="14663529" cy="7718968"/>
          </a:xfrm>
          <a:noFill/>
          <a:ln w="19050">
            <a:noFill/>
          </a:ln>
        </p:spPr>
        <p:txBody>
          <a:bodyPr>
            <a:normAutofit/>
          </a:bodyPr>
          <a:lstStyle/>
          <a:p>
            <a:r>
              <a:rPr lang="en-US" sz="3200" dirty="0">
                <a:latin typeface="Times New Roman" panose="02020603050405020304" pitchFamily="18" charset="0"/>
                <a:cs typeface="Times New Roman" panose="02020603050405020304" pitchFamily="18" charset="0"/>
              </a:rPr>
              <a:t>The GROUP BY clause in SQL is used to group rows from a table based on one or more columns. </a:t>
            </a:r>
          </a:p>
          <a:p>
            <a:r>
              <a:rPr lang="en-US" sz="3200" dirty="0">
                <a:latin typeface="Times New Roman" panose="02020603050405020304" pitchFamily="18" charset="0"/>
                <a:cs typeface="Times New Roman" panose="02020603050405020304" pitchFamily="18" charset="0"/>
              </a:rPr>
              <a:t>Syntax: </a:t>
            </a:r>
          </a:p>
          <a:p>
            <a:pPr lvl="1"/>
            <a:r>
              <a:rPr lang="en-US" sz="2553" dirty="0">
                <a:latin typeface="Times New Roman" panose="02020603050405020304" pitchFamily="18" charset="0"/>
                <a:cs typeface="Times New Roman" panose="02020603050405020304" pitchFamily="18" charset="0"/>
              </a:rPr>
              <a:t>SELECT column1, aggregate_function(column2)</a:t>
            </a:r>
          </a:p>
          <a:p>
            <a:pPr marL="739247" lvl="1" indent="0">
              <a:buNone/>
            </a:pPr>
            <a:r>
              <a:rPr lang="en-US" sz="2553" dirty="0">
                <a:latin typeface="Times New Roman" panose="02020603050405020304" pitchFamily="18" charset="0"/>
                <a:cs typeface="Times New Roman" panose="02020603050405020304" pitchFamily="18" charset="0"/>
              </a:rPr>
              <a:t>      FROM table_name </a:t>
            </a:r>
          </a:p>
          <a:p>
            <a:pPr marL="739247" lvl="1" indent="0">
              <a:buNone/>
            </a:pPr>
            <a:r>
              <a:rPr lang="en-US" sz="2553" dirty="0">
                <a:latin typeface="Times New Roman" panose="02020603050405020304" pitchFamily="18" charset="0"/>
                <a:cs typeface="Times New Roman" panose="02020603050405020304" pitchFamily="18" charset="0"/>
              </a:rPr>
              <a:t>      GROUP BY column1; </a:t>
            </a:r>
          </a:p>
          <a:p>
            <a:r>
              <a:rPr lang="en-US" sz="3200" dirty="0">
                <a:latin typeface="Times New Roman" panose="02020603050405020304" pitchFamily="18" charset="0"/>
                <a:cs typeface="Times New Roman" panose="02020603050405020304" pitchFamily="18" charset="0"/>
              </a:rPr>
              <a:t>The GROUP BY clause follows the SELECT statement and is used to group rows based on specified columns.</a:t>
            </a:r>
          </a:p>
          <a:p>
            <a:r>
              <a:rPr lang="en-US" sz="3200" dirty="0">
                <a:latin typeface="Times New Roman" panose="02020603050405020304" pitchFamily="18" charset="0"/>
                <a:cs typeface="Times New Roman" panose="02020603050405020304" pitchFamily="18" charset="0"/>
              </a:rPr>
              <a:t>Example: </a:t>
            </a:r>
          </a:p>
          <a:p>
            <a:pPr marL="739247" lvl="1" indent="0">
              <a:buNone/>
            </a:pPr>
            <a:r>
              <a:rPr lang="en-US" sz="2553" dirty="0">
                <a:latin typeface="Times New Roman" panose="02020603050405020304" pitchFamily="18" charset="0"/>
                <a:cs typeface="Times New Roman" panose="02020603050405020304" pitchFamily="18" charset="0"/>
              </a:rPr>
              <a:t>SELECT department, AVG(salary) FROM employees GROUP BY department;</a:t>
            </a:r>
          </a:p>
          <a:p>
            <a:endParaRPr lang="en-IN" dirty="0"/>
          </a:p>
        </p:txBody>
      </p:sp>
    </p:spTree>
    <p:extLst>
      <p:ext uri="{BB962C8B-B14F-4D97-AF65-F5344CB8AC3E}">
        <p14:creationId xmlns:p14="http://schemas.microsoft.com/office/powerpoint/2010/main" val="41431232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2E9C-48B9-4DAF-A950-444941133A74}"/>
              </a:ext>
            </a:extLst>
          </p:cNvPr>
          <p:cNvSpPr>
            <a:spLocks noGrp="1"/>
          </p:cNvSpPr>
          <p:nvPr>
            <p:ph type="title"/>
          </p:nvPr>
        </p:nvSpPr>
        <p:spPr>
          <a:xfrm>
            <a:off x="4037912" y="1214125"/>
            <a:ext cx="11637763" cy="2241150"/>
          </a:xfrm>
        </p:spPr>
        <p:txBody>
          <a:bodyPr>
            <a:normAutofit/>
          </a:bodyPr>
          <a:lstStyle/>
          <a:p>
            <a:r>
              <a:rPr lang="en-IN" sz="5400" b="1" dirty="0">
                <a:latin typeface="Times New Roman" panose="02020603050405020304" pitchFamily="18" charset="0"/>
                <a:cs typeface="Times New Roman" panose="02020603050405020304" pitchFamily="18" charset="0"/>
              </a:rPr>
              <a:t>Grouping by Multiple Columns</a:t>
            </a:r>
          </a:p>
        </p:txBody>
      </p:sp>
      <p:sp>
        <p:nvSpPr>
          <p:cNvPr id="3" name="Content Placeholder 2">
            <a:extLst>
              <a:ext uri="{FF2B5EF4-FFF2-40B4-BE49-F238E27FC236}">
                <a16:creationId xmlns:a16="http://schemas.microsoft.com/office/drawing/2014/main" id="{1396BC00-439B-44FE-A59C-243999C7AB3B}"/>
              </a:ext>
            </a:extLst>
          </p:cNvPr>
          <p:cNvSpPr>
            <a:spLocks noGrp="1"/>
          </p:cNvSpPr>
          <p:nvPr>
            <p:ph idx="1"/>
          </p:nvPr>
        </p:nvSpPr>
        <p:spPr>
          <a:xfrm>
            <a:off x="3013784" y="3455275"/>
            <a:ext cx="14469543" cy="4680914"/>
          </a:xfrm>
          <a:noFill/>
          <a:ln w="19050">
            <a:noFill/>
          </a:ln>
        </p:spPr>
        <p:txBody>
          <a:bodyPr>
            <a:normAutofit fontScale="55000" lnSpcReduction="20000"/>
          </a:bodyPr>
          <a:lstStyle/>
          <a:p>
            <a:endParaRPr lang="en-IN" sz="6022" dirty="0">
              <a:latin typeface="Times New Roman" panose="02020603050405020304" pitchFamily="18" charset="0"/>
              <a:cs typeface="Times New Roman" panose="02020603050405020304" pitchFamily="18" charset="0"/>
            </a:endParaRPr>
          </a:p>
          <a:p>
            <a:pPr lvl="1"/>
            <a:r>
              <a:rPr lang="en-US" sz="6700" dirty="0">
                <a:latin typeface="Times New Roman" panose="02020603050405020304" pitchFamily="18" charset="0"/>
                <a:cs typeface="Times New Roman" panose="02020603050405020304" pitchFamily="18" charset="0"/>
              </a:rPr>
              <a:t>This creates a hierarchical grouping based on the specified columns. </a:t>
            </a:r>
          </a:p>
          <a:p>
            <a:pPr lvl="1"/>
            <a:r>
              <a:rPr lang="en-US" sz="6700" dirty="0">
                <a:latin typeface="Times New Roman" panose="02020603050405020304" pitchFamily="18" charset="0"/>
                <a:cs typeface="Times New Roman" panose="02020603050405020304" pitchFamily="18" charset="0"/>
              </a:rPr>
              <a:t>Example: </a:t>
            </a:r>
          </a:p>
          <a:p>
            <a:pPr marL="1637881" lvl="3" indent="0">
              <a:buNone/>
            </a:pPr>
            <a:r>
              <a:rPr lang="en-US" sz="6700" dirty="0">
                <a:latin typeface="Times New Roman" panose="02020603050405020304" pitchFamily="18" charset="0"/>
                <a:cs typeface="Times New Roman" panose="02020603050405020304" pitchFamily="18" charset="0"/>
              </a:rPr>
              <a:t>SELECT department, gender, AVG(salary) FROM employees GROUP BY department, gender;</a:t>
            </a:r>
          </a:p>
          <a:p>
            <a:pPr marL="344199" lvl="1" indent="0">
              <a:buNone/>
            </a:pPr>
            <a:endParaRPr lang="en-US" dirty="0"/>
          </a:p>
          <a:p>
            <a:pPr marL="344199" lvl="1" indent="0">
              <a:buNone/>
            </a:pPr>
            <a:endParaRPr lang="en-US" dirty="0"/>
          </a:p>
          <a:p>
            <a:pPr marL="344199" lvl="1" indent="0">
              <a:buNone/>
            </a:pPr>
            <a:r>
              <a:rPr lang="en-US" dirty="0"/>
              <a:t>				</a:t>
            </a:r>
            <a:endParaRPr lang="en-IN" dirty="0"/>
          </a:p>
          <a:p>
            <a:pPr marL="0" indent="0">
              <a:buNone/>
            </a:pPr>
            <a:endParaRPr lang="en-IN" dirty="0"/>
          </a:p>
        </p:txBody>
      </p:sp>
    </p:spTree>
    <p:extLst>
      <p:ext uri="{BB962C8B-B14F-4D97-AF65-F5344CB8AC3E}">
        <p14:creationId xmlns:p14="http://schemas.microsoft.com/office/powerpoint/2010/main" val="28727949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6EF8-4C66-4D60-81AD-D9B483E0C216}"/>
              </a:ext>
            </a:extLst>
          </p:cNvPr>
          <p:cNvSpPr>
            <a:spLocks noGrp="1"/>
          </p:cNvSpPr>
          <p:nvPr>
            <p:ph type="title"/>
          </p:nvPr>
        </p:nvSpPr>
        <p:spPr>
          <a:xfrm>
            <a:off x="4037909" y="1145768"/>
            <a:ext cx="11637762" cy="1789720"/>
          </a:xfrm>
        </p:spPr>
        <p:txBody>
          <a:bodyPr>
            <a:normAutofit/>
          </a:bodyPr>
          <a:lstStyle/>
          <a:p>
            <a:r>
              <a:rPr lang="en-US" sz="5400" b="1" dirty="0">
                <a:latin typeface="Times New Roman" panose="02020603050405020304" pitchFamily="18" charset="0"/>
                <a:cs typeface="Times New Roman" panose="02020603050405020304" pitchFamily="18" charset="0"/>
              </a:rPr>
              <a:t>GROUP BY - </a:t>
            </a:r>
            <a:r>
              <a:rPr lang="en-IN" sz="5400" b="1" dirty="0">
                <a:latin typeface="Times New Roman" panose="02020603050405020304" pitchFamily="18" charset="0"/>
                <a:cs typeface="Times New Roman" panose="02020603050405020304" pitchFamily="18" charset="0"/>
              </a:rPr>
              <a:t>HAVING Clause</a:t>
            </a:r>
          </a:p>
        </p:txBody>
      </p:sp>
      <p:sp>
        <p:nvSpPr>
          <p:cNvPr id="3" name="Content Placeholder 2">
            <a:extLst>
              <a:ext uri="{FF2B5EF4-FFF2-40B4-BE49-F238E27FC236}">
                <a16:creationId xmlns:a16="http://schemas.microsoft.com/office/drawing/2014/main" id="{5BCB0021-1639-4AD8-9AB1-AE199853812C}"/>
              </a:ext>
            </a:extLst>
          </p:cNvPr>
          <p:cNvSpPr>
            <a:spLocks noGrp="1"/>
          </p:cNvSpPr>
          <p:nvPr>
            <p:ph idx="1"/>
          </p:nvPr>
        </p:nvSpPr>
        <p:spPr>
          <a:xfrm>
            <a:off x="2521429" y="2935488"/>
            <a:ext cx="14670716" cy="6832592"/>
          </a:xfrm>
          <a:noFill/>
          <a:ln w="19050">
            <a:noFill/>
          </a:ln>
        </p:spPr>
        <p:txBody>
          <a:bodyPr>
            <a:noAutofit/>
          </a:bodyPr>
          <a:lstStyle/>
          <a:p>
            <a:r>
              <a:rPr lang="en-US" sz="2800" dirty="0">
                <a:latin typeface="Times New Roman" panose="02020603050405020304" pitchFamily="18" charset="0"/>
                <a:cs typeface="Times New Roman" panose="02020603050405020304" pitchFamily="18" charset="0"/>
              </a:rPr>
              <a:t>The HAVING clause is used with GROUP BY to filter groups based on aggregate function results. </a:t>
            </a:r>
          </a:p>
          <a:p>
            <a:r>
              <a:rPr lang="en-US" sz="2800" dirty="0">
                <a:latin typeface="Times New Roman" panose="02020603050405020304" pitchFamily="18" charset="0"/>
                <a:cs typeface="Times New Roman" panose="02020603050405020304" pitchFamily="18" charset="0"/>
              </a:rPr>
              <a:t>It's similar to the WHERE clause but operates on grouped data.</a:t>
            </a:r>
          </a:p>
          <a:p>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key difference here is that HAVING works on the result of GROUP BY, typically after an aggregate function has been applied. </a:t>
            </a:r>
          </a:p>
          <a:p>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WHERE for filtering individual rows before aggregation.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HAVING clause to filter after grouping, it is typically combined with an aggregate function</a:t>
            </a:r>
          </a:p>
          <a:p>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Also, when using GROUP BY, the HAVING clause is used to filter groups based on aggregate functions, like COUNT, SUM, etc., not to filter regular columns</a:t>
            </a:r>
            <a:r>
              <a:rPr kumimoji="0" lang="en-US" altLang="en-US" sz="2800" b="0" i="0" u="none" strike="noStrike" cap="none" normalizeH="0" baseline="0" dirty="0">
                <a:ln>
                  <a:noFill/>
                </a:ln>
                <a:solidFill>
                  <a:schemeClr val="tx1"/>
                </a:solidFill>
                <a:effectLst/>
              </a:rPr>
              <a:t>. </a:t>
            </a:r>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Example: </a:t>
            </a:r>
          </a:p>
          <a:p>
            <a:pPr marL="1478494" lvl="2" indent="0">
              <a:buNone/>
            </a:pPr>
            <a:r>
              <a:rPr lang="en-US" sz="2400" dirty="0">
                <a:latin typeface="Times New Roman" panose="02020603050405020304" pitchFamily="18" charset="0"/>
                <a:cs typeface="Times New Roman" panose="02020603050405020304" pitchFamily="18" charset="0"/>
              </a:rPr>
              <a:t>SELECT department, AVG(salary) FROM employees GROUP BY department HAVING AVG(salary) &gt; 50000;</a:t>
            </a:r>
          </a:p>
          <a:p>
            <a:pPr marL="1478494" lvl="2"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A2202AD-CAA5-73C0-09BA-52559110D5D1}"/>
              </a:ext>
            </a:extLst>
          </p:cNvPr>
          <p:cNvSpPr>
            <a:spLocks noChangeArrowheads="1"/>
          </p:cNvSpPr>
          <p:nvPr/>
        </p:nvSpPr>
        <p:spPr bwMode="auto">
          <a:xfrm>
            <a:off x="0" y="90100"/>
            <a:ext cx="2551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0874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5C8C-CADC-4B58-89E6-7CBDBE6EEB6A}"/>
              </a:ext>
            </a:extLst>
          </p:cNvPr>
          <p:cNvSpPr>
            <a:spLocks noGrp="1"/>
          </p:cNvSpPr>
          <p:nvPr>
            <p:ph type="title"/>
          </p:nvPr>
        </p:nvSpPr>
        <p:spPr>
          <a:xfrm>
            <a:off x="2774719" y="1161546"/>
            <a:ext cx="13589410" cy="1817414"/>
          </a:xfrm>
        </p:spPr>
        <p:txBody>
          <a:bodyPr>
            <a:normAutofit fontScale="90000"/>
          </a:bodyPr>
          <a:lstStyle/>
          <a:p>
            <a:r>
              <a:rPr lang="en-US" b="1" dirty="0">
                <a:latin typeface="Times New Roman" panose="02020603050405020304" pitchFamily="18" charset="0"/>
                <a:cs typeface="Times New Roman" panose="02020603050405020304" pitchFamily="18" charset="0"/>
              </a:rPr>
              <a:t>Combining GROUP BY and ORDER BY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10DE21-0CDD-4A9E-A39F-3B2A5D3AD127}"/>
              </a:ext>
            </a:extLst>
          </p:cNvPr>
          <p:cNvSpPr>
            <a:spLocks noGrp="1"/>
          </p:cNvSpPr>
          <p:nvPr>
            <p:ph idx="1"/>
          </p:nvPr>
        </p:nvSpPr>
        <p:spPr>
          <a:xfrm>
            <a:off x="3312868" y="3639312"/>
            <a:ext cx="13822987" cy="4872753"/>
          </a:xfrm>
          <a:noFill/>
          <a:ln w="19050">
            <a:noFill/>
          </a:ln>
        </p:spPr>
        <p:txBody>
          <a:bodyPr>
            <a:noAutofit/>
          </a:bodyPr>
          <a:lstStyle/>
          <a:p>
            <a:r>
              <a:rPr lang="en-US" sz="3200" dirty="0">
                <a:latin typeface="Times New Roman" panose="02020603050405020304" pitchFamily="18" charset="0"/>
                <a:cs typeface="Times New Roman" panose="02020603050405020304" pitchFamily="18" charset="0"/>
              </a:rPr>
              <a:t>You can use both GROUP BY and ORDER BY in the same query to control the order of grouped results. </a:t>
            </a:r>
          </a:p>
          <a:p>
            <a:r>
              <a:rPr lang="en-US" sz="3200" dirty="0">
                <a:latin typeface="Times New Roman" panose="02020603050405020304" pitchFamily="18" charset="0"/>
                <a:cs typeface="Times New Roman" panose="02020603050405020304" pitchFamily="18" charset="0"/>
              </a:rPr>
              <a:t>Example: </a:t>
            </a:r>
          </a:p>
          <a:p>
            <a:pPr lvl="1"/>
            <a:r>
              <a:rPr lang="en-US" sz="2800" b="1" dirty="0">
                <a:latin typeface="Times New Roman" panose="02020603050405020304" pitchFamily="18" charset="0"/>
                <a:cs typeface="Times New Roman" panose="02020603050405020304" pitchFamily="18" charset="0"/>
              </a:rPr>
              <a:t>SELECT </a:t>
            </a:r>
            <a:r>
              <a:rPr lang="en-US" sz="2800" dirty="0">
                <a:latin typeface="Times New Roman" panose="02020603050405020304" pitchFamily="18" charset="0"/>
                <a:cs typeface="Times New Roman" panose="02020603050405020304" pitchFamily="18" charset="0"/>
              </a:rPr>
              <a:t>department, COUNT(*)</a:t>
            </a:r>
          </a:p>
          <a:p>
            <a:pPr marL="739247" lvl="1" indent="0">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FROM</a:t>
            </a:r>
            <a:r>
              <a:rPr lang="en-US" sz="2800" dirty="0">
                <a:latin typeface="Times New Roman" panose="02020603050405020304" pitchFamily="18" charset="0"/>
                <a:cs typeface="Times New Roman" panose="02020603050405020304" pitchFamily="18" charset="0"/>
              </a:rPr>
              <a:t> employees </a:t>
            </a:r>
          </a:p>
          <a:p>
            <a:pPr marL="739247" lvl="1" indent="0">
              <a:buNone/>
            </a:pPr>
            <a:r>
              <a:rPr lang="en-US" sz="2800" b="1" dirty="0">
                <a:latin typeface="Times New Roman" panose="02020603050405020304" pitchFamily="18" charset="0"/>
                <a:cs typeface="Times New Roman" panose="02020603050405020304" pitchFamily="18" charset="0"/>
              </a:rPr>
              <a:t>    GROUP BY </a:t>
            </a:r>
            <a:r>
              <a:rPr lang="en-US" sz="2800" dirty="0">
                <a:latin typeface="Times New Roman" panose="02020603050405020304" pitchFamily="18" charset="0"/>
                <a:cs typeface="Times New Roman" panose="02020603050405020304" pitchFamily="18" charset="0"/>
              </a:rPr>
              <a:t>department </a:t>
            </a:r>
          </a:p>
          <a:p>
            <a:pPr marL="739247" lvl="1" indent="0">
              <a:buNone/>
            </a:pPr>
            <a:r>
              <a:rPr lang="en-US" sz="2800" b="1" dirty="0">
                <a:latin typeface="Times New Roman" panose="02020603050405020304" pitchFamily="18" charset="0"/>
                <a:cs typeface="Times New Roman" panose="02020603050405020304" pitchFamily="18" charset="0"/>
              </a:rPr>
              <a:t>    ORDER BY  COUNT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DESC</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1883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7E01-CEDE-4B17-9A1B-B7697F773F6E}"/>
              </a:ext>
            </a:extLst>
          </p:cNvPr>
          <p:cNvSpPr>
            <a:spLocks noGrp="1"/>
          </p:cNvSpPr>
          <p:nvPr>
            <p:ph type="title"/>
          </p:nvPr>
        </p:nvSpPr>
        <p:spPr>
          <a:xfrm>
            <a:off x="3607583" y="1065134"/>
            <a:ext cx="12498407" cy="1922039"/>
          </a:xfrm>
        </p:spPr>
        <p:txBody>
          <a:bodyPr>
            <a:normAutofit/>
          </a:bodyPr>
          <a:lstStyle/>
          <a:p>
            <a:r>
              <a:rPr lang="en-IN" sz="6600" b="1" dirty="0">
                <a:latin typeface="Times New Roman" panose="02020603050405020304" pitchFamily="18" charset="0"/>
                <a:cs typeface="Times New Roman" panose="02020603050405020304" pitchFamily="18" charset="0"/>
              </a:rPr>
              <a:t>JOINS</a:t>
            </a:r>
          </a:p>
        </p:txBody>
      </p:sp>
      <p:sp>
        <p:nvSpPr>
          <p:cNvPr id="3" name="Content Placeholder 2">
            <a:extLst>
              <a:ext uri="{FF2B5EF4-FFF2-40B4-BE49-F238E27FC236}">
                <a16:creationId xmlns:a16="http://schemas.microsoft.com/office/drawing/2014/main" id="{4A2413B8-CAD0-47D7-9B95-8DB39A3DA17D}"/>
              </a:ext>
            </a:extLst>
          </p:cNvPr>
          <p:cNvSpPr>
            <a:spLocks noGrp="1"/>
          </p:cNvSpPr>
          <p:nvPr>
            <p:ph idx="1"/>
          </p:nvPr>
        </p:nvSpPr>
        <p:spPr>
          <a:xfrm>
            <a:off x="2546880" y="2731141"/>
            <a:ext cx="15393648" cy="6900721"/>
          </a:xfrm>
          <a:noFill/>
          <a:ln w="22225">
            <a:noFill/>
          </a:ln>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In a DBMS, a join is an operation that combines rows from two or more tables based on a related column between them. </a:t>
            </a:r>
          </a:p>
          <a:p>
            <a:r>
              <a:rPr lang="en-US" sz="3600" dirty="0">
                <a:solidFill>
                  <a:schemeClr val="tx1"/>
                </a:solidFill>
                <a:latin typeface="Times New Roman" panose="02020603050405020304" pitchFamily="18" charset="0"/>
                <a:cs typeface="Times New Roman" panose="02020603050405020304" pitchFamily="18" charset="0"/>
              </a:rPr>
              <a:t>Joins are used to retrieve data from multiple tables by linking them together using a common key or column. </a:t>
            </a:r>
          </a:p>
          <a:p>
            <a:r>
              <a:rPr lang="en-US" sz="3600" dirty="0">
                <a:solidFill>
                  <a:schemeClr val="tx1"/>
                </a:solidFill>
                <a:latin typeface="Times New Roman" panose="02020603050405020304" pitchFamily="18" charset="0"/>
                <a:cs typeface="Times New Roman" panose="02020603050405020304" pitchFamily="18" charset="0"/>
              </a:rPr>
              <a:t>Types of Joins: </a:t>
            </a:r>
          </a:p>
          <a:p>
            <a:pPr marL="1994792" lvl="2" indent="-516298">
              <a:buAutoNum type="arabicPeriod"/>
            </a:pPr>
            <a:r>
              <a:rPr lang="en-US" sz="2629" dirty="0">
                <a:solidFill>
                  <a:schemeClr val="tx1"/>
                </a:solidFill>
                <a:latin typeface="Times New Roman" panose="02020603050405020304" pitchFamily="18" charset="0"/>
                <a:cs typeface="Times New Roman" panose="02020603050405020304" pitchFamily="18" charset="0"/>
              </a:rPr>
              <a:t>Inner Join</a:t>
            </a:r>
          </a:p>
          <a:p>
            <a:pPr marL="1994792" lvl="2" indent="-516298">
              <a:buAutoNum type="arabicPeriod"/>
            </a:pPr>
            <a:r>
              <a:rPr lang="en-US" sz="2629" dirty="0">
                <a:solidFill>
                  <a:schemeClr val="tx1"/>
                </a:solidFill>
                <a:latin typeface="Times New Roman" panose="02020603050405020304" pitchFamily="18" charset="0"/>
                <a:cs typeface="Times New Roman" panose="02020603050405020304" pitchFamily="18" charset="0"/>
              </a:rPr>
              <a:t>Outer Join </a:t>
            </a:r>
          </a:p>
          <a:p>
            <a:pPr marL="1994792" lvl="2" indent="-516298">
              <a:buAutoNum type="arabicPeriod"/>
            </a:pPr>
            <a:r>
              <a:rPr lang="en-US" sz="2629" dirty="0">
                <a:solidFill>
                  <a:schemeClr val="tx1"/>
                </a:solidFill>
                <a:latin typeface="Times New Roman" panose="02020603050405020304" pitchFamily="18" charset="0"/>
                <a:cs typeface="Times New Roman" panose="02020603050405020304" pitchFamily="18" charset="0"/>
              </a:rPr>
              <a:t>Cross Join </a:t>
            </a:r>
          </a:p>
          <a:p>
            <a:pPr marL="1994792" lvl="2" indent="-516298">
              <a:buAutoNum type="arabicPeriod"/>
            </a:pPr>
            <a:r>
              <a:rPr lang="en-US" sz="2629" dirty="0">
                <a:solidFill>
                  <a:schemeClr val="tx1"/>
                </a:solidFill>
                <a:latin typeface="Times New Roman" panose="02020603050405020304" pitchFamily="18" charset="0"/>
                <a:cs typeface="Times New Roman" panose="02020603050405020304" pitchFamily="18" charset="0"/>
              </a:rPr>
              <a:t>Self Join</a:t>
            </a:r>
            <a:endParaRPr lang="en-IN" sz="2629"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4231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525D-5366-4758-83F6-1CCF83C2610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1) Inner Join</a:t>
            </a:r>
          </a:p>
        </p:txBody>
      </p:sp>
      <p:sp>
        <p:nvSpPr>
          <p:cNvPr id="3" name="Content Placeholder 2">
            <a:extLst>
              <a:ext uri="{FF2B5EF4-FFF2-40B4-BE49-F238E27FC236}">
                <a16:creationId xmlns:a16="http://schemas.microsoft.com/office/drawing/2014/main" id="{9F024FB2-0072-40B1-AA82-26E45C8FF202}"/>
              </a:ext>
            </a:extLst>
          </p:cNvPr>
          <p:cNvSpPr>
            <a:spLocks noGrp="1"/>
          </p:cNvSpPr>
          <p:nvPr>
            <p:ph idx="1"/>
          </p:nvPr>
        </p:nvSpPr>
        <p:spPr>
          <a:xfrm>
            <a:off x="2546879" y="3332761"/>
            <a:ext cx="16052673" cy="6006311"/>
          </a:xfrm>
          <a:noFill/>
          <a:ln w="22225">
            <a:noFill/>
          </a:ln>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The result of an inner join includes only the rows where the join condition is met in all participating tables. </a:t>
            </a:r>
          </a:p>
          <a:p>
            <a:r>
              <a:rPr lang="en-US" sz="3600" dirty="0">
                <a:solidFill>
                  <a:schemeClr val="tx1"/>
                </a:solidFill>
                <a:latin typeface="Times New Roman" panose="02020603050405020304" pitchFamily="18" charset="0"/>
                <a:cs typeface="Times New Roman" panose="02020603050405020304" pitchFamily="18" charset="0"/>
              </a:rPr>
              <a:t>It essentially filters out non-matching rows and returns only the rows that have matching values in both tables. </a:t>
            </a:r>
          </a:p>
          <a:p>
            <a:r>
              <a:rPr lang="en-US" sz="3600" dirty="0">
                <a:solidFill>
                  <a:schemeClr val="tx1"/>
                </a:solidFill>
                <a:latin typeface="Times New Roman" panose="02020603050405020304" pitchFamily="18" charset="0"/>
                <a:cs typeface="Times New Roman" panose="02020603050405020304" pitchFamily="18" charset="0"/>
              </a:rPr>
              <a:t>Syntax: </a:t>
            </a:r>
          </a:p>
          <a:p>
            <a:pPr marL="1478494" lvl="2" indent="0">
              <a:buNone/>
            </a:pPr>
            <a:r>
              <a:rPr lang="en-US" sz="2629" dirty="0">
                <a:solidFill>
                  <a:schemeClr val="tx1"/>
                </a:solidFill>
                <a:latin typeface="Times New Roman" panose="02020603050405020304" pitchFamily="18" charset="0"/>
                <a:cs typeface="Times New Roman" panose="02020603050405020304" pitchFamily="18" charset="0"/>
              </a:rPr>
              <a:t>SELECT columns </a:t>
            </a:r>
          </a:p>
          <a:p>
            <a:pPr marL="1478494" lvl="2" indent="0">
              <a:buNone/>
            </a:pPr>
            <a:r>
              <a:rPr lang="en-US" sz="2629" dirty="0">
                <a:solidFill>
                  <a:schemeClr val="tx1"/>
                </a:solidFill>
                <a:latin typeface="Times New Roman" panose="02020603050405020304" pitchFamily="18" charset="0"/>
                <a:cs typeface="Times New Roman" panose="02020603050405020304" pitchFamily="18" charset="0"/>
              </a:rPr>
              <a:t>FROM table1 INNER JOIN table2 </a:t>
            </a:r>
          </a:p>
          <a:p>
            <a:pPr marL="1478494" lvl="2" indent="0">
              <a:buNone/>
            </a:pPr>
            <a:r>
              <a:rPr lang="en-US" sz="2629" dirty="0">
                <a:solidFill>
                  <a:schemeClr val="tx1"/>
                </a:solidFill>
                <a:latin typeface="Times New Roman" panose="02020603050405020304" pitchFamily="18" charset="0"/>
                <a:cs typeface="Times New Roman" panose="02020603050405020304" pitchFamily="18" charset="0"/>
              </a:rPr>
              <a:t>ON table1.column = table2.column;</a:t>
            </a:r>
            <a:endParaRPr lang="en-IN" sz="2629"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09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26382</TotalTime>
  <Words>12784</Words>
  <Application>Microsoft Office PowerPoint</Application>
  <PresentationFormat>Custom</PresentationFormat>
  <Paragraphs>2400</Paragraphs>
  <Slides>179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179</vt:i4>
      </vt:variant>
    </vt:vector>
  </HeadingPairs>
  <TitlesOfParts>
    <vt:vector size="191" baseType="lpstr">
      <vt:lpstr>Algerian</vt:lpstr>
      <vt:lpstr>Arial</vt:lpstr>
      <vt:lpstr>Arial Unicode MS</vt:lpstr>
      <vt:lpstr>Baskerville Old Face</vt:lpstr>
      <vt:lpstr>Bell MT</vt:lpstr>
      <vt:lpstr>Book Antiqua</vt:lpstr>
      <vt:lpstr>Calibri</vt:lpstr>
      <vt:lpstr>Cambria Math</vt:lpstr>
      <vt:lpstr>Corbel</vt:lpstr>
      <vt:lpstr>Times New Roman</vt:lpstr>
      <vt:lpstr>Wingdings</vt:lpstr>
      <vt:lpstr>Parallax</vt:lpstr>
      <vt:lpstr>SQL</vt:lpstr>
      <vt:lpstr>What is data ?</vt:lpstr>
      <vt:lpstr>PowerPoint Presentation</vt:lpstr>
      <vt:lpstr>Database</vt:lpstr>
      <vt:lpstr>Different types of database </vt:lpstr>
      <vt:lpstr>Relational Database</vt:lpstr>
      <vt:lpstr>PowerPoint Presentation</vt:lpstr>
      <vt:lpstr>DBMS</vt:lpstr>
      <vt:lpstr>Difference b/w DBMS &amp; Database</vt:lpstr>
      <vt:lpstr>RDBMS-RELATIONAL  DATABASE  MANAGEMENT SYSTEM</vt:lpstr>
      <vt:lpstr>RDBMS</vt:lpstr>
      <vt:lpstr>RDBMS</vt:lpstr>
      <vt:lpstr>4. Data Integrity</vt:lpstr>
      <vt:lpstr>5. Normalization</vt:lpstr>
      <vt:lpstr>6. Transaction Management and ACID Properties</vt:lpstr>
      <vt:lpstr>SQL</vt:lpstr>
      <vt:lpstr>SQL</vt:lpstr>
      <vt:lpstr>Key Database Concepts</vt:lpstr>
      <vt:lpstr>Student Courses (Database)</vt:lpstr>
      <vt:lpstr>SUPER KEY</vt:lpstr>
      <vt:lpstr>CANDIDATE KEY</vt:lpstr>
      <vt:lpstr>PRIMARY KEY</vt:lpstr>
      <vt:lpstr>FOREIGN KEY</vt:lpstr>
      <vt:lpstr>Relationship Between Entities</vt:lpstr>
      <vt:lpstr>ONE – ONE</vt:lpstr>
      <vt:lpstr>ONE - MANY</vt:lpstr>
      <vt:lpstr>MANY - MANY</vt:lpstr>
      <vt:lpstr>PowerPoint Presentation</vt:lpstr>
      <vt:lpstr>Entity Relationship Diagram (ERD)</vt:lpstr>
      <vt:lpstr>PowerPoint Presentation</vt:lpstr>
      <vt:lpstr>PowerPoint Presentation</vt:lpstr>
      <vt:lpstr>SQL Data Types</vt:lpstr>
      <vt:lpstr>CHAR AND VARCHAR</vt:lpstr>
      <vt:lpstr>Key Components Of SQL </vt:lpstr>
      <vt:lpstr>Types of SQL Commands</vt:lpstr>
      <vt:lpstr>Data Definition Language (DDL)</vt:lpstr>
      <vt:lpstr>1. CREATE TABLE: </vt:lpstr>
      <vt:lpstr>2. ALTER TABLE:</vt:lpstr>
      <vt:lpstr>a. RENAME COLUMN:</vt:lpstr>
      <vt:lpstr>b. DELETE  COLUMN:</vt:lpstr>
      <vt:lpstr>c. Modify an Existing Column            (Change Data Type or Size)):</vt:lpstr>
      <vt:lpstr>d. RENAME TABLE :</vt:lpstr>
      <vt:lpstr>d. ADD CONSTRAINTS:</vt:lpstr>
      <vt:lpstr>d. ADD CONSTRAINTS:</vt:lpstr>
      <vt:lpstr>3. DROP TABLE:</vt:lpstr>
      <vt:lpstr>4. TRUNCATE TABLE:</vt:lpstr>
      <vt:lpstr>Data Manipulation Language (DML)</vt:lpstr>
      <vt:lpstr>1. INSERT:</vt:lpstr>
      <vt:lpstr>2. UPDATE:</vt:lpstr>
      <vt:lpstr>3. DELETE: </vt:lpstr>
      <vt:lpstr>DATA QUERY/RETRIEVAL LANGUAGE  (DQL or DRL)</vt:lpstr>
      <vt:lpstr>SELECT:</vt:lpstr>
      <vt:lpstr>Data Control Language (DCL) </vt:lpstr>
      <vt:lpstr>1. GRANT:</vt:lpstr>
      <vt:lpstr>2. REVOKE: </vt:lpstr>
      <vt:lpstr>Transaction Control Language (TCL)</vt:lpstr>
      <vt:lpstr>1. COMMIT: </vt:lpstr>
      <vt:lpstr>2. ROLLBACK:</vt:lpstr>
      <vt:lpstr>3. SAVEPOINT</vt:lpstr>
      <vt:lpstr>WHERE</vt:lpstr>
      <vt:lpstr>OPERATORS</vt:lpstr>
      <vt:lpstr>Arithmetic operators </vt:lpstr>
      <vt:lpstr>Relational operators</vt:lpstr>
      <vt:lpstr>Logical operators - AND, OR &amp; NOT</vt:lpstr>
      <vt:lpstr>Special operators</vt:lpstr>
      <vt:lpstr>IN</vt:lpstr>
      <vt:lpstr>Any</vt:lpstr>
      <vt:lpstr>EXISTS</vt:lpstr>
      <vt:lpstr>Not IN</vt:lpstr>
      <vt:lpstr>BETWEEN</vt:lpstr>
      <vt:lpstr>NOT BETWEEN</vt:lpstr>
      <vt:lpstr>IS NULL</vt:lpstr>
      <vt:lpstr>IS NOT NULL</vt:lpstr>
      <vt:lpstr>LIKE</vt:lpstr>
      <vt:lpstr>LIKE</vt:lpstr>
      <vt:lpstr>NOT LIKE</vt:lpstr>
      <vt:lpstr>AS</vt:lpstr>
      <vt:lpstr>DISTINCT</vt:lpstr>
      <vt:lpstr>SQL FUNCTIONS</vt:lpstr>
      <vt:lpstr>Number functions</vt:lpstr>
      <vt:lpstr>Number functions</vt:lpstr>
      <vt:lpstr>STRING FUNCTIONS</vt:lpstr>
      <vt:lpstr>STRING FUNCTIONS</vt:lpstr>
      <vt:lpstr>Date &amp; Time functions</vt:lpstr>
      <vt:lpstr>Date &amp; Time functions</vt:lpstr>
      <vt:lpstr>AGGREGATE FUNCTIONS</vt:lpstr>
      <vt:lpstr>LIMIT</vt:lpstr>
      <vt:lpstr>ORDER BY</vt:lpstr>
      <vt:lpstr>ORDER BY</vt:lpstr>
      <vt:lpstr>SUB QUERIES</vt:lpstr>
      <vt:lpstr>Sub Queries</vt:lpstr>
      <vt:lpstr>CASE Statement</vt:lpstr>
      <vt:lpstr>CASE </vt:lpstr>
      <vt:lpstr>GROUP BY</vt:lpstr>
      <vt:lpstr>Grouping by Multiple Columns</vt:lpstr>
      <vt:lpstr>GROUP BY - HAVING Clause</vt:lpstr>
      <vt:lpstr>Combining GROUP BY and ORDER BY</vt:lpstr>
      <vt:lpstr>JOINS</vt:lpstr>
      <vt:lpstr>1) Inner Join</vt:lpstr>
      <vt:lpstr>PowerPoint Presentation</vt:lpstr>
      <vt:lpstr>2) Outer Join</vt:lpstr>
      <vt:lpstr> Left join</vt:lpstr>
      <vt:lpstr>PowerPoint Presentation</vt:lpstr>
      <vt:lpstr>2. Right join</vt:lpstr>
      <vt:lpstr>PowerPoint Presentation</vt:lpstr>
      <vt:lpstr>3.FULL JOIN</vt:lpstr>
      <vt:lpstr>PowerPoint Presentation</vt:lpstr>
      <vt:lpstr>3)CROSS JOIN</vt:lpstr>
      <vt:lpstr>PowerPoint Presentation</vt:lpstr>
      <vt:lpstr>PowerPoint Presentation</vt:lpstr>
      <vt:lpstr>4. SELF JOIN</vt:lpstr>
      <vt:lpstr>PowerPoint Presentation</vt:lpstr>
      <vt:lpstr>PowerPoint Presentation</vt:lpstr>
      <vt:lpstr>SET OPERATIONS </vt:lpstr>
      <vt:lpstr>1. UNION:</vt:lpstr>
      <vt:lpstr>RULES FOR USING ‘UNION’</vt:lpstr>
      <vt:lpstr>PowerPoint Presentation</vt:lpstr>
      <vt:lpstr>2. INTERSECT:</vt:lpstr>
      <vt:lpstr>PowerPoint Presentation</vt:lpstr>
      <vt:lpstr>3. EXCEPT </vt:lpstr>
      <vt:lpstr>PowerPoint Presentation</vt:lpstr>
      <vt:lpstr>SQL CONSTRAINTS</vt:lpstr>
      <vt:lpstr>SQL CONSTRAINTS</vt:lpstr>
      <vt:lpstr>Not Null Constraint</vt:lpstr>
      <vt:lpstr>Unique Constraint</vt:lpstr>
      <vt:lpstr>Primary Key</vt:lpstr>
      <vt:lpstr>Foreign Key</vt:lpstr>
      <vt:lpstr>Check Constraint</vt:lpstr>
      <vt:lpstr>Default Constraint</vt:lpstr>
      <vt:lpstr>Combining Constraints</vt:lpstr>
      <vt:lpstr>ADDING CONSTRAINTS TO EXISTING TABLES</vt:lpstr>
      <vt:lpstr>Indexing in Sql</vt:lpstr>
      <vt:lpstr>Indexing in Sql</vt:lpstr>
      <vt:lpstr>Window functions</vt:lpstr>
      <vt:lpstr>Window functions</vt:lpstr>
      <vt:lpstr>Window functions</vt:lpstr>
      <vt:lpstr>Window functions</vt:lpstr>
      <vt:lpstr>PowerPoint Presentation</vt:lpstr>
      <vt:lpstr>Window functions</vt:lpstr>
      <vt:lpstr>PowerPoint Presentation</vt:lpstr>
      <vt:lpstr>Window functions</vt:lpstr>
      <vt:lpstr>PowerPoint Presentation</vt:lpstr>
      <vt:lpstr>Window functions- Aggregate Functions</vt:lpstr>
      <vt:lpstr>PowerPoint Presentation</vt:lpstr>
      <vt:lpstr>Window functions- Aggregate Functions</vt:lpstr>
      <vt:lpstr>Window functions- Aggregate Functions</vt:lpstr>
      <vt:lpstr>PowerPoint Presentation</vt:lpstr>
      <vt:lpstr>Window functions- Value Functions</vt:lpstr>
      <vt:lpstr>PowerPoint Presentation</vt:lpstr>
      <vt:lpstr>Window functions</vt:lpstr>
      <vt:lpstr>PowerPoint Presentation</vt:lpstr>
      <vt:lpstr>Window functions</vt:lpstr>
      <vt:lpstr>PowerPoint Presentation</vt:lpstr>
      <vt:lpstr>Window functions</vt:lpstr>
      <vt:lpstr>PowerPoint Presentation</vt:lpstr>
      <vt:lpstr>PowerPoint Presentation</vt:lpstr>
      <vt:lpstr>Window functions</vt:lpstr>
      <vt:lpstr>PowerPoint Presentation</vt:lpstr>
      <vt:lpstr>VIEWS</vt:lpstr>
      <vt:lpstr>PowerPoint Presentation</vt:lpstr>
      <vt:lpstr>VIEWS</vt:lpstr>
      <vt:lpstr>VIEWS</vt:lpstr>
      <vt:lpstr>VIEWS</vt:lpstr>
      <vt:lpstr>NON-UPDATABLE  VIEWS  or  COMPLEX VIEW</vt:lpstr>
      <vt:lpstr>STORED PROCEDURES</vt:lpstr>
      <vt:lpstr>STORED PROCEDURES</vt:lpstr>
      <vt:lpstr>STORED PROCEDURES</vt:lpstr>
      <vt:lpstr>STORED PROCEDURES</vt:lpstr>
      <vt:lpstr>STORED PROCEDURES</vt:lpstr>
      <vt:lpstr>TRIGGERS</vt:lpstr>
      <vt:lpstr>TRIGGERS</vt:lpstr>
      <vt:lpstr>TRIGGERS</vt:lpstr>
      <vt:lpstr>TRIGGERS</vt:lpstr>
      <vt:lpstr>Acid properties</vt:lpstr>
      <vt:lpstr>ATOMICITY</vt:lpstr>
      <vt:lpstr>ATOMICITY</vt:lpstr>
      <vt:lpstr>CONSISTENCY</vt:lpstr>
      <vt:lpstr>ISOLATION</vt:lpstr>
      <vt:lpstr>DURABILITY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lenovo</dc:creator>
  <cp:lastModifiedBy>NAYANA CK</cp:lastModifiedBy>
  <cp:revision>232</cp:revision>
  <dcterms:created xsi:type="dcterms:W3CDTF">2024-06-14T17:55:19Z</dcterms:created>
  <dcterms:modified xsi:type="dcterms:W3CDTF">2024-11-12T05:49:19Z</dcterms:modified>
</cp:coreProperties>
</file>