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mp4" ContentType="video/unknown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tif" ContentType="image/tif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60" autoAdjust="0"/>
  </p:normalViewPr>
  <p:slideViewPr>
    <p:cSldViewPr snapToGrid="0">
      <p:cViewPr>
        <p:scale>
          <a:sx n="90" d="100"/>
          <a:sy n="90" d="100"/>
        </p:scale>
        <p:origin x="-720" y="-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B3C8D-0D1E-4583-99B8-6F3BC91011AF}" type="datetimeFigureOut">
              <a:rPr lang="en-US" smtClean="0"/>
              <a:t>2/16/17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2ED50-745E-4E2B-B7E7-6824E9ACB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D50-745E-4E2B-B7E7-6824E9ACB4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8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557F-91B6-463A-83A3-2C8951368CFD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03BE-B45C-48CE-AA1B-33FFAEBD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557F-91B6-463A-83A3-2C8951368CFD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03BE-B45C-48CE-AA1B-33FFAEBD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557F-91B6-463A-83A3-2C8951368CFD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03BE-B45C-48CE-AA1B-33FFAEBD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6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557F-91B6-463A-83A3-2C8951368CFD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03BE-B45C-48CE-AA1B-33FFAEBD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5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557F-91B6-463A-83A3-2C8951368CFD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03BE-B45C-48CE-AA1B-33FFAEBD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9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557F-91B6-463A-83A3-2C8951368CFD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03BE-B45C-48CE-AA1B-33FFAEBD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557F-91B6-463A-83A3-2C8951368CFD}" type="datetimeFigureOut">
              <a:rPr lang="en-US" smtClean="0"/>
              <a:t>2/16/17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03BE-B45C-48CE-AA1B-33FFAEBD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557F-91B6-463A-83A3-2C8951368CFD}" type="datetimeFigureOut">
              <a:rPr lang="en-US" smtClean="0"/>
              <a:t>2/16/17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03BE-B45C-48CE-AA1B-33FFAEBD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8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557F-91B6-463A-83A3-2C8951368CFD}" type="datetimeFigureOut">
              <a:rPr lang="en-US" smtClean="0"/>
              <a:t>2/16/17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03BE-B45C-48CE-AA1B-33FFAEBD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557F-91B6-463A-83A3-2C8951368CFD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03BE-B45C-48CE-AA1B-33FFAEBD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8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557F-91B6-463A-83A3-2C8951368CFD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03BE-B45C-48CE-AA1B-33FFAEBD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5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0557F-91B6-463A-83A3-2C8951368CFD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03BE-B45C-48CE-AA1B-33FFAEBD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2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t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video" Target="../media/media2.mp4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<Relationship Id="rId6" Type="http://schemas.openxmlformats.org/officeDocument/2006/relationships/image" Target="../media/image7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6.wmf"/><Relationship Id="rId9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microsoft.com/office/2007/relationships/media" Target="../media/media2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3" t="5112" r="56179" b="7050"/>
          <a:stretch/>
        </p:blipFill>
        <p:spPr>
          <a:xfrm>
            <a:off x="3264047" y="340943"/>
            <a:ext cx="4024521" cy="5385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5692226"/>
            <a:ext cx="11010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[1] T. N </a:t>
            </a:r>
            <a:r>
              <a:rPr lang="en-US" sz="1400" dirty="0" err="1">
                <a:latin typeface="Times New Roman"/>
                <a:cs typeface="Times New Roman"/>
              </a:rPr>
              <a:t>Bittencourt</a:t>
            </a:r>
            <a:r>
              <a:rPr lang="en-US" sz="1400" dirty="0">
                <a:latin typeface="Times New Roman"/>
                <a:cs typeface="Times New Roman"/>
              </a:rPr>
              <a:t>, PA </a:t>
            </a:r>
            <a:r>
              <a:rPr lang="en-US" sz="1400" dirty="0" err="1">
                <a:latin typeface="Times New Roman"/>
                <a:cs typeface="Times New Roman"/>
              </a:rPr>
              <a:t>Wawrzynek</a:t>
            </a:r>
            <a:r>
              <a:rPr lang="en-US" sz="1400" dirty="0">
                <a:latin typeface="Times New Roman"/>
                <a:cs typeface="Times New Roman"/>
              </a:rPr>
              <a:t>, AR </a:t>
            </a:r>
            <a:r>
              <a:rPr lang="en-US" sz="1400" dirty="0" err="1">
                <a:latin typeface="Times New Roman"/>
                <a:cs typeface="Times New Roman"/>
              </a:rPr>
              <a:t>Ingraffea</a:t>
            </a:r>
            <a:r>
              <a:rPr lang="en-US" sz="1400" dirty="0">
                <a:latin typeface="Times New Roman"/>
                <a:cs typeface="Times New Roman"/>
              </a:rPr>
              <a:t>, and JL Sousa. Quasi-automatic simulation of crack propagation for 2d </a:t>
            </a:r>
            <a:r>
              <a:rPr lang="en-US" sz="1400" dirty="0" err="1">
                <a:latin typeface="Times New Roman"/>
                <a:cs typeface="Times New Roman"/>
              </a:rPr>
              <a:t>lefm</a:t>
            </a:r>
            <a:r>
              <a:rPr lang="en-US" sz="1400" dirty="0">
                <a:latin typeface="Times New Roman"/>
                <a:cs typeface="Times New Roman"/>
              </a:rPr>
              <a:t> problems. Engineering Fracture Mechanics, 55(2):321–334, 1996. </a:t>
            </a:r>
            <a:endParaRPr lang="en-US" sz="1400" dirty="0" smtClean="0">
              <a:latin typeface="Times New Roman"/>
              <a:cs typeface="Times New Roman"/>
            </a:endParaRPr>
          </a:p>
          <a:p>
            <a:endParaRPr lang="en-US" sz="1400" dirty="0">
              <a:latin typeface="Times New Roman"/>
              <a:cs typeface="Times New Roman"/>
            </a:endParaRPr>
          </a:p>
          <a:p>
            <a:r>
              <a:rPr lang="en-US" sz="1400" dirty="0" smtClean="0">
                <a:latin typeface="Times New Roman"/>
                <a:cs typeface="Times New Roman"/>
              </a:rPr>
              <a:t>[2] C </a:t>
            </a:r>
            <a:r>
              <a:rPr lang="en-US" sz="1400" dirty="0" err="1">
                <a:latin typeface="Times New Roman"/>
                <a:cs typeface="Times New Roman"/>
              </a:rPr>
              <a:t>Miehe</a:t>
            </a:r>
            <a:r>
              <a:rPr lang="en-US" sz="1400" dirty="0">
                <a:latin typeface="Times New Roman"/>
                <a:cs typeface="Times New Roman"/>
              </a:rPr>
              <a:t>, M </a:t>
            </a:r>
            <a:r>
              <a:rPr lang="en-US" sz="1400" dirty="0" err="1">
                <a:latin typeface="Times New Roman"/>
                <a:cs typeface="Times New Roman"/>
              </a:rPr>
              <a:t>Hofacker</a:t>
            </a:r>
            <a:r>
              <a:rPr lang="en-US" sz="1400" dirty="0">
                <a:latin typeface="Times New Roman"/>
                <a:cs typeface="Times New Roman"/>
              </a:rPr>
              <a:t>, and F </a:t>
            </a:r>
            <a:r>
              <a:rPr lang="en-US" sz="1400" dirty="0" err="1">
                <a:latin typeface="Times New Roman"/>
                <a:cs typeface="Times New Roman"/>
              </a:rPr>
              <a:t>Welschinger</a:t>
            </a:r>
            <a:r>
              <a:rPr lang="en-US" sz="1400" dirty="0">
                <a:latin typeface="Times New Roman"/>
                <a:cs typeface="Times New Roman"/>
              </a:rPr>
              <a:t>. A phase ﬁeld model for rate-independent crack </a:t>
            </a:r>
            <a:r>
              <a:rPr lang="en-US" sz="1400" dirty="0" smtClean="0">
                <a:latin typeface="Times New Roman"/>
                <a:cs typeface="Times New Roman"/>
              </a:rPr>
              <a:t>propagation</a:t>
            </a:r>
            <a:r>
              <a:rPr lang="en-US" sz="1400" dirty="0">
                <a:latin typeface="Times New Roman"/>
                <a:cs typeface="Times New Roman"/>
              </a:rPr>
              <a:t>: Robust algorithmic implementation based on operator splits. Computer Methods in Applied Mechanics and Engineering, 199(45):2765–2778, 2010.</a:t>
            </a:r>
          </a:p>
          <a:p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2880" y="0"/>
            <a:ext cx="137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RVFT [2]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71780" y="0"/>
            <a:ext cx="1039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XFEM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20" y="494707"/>
            <a:ext cx="2624276" cy="523183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341796" y="3967931"/>
            <a:ext cx="966889" cy="1531677"/>
            <a:chOff x="3243133" y="4040657"/>
            <a:chExt cx="966889" cy="1531677"/>
          </a:xfrm>
        </p:grpSpPr>
        <p:grpSp>
          <p:nvGrpSpPr>
            <p:cNvPr id="15" name="Group 14"/>
            <p:cNvGrpSpPr/>
            <p:nvPr/>
          </p:nvGrpSpPr>
          <p:grpSpPr>
            <a:xfrm>
              <a:off x="3317221" y="4438986"/>
              <a:ext cx="727116" cy="836733"/>
              <a:chOff x="3317221" y="4252555"/>
              <a:chExt cx="727116" cy="836733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H="1" flipV="1">
                <a:off x="3317221" y="4252555"/>
                <a:ext cx="7145" cy="836733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3317221" y="5086906"/>
                <a:ext cx="727116" cy="2382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243133" y="4040657"/>
              <a:ext cx="346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7030A0"/>
                  </a:solidFill>
                </a:rPr>
                <a:t>y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79202" y="5049114"/>
              <a:ext cx="230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7030A0"/>
                  </a:solidFill>
                </a:rPr>
                <a:t>x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8" t="4253" r="54590" b="6441"/>
          <a:stretch/>
        </p:blipFill>
        <p:spPr>
          <a:xfrm>
            <a:off x="7581900" y="494707"/>
            <a:ext cx="4448634" cy="5231837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9725659" y="3746499"/>
            <a:ext cx="321683" cy="3216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725659" y="2460960"/>
            <a:ext cx="321683" cy="3216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725659" y="1187076"/>
            <a:ext cx="321683" cy="3216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15058" y="0"/>
            <a:ext cx="2056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Experiment [1]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906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30" y="307871"/>
            <a:ext cx="8240504" cy="610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64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XFEM_3hol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90852" y="864534"/>
            <a:ext cx="12192000" cy="52800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13145" y="1775012"/>
            <a:ext cx="9288780" cy="3719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91000" y="4091940"/>
            <a:ext cx="243840" cy="2438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91000" y="3172161"/>
            <a:ext cx="243840" cy="2438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91000" y="2233557"/>
            <a:ext cx="243840" cy="2438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6400" y="736600"/>
            <a:ext cx="12576452" cy="49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9163" y="665379"/>
            <a:ext cx="1467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</a:rPr>
              <a:t>XFEM</a:t>
            </a:r>
            <a:endParaRPr lang="en-US" sz="36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381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2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holes_VRF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0" y="912813"/>
            <a:ext cx="12192000" cy="52117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500" y="1054099"/>
            <a:ext cx="1127760" cy="4444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60400"/>
            <a:ext cx="12192000" cy="614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61894" y="1765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18825" y="1894857"/>
            <a:ext cx="843768" cy="555010"/>
            <a:chOff x="4984377" y="5870575"/>
            <a:chExt cx="843768" cy="555010"/>
          </a:xfrm>
        </p:grpSpPr>
        <p:sp>
          <p:nvSpPr>
            <p:cNvPr id="7" name="Rectangle 6"/>
            <p:cNvSpPr/>
            <p:nvPr/>
          </p:nvSpPr>
          <p:spPr>
            <a:xfrm>
              <a:off x="4984377" y="5870575"/>
              <a:ext cx="403412" cy="21618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84377" y="6086764"/>
              <a:ext cx="403412" cy="216189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5387789" y="6086764"/>
              <a:ext cx="440356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420179" y="6056253"/>
              <a:ext cx="237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752290"/>
              </p:ext>
            </p:extLst>
          </p:nvPr>
        </p:nvGraphicFramePr>
        <p:xfrm>
          <a:off x="6546850" y="36195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7" imgW="114120" imgH="177480" progId="Equation.DSMT4">
                  <p:embed/>
                </p:oleObj>
              </mc:Choice>
              <mc:Fallback>
                <p:oleObj name="Equation" r:id="rId7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46850" y="3619500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64142" y="1510270"/>
                <a:ext cx="3779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42" y="1510270"/>
                <a:ext cx="37792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325526" y="1602740"/>
            <a:ext cx="9563453" cy="3832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228975" y="5111750"/>
            <a:ext cx="1" cy="3302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56273" y="397268"/>
            <a:ext cx="6316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</a:rPr>
              <a:t>Regularized, </a:t>
            </a:r>
            <a:r>
              <a:rPr lang="en-US" sz="3600" dirty="0" err="1" smtClean="0">
                <a:latin typeface="Times New Roman"/>
              </a:rPr>
              <a:t>Variational</a:t>
            </a:r>
            <a:r>
              <a:rPr lang="en-US" sz="3600" dirty="0" smtClean="0">
                <a:latin typeface="Times New Roman"/>
              </a:rPr>
              <a:t> Fracture</a:t>
            </a:r>
            <a:endParaRPr lang="en-US" sz="36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77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70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116</Words>
  <Application>Microsoft Macintosh PowerPoint</Application>
  <PresentationFormat>Custom</PresentationFormat>
  <Paragraphs>14</Paragraphs>
  <Slides>4</Slides>
  <Notes>1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</dc:creator>
  <cp:lastModifiedBy>Haneesh Kesari</cp:lastModifiedBy>
  <cp:revision>16</cp:revision>
  <dcterms:created xsi:type="dcterms:W3CDTF">2016-12-30T21:09:58Z</dcterms:created>
  <dcterms:modified xsi:type="dcterms:W3CDTF">2017-02-16T21:47:28Z</dcterms:modified>
</cp:coreProperties>
</file>