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8" r:id="rId15"/>
    <p:sldMasterId id="2147483919" r:id="rId17"/>
  </p:sldMasterIdLst>
  <p:notesMasterIdLst>
    <p:notesMasterId r:id="rId21"/>
  </p:notesMasterIdLst>
  <p:handoutMasterIdLst>
    <p:handoutMasterId r:id="rId19"/>
  </p:handoutMasterIdLst>
  <p:sldIdLst>
    <p:sldId id="819" r:id="rId23"/>
    <p:sldId id="820" r:id="rId24"/>
    <p:sldId id="791" r:id="rId25"/>
    <p:sldId id="799" r:id="rId26"/>
    <p:sldId id="803" r:id="rId27"/>
    <p:sldId id="796" r:id="rId28"/>
    <p:sldId id="809" r:id="rId29"/>
    <p:sldId id="821" r:id="rId30"/>
    <p:sldId id="812" r:id="rId31"/>
    <p:sldId id="811" r:id="rId32"/>
    <p:sldId id="804" r:id="rId33"/>
    <p:sldId id="792" r:id="rId34"/>
    <p:sldId id="793" r:id="rId35"/>
    <p:sldId id="815" r:id="rId36"/>
    <p:sldId id="823" r:id="rId37"/>
    <p:sldId id="814" r:id="rId38"/>
    <p:sldId id="824" r:id="rId39"/>
    <p:sldId id="806" r:id="rId40"/>
    <p:sldId id="817" r:id="rId41"/>
    <p:sldId id="818" r:id="rId42"/>
    <p:sldId id="795" r:id="rId43"/>
  </p:sldIdLst>
  <p:sldSz cx="9906000" cy="6858000"/>
  <p:notesSz cx="6802755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91FA1F6F-AF74-4786-9A40-B5C36995D6AE}">
          <p14:sldIdLst>
            <p14:sldId id="819"/>
            <p14:sldId id="820"/>
            <p14:sldId id="791"/>
            <p14:sldId id="799"/>
            <p14:sldId id="803"/>
            <p14:sldId id="796"/>
            <p14:sldId id="809"/>
            <p14:sldId id="821"/>
            <p14:sldId id="812"/>
            <p14:sldId id="811"/>
            <p14:sldId id="804"/>
            <p14:sldId id="792"/>
            <p14:sldId id="793"/>
            <p14:sldId id="815"/>
            <p14:sldId id="823"/>
            <p14:sldId id="814"/>
            <p14:sldId id="824"/>
            <p14:sldId id="806"/>
            <p14:sldId id="817"/>
            <p14:sldId id="818"/>
            <p14:sldId id="7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6" userDrawn="1">
          <p15:clr>
            <a:srgbClr val="A4A3A4"/>
          </p15:clr>
        </p15:guide>
        <p15:guide id="2" orient="horz" pos="4173" userDrawn="1">
          <p15:clr>
            <a:srgbClr val="A4A3A4"/>
          </p15:clr>
        </p15:guide>
        <p15:guide id="3" orient="horz" pos="545" userDrawn="1">
          <p15:clr>
            <a:srgbClr val="A4A3A4"/>
          </p15:clr>
        </p15:guide>
        <p15:guide id="8" pos="2593" userDrawn="1">
          <p15:clr>
            <a:srgbClr val="A4A3A4"/>
          </p15:clr>
        </p15:guide>
        <p15:guide id="10" pos="439" userDrawn="1">
          <p15:clr>
            <a:srgbClr val="A4A3A4"/>
          </p15:clr>
        </p15:guide>
        <p15:guide id="11" pos="4136" userDrawn="1">
          <p15:clr>
            <a:srgbClr val="A4A3A4"/>
          </p15:clr>
        </p15:guide>
        <p15:guide id="12" pos="2004" userDrawn="1">
          <p15:clr>
            <a:srgbClr val="A4A3A4"/>
          </p15:clr>
        </p15:guide>
        <p15:guide id="13" orient="horz" pos="1044" userDrawn="1">
          <p15:clr>
            <a:srgbClr val="A4A3A4"/>
          </p15:clr>
        </p15:guide>
        <p15:guide id="14" orient="horz" pos="1157" userDrawn="1">
          <p15:clr>
            <a:srgbClr val="A4A3A4"/>
          </p15:clr>
        </p15:guide>
        <p15:guide id="15" orient="horz" pos="1407" userDrawn="1">
          <p15:clr>
            <a:srgbClr val="A4A3A4"/>
          </p15:clr>
        </p15:guide>
        <p15:guide id="16" orient="horz" pos="885" userDrawn="1">
          <p15:clr>
            <a:srgbClr val="A4A3A4"/>
          </p15:clr>
        </p15:guide>
        <p15:guide id="17" pos="1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5050"/>
    <a:srgbClr val="FF3300"/>
    <a:srgbClr val="000000"/>
    <a:srgbClr val="3366FF"/>
    <a:srgbClr val="1E477E"/>
    <a:srgbClr val="F2F2F2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9AEFB-D1E3-438C-87A4-2B2700152DE8}" v="1724" dt="2021-06-17T14:03:05.543"/>
    <p1510:client id="{99332B27-F54C-4689-AF53-9051A0CAFFDE}" v="34" dt="2021-06-17T11:42:23.489"/>
    <p1510:client id="{9F97948A-BDC0-44C1-8E1B-B1E94F5EBF5C}" v="1299" dt="2021-06-17T11:40:07.428"/>
    <p1510:client id="{BB68BE4A-DCFD-4435-9DB8-CA8A57B15F42}" v="4917" dt="2021-06-17T13:27:17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416" y="108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" d="2"/>
          <a:sy n="1" d="2"/>
        </p:scale>
        <p:origin x="0" y="0"/>
      </p:cViewPr>
      <p:guideLst>
        <p:guide orient="horz" pos="976"/>
        <p:guide orient="horz" pos="4173"/>
        <p:guide orient="horz" pos="545"/>
        <p:guide pos="2593"/>
        <p:guide pos="439"/>
        <p:guide pos="4136"/>
        <p:guide pos="2004"/>
        <p:guide orient="horz" pos="1044"/>
        <p:guide orient="horz" pos="1157"/>
        <p:guide orient="horz" pos="1407"/>
        <p:guide orient="horz" pos="885"/>
        <p:guide pos="1664"/>
      </p:guideLst>
    </p:cSldViewPr>
  </p:notes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handoutMaster" Target="handoutMasters/handoutMaster1.xml"></Relationship><Relationship Id="rId21" Type="http://schemas.openxmlformats.org/officeDocument/2006/relationships/notesMaster" Target="notesMasters/notesMaster1.xml"></Relationship><Relationship Id="rId23" Type="http://schemas.openxmlformats.org/officeDocument/2006/relationships/slide" Target="slides/slide1.xml"></Relationship><Relationship Id="rId24" Type="http://schemas.openxmlformats.org/officeDocument/2006/relationships/slide" Target="slides/slide2.xml"></Relationship><Relationship Id="rId25" Type="http://schemas.openxmlformats.org/officeDocument/2006/relationships/slide" Target="slides/slide3.xml"></Relationship><Relationship Id="rId26" Type="http://schemas.openxmlformats.org/officeDocument/2006/relationships/slide" Target="slides/slide4.xml"></Relationship><Relationship Id="rId27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8" Type="http://schemas.openxmlformats.org/officeDocument/2006/relationships/slide" Target="slides/slide16.xml"></Relationship><Relationship Id="rId39" Type="http://schemas.openxmlformats.org/officeDocument/2006/relationships/slide" Target="slides/slide17.xml"></Relationship><Relationship Id="rId40" Type="http://schemas.openxmlformats.org/officeDocument/2006/relationships/slide" Target="slides/slide18.xml"></Relationship><Relationship Id="rId41" Type="http://schemas.openxmlformats.org/officeDocument/2006/relationships/slide" Target="slides/slide19.xml"></Relationship><Relationship Id="rId42" Type="http://schemas.openxmlformats.org/officeDocument/2006/relationships/slide" Target="slides/slide20.xml"></Relationship><Relationship Id="rId43" Type="http://schemas.openxmlformats.org/officeDocument/2006/relationships/slide" Target="slides/slide21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341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55E5C341-4865-4F97-98CF-92E653ED7CFB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2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13504689-271A-4945-8D41-3CAB136252D0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686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75761AF2-2720-405F-BB67-BA9590B352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4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image" Target="../media/image3.png"></Relationship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7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951" y="80628"/>
            <a:ext cx="7164119" cy="646300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515" y="78532"/>
            <a:ext cx="2609046" cy="216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9133" y="6597943"/>
            <a:ext cx="718196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548533" y="1764482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548533" y="2310961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3954413" y="1764482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3954413" y="2310961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20" name="직사각형 19"/>
          <p:cNvSpPr/>
          <p:nvPr userDrawn="1"/>
        </p:nvSpPr>
        <p:spPr>
          <a:xfrm>
            <a:off x="607868" y="883331"/>
            <a:ext cx="2684318" cy="540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21" name="직사각형 20"/>
          <p:cNvSpPr/>
          <p:nvPr userDrawn="1"/>
        </p:nvSpPr>
        <p:spPr>
          <a:xfrm>
            <a:off x="4018723" y="883331"/>
            <a:ext cx="2684318" cy="540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B49B18-839F-48D8-AC2C-BDED874CAD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6652725"/>
            <a:ext cx="648072" cy="1432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132C5BA-5661-475A-A1D2-E5BBFA6C05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8" y="6637658"/>
            <a:ext cx="648072" cy="114659"/>
          </a:xfrm>
          <a:prstGeom prst="rect">
            <a:avLst/>
          </a:prstGeom>
        </p:spPr>
      </p:pic>
      <p:pic>
        <p:nvPicPr>
          <p:cNvPr id="24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" y="6652725"/>
            <a:ext cx="791394" cy="15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7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comp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57150" y="620395"/>
            <a:ext cx="9777730" cy="592264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60">
            <a:extLst>
              <a:ext uri="{FF2B5EF4-FFF2-40B4-BE49-F238E27FC236}">
                <a16:creationId xmlns:a16="http://schemas.microsoft.com/office/drawing/2014/main" id="{AB0F598E-D492-4287-B767-63D03AA974D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7150" y="6597650"/>
            <a:ext cx="7762875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90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1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5395275"/>
            <a:ext cx="9906000" cy="1470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5828" y="5409220"/>
            <a:ext cx="18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 Office</a:t>
            </a:r>
            <a:endParaRPr lang="ko-KR" altLang="en-US" b="1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33A34161-8BF7-4FAB-84DE-23F02CE8B4C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4468" y="548680"/>
            <a:ext cx="9540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5" name="Text Box 115">
            <a:extLst>
              <a:ext uri="{FF2B5EF4-FFF2-40B4-BE49-F238E27FC236}">
                <a16:creationId xmlns:a16="http://schemas.microsoft.com/office/drawing/2014/main" id="{A9AD54E0-EE86-4DCC-B392-2FCACDF732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56" y="141097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en-US" altLang="ko-KR" sz="2000" b="1" i="0">
                <a:latin typeface="맑은 고딕" panose="020B0503020000020004" pitchFamily="50" charset="-127"/>
                <a:ea typeface="맑은 고딕" panose="020B0503020000020004" pitchFamily="50" charset="-127"/>
              </a:rPr>
              <a:t>UI Process</a:t>
            </a:r>
          </a:p>
        </p:txBody>
      </p:sp>
    </p:spTree>
    <p:extLst>
      <p:ext uri="{BB962C8B-B14F-4D97-AF65-F5344CB8AC3E}">
        <p14:creationId xmlns:p14="http://schemas.microsoft.com/office/powerpoint/2010/main" val="186676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 userDrawn="1"/>
        </p:nvSpPr>
        <p:spPr>
          <a:xfrm>
            <a:off x="54864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54864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21" name="직사각형 20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4B0FF1-485F-4029-A7F7-FCE7AC22B2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5E9CC3-8351-40DF-8B55-B02DBF2732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13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11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 userDrawn="1"/>
        </p:nvSpPr>
        <p:spPr>
          <a:xfrm>
            <a:off x="54864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54864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3954145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3954145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8" name="직사각형 17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19" name="직사각형 18"/>
          <p:cNvSpPr/>
          <p:nvPr userDrawn="1"/>
        </p:nvSpPr>
        <p:spPr>
          <a:xfrm>
            <a:off x="401891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97393D-2E99-429C-9978-80E334AE8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0FA8EA2-77CD-4D5C-BCFA-B8FA6E9F62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24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63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3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 userDrawn="1"/>
        </p:nvSpPr>
        <p:spPr>
          <a:xfrm>
            <a:off x="54864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37" name="모서리가 둥근 직사각형 36"/>
          <p:cNvSpPr/>
          <p:nvPr userDrawn="1"/>
        </p:nvSpPr>
        <p:spPr>
          <a:xfrm>
            <a:off x="54864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3954145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394462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40" name="직사각형 39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41" name="직사각형 40"/>
          <p:cNvSpPr/>
          <p:nvPr userDrawn="1"/>
        </p:nvSpPr>
        <p:spPr>
          <a:xfrm>
            <a:off x="401891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14" name="직사각형 1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11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 userDrawn="1"/>
        </p:nvSpPr>
        <p:spPr>
          <a:xfrm>
            <a:off x="54864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54864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3954145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3954145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852545" y="865505"/>
            <a:ext cx="304482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550545" y="6308090"/>
            <a:ext cx="2811780" cy="0"/>
          </a:xfrm>
          <a:prstGeom prst="line">
            <a:avLst/>
          </a:prstGeom>
          <a:ln w="1047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BF7F56B-304D-4BB5-A84F-26737A2CC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E8A7DAD-0EFA-4BF4-9C11-AB96D602C6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26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32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2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22" name="직사각형 21"/>
          <p:cNvSpPr/>
          <p:nvPr userDrawn="1"/>
        </p:nvSpPr>
        <p:spPr>
          <a:xfrm>
            <a:off x="4018915" y="883285"/>
            <a:ext cx="2684145" cy="2797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14" name="직사각형 1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11" name="Group 2"/>
          <p:cNvGraphicFramePr>
            <a:graphicFrameLocks noGrp="1"/>
          </p:cNvGraphicFramePr>
          <p:nvPr/>
        </p:nvGraphicFramePr>
        <p:xfrm>
          <a:off x="57150" y="97155"/>
          <a:ext cx="9778365" cy="429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76300"/>
                <a:gridCol w="2757170"/>
                <a:gridCol w="716915"/>
                <a:gridCol w="3216910"/>
                <a:gridCol w="621665"/>
                <a:gridCol w="1589405"/>
              </a:tblGrid>
              <a:tr h="21463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r>
                        <a:rPr lang="en-US" altLang="ko-KR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TYPE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1463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0" marR="89535" marT="45720" marB="45720" anchor="ctr">
                    <a:lnL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 userDrawn="1"/>
        </p:nvSpPr>
        <p:spPr>
          <a:xfrm>
            <a:off x="52959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52959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8" name="직사각형 17"/>
          <p:cNvSpPr/>
          <p:nvPr userDrawn="1"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764915" y="872490"/>
            <a:ext cx="31324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529590" y="6311900"/>
            <a:ext cx="3132455" cy="0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515F03-6D96-443D-A24A-00970B74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729BCC0-7BC0-4E1D-94D8-34EE774AFA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25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5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6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22" name="직사각형 21"/>
          <p:cNvSpPr/>
          <p:nvPr userDrawn="1"/>
        </p:nvSpPr>
        <p:spPr>
          <a:xfrm>
            <a:off x="4018915" y="883285"/>
            <a:ext cx="2684145" cy="2797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14" name="직사각형 1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11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 userDrawn="1"/>
        </p:nvSpPr>
        <p:spPr>
          <a:xfrm>
            <a:off x="52959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52959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8" name="직사각형 17"/>
          <p:cNvSpPr/>
          <p:nvPr userDrawn="1"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764915" y="872490"/>
            <a:ext cx="31324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529590" y="6311900"/>
            <a:ext cx="3132455" cy="0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515F03-6D96-443D-A24A-00970B74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729BCC0-7BC0-4E1D-94D8-34EE774AFA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25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7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4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607695" y="883285"/>
            <a:ext cx="2684145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sp>
        <p:nvSpPr>
          <p:cNvPr id="14" name="직사각형 13"/>
          <p:cNvSpPr/>
          <p:nvPr userDrawn="1"/>
        </p:nvSpPr>
        <p:spPr>
          <a:xfrm>
            <a:off x="52705" y="609600"/>
            <a:ext cx="7164070" cy="5934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650" y="608965"/>
            <a:ext cx="2609215" cy="216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895" y="6597650"/>
            <a:ext cx="7181850" cy="21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graphicFrame>
        <p:nvGraphicFramePr>
          <p:cNvPr id="11" name="Group 2">
            <a:extLst>
              <a:ext uri="{FF2B5EF4-FFF2-40B4-BE49-F238E27FC236}">
                <a16:creationId xmlns:a16="http://schemas.microsoft.com/office/drawing/2014/main" id="{4F68E794-56C4-4C03-B6CF-F21502782D0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7150" y="97059"/>
          <a:ext cx="9777826" cy="451621"/>
        </p:xfrm>
        <a:graphic>
          <a:graphicData uri="http://schemas.openxmlformats.org/drawingml/2006/table">
            <a:tbl>
              <a:tblPr/>
              <a:tblGrid>
                <a:gridCol w="876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6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T="45754" marB="45754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 userDrawn="1"/>
        </p:nvSpPr>
        <p:spPr>
          <a:xfrm>
            <a:off x="529590" y="17646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529590" y="2310765"/>
            <a:ext cx="55880" cy="433070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8" name="직사각형 17"/>
          <p:cNvSpPr/>
          <p:nvPr userDrawn="1"/>
        </p:nvSpPr>
        <p:spPr>
          <a:xfrm>
            <a:off x="585470" y="883285"/>
            <a:ext cx="2711450" cy="5400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764915" y="872490"/>
            <a:ext cx="31324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529590" y="6311900"/>
            <a:ext cx="3132455" cy="0"/>
          </a:xfrm>
          <a:prstGeom prst="line">
            <a:avLst/>
          </a:prstGeom>
          <a:ln w="1174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 userDrawn="1"/>
        </p:nvSpPr>
        <p:spPr>
          <a:xfrm>
            <a:off x="8265160" y="323215"/>
            <a:ext cx="1575435" cy="2165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한의진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3328670" y="825500"/>
            <a:ext cx="71755" cy="54584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6741160" y="825500"/>
            <a:ext cx="71755" cy="54584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5A4BBF8-9C46-49A9-B397-84DED52EA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5" y="6652895"/>
            <a:ext cx="648335" cy="1435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E85EA4-1CB1-4C45-949D-03810D2E7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75" y="6637655"/>
            <a:ext cx="648335" cy="114935"/>
          </a:xfrm>
          <a:prstGeom prst="rect">
            <a:avLst/>
          </a:prstGeom>
        </p:spPr>
      </p:pic>
      <p:pic>
        <p:nvPicPr>
          <p:cNvPr id="26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652895"/>
            <a:ext cx="791210" cy="15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7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52951" y="80628"/>
            <a:ext cx="7164119" cy="646300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7232515" y="78532"/>
            <a:ext cx="2609046" cy="2164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  <a:ea typeface="+mn-ea"/>
              </a:rPr>
              <a:t>Description</a:t>
            </a:r>
            <a:endParaRPr lang="ko-KR" altLang="en-US" sz="1000" b="1">
              <a:latin typeface="+mn-ea"/>
              <a:ea typeface="+mn-ea"/>
            </a:endParaRPr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5E9D8DB0-D222-46F4-8321-1BFC65C57DA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9133" y="6597943"/>
            <a:ext cx="718196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ctr"/>
            <a:fld id="{E12BA4D0-C844-459D-8631-D86C40974407}" type="slidenum">
              <a:rPr kumimoji="0"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ctr"/>
              <a:t>‹#›</a:t>
            </a:fld>
            <a:r>
              <a:rPr kumimoji="0" lang="en-US" altLang="ko-KR" sz="8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548533" y="1764482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48533" y="2310961"/>
            <a:ext cx="56172" cy="432805"/>
          </a:xfrm>
          <a:prstGeom prst="roundRect">
            <a:avLst/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/>
          </a:p>
        </p:txBody>
      </p:sp>
      <p:sp>
        <p:nvSpPr>
          <p:cNvPr id="15" name="직사각형 14"/>
          <p:cNvSpPr/>
          <p:nvPr userDrawn="1"/>
        </p:nvSpPr>
        <p:spPr>
          <a:xfrm>
            <a:off x="607868" y="883331"/>
            <a:ext cx="2684318" cy="540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662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2E560D-1F3F-449B-9A92-B250A9DEBC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6652725"/>
            <a:ext cx="648072" cy="143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5877FF-0750-4494-9887-91E91965D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8" y="6637658"/>
            <a:ext cx="648072" cy="114659"/>
          </a:xfrm>
          <a:prstGeom prst="rect">
            <a:avLst/>
          </a:prstGeom>
        </p:spPr>
      </p:pic>
      <p:pic>
        <p:nvPicPr>
          <p:cNvPr id="12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" y="6652725"/>
            <a:ext cx="791394" cy="15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slideLayout" Target="../slideLayouts/slideLayout4.xml"></Relationship><Relationship Id="rId3" Type="http://schemas.openxmlformats.org/officeDocument/2006/relationships/slideLayout" Target="../slideLayouts/slideLayout5.xml"></Relationship><Relationship Id="rId4" Type="http://schemas.openxmlformats.org/officeDocument/2006/relationships/slideLayout" Target="../slideLayouts/slideLayout6.xml"></Relationship><Relationship Id="rId5" Type="http://schemas.openxmlformats.org/officeDocument/2006/relationships/slideLayout" Target="../slideLayouts/slideLayout7.xml"></Relationship><Relationship Id="rId6" Type="http://schemas.openxmlformats.org/officeDocument/2006/relationships/slideLayout" Target="../slideLayouts/slideLayout8.xml"></Relationship><Relationship Id="rId7" Type="http://schemas.openxmlformats.org/officeDocument/2006/relationships/slideLayout" Target="../slideLayouts/slideLayout9.xml"></Relationship><Relationship Id="rId8" Type="http://schemas.openxmlformats.org/officeDocument/2006/relationships/slideLayout" Target="../slideLayouts/slideLayout10.xml"></Relationship><Relationship Id="rId9" Type="http://schemas.openxmlformats.org/officeDocument/2006/relationships/slideLayout" Target="../slideLayouts/slideLayout11.xml"></Relationship><Relationship Id="rId10" Type="http://schemas.openxmlformats.org/officeDocument/2006/relationships/slideLayout" Target="../slideLayouts/slideLayout12.xml"></Relationship><Relationship Id="rId11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77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20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hyperlink" Target="mailto:ABCD@naver.com" TargetMode="External"></Relationship><Relationship Id="rId4" Type="http://schemas.openxmlformats.org/officeDocument/2006/relationships/slideLayout" Target="../slideLayouts/slideLayout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hyperlink" Target="mailto:ABCD@naver.com" TargetMode="External"></Relationship><Relationship Id="rId4" Type="http://schemas.openxmlformats.org/officeDocument/2006/relationships/hyperlink" Target="mailto:ABCD@naver.com" TargetMode="External"></Relationship><Relationship Id="rId5" Type="http://schemas.openxmlformats.org/officeDocument/2006/relationships/slideLayout" Target="../slideLayouts/slideLayout1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hyperlink" Target="mailto:ABCD@naver.com" TargetMode="External"></Relationship><Relationship Id="rId4" Type="http://schemas.openxmlformats.org/officeDocument/2006/relationships/slideLayout" Target="../slideLayouts/slideLayout1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hyperlink" Target="mailto:ABCD@naver.com" TargetMode="External"></Relationship><Relationship Id="rId4" Type="http://schemas.openxmlformats.org/officeDocument/2006/relationships/hyperlink" Target="mailto:ABCD@naver.com" TargetMode="External"></Relationship><Relationship Id="rId5" Type="http://schemas.openxmlformats.org/officeDocument/2006/relationships/hyperlink" Target="mailto:ABCD@naver.com" TargetMode="External"></Relationship><Relationship Id="rId6" Type="http://schemas.openxmlformats.org/officeDocument/2006/relationships/slideLayout" Target="../slideLayouts/slideLayout1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hyperlink" Target="mailto:ABCD@naver.com" TargetMode="External"></Relationship><Relationship Id="rId4" Type="http://schemas.openxmlformats.org/officeDocument/2006/relationships/hyperlink" Target="mailto:ABCD@naver.com" TargetMode="External"></Relationship><Relationship Id="rId5" Type="http://schemas.openxmlformats.org/officeDocument/2006/relationships/slideLayout" Target="../slideLayouts/slideLayout1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Relationship Id="rId2" Type="http://schemas.openxmlformats.org/officeDocument/2006/relationships/image" Target="../media/image4.png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1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1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18615" y="3402965"/>
            <a:ext cx="1078230" cy="2425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742950">
              <a:defRPr/>
            </a:pPr>
            <a:r>
              <a:rPr lang="en-US" altLang="ko-KR" sz="975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Project type</a:t>
            </a:r>
            <a:endParaRPr lang="ko-KR" altLang="en-US" sz="975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17040" y="3659505"/>
            <a:ext cx="32385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42950"/>
            <a:r>
              <a:rPr lang="en-US" altLang="ko-KR" sz="6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</a:t>
            </a:r>
            <a:endParaRPr lang="ko-KR" altLang="en-US" sz="65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28240" y="3659505"/>
            <a:ext cx="32385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42950">
              <a:defRPr/>
            </a:pPr>
            <a:r>
              <a:rPr lang="en-US" altLang="ko-KR" sz="6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endParaRPr lang="ko-KR" altLang="en-US" sz="65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6220" y="595630"/>
            <a:ext cx="9396730" cy="567055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625205" y="872490"/>
            <a:ext cx="748665" cy="493395"/>
            <a:chOff x="8625205" y="872490"/>
            <a:chExt cx="748665" cy="493395"/>
          </a:xfrm>
        </p:grpSpPr>
        <p:sp>
          <p:nvSpPr>
            <p:cNvPr id="24" name="직사각형 23"/>
            <p:cNvSpPr/>
            <p:nvPr/>
          </p:nvSpPr>
          <p:spPr>
            <a:xfrm>
              <a:off x="8625205" y="872490"/>
              <a:ext cx="288290" cy="2882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992870" y="1149985"/>
              <a:ext cx="215900" cy="2159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65920" y="1014095"/>
              <a:ext cx="107950" cy="1079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794000" y="3659505"/>
            <a:ext cx="32385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42950">
              <a:defRPr/>
            </a:pPr>
            <a:r>
              <a:rPr lang="en-US" altLang="ko-KR" sz="65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</a:t>
            </a:r>
            <a:endParaRPr lang="ko-KR" altLang="en-US" sz="65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72640" y="3659505"/>
            <a:ext cx="323850" cy="24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42950"/>
            <a:r>
              <a:rPr lang="en-US" altLang="ko-KR" sz="65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</a:t>
            </a:r>
            <a:endParaRPr lang="ko-KR" altLang="en-US" sz="65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12595" y="4203700"/>
            <a:ext cx="6614795" cy="13233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r>
              <a:rPr lang="en-US" altLang="ko-KR" sz="1138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                                             </a:t>
            </a: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tabLst>
                <a:tab pos="1193106" algn="l"/>
              </a:tabLst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endParaRPr lang="en-US" altLang="ko-KR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742950">
              <a:defRPr/>
            </a:pPr>
            <a:r>
              <a:rPr lang="en-US" altLang="ko-KR" sz="1138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                                                         </a:t>
            </a:r>
            <a:endParaRPr lang="ko-KR" altLang="en-US" sz="1138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1818640" y="4227830"/>
            <a:ext cx="1188085" cy="24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defTabSz="742950"/>
            <a:r>
              <a:rPr lang="en-US" altLang="ko-KR" sz="975" b="1" dirty="0">
                <a:solidFill>
                  <a:prstClr val="white"/>
                </a:solidFill>
                <a:ea typeface="맑은 고딕" panose="020B0503020000020004" pitchFamily="50" charset="-127"/>
              </a:rPr>
              <a:t>PROJECT</a:t>
            </a:r>
            <a:r>
              <a:rPr lang="en-US" altLang="ko-KR" sz="975" dirty="0">
                <a:solidFill>
                  <a:prstClr val="white"/>
                </a:solidFill>
                <a:ea typeface="맑은 고딕" panose="020B0503020000020004" pitchFamily="50" charset="-127"/>
              </a:rPr>
              <a:t> INFO</a:t>
            </a:r>
            <a:endParaRPr lang="ko-KR" altLang="en-US" sz="975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775F7A4-F80C-4AFB-B3E8-035DAD67A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80" y="5657215"/>
            <a:ext cx="648335" cy="1435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C75C6B8-D5A8-40DC-BA32-D4861FEF64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10" y="5641975"/>
            <a:ext cx="648335" cy="114935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905635" y="4516755"/>
          <a:ext cx="6256655" cy="9156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062990"/>
                <a:gridCol w="2016760"/>
                <a:gridCol w="1062355"/>
                <a:gridCol w="2114550"/>
              </a:tblGrid>
              <a:tr h="227330">
                <a:tc>
                  <a:txBody>
                    <a:bodyPr/>
                    <a:lstStyle/>
                    <a:p>
                      <a:pPr marL="0" indent="0" rtl="0" algn="l" fontAlgn="auto" defTabSz="1056005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SUBJECT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SUMY Game</a:t>
                      </a: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Shop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2021.06.16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marL="0" indent="0" rtl="0" algn="l" fontAlgn="auto" defTabSz="1056005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PROJECT TITLE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Game Shopping</a:t>
                      </a: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 mall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LAST UPDATE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+mn-ea"/>
                        </a:rPr>
                        <a:t>2021.06.18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VERSION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1.0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PREPARED BY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한의진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05"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MENU</a:t>
                      </a:r>
                      <a:endParaRPr lang="ko-KR" altLang="en-US" sz="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all</a:t>
                      </a:r>
                      <a:endParaRPr lang="ko-KR" altLang="en-US" sz="800" kern="1200" i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3660" marR="73660" marT="36830" marB="36830" anchor="ctr">
                    <a:lnL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12595" y="2060575"/>
            <a:ext cx="376555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SUMY Game Shop</a:t>
            </a:r>
            <a:endParaRPr lang="ko-KR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12595" y="2649220"/>
            <a:ext cx="116395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2330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/>
          <p:cNvGraphicFramePr>
            <a:graphicFrameLocks noGrp="1"/>
          </p:cNvGraphicFramePr>
          <p:nvPr/>
        </p:nvGraphicFramePr>
        <p:xfrm>
          <a:off x="7651115" y="872490"/>
          <a:ext cx="2181225" cy="1996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설명 입력(필수)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게임 설명 입력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200자까지 제한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본문 입력(필수)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기능: 클릭하여 게임 본문 입력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상세 설명을 적어주는 부분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돌아가기 버튼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: 클릭 시 수정 데이터 날리고 목록 화면으로 돌아가기.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게임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수정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게임 수정 완료 팝업 띄우고 목록 화면으로 이동</a:t>
                      </a:r>
                      <a:r>
                        <a:rPr 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116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55E430-7E76-4B08-8F5B-7D324E2EDEE9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게임 수정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D778CF-D61E-45B9-9164-F0974D94C550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게임 관리 </a:t>
            </a:r>
            <a:r>
              <a:rPr lang="en-US" altLang="ko-KR" sz="800" spc="-8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게임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65445F-CD96-42F1-A02A-12DA5196FF49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1476375" y="1096645"/>
            <a:ext cx="1896745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수정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하기</a:t>
            </a:r>
            <a:endParaRPr lang="ko-KR" altLang="en-US" sz="1200" b="1">
              <a:solidFill>
                <a:schemeClr val="bg1"/>
              </a:solidFill>
              <a:ea typeface="맑은 고딕" charset="0"/>
            </a:endParaRPr>
          </a:p>
        </p:txBody>
      </p:sp>
      <p:grpSp>
        <p:nvGrpSpPr>
          <p:cNvPr id="114" name="그룹 81"/>
          <p:cNvGrpSpPr/>
          <p:nvPr/>
        </p:nvGrpSpPr>
        <p:grpSpPr>
          <a:xfrm>
            <a:off x="2013585" y="2364105"/>
            <a:ext cx="3730625" cy="3195320"/>
            <a:chOff x="2013585" y="2364105"/>
            <a:chExt cx="3730625" cy="3195320"/>
          </a:xfrm>
        </p:grpSpPr>
        <p:sp>
          <p:nvSpPr>
            <p:cNvPr id="115" name="도형 77"/>
            <p:cNvSpPr>
              <a:spLocks/>
            </p:cNvSpPr>
            <p:nvPr/>
          </p:nvSpPr>
          <p:spPr>
            <a:xfrm rot="0">
              <a:off x="2108200" y="2620010"/>
              <a:ext cx="3636645" cy="2940050"/>
            </a:xfrm>
            <a:prstGeom prst="roundRect">
              <a:avLst>
                <a:gd name="adj" fmla="val 4770"/>
              </a:avLst>
            </a:prstGeom>
            <a:noFill/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텍스트 상자 78"/>
            <p:cNvSpPr txBox="1">
              <a:spLocks/>
            </p:cNvSpPr>
            <p:nvPr/>
          </p:nvSpPr>
          <p:spPr>
            <a:xfrm rot="0">
              <a:off x="2102485" y="2364105"/>
              <a:ext cx="3143885" cy="23114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입력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7" name="텍스트 상자 79"/>
            <p:cNvSpPr txBox="1">
              <a:spLocks/>
            </p:cNvSpPr>
            <p:nvPr/>
          </p:nvSpPr>
          <p:spPr>
            <a:xfrm rot="0">
              <a:off x="2153285" y="2840990"/>
              <a:ext cx="2617470" cy="157099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1.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2.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3.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4.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5.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6.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7.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본문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....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8" name="도형 80"/>
            <p:cNvSpPr>
              <a:spLocks/>
            </p:cNvSpPr>
            <p:nvPr/>
          </p:nvSpPr>
          <p:spPr>
            <a:xfrm rot="0">
              <a:off x="2013585" y="2540000"/>
              <a:ext cx="180975" cy="18097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800" spc="-60">
                  <a:ea typeface="맑은 고딕" charset="0"/>
                </a:rPr>
                <a:t>2</a:t>
              </a:r>
              <a:endParaRPr lang="ko-KR" altLang="en-US" sz="800">
                <a:ea typeface="맑은 고딕" charset="0"/>
              </a:endParaRPr>
            </a:p>
          </p:txBody>
        </p:sp>
      </p:grpSp>
      <p:grpSp>
        <p:nvGrpSpPr>
          <p:cNvPr id="107" name="그룹 4"/>
          <p:cNvGrpSpPr/>
          <p:nvPr/>
        </p:nvGrpSpPr>
        <p:grpSpPr>
          <a:xfrm rot="0">
            <a:off x="2077085" y="5717540"/>
            <a:ext cx="2555875" cy="323215"/>
            <a:chOff x="2077085" y="5717540"/>
            <a:chExt cx="2555875" cy="323215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 rot="0">
              <a:off x="3508375" y="5767070"/>
              <a:ext cx="1124585" cy="262255"/>
            </a:xfrm>
            <a:prstGeom prst="rect"/>
            <a:solidFill>
              <a:schemeClr val="accent4">
                <a:lumMod val="50000"/>
              </a:schemeClr>
            </a:solidFill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수정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완료</a:t>
              </a:r>
              <a:endParaRPr lang="ko-KR" altLang="en-US" sz="1100" b="1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5" name="타원 4"/>
            <p:cNvSpPr>
              <a:spLocks/>
            </p:cNvSpPr>
            <p:nvPr/>
          </p:nvSpPr>
          <p:spPr>
            <a:xfrm rot="0">
              <a:off x="3415665" y="571754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800" spc="-70">
                  <a:ea typeface="맑은 고딕" charset="0"/>
                </a:rPr>
                <a:t>4</a:t>
              </a:r>
              <a:endParaRPr lang="ko-KR" altLang="en-US" sz="800">
                <a:ea typeface="맑은 고딕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 rot="0">
              <a:off x="2169795" y="5778500"/>
              <a:ext cx="1124585" cy="262255"/>
            </a:xfrm>
            <a:prstGeom prst="rect"/>
            <a:solidFill>
              <a:schemeClr val="accent4">
                <a:lumMod val="50000"/>
              </a:schemeClr>
            </a:solidFill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돌아가기</a:t>
              </a:r>
              <a:endParaRPr lang="ko-KR" altLang="en-US" sz="1100" b="1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32" name="타원 31"/>
            <p:cNvSpPr>
              <a:spLocks/>
            </p:cNvSpPr>
            <p:nvPr/>
          </p:nvSpPr>
          <p:spPr>
            <a:xfrm rot="0">
              <a:off x="2077085" y="571754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800" spc="-70">
                  <a:ea typeface="맑은 고딕" charset="0"/>
                </a:rPr>
                <a:t>3</a:t>
              </a:r>
              <a:endParaRPr lang="ko-KR" altLang="en-US" sz="800">
                <a:ea typeface="맑은 고딕" charset="0"/>
              </a:endParaRPr>
            </a:p>
          </p:txBody>
        </p:sp>
      </p:grpSp>
      <p:grpSp>
        <p:nvGrpSpPr>
          <p:cNvPr id="109" name="그룹 10"/>
          <p:cNvGrpSpPr/>
          <p:nvPr/>
        </p:nvGrpSpPr>
        <p:grpSpPr>
          <a:xfrm rot="0">
            <a:off x="1990090" y="1508125"/>
            <a:ext cx="3730625" cy="826135"/>
            <a:chOff x="1990090" y="1508125"/>
            <a:chExt cx="3730625" cy="826135"/>
          </a:xfrm>
        </p:grpSpPr>
        <p:sp>
          <p:nvSpPr>
            <p:cNvPr id="110" name="도형 6"/>
            <p:cNvSpPr>
              <a:spLocks/>
            </p:cNvSpPr>
            <p:nvPr/>
          </p:nvSpPr>
          <p:spPr>
            <a:xfrm rot="0">
              <a:off x="2084705" y="1715770"/>
              <a:ext cx="3636010" cy="618490"/>
            </a:xfrm>
            <a:prstGeom prst="roundRect"/>
            <a:noFill/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텍스트 상자 7"/>
            <p:cNvSpPr txBox="1">
              <a:spLocks/>
            </p:cNvSpPr>
            <p:nvPr/>
          </p:nvSpPr>
          <p:spPr>
            <a:xfrm rot="0">
              <a:off x="2078990" y="1508125"/>
              <a:ext cx="3143250" cy="2305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설명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입력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2" name="텍스트 상자 8"/>
            <p:cNvSpPr txBox="1">
              <a:spLocks/>
            </p:cNvSpPr>
            <p:nvPr/>
          </p:nvSpPr>
          <p:spPr>
            <a:xfrm rot="0">
              <a:off x="2129790" y="1814830"/>
              <a:ext cx="26168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설명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3" name="도형 9"/>
            <p:cNvSpPr>
              <a:spLocks/>
            </p:cNvSpPr>
            <p:nvPr/>
          </p:nvSpPr>
          <p:spPr>
            <a:xfrm rot="0">
              <a:off x="1990090" y="163576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ea typeface="맑은 고딕" charset="0"/>
                </a:rPr>
                <a:t>1</a:t>
              </a:r>
              <a:endParaRPr lang="ko-KR" altLang="en-US" sz="800"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5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69776"/>
              </p:ext>
            </p:extLst>
          </p:nvPr>
        </p:nvGraphicFramePr>
        <p:xfrm>
          <a:off x="7651269" y="872716"/>
          <a:ext cx="2180708" cy="577108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고객 관리 화면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 고객 관리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검색창</a:t>
                      </a:r>
                      <a:endParaRPr lang="en-US" altLang="ko-KR" sz="800" b="0" i="0" u="none" strike="noStrike" kern="1200" noProof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구성 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돋보기 아이콘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</a:t>
                      </a:r>
                      <a:r>
                        <a:rPr lang="ko-KR" altLang="en-US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입력창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 X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기능 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-2-1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돋보기 아이콘 고정으로 보여줌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 </a:t>
                      </a:r>
                      <a:r>
                        <a:rPr lang="ko-KR" altLang="en-US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플레이스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홀더는 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‘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’ 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클릭 시 검색어 입력 가능 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입력 후 2-4 클릭하면 4 리스트 화면에 검색된 정보만 보여줌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.</a:t>
                      </a:r>
                      <a:endParaRPr lang="en-US" altLang="ko-KR" sz="800" b="0" i="0" u="none" strike="noStrike" kern="1200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검색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완료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</a:t>
                      </a:r>
                      <a:r>
                        <a:rPr lang="ko-KR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후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2-3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보여지는 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X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 클릭 시 검색된 정보를 해제하고 전체 검색된 리스트 해제.</a:t>
                      </a:r>
                      <a:endParaRPr kumimoji="1" lang="ko-KR" dirty="0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블랙리스트 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클릭 시 리스트에 블랙리스트 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YES인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 고객 리스트 호출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리스트</a:t>
                      </a:r>
                      <a:endParaRPr lang="en-US" altLang="ko-KR" sz="800" b="0" i="0" u="none" strike="noStrike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구성 </a:t>
                      </a:r>
                      <a:r>
                        <a:rPr lang="en-US" altLang="ko-KR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리스트, 블랙리스트 추가/해제 버튼</a:t>
                      </a:r>
                      <a:endParaRPr lang="en-US" sz="800" b="0" i="0" u="none" strike="noStrike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기능 </a:t>
                      </a:r>
                      <a:r>
                        <a:rPr 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endParaRPr lang="en-US" sz="800" b="0" i="0" u="none" strike="noStrike" noProof="0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-4-1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클릭 시 고객 메모 팝업 호출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-4-2 클릭 시 추가, 해제 </a:t>
                      </a:r>
                      <a:r>
                        <a:rPr lang="ko-KR" altLang="en-US" sz="8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토글</a:t>
                      </a: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추가 버튼 - 블랙 리스트에 선택된 고객 추가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해제 버튼 - 블랙 리스트에 선택된 고객 삭제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페이지네이션</a:t>
                      </a:r>
                      <a:endParaRPr lang="ko-KR" alt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: 맨 앞으로 버튼, 이전 버튼, 페이지 버튼, 다음 버튼, 맨 뒤로 버튼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: 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-5-1 클릭 시 맨 앞 페이지로 이동. 첫번째 화면일 시 5-1보이지 않음.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-5-2 클릭 시 이전 페이지로 이동. 첫번째 화면일 시 5-2 보이지 않음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-5-3 클릭 시 해당 페이지로 이동.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-5-4 클릭 시 다음 페이지로 이동. 마지막 화면일 시 5-4 보이지 않음.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-5-5 클릭 시 맨 마지막 페이지로 이동. 마지막 화면일 시 5-5 보이지 않음.</a:t>
                      </a:r>
                      <a:endParaRPr kumimoji="1" lang="en-US" dirty="0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03705" y="2066290"/>
            <a:ext cx="5629910" cy="377571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03705" y="2171700"/>
            <a:ext cx="5704840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No </a:t>
            </a:r>
            <a:r>
              <a:rPr lang="ko-KR" altLang="en-US" sz="1100">
                <a:solidFill>
                  <a:schemeClr val="bg1"/>
                </a:solidFill>
              </a:rPr>
              <a:t>이름    닉네임           이메일                     경고</a:t>
            </a:r>
            <a:r>
              <a:rPr lang="en-US" altLang="ko-KR" sz="1100">
                <a:solidFill>
                  <a:schemeClr val="bg1"/>
                </a:solidFill>
              </a:rPr>
              <a:t>       </a:t>
            </a:r>
            <a:r>
              <a:rPr lang="ko-KR" altLang="en-US" sz="1100">
                <a:solidFill>
                  <a:schemeClr val="bg1"/>
                </a:solidFill>
              </a:rPr>
              <a:t>블랙리스트</a:t>
            </a:r>
            <a:r>
              <a:rPr lang="en-US" altLang="ko-KR" sz="1100">
                <a:solidFill>
                  <a:schemeClr val="bg1"/>
                </a:solidFill>
              </a:rPr>
              <a:t>       </a:t>
            </a:r>
            <a:r>
              <a:rPr lang="ko-KR" altLang="en-US" sz="1100">
                <a:solidFill>
                  <a:schemeClr val="bg1"/>
                </a:solidFill>
              </a:rPr>
              <a:t>블랙리스트</a:t>
            </a:r>
            <a:endParaRPr lang="en-US" altLang="ko-KR" sz="1100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                                                                                                  </a:t>
            </a:r>
            <a:r>
              <a:rPr lang="ko-KR" altLang="en-US" sz="1100">
                <a:solidFill>
                  <a:schemeClr val="bg1"/>
                </a:solidFill>
              </a:rPr>
              <a:t>추가</a:t>
            </a:r>
            <a:r>
              <a:rPr lang="en-US" altLang="ko-KR" sz="1100">
                <a:solidFill>
                  <a:schemeClr val="bg1"/>
                </a:solidFill>
              </a:rPr>
              <a:t>/</a:t>
            </a:r>
            <a:r>
              <a:rPr lang="ko-KR" altLang="en-US" sz="1100">
                <a:solidFill>
                  <a:schemeClr val="bg1"/>
                </a:solidFill>
              </a:rPr>
              <a:t>해제</a:t>
            </a:r>
            <a:r>
              <a:rPr lang="en-US" altLang="ko-KR" sz="1100">
                <a:solidFill>
                  <a:schemeClr val="bg1"/>
                </a:solidFill>
              </a:rPr>
              <a:t>                                                               </a:t>
            </a:r>
            <a:r>
              <a:rPr lang="ko-KR" altLang="en-US" sz="1100">
                <a:solidFill>
                  <a:schemeClr val="bg1"/>
                </a:solidFill>
              </a:rPr>
              <a:t> </a:t>
            </a:r>
            <a:endParaRPr lang="en-US" altLang="ko-KR" sz="1100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                                 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265" y="255587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1</a:t>
            </a:r>
            <a:r>
              <a:rPr lang="ko-KR" altLang="en-US" sz="1100">
                <a:solidFill>
                  <a:schemeClr val="bg1"/>
                </a:solidFill>
              </a:rPr>
              <a:t>회          </a:t>
            </a:r>
            <a:r>
              <a:rPr lang="en-US" altLang="ko-KR" sz="1100">
                <a:solidFill>
                  <a:schemeClr val="bg1"/>
                </a:solidFill>
              </a:rPr>
              <a:t>NO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66265" y="284162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손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3</a:t>
            </a:r>
            <a:r>
              <a:rPr lang="ko-KR" altLang="en-US" sz="1100">
                <a:solidFill>
                  <a:schemeClr val="bg1"/>
                </a:solidFill>
              </a:rPr>
              <a:t>회          </a:t>
            </a:r>
            <a:r>
              <a:rPr lang="en-US" altLang="ko-KR" sz="1100">
                <a:solidFill>
                  <a:schemeClr val="bg1"/>
                </a:solidFill>
              </a:rPr>
              <a:t>YES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66265" y="312737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유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6265" y="340423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한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66265" y="368046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66265" y="395668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손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66265" y="423291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유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66265" y="449199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한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66265" y="472948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92265" y="258699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84010" y="287274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해제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932305" y="312737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879600" y="421195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6265" y="501650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66265" y="529018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66265" y="556641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1879600" y="52901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92265" y="317563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879600" y="587883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92265" y="344995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92265" y="37242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92265" y="397446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92265" y="426148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92265" y="452374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92265" y="477075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92265" y="50450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92265" y="531939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92265" y="558101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고객관리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1932305" y="282829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932305" y="341439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932305" y="367855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932305" y="395541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932305" y="449199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932305" y="475361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932305" y="501650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932305" y="555053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03705" y="255333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03705" y="283591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03705" y="313499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03705" y="339407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4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03705" y="369316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5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03705" y="423291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7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03705" y="448183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8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03705" y="395859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03705" y="475742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9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03705" y="5015230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10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3705" y="5572125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03705" y="5288915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CB59A-2A15-444D-BB2D-E60C8AE66D15}"/>
              </a:ext>
            </a:extLst>
          </p:cNvPr>
          <p:cNvSpPr txBox="1"/>
          <p:nvPr/>
        </p:nvSpPr>
        <p:spPr>
          <a:xfrm rot="10800000" flipV="1">
            <a:off x="5188585" y="1538605"/>
            <a:ext cx="230759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블랙리스트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5B45AC-F261-4268-A6B9-7D16304109D5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고객 관리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BD9FF-960A-4345-A2CA-679A4801FA6D}"/>
              </a:ext>
            </a:extLst>
          </p:cNvPr>
          <p:cNvSpPr/>
          <p:nvPr/>
        </p:nvSpPr>
        <p:spPr>
          <a:xfrm>
            <a:off x="939165" y="347980"/>
            <a:ext cx="275336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고객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5B90A-7DB7-47DD-A6D1-A962355B5551}"/>
              </a:ext>
            </a:extLst>
          </p:cNvPr>
          <p:cNvSpPr txBox="1"/>
          <p:nvPr/>
        </p:nvSpPr>
        <p:spPr>
          <a:xfrm>
            <a:off x="6960235" y="1208405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8CDF97-8023-4CBD-B988-6C2C900FD257}"/>
              </a:ext>
            </a:extLst>
          </p:cNvPr>
          <p:cNvSpPr/>
          <p:nvPr/>
        </p:nvSpPr>
        <p:spPr>
          <a:xfrm>
            <a:off x="1422400" y="9309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1D86E0-A800-417D-BB0F-F78F6CDFD5A9}"/>
              </a:ext>
            </a:extLst>
          </p:cNvPr>
          <p:cNvSpPr/>
          <p:nvPr/>
        </p:nvSpPr>
        <p:spPr>
          <a:xfrm>
            <a:off x="5452110" y="1216025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D8657C-6C69-469E-BEDC-EE5B72896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65" y="1290955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7D2C5D33-EEF7-45D8-A907-BCA2680568A2}"/>
              </a:ext>
            </a:extLst>
          </p:cNvPr>
          <p:cNvSpPr/>
          <p:nvPr/>
        </p:nvSpPr>
        <p:spPr>
          <a:xfrm>
            <a:off x="5307330" y="10325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</a:t>
            </a:r>
            <a:endParaRPr lang="ko-KR" altLang="en-US" sz="800" spc="-8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49E3106-8A8A-41F5-98F3-173C60351982}"/>
              </a:ext>
            </a:extLst>
          </p:cNvPr>
          <p:cNvSpPr/>
          <p:nvPr/>
        </p:nvSpPr>
        <p:spPr>
          <a:xfrm>
            <a:off x="5394960" y="12045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55580F-0CF7-4E48-83EB-AB67066446B4}"/>
              </a:ext>
            </a:extLst>
          </p:cNvPr>
          <p:cNvSpPr/>
          <p:nvPr/>
        </p:nvSpPr>
        <p:spPr>
          <a:xfrm>
            <a:off x="6123305" y="117411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2-2</a:t>
            </a:r>
            <a:endParaRPr lang="ko-KR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17EF30-BFE6-48F6-8740-52464E064333}"/>
              </a:ext>
            </a:extLst>
          </p:cNvPr>
          <p:cNvSpPr/>
          <p:nvPr/>
        </p:nvSpPr>
        <p:spPr>
          <a:xfrm>
            <a:off x="6950075" y="14897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3</a:t>
            </a:r>
            <a:endParaRPr lang="ko-KR" altLang="en-US" sz="800" spc="-80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15F8F85-A7FE-4C82-BC9A-12974976BD40}"/>
              </a:ext>
            </a:extLst>
          </p:cNvPr>
          <p:cNvSpPr/>
          <p:nvPr/>
        </p:nvSpPr>
        <p:spPr>
          <a:xfrm>
            <a:off x="6929120" y="10864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2-4</a:t>
            </a:r>
            <a:endParaRPr lang="ko-KR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05602B-11B7-4009-9169-49F27D8F3FE0}"/>
              </a:ext>
            </a:extLst>
          </p:cNvPr>
          <p:cNvSpPr/>
          <p:nvPr/>
        </p:nvSpPr>
        <p:spPr>
          <a:xfrm>
            <a:off x="6604635" y="11830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2-3</a:t>
            </a:r>
            <a:endParaRPr lang="ko-KR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FAC03F2-9ECB-4E6E-A66F-E6BB07B596C1}"/>
              </a:ext>
            </a:extLst>
          </p:cNvPr>
          <p:cNvSpPr/>
          <p:nvPr/>
        </p:nvSpPr>
        <p:spPr>
          <a:xfrm>
            <a:off x="1615440" y="245618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4</a:t>
            </a:r>
            <a:endParaRPr lang="ko-KR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1C76651-4F67-4E94-A270-F11ED9DFCE8E}"/>
              </a:ext>
            </a:extLst>
          </p:cNvPr>
          <p:cNvSpPr/>
          <p:nvPr/>
        </p:nvSpPr>
        <p:spPr>
          <a:xfrm>
            <a:off x="1882140" y="25247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4-1</a:t>
            </a:r>
            <a:endParaRPr lang="ko-KR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6C03E00A-CCEB-42E4-9956-E9170BA6E83C}"/>
              </a:ext>
            </a:extLst>
          </p:cNvPr>
          <p:cNvSpPr/>
          <p:nvPr/>
        </p:nvSpPr>
        <p:spPr>
          <a:xfrm>
            <a:off x="6593205" y="25419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4-2</a:t>
            </a:r>
            <a:endParaRPr 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25BA0-4CF3-429C-AE60-15D12F34C376}"/>
              </a:ext>
            </a:extLst>
          </p:cNvPr>
          <p:cNvSpPr txBox="1"/>
          <p:nvPr/>
        </p:nvSpPr>
        <p:spPr>
          <a:xfrm>
            <a:off x="3743325" y="6032500"/>
            <a:ext cx="149733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&lt;&lt; &lt;1,2,3,4,5&gt; &gt;&gt;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0CEFFB2-59B7-48F9-B6AD-E3D5CC1A1514}"/>
              </a:ext>
            </a:extLst>
          </p:cNvPr>
          <p:cNvSpPr/>
          <p:nvPr/>
        </p:nvSpPr>
        <p:spPr>
          <a:xfrm>
            <a:off x="3564890" y="59004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5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0503CF1-FD5A-4706-8304-6EEDF6DEFB00}"/>
              </a:ext>
            </a:extLst>
          </p:cNvPr>
          <p:cNvSpPr/>
          <p:nvPr/>
        </p:nvSpPr>
        <p:spPr>
          <a:xfrm>
            <a:off x="3694430" y="608203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5-1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3B2DFF4-8A48-4632-88AF-B54BAA485D08}"/>
              </a:ext>
            </a:extLst>
          </p:cNvPr>
          <p:cNvSpPr/>
          <p:nvPr/>
        </p:nvSpPr>
        <p:spPr>
          <a:xfrm>
            <a:off x="3969385" y="598678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5-2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EDDFFEB-D8B0-4E50-9375-E7374EE9C624}"/>
              </a:ext>
            </a:extLst>
          </p:cNvPr>
          <p:cNvSpPr/>
          <p:nvPr/>
        </p:nvSpPr>
        <p:spPr>
          <a:xfrm>
            <a:off x="4323080" y="59004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5-3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53E9583-F1C5-4E2B-95DF-F8DD4A7F70C6}"/>
              </a:ext>
            </a:extLst>
          </p:cNvPr>
          <p:cNvSpPr/>
          <p:nvPr/>
        </p:nvSpPr>
        <p:spPr>
          <a:xfrm>
            <a:off x="4685665" y="598678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5-4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259C64-732F-4C88-A8CC-93E039799341}"/>
              </a:ext>
            </a:extLst>
          </p:cNvPr>
          <p:cNvSpPr/>
          <p:nvPr/>
        </p:nvSpPr>
        <p:spPr>
          <a:xfrm>
            <a:off x="5055235" y="6038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5-5</a:t>
            </a:r>
          </a:p>
        </p:txBody>
      </p:sp>
    </p:spTree>
    <p:extLst>
      <p:ext uri="{BB962C8B-B14F-4D97-AF65-F5344CB8AC3E}">
        <p14:creationId xmlns:p14="http://schemas.microsoft.com/office/powerpoint/2010/main" val="353623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80705"/>
              </p:ext>
            </p:extLst>
          </p:nvPr>
        </p:nvGraphicFramePr>
        <p:xfrm>
          <a:off x="7651269" y="872716"/>
          <a:ext cx="2180708" cy="251464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고객 메모 팝업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: 타이틀, 닫기 버튼, 고객 메모, 메모 완료 버튼, 블랙리스트 추가/해제 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토글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-1-1에 타이틀 '고객 메모' 노출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-1-2에 닫기 버튼 클릭 시 팝업 닫기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-1-3의 고객 메모 항목에 고객 메모 문구 적고 1-4 클릭 시 고객 메모 테이블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저장후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1의 고객 메모 팝업 닫힘.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-1-5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Case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1. 블랙리스트 고객일 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1-5항목의 버튼은 블랙리스트 해제 버튼으로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보여짐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. 클릭 시 블랙리스트에서 고객 삭제.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Case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2. 블랙리스트 고객이 아닐 시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1-5항목의 버튼은 블랙리스트 추가 버튼으로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보여짐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. 클릭 시 블랙리스트에 고객 추가.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12595" y="1988820"/>
            <a:ext cx="5603875" cy="385318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40840" y="2086610"/>
            <a:ext cx="5704840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No </a:t>
            </a:r>
            <a:r>
              <a:rPr lang="ko-KR" altLang="en-US" sz="1100">
                <a:solidFill>
                  <a:schemeClr val="bg1"/>
                </a:solidFill>
              </a:rPr>
              <a:t>이름    닉네임           이메일                                       경고</a:t>
            </a:r>
            <a:r>
              <a:rPr lang="en-US" altLang="ko-KR" sz="1100">
                <a:solidFill>
                  <a:schemeClr val="bg1"/>
                </a:solidFill>
              </a:rPr>
              <a:t>         </a:t>
            </a:r>
            <a:r>
              <a:rPr lang="ko-KR" altLang="en-US" sz="1100">
                <a:solidFill>
                  <a:schemeClr val="bg1"/>
                </a:solidFill>
              </a:rPr>
              <a:t>블랙리스트</a:t>
            </a:r>
            <a:endParaRPr lang="en-US" altLang="ko-KR" sz="1100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                                                                                             </a:t>
            </a:r>
            <a:r>
              <a:rPr lang="ko-KR" altLang="en-US" sz="1100">
                <a:solidFill>
                  <a:schemeClr val="bg1"/>
                </a:solidFill>
              </a:rPr>
              <a:t>추가</a:t>
            </a:r>
            <a:r>
              <a:rPr lang="en-US" altLang="ko-KR" sz="1100">
                <a:solidFill>
                  <a:schemeClr val="bg1"/>
                </a:solidFill>
              </a:rPr>
              <a:t>/</a:t>
            </a:r>
            <a:r>
              <a:rPr lang="ko-KR" altLang="en-US" sz="1100">
                <a:solidFill>
                  <a:schemeClr val="bg1"/>
                </a:solidFill>
              </a:rPr>
              <a:t>해제</a:t>
            </a:r>
            <a:r>
              <a:rPr lang="en-US" altLang="ko-KR" sz="1100">
                <a:solidFill>
                  <a:schemeClr val="bg1"/>
                </a:solidFill>
              </a:rPr>
              <a:t>                                                               </a:t>
            </a:r>
            <a:r>
              <a:rPr lang="ko-KR" altLang="en-US" sz="1100">
                <a:solidFill>
                  <a:schemeClr val="bg1"/>
                </a:solidFill>
              </a:rPr>
              <a:t> </a:t>
            </a:r>
            <a:endParaRPr lang="en-US" altLang="ko-KR" sz="1100">
              <a:solidFill>
                <a:schemeClr val="bg1"/>
              </a:solidFill>
            </a:endParaRPr>
          </a:p>
          <a:p>
            <a:r>
              <a:rPr lang="en-US" altLang="ko-KR" sz="1100">
                <a:solidFill>
                  <a:schemeClr val="bg1"/>
                </a:solidFill>
              </a:rPr>
              <a:t>                                 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66265" y="255587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1</a:t>
            </a:r>
            <a:r>
              <a:rPr lang="ko-KR" altLang="en-US" sz="1100">
                <a:solidFill>
                  <a:schemeClr val="bg1"/>
                </a:solidFill>
              </a:rPr>
              <a:t>회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66265" y="284162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손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3</a:t>
            </a:r>
            <a:r>
              <a:rPr lang="ko-KR" altLang="en-US" sz="1100">
                <a:solidFill>
                  <a:schemeClr val="bg1"/>
                </a:solidFill>
              </a:rPr>
              <a:t>회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66265" y="312737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유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6265" y="340423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한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66265" y="368046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66265" y="395668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손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66265" y="423291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유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66265" y="449199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한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66265" y="472948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92265" y="258699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84010" y="287274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해제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932305" y="312737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879600" y="421195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66265" y="501650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66265" y="5290185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66265" y="5566410"/>
            <a:ext cx="45427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김</a:t>
            </a:r>
            <a:r>
              <a:rPr lang="en-US" altLang="ko-KR" sz="1100">
                <a:solidFill>
                  <a:schemeClr val="bg1"/>
                </a:solidFill>
              </a:rPr>
              <a:t>00     </a:t>
            </a:r>
            <a:r>
              <a:rPr lang="ko-KR" altLang="en-US" sz="1100">
                <a:solidFill>
                  <a:schemeClr val="bg1"/>
                </a:solidFill>
              </a:rPr>
              <a:t>닉네임           </a:t>
            </a:r>
            <a:r>
              <a:rPr lang="en-US" altLang="ko-KR" sz="1100">
                <a:solidFill>
                  <a:schemeClr val="bg1"/>
                </a:solidFill>
              </a:rPr>
              <a:t>ABCD@naver.com</a:t>
            </a:r>
            <a:r>
              <a:rPr lang="en-US" altLang="ko-KR" sz="1100">
                <a:solidFill>
                  <a:schemeClr val="bg1"/>
                </a:solidFill>
              </a:rPr>
              <a:t>                         </a:t>
            </a:r>
            <a:r>
              <a:rPr lang="ko-KR" altLang="en-US" sz="1100">
                <a:solidFill>
                  <a:schemeClr val="bg1"/>
                </a:solidFill>
              </a:rPr>
              <a:t>     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1879600" y="52901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92265" y="317563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879600" y="587883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92265" y="344995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692265" y="37242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92265" y="397446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692265" y="426148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92265" y="452374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92265" y="477075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92265" y="50450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92265" y="531939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92265" y="558101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추가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고객관리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1932305" y="282829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932305" y="341439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1932305" y="367855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1932305" y="395541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1932305" y="449199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1932305" y="475361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932305" y="501650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1932305" y="555053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24980" y="1124585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316855" y="1132205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ko-KR" altLang="en-US" sz="900">
                <a:solidFill>
                  <a:schemeClr val="bg1"/>
                </a:solidFill>
              </a:rPr>
              <a:t>검색 </a:t>
            </a:r>
            <a:r>
              <a:rPr lang="en-US" altLang="ko-KR" sz="900">
                <a:solidFill>
                  <a:schemeClr val="bg1"/>
                </a:solidFill>
              </a:rPr>
              <a:t>:</a:t>
            </a:r>
            <a:endParaRPr lang="ko-KR" altLang="en-US" sz="90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07135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0" name="TextBox 69"/>
          <p:cNvSpPr txBox="1"/>
          <p:nvPr/>
        </p:nvSpPr>
        <p:spPr>
          <a:xfrm>
            <a:off x="6824980" y="143510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필터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703705" y="255333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03705" y="283591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03705" y="313499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3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03705" y="3394075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4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03705" y="369316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5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703705" y="423291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7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03705" y="448183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8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03705" y="395859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03705" y="4757420"/>
            <a:ext cx="2603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9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03705" y="5015230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10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03705" y="5572125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12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03705" y="5288915"/>
            <a:ext cx="368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</a:rPr>
              <a:t>11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>
            <a:spLocks/>
          </p:cNvSpPr>
          <p:nvPr/>
        </p:nvSpPr>
        <p:spPr>
          <a:xfrm rot="0">
            <a:off x="1424305" y="1028700"/>
            <a:ext cx="6083300" cy="5281295"/>
          </a:xfrm>
          <a:prstGeom prst="rect"/>
          <a:solidFill>
            <a:schemeClr val="tx1">
              <a:alpha val="51025"/>
            </a:schemeClr>
          </a:solidFill>
          <a:ln w="9525" cap="flat" cmpd="sng">
            <a:solidFill>
              <a:schemeClr val="tx1">
                <a:lumMod val="50000"/>
                <a:lumOff val="50000"/>
                <a:alpha val="1568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80740" y="2380615"/>
            <a:ext cx="2373630" cy="2322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5469890" y="2446020"/>
            <a:ext cx="215900" cy="21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H="1">
            <a:off x="5469890" y="2446020"/>
            <a:ext cx="215900" cy="21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7409242-C1DE-4D16-82D7-9037D43634CD}"/>
              </a:ext>
            </a:extLst>
          </p:cNvPr>
          <p:cNvSpPr txBox="1"/>
          <p:nvPr/>
        </p:nvSpPr>
        <p:spPr>
          <a:xfrm>
            <a:off x="4161155" y="2418715"/>
            <a:ext cx="929005" cy="261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00" b="1" spc="-100">
                <a:latin typeface="맑은 고딕" panose="020B0503020000020004" pitchFamily="50" charset="-127"/>
                <a:ea typeface="맑은 고딕" panose="020B0503020000020004" pitchFamily="50" charset="-127"/>
              </a:rPr>
              <a:t>고객 메모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12490" y="2708275"/>
            <a:ext cx="2342515" cy="7677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이름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00    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닉네임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별명이         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: ABCD@naver.com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경고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 -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444875" y="3479165"/>
            <a:ext cx="2273300" cy="8699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33445" y="3509010"/>
            <a:ext cx="22523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넘나 사가지가 </a:t>
            </a:r>
            <a:r>
              <a:rPr lang="ko-KR" altLang="en-US" sz="1100" err="1"/>
              <a:t>엄슴</a:t>
            </a:r>
            <a:r>
              <a:rPr lang="en-US" altLang="ko-KR" sz="1100"/>
              <a:t>.</a:t>
            </a:r>
          </a:p>
        </p:txBody>
      </p:sp>
      <p:sp>
        <p:nvSpPr>
          <p:cNvPr id="128" name="TextBox 127"/>
          <p:cNvSpPr txBox="1">
            <a:spLocks/>
          </p:cNvSpPr>
          <p:nvPr/>
        </p:nvSpPr>
        <p:spPr>
          <a:xfrm rot="0">
            <a:off x="4630420" y="4443095"/>
            <a:ext cx="1102360" cy="231775"/>
          </a:xfrm>
          <a:prstGeom prst="rect"/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</a:rPr>
              <a:t>블랙리스트 추가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DB5EF5-7677-4A58-8554-9E1103969FA4}"/>
              </a:ext>
            </a:extLst>
          </p:cNvPr>
          <p:cNvSpPr/>
          <p:nvPr/>
        </p:nvSpPr>
        <p:spPr>
          <a:xfrm>
            <a:off x="3321050" y="23107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67F6C6-B197-48C8-B237-10C4030178A5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고객 메모 팝업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94013B-7188-43D2-812D-7D84EB8153B0}"/>
              </a:ext>
            </a:extLst>
          </p:cNvPr>
          <p:cNvSpPr/>
          <p:nvPr/>
        </p:nvSpPr>
        <p:spPr>
          <a:xfrm>
            <a:off x="939165" y="347980"/>
            <a:ext cx="275336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고객 관리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7E62CF0-104A-48A7-AB97-F1895724ED46}"/>
              </a:ext>
            </a:extLst>
          </p:cNvPr>
          <p:cNvSpPr/>
          <p:nvPr/>
        </p:nvSpPr>
        <p:spPr>
          <a:xfrm>
            <a:off x="4053205" y="246634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1-1</a:t>
            </a:r>
            <a:endParaRPr lang="ko-KR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744AAB2-5744-4761-84B7-EFA5349381DF}"/>
              </a:ext>
            </a:extLst>
          </p:cNvPr>
          <p:cNvSpPr/>
          <p:nvPr/>
        </p:nvSpPr>
        <p:spPr>
          <a:xfrm>
            <a:off x="5234305" y="240601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1-2</a:t>
            </a:r>
            <a:endParaRPr lang="ko-KR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8945884-6621-470A-AB0E-C4E8ADD6FB18}"/>
              </a:ext>
            </a:extLst>
          </p:cNvPr>
          <p:cNvSpPr/>
          <p:nvPr/>
        </p:nvSpPr>
        <p:spPr>
          <a:xfrm>
            <a:off x="3361690" y="33889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1-3</a:t>
            </a:r>
            <a:endParaRPr lang="ko-KR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5530A70-F332-4FEA-90C0-68D9611EDBC2}"/>
              </a:ext>
            </a:extLst>
          </p:cNvPr>
          <p:cNvSpPr/>
          <p:nvPr/>
        </p:nvSpPr>
        <p:spPr>
          <a:xfrm>
            <a:off x="3352165" y="42862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1-4</a:t>
            </a:r>
            <a:endParaRPr lang="ko-KR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377EF0-F870-40BD-ABE2-4DC60A963742}"/>
              </a:ext>
            </a:extLst>
          </p:cNvPr>
          <p:cNvSpPr txBox="1"/>
          <p:nvPr/>
        </p:nvSpPr>
        <p:spPr>
          <a:xfrm>
            <a:off x="3481070" y="4443095"/>
            <a:ext cx="1101725" cy="231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메모 완료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C19FE8C-421F-492A-8DD6-D37F768E3F32}"/>
              </a:ext>
            </a:extLst>
          </p:cNvPr>
          <p:cNvSpPr/>
          <p:nvPr/>
        </p:nvSpPr>
        <p:spPr>
          <a:xfrm>
            <a:off x="4584700" y="43033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1-5</a:t>
            </a:r>
            <a:endParaRPr lang="ko-KR" dirty="0"/>
          </a:p>
        </p:txBody>
      </p:sp>
      <p:sp>
        <p:nvSpPr>
          <p:cNvPr id="135" name="도형 27"/>
          <p:cNvSpPr>
            <a:spLocks/>
          </p:cNvSpPr>
          <p:nvPr/>
        </p:nvSpPr>
        <p:spPr>
          <a:xfrm rot="0">
            <a:off x="7508240" y="1849755"/>
            <a:ext cx="3338195" cy="32861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“메모완료”</a:t>
            </a:r>
            <a:r>
              <a:rPr lang="ko-KR" sz="1800">
                <a:latin typeface="맑은 고딕" charset="0"/>
                <a:ea typeface="맑은 고딕" charset="0"/>
              </a:rPr>
              <a:t> 누를 시 해당 내용 저장 후 화면 닫힘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x 버튼</a:t>
            </a:r>
            <a:r>
              <a:rPr lang="ko-KR" sz="1800">
                <a:latin typeface="맑은 고딕" charset="0"/>
                <a:ea typeface="맑은 고딕" charset="0"/>
              </a:rPr>
              <a:t> 해당 내용 저장을 하지 않고 닫음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</a:t>
            </a:r>
            <a:r>
              <a:rPr lang="ko-KR" sz="1800" b="1">
                <a:latin typeface="맑은 고딕" charset="0"/>
                <a:ea typeface="맑은 고딕" charset="0"/>
              </a:rPr>
              <a:t>블랙리스트 추가”</a:t>
            </a:r>
            <a:r>
              <a:rPr lang="ko-KR" sz="1800">
                <a:latin typeface="맑은 고딕" charset="0"/>
                <a:ea typeface="맑은 고딕" charset="0"/>
              </a:rPr>
              <a:t> 클릭시 블랙리스트 해제 버튼으로 전환(토글)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</a:t>
            </a:r>
            <a:r>
              <a:rPr lang="ko-KR" sz="1800" b="1">
                <a:latin typeface="맑은 고딕" charset="0"/>
                <a:ea typeface="맑은 고딕" charset="0"/>
              </a:rPr>
              <a:t>경고”</a:t>
            </a:r>
            <a:r>
              <a:rPr lang="ko-KR" sz="1800">
                <a:latin typeface="맑은 고딕" charset="0"/>
                <a:ea typeface="맑은 고딕" charset="0"/>
              </a:rPr>
              <a:t> “+” “-” 버튼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9" name="도형 40"/>
          <p:cNvSpPr>
            <a:spLocks/>
          </p:cNvSpPr>
          <p:nvPr/>
        </p:nvSpPr>
        <p:spPr>
          <a:xfrm rot="0">
            <a:off x="4281170" y="3280410"/>
            <a:ext cx="162560" cy="144780"/>
          </a:xfrm>
          <a:prstGeom prst="ellipse"/>
          <a:noFill/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0" name="도형 42"/>
          <p:cNvSpPr>
            <a:spLocks/>
          </p:cNvSpPr>
          <p:nvPr/>
        </p:nvSpPr>
        <p:spPr>
          <a:xfrm rot="0">
            <a:off x="3915410" y="3279775"/>
            <a:ext cx="162560" cy="144780"/>
          </a:xfrm>
          <a:prstGeom prst="ellipse"/>
          <a:noFill/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5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신고/문의 관리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/>
          <p:cNvGraphicFramePr>
            <a:graphicFrameLocks noGrp="1"/>
          </p:cNvGraphicFramePr>
          <p:nvPr/>
        </p:nvGraphicFramePr>
        <p:xfrm>
          <a:off x="7591425" y="872490"/>
          <a:ext cx="2181225" cy="5298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36322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신고/문의 관리 화면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구성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 신고/문의 관리 리스트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4752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검색창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구성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돋보기 아이콘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검색어 입력창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 X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-2-1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 돋보기 아이콘 고정으로 보여줌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-2-2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 플레이스 홀더는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‘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’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-2-2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클릭 시 검색어 입력 가능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검색어 입력 후 2-4 클릭하면 4 리스트 화면에 검색된 정보만 보여줌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검색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 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완료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후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2-3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 보여지는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X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 클릭 시 검색된 정보를 해제하고 전체 검색된 리스트 해제.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신고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보기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신고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/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문의항목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신고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고객 리스트 호출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 보기 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신고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/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문의항목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인 고객 리스트 호출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148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6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리스트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구성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체크 박스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리스트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-6-1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체크 박스에 체크되며 백그라운드 색깔 변함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-6-1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항목 보여지며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클릭 시 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체크효과 전체 해제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선택 항목 전체 삭제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-문의 항목 중 답변 처리 안된 항목은 6-2 버튼을 볼 수 있음. 6-2클릭 시 문의 답변 팝업 호출 및 6-3에 읽지않음/읽음 중 '읽음'으로 표시됨.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-신고 항목 중 경고 혹은 리뷰 삭제 처리 안된 항목은 6-4버튼을 볼 수 있음. 6-4클릭 시 신고 관리 팝업 호출 및 6-5에 읽지않음/읽음 중 '읽음'으로 표시됨.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91335" y="1823085"/>
            <a:ext cx="5546090" cy="35420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1901190" y="481393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01190" y="540258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신고</a:t>
            </a:r>
            <a:r>
              <a:rPr lang="en-US" altLang="ko-KR" sz="1200" b="1"/>
              <a:t>/</a:t>
            </a:r>
            <a:r>
              <a:rPr lang="ko-KR" altLang="en-US" sz="1200" b="1"/>
              <a:t>문의 관리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1953260" y="401574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953260" y="42938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953260" y="45402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953260" y="50736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648450" y="544512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선택삭제</a:t>
            </a:r>
            <a:endParaRPr lang="ko-KR" altLang="en-US" sz="900"/>
          </a:p>
        </p:txBody>
      </p:sp>
      <p:sp>
        <p:nvSpPr>
          <p:cNvPr id="122" name="직사각형 121"/>
          <p:cNvSpPr/>
          <p:nvPr/>
        </p:nvSpPr>
        <p:spPr>
          <a:xfrm>
            <a:off x="1791335" y="1793240"/>
            <a:ext cx="5537835" cy="246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이름 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닉네임                           이메일                     등록일         신고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문의            읽음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91335" y="2036445"/>
            <a:ext cx="5546090" cy="300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87855" y="2062480"/>
            <a:ext cx="5650865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 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읽지않음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     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53260" y="265112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01190" y="37350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821815" y="2421890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16100" y="270764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1815" y="3009265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16100" y="326961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6100" y="354076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953260" y="23691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953260" y="293306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953260" y="32073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953260" y="347853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>
            <a:spLocks/>
          </p:cNvSpPr>
          <p:nvPr/>
        </p:nvSpPr>
        <p:spPr>
          <a:xfrm rot="0">
            <a:off x="1887855" y="2394585"/>
            <a:ext cx="555688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     2021-06-16   </a:t>
            </a:r>
            <a:r>
              <a:rPr lang="ko-KR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  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87855" y="2669540"/>
            <a:ext cx="551370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</a:t>
            </a:r>
            <a:r>
              <a:rPr lang="ko-KR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  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1" name="TextBox 130"/>
          <p:cNvSpPr txBox="1">
            <a:spLocks/>
          </p:cNvSpPr>
          <p:nvPr/>
        </p:nvSpPr>
        <p:spPr>
          <a:xfrm rot="0">
            <a:off x="1887855" y="2944495"/>
            <a:ext cx="542734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87855" y="3211195"/>
            <a:ext cx="542734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87855" y="3500755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  읽음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D011C-39C1-4252-8461-9E1951DD254C}"/>
              </a:ext>
            </a:extLst>
          </p:cNvPr>
          <p:cNvSpPr txBox="1"/>
          <p:nvPr/>
        </p:nvSpPr>
        <p:spPr>
          <a:xfrm>
            <a:off x="6824980" y="115062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A32D79-33A7-447D-B6FE-2F22C370ED9C}"/>
              </a:ext>
            </a:extLst>
          </p:cNvPr>
          <p:cNvSpPr/>
          <p:nvPr/>
        </p:nvSpPr>
        <p:spPr>
          <a:xfrm>
            <a:off x="1439545" y="9994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B9C52-7AB6-4E22-8231-8201CA2A1778}"/>
              </a:ext>
            </a:extLst>
          </p:cNvPr>
          <p:cNvSpPr/>
          <p:nvPr/>
        </p:nvSpPr>
        <p:spPr>
          <a:xfrm>
            <a:off x="5316855" y="1158240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F45EB-8A18-4AD2-9D69-0A764EDA6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33170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B9736A2-538F-434B-8793-77E495DDB681}"/>
              </a:ext>
            </a:extLst>
          </p:cNvPr>
          <p:cNvSpPr/>
          <p:nvPr/>
        </p:nvSpPr>
        <p:spPr>
          <a:xfrm>
            <a:off x="5258435" y="10788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</a:t>
            </a:r>
            <a:endParaRPr lang="ko-KR" altLang="en-US" sz="800" spc="-80"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2ACD30-87E6-4CF0-99AB-C298DCE07E97}"/>
              </a:ext>
            </a:extLst>
          </p:cNvPr>
          <p:cNvSpPr/>
          <p:nvPr/>
        </p:nvSpPr>
        <p:spPr>
          <a:xfrm>
            <a:off x="5205095" y="123063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F1532F-3EE1-4AD5-8C1D-019C49E60458}"/>
              </a:ext>
            </a:extLst>
          </p:cNvPr>
          <p:cNvSpPr/>
          <p:nvPr/>
        </p:nvSpPr>
        <p:spPr>
          <a:xfrm>
            <a:off x="5933440" y="12001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2-2</a:t>
            </a:r>
            <a:endParaRPr lang="ko-KR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92B6A6-52A5-427F-AD17-3178F5536DBF}"/>
              </a:ext>
            </a:extLst>
          </p:cNvPr>
          <p:cNvSpPr/>
          <p:nvPr/>
        </p:nvSpPr>
        <p:spPr>
          <a:xfrm>
            <a:off x="6739255" y="11118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2-4</a:t>
            </a:r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A1F8A5F-FF40-467A-8B4E-52BBE624872A}"/>
              </a:ext>
            </a:extLst>
          </p:cNvPr>
          <p:cNvSpPr/>
          <p:nvPr/>
        </p:nvSpPr>
        <p:spPr>
          <a:xfrm>
            <a:off x="6414770" y="120904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2-3</a:t>
            </a:r>
            <a:endParaRPr lang="ko-KR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62610D-7A27-4AC6-950C-5578A9DABA20}"/>
              </a:ext>
            </a:extLst>
          </p:cNvPr>
          <p:cNvSpPr/>
          <p:nvPr/>
        </p:nvSpPr>
        <p:spPr>
          <a:xfrm>
            <a:off x="939165" y="347980"/>
            <a:ext cx="275336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신고/문의 관리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85F07B-661D-4190-B687-3F00D01F9230}"/>
              </a:ext>
            </a:extLst>
          </p:cNvPr>
          <p:cNvGrpSpPr/>
          <p:nvPr/>
        </p:nvGrpSpPr>
        <p:grpSpPr>
          <a:xfrm>
            <a:off x="1808480" y="2042795"/>
            <a:ext cx="215900" cy="220980"/>
            <a:chOff x="1808480" y="2042795"/>
            <a:chExt cx="215900" cy="220980"/>
          </a:xfrm>
        </p:grpSpPr>
        <p:sp>
          <p:nvSpPr>
            <p:cNvPr id="19" name="직사각형 18"/>
            <p:cNvSpPr>
              <a:spLocks/>
            </p:cNvSpPr>
            <p:nvPr/>
          </p:nvSpPr>
          <p:spPr>
            <a:xfrm rot="0">
              <a:off x="1818005" y="2121535"/>
              <a:ext cx="144780" cy="142875"/>
            </a:xfrm>
            <a:prstGeom prst="rect"/>
            <a:solidFill>
              <a:schemeClr val="bg1"/>
            </a:solidFill>
            <a:ln w="9525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 rot="0">
              <a:off x="1808480" y="2103755"/>
              <a:ext cx="72390" cy="10223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0" flipH="1">
              <a:off x="1887220" y="2042795"/>
              <a:ext cx="137795" cy="13779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3"/>
          <p:cNvGrpSpPr/>
          <p:nvPr/>
        </p:nvGrpSpPr>
        <p:grpSpPr>
          <a:xfrm rot="0">
            <a:off x="5483225" y="1403350"/>
            <a:ext cx="1849755" cy="354330"/>
            <a:chOff x="5483225" y="1403350"/>
            <a:chExt cx="1849755" cy="354330"/>
          </a:xfrm>
        </p:grpSpPr>
        <p:sp>
          <p:nvSpPr>
            <p:cNvPr id="23" name="TextBox 22"/>
            <p:cNvSpPr txBox="1">
              <a:spLocks/>
            </p:cNvSpPr>
            <p:nvPr/>
          </p:nvSpPr>
          <p:spPr>
            <a:xfrm rot="10800000" flipV="1">
              <a:off x="5577205" y="1491615"/>
              <a:ext cx="832485" cy="26225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신고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보기</a:t>
              </a:r>
              <a:endParaRPr lang="ko-KR" altLang="en-US" sz="11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24" name="타원 23"/>
            <p:cNvSpPr>
              <a:spLocks/>
            </p:cNvSpPr>
            <p:nvPr/>
          </p:nvSpPr>
          <p:spPr>
            <a:xfrm rot="0">
              <a:off x="5483225" y="140335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</a:rPr>
                <a:t>3</a:t>
              </a:r>
              <a:endParaRPr lang="ko-KR" altLang="en-US" sz="800">
                <a:latin typeface="맑은 고딕" charset="0"/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 rot="10800000" flipV="1">
              <a:off x="6474460" y="1495425"/>
              <a:ext cx="858520" cy="26225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문의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보기</a:t>
              </a:r>
              <a:endParaRPr lang="ko-KR" altLang="en-US" sz="11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26" name="타원 25"/>
            <p:cNvSpPr>
              <a:spLocks/>
            </p:cNvSpPr>
            <p:nvPr/>
          </p:nvSpPr>
          <p:spPr>
            <a:xfrm rot="0">
              <a:off x="6380480" y="142049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4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3" name="타원 112">
            <a:extLst>
              <a:ext uri="{FF2B5EF4-FFF2-40B4-BE49-F238E27FC236}">
                <a16:creationId xmlns:a16="http://schemas.microsoft.com/office/drawing/2014/main" id="{7DDBBA83-4900-4C3B-A370-DB0A1D85A470}"/>
              </a:ext>
            </a:extLst>
          </p:cNvPr>
          <p:cNvSpPr/>
          <p:nvPr/>
        </p:nvSpPr>
        <p:spPr>
          <a:xfrm>
            <a:off x="1629410" y="19126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6</a:t>
            </a:r>
            <a:endParaRPr lang="en-US" altLang="ko-KR" sz="800" spc="-80" dirty="0">
              <a:ea typeface="맑은 고딕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2825226-E486-49DB-A74C-12B35BDB83AB}"/>
              </a:ext>
            </a:extLst>
          </p:cNvPr>
          <p:cNvSpPr/>
          <p:nvPr/>
        </p:nvSpPr>
        <p:spPr>
          <a:xfrm>
            <a:off x="1621155" y="213677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6-1</a:t>
            </a:r>
            <a:endParaRPr lang="en-US" altLang="ko-KR" sz="800" spc="-80" dirty="0">
              <a:ea typeface="맑은 고딕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BC508912-FE55-4D48-A673-6D7E80FF297C}"/>
              </a:ext>
            </a:extLst>
          </p:cNvPr>
          <p:cNvSpPr/>
          <p:nvPr/>
        </p:nvSpPr>
        <p:spPr>
          <a:xfrm>
            <a:off x="6588760" y="53543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8</a:t>
            </a:r>
            <a:endParaRPr lang="ko-KR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970DE37-480A-4FB4-A855-3459E5A05C69}"/>
              </a:ext>
            </a:extLst>
          </p:cNvPr>
          <p:cNvSpPr/>
          <p:nvPr/>
        </p:nvSpPr>
        <p:spPr>
          <a:xfrm>
            <a:off x="6589395" y="23698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6-3</a:t>
            </a:r>
            <a:endParaRPr lang="ko-KR" altLang="en-US" dirty="0"/>
          </a:p>
        </p:txBody>
      </p:sp>
      <p:sp>
        <p:nvSpPr>
          <p:cNvPr id="86" name="타원 85"/>
          <p:cNvSpPr>
            <a:spLocks/>
          </p:cNvSpPr>
          <p:nvPr/>
        </p:nvSpPr>
        <p:spPr>
          <a:xfrm rot="0">
            <a:off x="6595745" y="26200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6-5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5" name="도형 30"/>
          <p:cNvSpPr>
            <a:spLocks/>
          </p:cNvSpPr>
          <p:nvPr/>
        </p:nvSpPr>
        <p:spPr>
          <a:xfrm rot="0">
            <a:off x="7958455" y="92075"/>
            <a:ext cx="4232910" cy="5295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[신고하기 페이지]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</a:t>
            </a:r>
            <a:r>
              <a:rPr lang="ko-KR" sz="1800" b="1">
                <a:latin typeface="맑은 고딕" charset="0"/>
                <a:ea typeface="맑은 고딕" charset="0"/>
              </a:rPr>
              <a:t>신고/문의 관리</a:t>
            </a:r>
            <a:r>
              <a:rPr lang="ko-KR" sz="1800">
                <a:latin typeface="맑은 고딕" charset="0"/>
                <a:ea typeface="맑은 고딕" charset="0"/>
              </a:rPr>
              <a:t>” 항목 선택 시 기본으로 보여주는 화면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</a:t>
            </a:r>
            <a:r>
              <a:rPr lang="ko-KR" sz="1800" b="1">
                <a:latin typeface="맑은 고딕" charset="0"/>
                <a:ea typeface="맑은 고딕" charset="0"/>
              </a:rPr>
              <a:t>신고/문의 보기”</a:t>
            </a:r>
            <a:r>
              <a:rPr lang="ko-KR" sz="1800">
                <a:latin typeface="맑은 고딕" charset="0"/>
                <a:ea typeface="맑은 고딕" charset="0"/>
              </a:rPr>
              <a:t> 버튼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검색(</a:t>
            </a:r>
            <a:r>
              <a:rPr lang="ko-KR" sz="1800" b="1">
                <a:latin typeface="맑은 고딕" charset="0"/>
                <a:ea typeface="맑은 고딕" charset="0"/>
              </a:rPr>
              <a:t>닉네임</a:t>
            </a:r>
            <a:r>
              <a:rPr lang="ko-KR" sz="1800">
                <a:latin typeface="맑은 고딕" charset="0"/>
                <a:ea typeface="맑은 고딕" charset="0"/>
              </a:rPr>
              <a:t>)으로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처리</a:t>
            </a:r>
            <a:r>
              <a:rPr lang="ko-KR" sz="1800">
                <a:latin typeface="맑은 고딕" charset="0"/>
                <a:ea typeface="맑은 고딕" charset="0"/>
              </a:rPr>
              <a:t> 부분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읽음/안읽음</a:t>
            </a:r>
            <a:r>
              <a:rPr lang="ko-KR" sz="1800">
                <a:latin typeface="맑은 고딕" charset="0"/>
                <a:ea typeface="맑은 고딕" charset="0"/>
              </a:rPr>
              <a:t> 기능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-&gt; 선택된 항목 읽음/안읽음 토글 및 적용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: “처리하기” 기능을 삭제하고 관리자는 읽음/안읽음으로 처리되었는지 판단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</a:t>
            </a:r>
            <a:r>
              <a:rPr lang="ko-KR" sz="1800" b="1">
                <a:latin typeface="맑은 고딕" charset="0"/>
                <a:ea typeface="맑은 고딕" charset="0"/>
              </a:rPr>
              <a:t>선택해제</a:t>
            </a:r>
            <a:r>
              <a:rPr lang="ko-KR" sz="1800">
                <a:latin typeface="맑은 고딕" charset="0"/>
                <a:ea typeface="맑은 고딕" charset="0"/>
              </a:rPr>
              <a:t>”버튼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삭제</a:t>
            </a:r>
            <a:r>
              <a:rPr lang="ko-KR" sz="1800">
                <a:latin typeface="맑은 고딕" charset="0"/>
                <a:ea typeface="맑은 고딕" charset="0"/>
              </a:rPr>
              <a:t>(이외의 다른 화면에서도 선택해제 삭제해야 함)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-&gt; 해당 기능은 필요없다고 판단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한페이지 전체 체크할 수 있는 버튼 추가(다른 페이지에도 추가 필요)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7" name="텍스트 상자 14"/>
          <p:cNvSpPr txBox="1">
            <a:spLocks/>
          </p:cNvSpPr>
          <p:nvPr/>
        </p:nvSpPr>
        <p:spPr>
          <a:xfrm rot="0">
            <a:off x="5855335" y="5447665"/>
            <a:ext cx="647065" cy="23050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/>
              <a:t>읽음</a:t>
            </a:r>
            <a:endParaRPr lang="ko-KR" altLang="en-US" sz="900"/>
          </a:p>
        </p:txBody>
      </p:sp>
      <p:sp>
        <p:nvSpPr>
          <p:cNvPr id="148" name="도형 15"/>
          <p:cNvSpPr>
            <a:spLocks/>
          </p:cNvSpPr>
          <p:nvPr/>
        </p:nvSpPr>
        <p:spPr>
          <a:xfrm>
            <a:off x="5741035" y="5365115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00" spc="-60">
                <a:latin typeface="맑은 고딕" charset="0"/>
                <a:ea typeface="맑은 고딕" charset="0"/>
              </a:rPr>
              <a:t>9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9" name="도형 2"/>
          <p:cNvSpPr>
            <a:spLocks/>
          </p:cNvSpPr>
          <p:nvPr/>
        </p:nvSpPr>
        <p:spPr>
          <a:xfrm rot="0">
            <a:off x="1824990" y="1842135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도형 4"/>
          <p:cNvSpPr>
            <a:spLocks/>
          </p:cNvSpPr>
          <p:nvPr/>
        </p:nvSpPr>
        <p:spPr>
          <a:xfrm rot="0">
            <a:off x="-2029460" y="62865"/>
            <a:ext cx="2976245" cy="3461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[모든페이지에 검색 관련]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게임 관리 페이지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: 게임 타이틀로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고객 관리/신고/문의 페이지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: 닉네임으로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 b="1">
                <a:latin typeface="맑은 고딕" charset="0"/>
                <a:ea typeface="맑은 고딕" charset="0"/>
              </a:rPr>
              <a:t>뉴스 관리 페이지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: 뉴스 타이틀로 검색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4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신고 관리 팝업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14267"/>
              </p:ext>
            </p:extLst>
          </p:nvPr>
        </p:nvGraphicFramePr>
        <p:xfrm>
          <a:off x="7591477" y="872716"/>
          <a:ext cx="2180708" cy="155960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  <a:endParaRPr kumimoji="1" lang="ko-KR" altLang="en-US"/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신고 관리 팝업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: 타이틀, 닫기 버튼,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신고당한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리뷰 내용, 경고 주기 버튼, 해당 리뷰 삭제 버튼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-1-1에 타이틀 '신고 관리' 노출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-1-2에 닫기 버튼 클릭 시 팝업 닫기</a:t>
                      </a:r>
                      <a:endParaRPr lang="ko-KR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-1-3에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신고당한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리뷰 내용 보여줌.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1-4 경고주기 버튼 클릭 시 신고 대상 이메일로 경고 이메일 날리고 1의 신고관리 팝업 닫힘. 1-5클릭 시 해당 리뷰를 테이블에서 삭제 후 1의 신고 관리 팝업 닫힘.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91335" y="1823085"/>
            <a:ext cx="5546090" cy="35420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1901190" y="481393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01190" y="540258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신고</a:t>
            </a:r>
            <a:r>
              <a:rPr lang="en-US" altLang="ko-KR" sz="1200" b="1"/>
              <a:t>/</a:t>
            </a:r>
            <a:r>
              <a:rPr lang="ko-KR" altLang="en-US" sz="1200" b="1"/>
              <a:t>문의 관리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1953260" y="401574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953260" y="42938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953260" y="45402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953260" y="50736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648450" y="544512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선택삭제</a:t>
            </a:r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5904865" y="544512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선택해제</a:t>
            </a:r>
            <a:endParaRPr lang="ko-KR" altLang="en-US" sz="900"/>
          </a:p>
        </p:txBody>
      </p:sp>
      <p:sp>
        <p:nvSpPr>
          <p:cNvPr id="122" name="직사각형 121"/>
          <p:cNvSpPr/>
          <p:nvPr/>
        </p:nvSpPr>
        <p:spPr>
          <a:xfrm>
            <a:off x="1791335" y="1793240"/>
            <a:ext cx="5537835" cy="246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이름 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닉네임                           이메일                     등록일         신고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문의            읽음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91335" y="2036445"/>
            <a:ext cx="5546090" cy="300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87855" y="2062480"/>
            <a:ext cx="5650865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 2021-06-16      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읽지않음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     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53260" y="265112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01190" y="37350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821815" y="2421890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16100" y="270764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1815" y="3009265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16100" y="326961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6100" y="354076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953260" y="23691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953260" y="293306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953260" y="32073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953260" y="347853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87855" y="2411730"/>
            <a:ext cx="555625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     2021-06-16 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              읽음  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87855" y="2669540"/>
            <a:ext cx="551307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    읽음  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887855" y="2927350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  읽음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87855" y="3211195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         읽음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87855" y="3500755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  읽음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D011C-39C1-4252-8461-9E1951DD254C}"/>
              </a:ext>
            </a:extLst>
          </p:cNvPr>
          <p:cNvSpPr txBox="1"/>
          <p:nvPr/>
        </p:nvSpPr>
        <p:spPr>
          <a:xfrm>
            <a:off x="6824980" y="115062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B9C52-7AB6-4E22-8231-8201CA2A1778}"/>
              </a:ext>
            </a:extLst>
          </p:cNvPr>
          <p:cNvSpPr/>
          <p:nvPr/>
        </p:nvSpPr>
        <p:spPr>
          <a:xfrm>
            <a:off x="5316855" y="1158240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F45EB-8A18-4AD2-9D69-0A764EDA6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33170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62610D-7A27-4AC6-950C-5578A9DABA20}"/>
              </a:ext>
            </a:extLst>
          </p:cNvPr>
          <p:cNvSpPr/>
          <p:nvPr/>
        </p:nvSpPr>
        <p:spPr>
          <a:xfrm>
            <a:off x="939165" y="347980"/>
            <a:ext cx="275336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신고/문의 관리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85F07B-661D-4190-B687-3F00D01F9230}"/>
              </a:ext>
            </a:extLst>
          </p:cNvPr>
          <p:cNvGrpSpPr/>
          <p:nvPr/>
        </p:nvGrpSpPr>
        <p:grpSpPr>
          <a:xfrm>
            <a:off x="1808480" y="2059940"/>
            <a:ext cx="215900" cy="220980"/>
            <a:chOff x="1808480" y="2059940"/>
            <a:chExt cx="215900" cy="2209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25E449-787F-4CD6-B194-9E350183E66B}"/>
                </a:ext>
              </a:extLst>
            </p:cNvPr>
            <p:cNvSpPr/>
            <p:nvPr/>
          </p:nvSpPr>
          <p:spPr>
            <a:xfrm>
              <a:off x="1818005" y="2138680"/>
              <a:ext cx="144145" cy="142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5379468-B3CD-407F-848E-396E850949A4}"/>
                </a:ext>
              </a:extLst>
            </p:cNvPr>
            <p:cNvCxnSpPr/>
            <p:nvPr/>
          </p:nvCxnSpPr>
          <p:spPr>
            <a:xfrm>
              <a:off x="1808480" y="2120900"/>
              <a:ext cx="7175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BE7263B-DEE5-4026-A5AE-904D2DFA4AC0}"/>
                </a:ext>
              </a:extLst>
            </p:cNvPr>
            <p:cNvCxnSpPr/>
            <p:nvPr/>
          </p:nvCxnSpPr>
          <p:spPr>
            <a:xfrm flipH="1">
              <a:off x="1880235" y="2059940"/>
              <a:ext cx="144145" cy="1625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4530B7-D09E-48C9-AE3A-757FBEFD6382}"/>
              </a:ext>
            </a:extLst>
          </p:cNvPr>
          <p:cNvSpPr txBox="1"/>
          <p:nvPr/>
        </p:nvSpPr>
        <p:spPr>
          <a:xfrm rot="10800000" flipV="1">
            <a:off x="4274185" y="1491615"/>
            <a:ext cx="83185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 보기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73146-8351-4936-8677-405B666DF0FC}"/>
              </a:ext>
            </a:extLst>
          </p:cNvPr>
          <p:cNvSpPr txBox="1"/>
          <p:nvPr/>
        </p:nvSpPr>
        <p:spPr>
          <a:xfrm rot="10800000" flipV="1">
            <a:off x="5171440" y="1495425"/>
            <a:ext cx="85788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 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0071D-FC22-462B-93AE-C55F5B12DC63}"/>
              </a:ext>
            </a:extLst>
          </p:cNvPr>
          <p:cNvSpPr txBox="1"/>
          <p:nvPr/>
        </p:nvSpPr>
        <p:spPr>
          <a:xfrm>
            <a:off x="3581400" y="3200400"/>
            <a:ext cx="2743200" cy="261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 err="1"/>
              <a:t>텍스트를 입력하십시오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7E190-2BC5-4722-AE0E-211201297DE1}"/>
              </a:ext>
            </a:extLst>
          </p:cNvPr>
          <p:cNvSpPr txBox="1"/>
          <p:nvPr/>
        </p:nvSpPr>
        <p:spPr>
          <a:xfrm rot="10800000" flipV="1">
            <a:off x="6084570" y="1499870"/>
            <a:ext cx="126365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신고/문의 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4149E-097A-4A69-89A2-5D4DB5FE3027}"/>
              </a:ext>
            </a:extLst>
          </p:cNvPr>
          <p:cNvSpPr txBox="1"/>
          <p:nvPr/>
        </p:nvSpPr>
        <p:spPr>
          <a:xfrm>
            <a:off x="6121400" y="2424430"/>
            <a:ext cx="471805" cy="231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답변</a:t>
            </a: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1424305" y="1063625"/>
            <a:ext cx="6083935" cy="5281930"/>
          </a:xfrm>
          <a:prstGeom prst="rect"/>
          <a:solidFill>
            <a:schemeClr val="tx1">
              <a:alpha val="51025"/>
            </a:schemeClr>
          </a:solidFill>
          <a:ln w="9525" cap="flat" cmpd="sng">
            <a:solidFill>
              <a:schemeClr val="tx1">
                <a:lumMod val="50000"/>
                <a:lumOff val="50000"/>
                <a:alpha val="1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3397885" y="1254125"/>
            <a:ext cx="2349500" cy="467423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3395345" y="1629410"/>
            <a:ext cx="2342515" cy="9391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-신고자-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00     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별명이     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:ABCD@naver.com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신고등록일 : 2021-06-16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grpSp>
        <p:nvGrpSpPr>
          <p:cNvPr id="146" name="그룹 54"/>
          <p:cNvGrpSpPr/>
          <p:nvPr/>
        </p:nvGrpSpPr>
        <p:grpSpPr>
          <a:xfrm rot="0">
            <a:off x="3321050" y="1226185"/>
            <a:ext cx="2379980" cy="370205"/>
            <a:chOff x="3321050" y="1226185"/>
            <a:chExt cx="2379980" cy="370205"/>
          </a:xfrm>
        </p:grpSpPr>
        <p:cxnSp>
          <p:nvCxnSpPr>
            <p:cNvPr id="15" name="직선 연결선 14"/>
            <p:cNvCxnSpPr/>
            <p:nvPr/>
          </p:nvCxnSpPr>
          <p:spPr>
            <a:xfrm rot="0">
              <a:off x="5469890" y="1361440"/>
              <a:ext cx="216535" cy="2165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0" flipH="1">
              <a:off x="5484495" y="1341120"/>
              <a:ext cx="216535" cy="2165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>
              <a:spLocks/>
            </p:cNvSpPr>
            <p:nvPr/>
          </p:nvSpPr>
          <p:spPr>
            <a:xfrm rot="0">
              <a:off x="4161155" y="1334135"/>
              <a:ext cx="929640" cy="2622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100" spc="-90" b="1">
                  <a:latin typeface="맑은 고딕" charset="0"/>
                  <a:ea typeface="맑은 고딕" charset="0"/>
                </a:rPr>
                <a:t>신고 관리</a:t>
              </a:r>
              <a:endParaRPr lang="ko-KR" altLang="en-US" sz="11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타원 34"/>
            <p:cNvSpPr>
              <a:spLocks/>
            </p:cNvSpPr>
            <p:nvPr/>
          </p:nvSpPr>
          <p:spPr>
            <a:xfrm rot="0">
              <a:off x="3321050" y="122618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</a:rPr>
                <a:t>1</a:t>
              </a:r>
              <a:endParaRPr lang="ko-KR" altLang="en-US" sz="800">
                <a:latin typeface="맑은 고딕" charset="0"/>
              </a:endParaRPr>
            </a:p>
          </p:txBody>
        </p:sp>
        <p:sp>
          <p:nvSpPr>
            <p:cNvPr id="36" name="타원 35"/>
            <p:cNvSpPr>
              <a:spLocks/>
            </p:cNvSpPr>
            <p:nvPr/>
          </p:nvSpPr>
          <p:spPr>
            <a:xfrm rot="0">
              <a:off x="4053205" y="138176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1-1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 rot="0">
              <a:off x="5234305" y="132143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1-2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80" name="TextBox 79"/>
          <p:cNvSpPr txBox="1">
            <a:spLocks/>
          </p:cNvSpPr>
          <p:nvPr/>
        </p:nvSpPr>
        <p:spPr>
          <a:xfrm rot="0">
            <a:off x="3394710" y="2599690"/>
            <a:ext cx="2342515" cy="1105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-신고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대상-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00     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별명이     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:ABCD@naver.com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신고당한 횟수 : 5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경고 :  -   2   +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grpSp>
        <p:nvGrpSpPr>
          <p:cNvPr id="147" name="그룹 55"/>
          <p:cNvGrpSpPr/>
          <p:nvPr/>
        </p:nvGrpSpPr>
        <p:grpSpPr>
          <a:xfrm rot="0">
            <a:off x="3335655" y="3962400"/>
            <a:ext cx="2409825" cy="1087120"/>
            <a:chOff x="3335655" y="3962400"/>
            <a:chExt cx="2409825" cy="1087120"/>
          </a:xfrm>
        </p:grpSpPr>
        <p:sp>
          <p:nvSpPr>
            <p:cNvPr id="32" name="직사각형 31"/>
            <p:cNvSpPr>
              <a:spLocks/>
            </p:cNvSpPr>
            <p:nvPr/>
          </p:nvSpPr>
          <p:spPr>
            <a:xfrm rot="0">
              <a:off x="3444875" y="4307840"/>
              <a:ext cx="2265045" cy="741680"/>
            </a:xfrm>
            <a:prstGeom prst="rect"/>
            <a:solidFill>
              <a:schemeClr val="bg1">
                <a:lumMod val="85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 rot="0">
              <a:off x="3433445" y="3962400"/>
              <a:ext cx="2252980" cy="26098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100" b="1">
                  <a:ea typeface="맑은 고딕" charset="0"/>
                </a:rPr>
                <a:t>리뷰 내용</a:t>
              </a:r>
              <a:endParaRPr lang="ko-KR" altLang="en-US" sz="1100">
                <a:ea typeface="맑은 고딕" charset="0"/>
              </a:endParaRPr>
            </a:p>
          </p:txBody>
        </p:sp>
        <p:sp>
          <p:nvSpPr>
            <p:cNvPr id="38" name="타원 37"/>
            <p:cNvSpPr>
              <a:spLocks/>
            </p:cNvSpPr>
            <p:nvPr/>
          </p:nvSpPr>
          <p:spPr>
            <a:xfrm rot="0">
              <a:off x="3335655" y="422719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1-3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TextBox 81"/>
            <p:cNvSpPr txBox="1">
              <a:spLocks/>
            </p:cNvSpPr>
            <p:nvPr/>
          </p:nvSpPr>
          <p:spPr>
            <a:xfrm rot="0">
              <a:off x="3492500" y="4389755"/>
              <a:ext cx="2252980" cy="26225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100">
                  <a:ea typeface="맑은 고딕" charset="0"/>
                </a:rPr>
                <a:t>너의 어머니 건강하시니?</a:t>
              </a:r>
              <a:endParaRPr lang="ko-KR" altLang="en-US" sz="1100">
                <a:ea typeface="맑은 고딕" charset="0"/>
              </a:endParaRPr>
            </a:p>
          </p:txBody>
        </p:sp>
      </p:grpSp>
      <p:sp>
        <p:nvSpPr>
          <p:cNvPr id="39" name="타원 38"/>
          <p:cNvSpPr>
            <a:spLocks/>
          </p:cNvSpPr>
          <p:nvPr/>
        </p:nvSpPr>
        <p:spPr>
          <a:xfrm rot="0">
            <a:off x="3386455" y="34099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1-4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5" name="도형 29"/>
          <p:cNvSpPr>
            <a:spLocks/>
          </p:cNvSpPr>
          <p:nvPr/>
        </p:nvSpPr>
        <p:spPr>
          <a:xfrm rot="0">
            <a:off x="6792595" y="3390265"/>
            <a:ext cx="4221480" cy="3349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경고 주기:  경고 주기 버튼 삭제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-&gt; “+” “-” 버튼 기능으로 변경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“해당리뷰 삭제 후 닫기”로 변경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 버튼 리뷰를 삭제하지 않고 닫기만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50" name="그룹 74"/>
          <p:cNvGrpSpPr/>
          <p:nvPr/>
        </p:nvGrpSpPr>
        <p:grpSpPr>
          <a:xfrm>
            <a:off x="3915410" y="3512820"/>
            <a:ext cx="593090" cy="145415"/>
            <a:chOff x="3915410" y="3512820"/>
            <a:chExt cx="593090" cy="145415"/>
          </a:xfrm>
        </p:grpSpPr>
        <p:sp>
          <p:nvSpPr>
            <p:cNvPr id="148" name="도형 56"/>
            <p:cNvSpPr>
              <a:spLocks/>
            </p:cNvSpPr>
            <p:nvPr/>
          </p:nvSpPr>
          <p:spPr>
            <a:xfrm rot="0">
              <a:off x="4345940" y="3513455"/>
              <a:ext cx="163195" cy="145415"/>
            </a:xfrm>
            <a:prstGeom prst="ellipse"/>
            <a:noFill/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9" name="도형 57"/>
            <p:cNvSpPr>
              <a:spLocks/>
            </p:cNvSpPr>
            <p:nvPr/>
          </p:nvSpPr>
          <p:spPr>
            <a:xfrm rot="0">
              <a:off x="3915410" y="3512820"/>
              <a:ext cx="163195" cy="145415"/>
            </a:xfrm>
            <a:prstGeom prst="ellipse"/>
            <a:noFill/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1" name="텍스트 상자 11"/>
          <p:cNvSpPr txBox="1">
            <a:spLocks/>
          </p:cNvSpPr>
          <p:nvPr/>
        </p:nvSpPr>
        <p:spPr>
          <a:xfrm rot="0">
            <a:off x="3436620" y="5377180"/>
            <a:ext cx="2267585" cy="230505"/>
          </a:xfrm>
          <a:prstGeom prst="rect"/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해당 리뷰 삭제 후 닫기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90" name="타원 89"/>
          <p:cNvSpPr>
            <a:spLocks/>
          </p:cNvSpPr>
          <p:nvPr/>
        </p:nvSpPr>
        <p:spPr>
          <a:xfrm rot="0">
            <a:off x="3365500" y="52870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1-5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9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신고/문의 관리 화면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5" name="Table 3"/>
          <p:cNvGraphicFramePr>
            <a:graphicFrameLocks noGrp="1"/>
          </p:cNvGraphicFramePr>
          <p:nvPr/>
        </p:nvGraphicFramePr>
        <p:xfrm>
          <a:off x="7591425" y="872490"/>
          <a:ext cx="2181225" cy="5298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36322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신고/문의 관리 화면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구성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 신고/문의 관리 리스트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74752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검색창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구성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돋보기 아이콘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검색어 입력창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 X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-2-1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 돋보기 아이콘 고정으로 보여줌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-2-2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 플레이스 홀더는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‘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’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-2-2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클릭 시 검색어 입력 가능 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검색어 입력 후 2-4 클릭하면 4 리스트 화면에 검색된 정보만 보여줌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검색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 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완료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 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후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2-3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에 보여지는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X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 클릭 시 검색된 정보를 해제하고 전체 검색된 리스트 해제.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신고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보기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신고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/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문의항목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신고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인</a:t>
                      </a:r>
                      <a:r>
                        <a:rPr 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고객 리스트 호출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 보기 버튼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신고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/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문의항목 </a:t>
                      </a:r>
                      <a:r>
                        <a:rPr lang="en-US" altLang="ko-KR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-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문의</a:t>
                      </a:r>
                      <a:r>
                        <a:rPr 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'</a:t>
                      </a:r>
                      <a:r>
                        <a:rPr lang="ko-KR" altLang="en-US" sz="800" kern="1200" i="0" b="0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인 고객 리스트 호출</a:t>
                      </a:r>
                      <a:endParaRPr lang="ko-KR" altLang="en-US" sz="800" kern="1200" i="0" b="0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2148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6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리스트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구성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체크 박스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리스트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-6-1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체크 박스에 체크되며 백그라운드 색깔 변함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-6-1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항목 보여지며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,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7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클릭 시 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6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-1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체크효과 전체 해제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8</a:t>
                      </a:r>
                      <a:r>
                        <a:rPr 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선택 항목 전체 삭제</a:t>
                      </a: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-문의 항목 중 답변 처리 안된 항목은 6-2 버튼을 볼 수 있음. 6-2클릭 시 문의 답변 팝업 호출 및 6-3에 읽지않음/읽음 중 '읽음'으로 표시됨.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-신고 항목 중 경고 혹은 리뷰 삭제 처리 안된 항목은 6-4버튼을 볼 수 있음. 6-4클릭 시 신고 관리 팝업 호출 및 6-5에 읽지않음/읽음 중 '읽음'으로 표시됨.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800" spc="-70">
                <a:solidFill>
                  <a:schemeClr val="tx1"/>
                </a:solidFill>
                <a:latin typeface="맑은 고딕" charset="0"/>
              </a:rPr>
              <a:t>web_01</a:t>
            </a:r>
            <a:endParaRPr lang="ko-KR" altLang="en-US" sz="800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424305" y="1028700"/>
            <a:ext cx="6083300" cy="5344160"/>
          </a:xfrm>
          <a:prstGeom prst="rect"/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1791335" y="1823085"/>
            <a:ext cx="5546725" cy="3542665"/>
          </a:xfrm>
          <a:prstGeom prst="rect"/>
          <a:solidFill>
            <a:schemeClr val="tx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3662680" y="6077585"/>
            <a:ext cx="216090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79" name="Rect 0"/>
          <p:cNvCxnSpPr/>
          <p:nvPr/>
        </p:nvCxnSpPr>
        <p:spPr>
          <a:xfrm rot="0">
            <a:off x="1901190" y="481393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/>
          <p:nvPr/>
        </p:nvCxnSpPr>
        <p:spPr>
          <a:xfrm rot="0">
            <a:off x="1901190" y="540258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224155" y="1089660"/>
            <a:ext cx="1105535" cy="360680"/>
          </a:xfrm>
          <a:prstGeom prst="ellipse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78" name="Rect 0"/>
          <p:cNvSpPr txBox="1">
            <a:spLocks/>
          </p:cNvSpPr>
          <p:nvPr/>
        </p:nvSpPr>
        <p:spPr>
          <a:xfrm rot="0">
            <a:off x="128270" y="19996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128270" y="235648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게임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8270" y="27235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고객관리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128270" y="3012440"/>
            <a:ext cx="1296670" cy="27749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 b="1"/>
              <a:t>신고</a:t>
            </a:r>
            <a:r>
              <a:rPr lang="en-US" altLang="ko-KR" sz="1200" b="1"/>
              <a:t>/</a:t>
            </a:r>
            <a:r>
              <a:rPr lang="ko-KR" altLang="en-US" sz="1200" b="1"/>
              <a:t>문의 관리</a:t>
            </a:r>
            <a:endParaRPr lang="ko-KR" altLang="en-US" sz="1200" b="1"/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102235" y="334772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뉴스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8270" y="366141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8270" y="397510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5" name="Rect 0"/>
          <p:cNvSpPr txBox="1">
            <a:spLocks/>
          </p:cNvSpPr>
          <p:nvPr/>
        </p:nvSpPr>
        <p:spPr>
          <a:xfrm rot="0">
            <a:off x="114935" y="607758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로그아웃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2" name="Rect 0"/>
          <p:cNvCxnSpPr/>
          <p:nvPr/>
        </p:nvCxnSpPr>
        <p:spPr>
          <a:xfrm rot="0">
            <a:off x="1953260" y="401574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/>
          <p:nvPr/>
        </p:nvCxnSpPr>
        <p:spPr>
          <a:xfrm rot="0">
            <a:off x="1953260" y="429387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t 0"/>
          <p:cNvCxnSpPr/>
          <p:nvPr/>
        </p:nvCxnSpPr>
        <p:spPr>
          <a:xfrm rot="0">
            <a:off x="1953260" y="454025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/>
          <p:nvPr/>
        </p:nvCxnSpPr>
        <p:spPr>
          <a:xfrm rot="0">
            <a:off x="1953260" y="507365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 0"/>
          <p:cNvSpPr txBox="1">
            <a:spLocks/>
          </p:cNvSpPr>
          <p:nvPr/>
        </p:nvSpPr>
        <p:spPr>
          <a:xfrm rot="0">
            <a:off x="6648450" y="5445125"/>
            <a:ext cx="678815" cy="23177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/>
              <a:t>선택삭제</a:t>
            </a:r>
            <a:endParaRPr lang="ko-KR" altLang="en-US" sz="900"/>
          </a:p>
        </p:txBody>
      </p:sp>
      <p:sp>
        <p:nvSpPr>
          <p:cNvPr id="122" name="Rect 0"/>
          <p:cNvSpPr>
            <a:spLocks/>
          </p:cNvSpPr>
          <p:nvPr/>
        </p:nvSpPr>
        <p:spPr>
          <a:xfrm rot="0">
            <a:off x="1791335" y="1793240"/>
            <a:ext cx="5538470" cy="247015"/>
          </a:xfrm>
          <a:prstGeom prst="rect"/>
          <a:solidFill>
            <a:schemeClr val="bg1">
              <a:lumMod val="8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 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  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                         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등록일       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신고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/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문의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읽음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sp>
        <p:nvSpPr>
          <p:cNvPr id="144" name="Rect 0"/>
          <p:cNvSpPr>
            <a:spLocks/>
          </p:cNvSpPr>
          <p:nvPr/>
        </p:nvSpPr>
        <p:spPr>
          <a:xfrm rot="0">
            <a:off x="1791335" y="2036445"/>
            <a:ext cx="5546725" cy="300990"/>
          </a:xfrm>
          <a:prstGeom prst="rect"/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 0"/>
          <p:cNvSpPr txBox="1">
            <a:spLocks/>
          </p:cNvSpPr>
          <p:nvPr/>
        </p:nvSpPr>
        <p:spPr>
          <a:xfrm rot="0">
            <a:off x="1887855" y="2062480"/>
            <a:ext cx="5651500" cy="429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 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읽지않음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953260" y="265112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0">
            <a:off x="1901190" y="373507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 0"/>
          <p:cNvSpPr>
            <a:spLocks/>
          </p:cNvSpPr>
          <p:nvPr/>
        </p:nvSpPr>
        <p:spPr>
          <a:xfrm rot="0">
            <a:off x="1821815" y="2421890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1816100" y="2707640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1821815" y="3009265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1816100" y="3269615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1816100" y="3540760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Rect 0"/>
          <p:cNvCxnSpPr/>
          <p:nvPr/>
        </p:nvCxnSpPr>
        <p:spPr>
          <a:xfrm rot="0">
            <a:off x="1953260" y="236918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/>
          <p:nvPr/>
        </p:nvCxnSpPr>
        <p:spPr>
          <a:xfrm rot="0">
            <a:off x="1953260" y="293306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/>
          <p:nvPr/>
        </p:nvCxnSpPr>
        <p:spPr>
          <a:xfrm rot="0">
            <a:off x="1953260" y="320738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/>
          <p:nvPr/>
        </p:nvCxnSpPr>
        <p:spPr>
          <a:xfrm rot="0">
            <a:off x="1953260" y="347853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 0"/>
          <p:cNvSpPr txBox="1">
            <a:spLocks/>
          </p:cNvSpPr>
          <p:nvPr/>
        </p:nvSpPr>
        <p:spPr>
          <a:xfrm rot="0">
            <a:off x="1887855" y="2394585"/>
            <a:ext cx="555688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     2021-06-16   </a:t>
            </a:r>
            <a:r>
              <a:rPr lang="ko-KR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  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0" name="Rect 0"/>
          <p:cNvSpPr txBox="1">
            <a:spLocks/>
          </p:cNvSpPr>
          <p:nvPr/>
        </p:nvSpPr>
        <p:spPr>
          <a:xfrm rot="0">
            <a:off x="1887855" y="2669540"/>
            <a:ext cx="551370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</a:t>
            </a:r>
            <a:r>
              <a:rPr lang="ko-KR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   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1" name="Rect 0"/>
          <p:cNvSpPr txBox="1">
            <a:spLocks/>
          </p:cNvSpPr>
          <p:nvPr/>
        </p:nvSpPr>
        <p:spPr>
          <a:xfrm rot="0">
            <a:off x="1887855" y="2944495"/>
            <a:ext cx="542734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1887855" y="3211195"/>
            <a:ext cx="542734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4" name="Rect 0"/>
          <p:cNvSpPr txBox="1">
            <a:spLocks/>
          </p:cNvSpPr>
          <p:nvPr/>
        </p:nvSpPr>
        <p:spPr>
          <a:xfrm rot="0">
            <a:off x="1887855" y="3500755"/>
            <a:ext cx="5427345" cy="260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824980" y="1150620"/>
            <a:ext cx="518795" cy="26225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</a:rPr>
              <a:t>검색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439545" y="99949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</a:rPr>
              <a:t>1</a:t>
            </a:r>
            <a:endParaRPr lang="ko-KR" altLang="en-US" sz="800">
              <a:latin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316855" y="1158240"/>
            <a:ext cx="1470660" cy="288925"/>
          </a:xfrm>
          <a:prstGeom prst="rect"/>
          <a:noFill/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검색 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388610" y="1233170"/>
            <a:ext cx="145415" cy="145415"/>
          </a:xfrm>
          <a:prstGeom prst="rect"/>
          <a:solidFill>
            <a:schemeClr val="bg1"/>
          </a:solidFill>
        </p:spPr>
      </p:pic>
      <p:sp>
        <p:nvSpPr>
          <p:cNvPr id="9" name="Rect 0"/>
          <p:cNvSpPr>
            <a:spLocks/>
          </p:cNvSpPr>
          <p:nvPr/>
        </p:nvSpPr>
        <p:spPr>
          <a:xfrm rot="0">
            <a:off x="5258435" y="10788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</a:rPr>
              <a:t>2</a:t>
            </a:r>
            <a:endParaRPr lang="ko-KR" altLang="en-US" sz="800">
              <a:latin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5205095" y="123063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</a:rPr>
              <a:t>2-1</a:t>
            </a:r>
            <a:endParaRPr lang="ko-KR" altLang="en-US" sz="800">
              <a:latin typeface="맑은 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33440" y="120015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2-2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6739255" y="111188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2-4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6414770" y="120904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2-3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939165" y="347980"/>
            <a:ext cx="2753995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1755" rIns="91440" bIns="71755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페이지 &gt; 신고/문의 관리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Group 5"/>
          <p:cNvGrpSpPr/>
          <p:nvPr/>
        </p:nvGrpSpPr>
        <p:grpSpPr>
          <a:xfrm rot="0">
            <a:off x="1808480" y="2059940"/>
            <a:ext cx="216535" cy="221615"/>
            <a:chOff x="1808480" y="2059940"/>
            <a:chExt cx="216535" cy="221615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 rot="0">
              <a:off x="1818005" y="2138680"/>
              <a:ext cx="144780" cy="142875"/>
            </a:xfrm>
            <a:prstGeom prst="rect"/>
            <a:solidFill>
              <a:schemeClr val="bg1"/>
            </a:solidFill>
            <a:ln w="9525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808480" y="2120900"/>
              <a:ext cx="72390" cy="10223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t 0"/>
            <p:cNvCxnSpPr/>
            <p:nvPr/>
          </p:nvCxnSpPr>
          <p:spPr>
            <a:xfrm rot="0" flipH="1">
              <a:off x="1880235" y="2059940"/>
              <a:ext cx="144780" cy="16319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"/>
          <p:cNvGrpSpPr/>
          <p:nvPr/>
        </p:nvGrpSpPr>
        <p:grpSpPr>
          <a:xfrm rot="0">
            <a:off x="5483225" y="1403350"/>
            <a:ext cx="1849755" cy="353060"/>
            <a:chOff x="5483225" y="1403350"/>
            <a:chExt cx="1849755" cy="353060"/>
          </a:xfrm>
        </p:grpSpPr>
        <p:sp>
          <p:nvSpPr>
            <p:cNvPr id="23" name="Rect 0"/>
            <p:cNvSpPr txBox="1">
              <a:spLocks/>
            </p:cNvSpPr>
            <p:nvPr/>
          </p:nvSpPr>
          <p:spPr>
            <a:xfrm rot="10800000" flipV="1">
              <a:off x="5577205" y="1491615"/>
              <a:ext cx="832485" cy="26098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신고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보기</a:t>
              </a:r>
              <a:endParaRPr lang="ko-KR" altLang="en-US" sz="11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24" name="Rect 0"/>
            <p:cNvSpPr>
              <a:spLocks/>
            </p:cNvSpPr>
            <p:nvPr/>
          </p:nvSpPr>
          <p:spPr>
            <a:xfrm rot="0">
              <a:off x="5483225" y="140335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</a:rPr>
                <a:t>3</a:t>
              </a:r>
              <a:endParaRPr lang="ko-KR" altLang="en-US" sz="800">
                <a:latin typeface="맑은 고딕" charset="0"/>
              </a:endParaRPr>
            </a:p>
          </p:txBody>
        </p:sp>
        <p:sp>
          <p:nvSpPr>
            <p:cNvPr id="25" name="Rect 0"/>
            <p:cNvSpPr txBox="1">
              <a:spLocks/>
            </p:cNvSpPr>
            <p:nvPr/>
          </p:nvSpPr>
          <p:spPr>
            <a:xfrm rot="10800000" flipV="1">
              <a:off x="6474460" y="1495425"/>
              <a:ext cx="858520" cy="260985"/>
            </a:xfrm>
            <a:prstGeom prst="rect"/>
            <a:noFill/>
            <a:ln w="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문의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>
                  <a:solidFill>
                    <a:schemeClr val="bg1"/>
                  </a:solidFill>
                  <a:ea typeface="맑은 고딕" charset="0"/>
                </a:rPr>
                <a:t>보기</a:t>
              </a:r>
              <a:endParaRPr lang="ko-KR" altLang="en-US" sz="11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6380480" y="142049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4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3" name="Rect 0"/>
          <p:cNvSpPr>
            <a:spLocks/>
          </p:cNvSpPr>
          <p:nvPr/>
        </p:nvSpPr>
        <p:spPr>
          <a:xfrm rot="0">
            <a:off x="1629410" y="191262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6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4" name="Rect 0"/>
          <p:cNvSpPr>
            <a:spLocks/>
          </p:cNvSpPr>
          <p:nvPr/>
        </p:nvSpPr>
        <p:spPr>
          <a:xfrm rot="0">
            <a:off x="1621155" y="213677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6-1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6" name="Rect 0"/>
          <p:cNvSpPr>
            <a:spLocks/>
          </p:cNvSpPr>
          <p:nvPr/>
        </p:nvSpPr>
        <p:spPr>
          <a:xfrm rot="0">
            <a:off x="6588760" y="535432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8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4" name="Rect 0"/>
          <p:cNvSpPr>
            <a:spLocks/>
          </p:cNvSpPr>
          <p:nvPr/>
        </p:nvSpPr>
        <p:spPr>
          <a:xfrm rot="0">
            <a:off x="6589395" y="236982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6-3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>
            <a:spLocks/>
          </p:cNvSpPr>
          <p:nvPr/>
        </p:nvSpPr>
        <p:spPr>
          <a:xfrm rot="0">
            <a:off x="6595745" y="2620010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6-5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5" name="Rect 0"/>
          <p:cNvSpPr>
            <a:spLocks/>
          </p:cNvSpPr>
          <p:nvPr/>
        </p:nvSpPr>
        <p:spPr>
          <a:xfrm rot="0">
            <a:off x="7332345" y="1758315"/>
            <a:ext cx="4232275" cy="43694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[문의하기 페이지]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“신고/문의 관리” 항목 선택 시 기본으로 보여주는 화면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신고하기 페이지와 수정된 사항 및 기능 동일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7" name="Rect 0"/>
          <p:cNvSpPr txBox="1">
            <a:spLocks/>
          </p:cNvSpPr>
          <p:nvPr/>
        </p:nvSpPr>
        <p:spPr>
          <a:xfrm rot="0">
            <a:off x="5874385" y="5447665"/>
            <a:ext cx="678815" cy="23050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/>
              <a:t>읽음</a:t>
            </a:r>
            <a:endParaRPr lang="ko-KR" altLang="en-US" sz="900"/>
          </a:p>
        </p:txBody>
      </p:sp>
      <p:sp>
        <p:nvSpPr>
          <p:cNvPr id="124" name="Rect 0"/>
          <p:cNvSpPr>
            <a:spLocks/>
          </p:cNvSpPr>
          <p:nvPr/>
        </p:nvSpPr>
        <p:spPr>
          <a:xfrm rot="0">
            <a:off x="5788025" y="537146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latin typeface="맑은 고딕" charset="0"/>
                <a:ea typeface="맑은 고딕" charset="0"/>
              </a:rPr>
              <a:t>7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8" name="도형 7"/>
          <p:cNvSpPr>
            <a:spLocks/>
          </p:cNvSpPr>
          <p:nvPr/>
        </p:nvSpPr>
        <p:spPr>
          <a:xfrm rot="0">
            <a:off x="1818640" y="1828165"/>
            <a:ext cx="145415" cy="14351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문의 답변 팝업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4772"/>
              </p:ext>
            </p:extLst>
          </p:nvPr>
        </p:nvGraphicFramePr>
        <p:xfrm>
          <a:off x="7591477" y="872716"/>
          <a:ext cx="2180708" cy="116844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  <a:endParaRPr kumimoji="1" lang="ko-KR" altLang="en-US"/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문의 답변 팝업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: 타이틀, 닫기 버튼, 답변 메모, 답변 완료 버튼</a:t>
                      </a:r>
                      <a:endParaRPr lang="ko-KR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-1-1에 타이틀 '문의 답변' 노출</a:t>
                      </a:r>
                      <a:endParaRPr lang="ko-KR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-1-2에 닫기 버튼 클릭 시 팝업 닫기</a:t>
                      </a:r>
                      <a:endParaRPr lang="ko-KR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-1-3의 답변 메모 항목에 답변 메모 문구 적고 1-4 클릭 시 고객 이메일로 답변 전송 후 1의 문의 답변 팝업 닫힘.</a:t>
                      </a:r>
                      <a:endParaRPr lang="ko-KR" dirty="0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791335" y="1823085"/>
            <a:ext cx="5546090" cy="35420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1901190" y="481393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901190" y="540258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신고</a:t>
            </a:r>
            <a:r>
              <a:rPr lang="en-US" altLang="ko-KR" sz="1200" b="1"/>
              <a:t>/</a:t>
            </a:r>
            <a:r>
              <a:rPr lang="ko-KR" altLang="en-US" sz="1200" b="1"/>
              <a:t>문의 관리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02" name="직선 연결선 101"/>
          <p:cNvCxnSpPr/>
          <p:nvPr/>
        </p:nvCxnSpPr>
        <p:spPr>
          <a:xfrm>
            <a:off x="1953260" y="401574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1953260" y="42938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953260" y="45402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953260" y="507365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648450" y="544512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선택삭제</a:t>
            </a:r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5904865" y="544512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선택해제</a:t>
            </a:r>
            <a:endParaRPr lang="ko-KR" altLang="en-US" sz="900"/>
          </a:p>
        </p:txBody>
      </p:sp>
      <p:sp>
        <p:nvSpPr>
          <p:cNvPr id="122" name="직사각형 121"/>
          <p:cNvSpPr/>
          <p:nvPr/>
        </p:nvSpPr>
        <p:spPr>
          <a:xfrm>
            <a:off x="1791335" y="1793240"/>
            <a:ext cx="5537835" cy="246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이름 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닉네임                           이메일                     등록일         신고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문의            읽음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1791335" y="2036445"/>
            <a:ext cx="5546090" cy="3003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887855" y="2062480"/>
            <a:ext cx="5650865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 2021-06-16      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</a:t>
            </a:r>
            <a:r>
              <a:rPr lang="ko-KR" altLang="en-US" sz="1100" dirty="0" err="1">
                <a:solidFill>
                  <a:schemeClr val="bg1"/>
                </a:solidFill>
                <a:ea typeface="맑은 고딕"/>
              </a:rPr>
              <a:t>읽지않음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     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53260" y="265112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901190" y="373507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821815" y="2421890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16100" y="270764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21815" y="3009265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16100" y="326961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816100" y="354076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953260" y="23691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1953260" y="293306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953260" y="32073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953260" y="347853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87855" y="2411730"/>
            <a:ext cx="555625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     2021-06-16 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              읽음  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887855" y="2669540"/>
            <a:ext cx="551307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    읽음  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887855" y="2927350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  읽음   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87855" y="3211195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         읽음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887855" y="3500755"/>
            <a:ext cx="542671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김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00     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닉네임          </a:t>
            </a:r>
            <a:r>
              <a:rPr lang="ko-KR" alt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 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ABCD@naver.com</a:t>
            </a:r>
            <a:r>
              <a:rPr lang="en-US" altLang="ko-KR" sz="1100" dirty="0">
                <a:solidFill>
                  <a:schemeClr val="accent5">
                    <a:lumMod val="20000"/>
                    <a:lumOff val="80000"/>
                  </a:schemeClr>
                </a:solidFill>
                <a:ea typeface="맑은 고딕"/>
              </a:rPr>
              <a:t>      2021-06-16        </a:t>
            </a:r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         읽음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D011C-39C1-4252-8461-9E1951DD254C}"/>
              </a:ext>
            </a:extLst>
          </p:cNvPr>
          <p:cNvSpPr txBox="1"/>
          <p:nvPr/>
        </p:nvSpPr>
        <p:spPr>
          <a:xfrm>
            <a:off x="6824980" y="115062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B9C52-7AB6-4E22-8231-8201CA2A1778}"/>
              </a:ext>
            </a:extLst>
          </p:cNvPr>
          <p:cNvSpPr/>
          <p:nvPr/>
        </p:nvSpPr>
        <p:spPr>
          <a:xfrm>
            <a:off x="5316855" y="1158240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F45EB-8A18-4AD2-9D69-0A764EDA6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33170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62610D-7A27-4AC6-950C-5578A9DABA20}"/>
              </a:ext>
            </a:extLst>
          </p:cNvPr>
          <p:cNvSpPr/>
          <p:nvPr/>
        </p:nvSpPr>
        <p:spPr>
          <a:xfrm>
            <a:off x="939165" y="347980"/>
            <a:ext cx="275336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신고/문의 관리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85F07B-661D-4190-B687-3F00D01F9230}"/>
              </a:ext>
            </a:extLst>
          </p:cNvPr>
          <p:cNvGrpSpPr/>
          <p:nvPr/>
        </p:nvGrpSpPr>
        <p:grpSpPr>
          <a:xfrm>
            <a:off x="1808480" y="2059940"/>
            <a:ext cx="215900" cy="220980"/>
            <a:chOff x="1808480" y="2059940"/>
            <a:chExt cx="215900" cy="2209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25E449-787F-4CD6-B194-9E350183E66B}"/>
                </a:ext>
              </a:extLst>
            </p:cNvPr>
            <p:cNvSpPr/>
            <p:nvPr/>
          </p:nvSpPr>
          <p:spPr>
            <a:xfrm>
              <a:off x="1818005" y="2138680"/>
              <a:ext cx="144145" cy="142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5379468-B3CD-407F-848E-396E850949A4}"/>
                </a:ext>
              </a:extLst>
            </p:cNvPr>
            <p:cNvCxnSpPr/>
            <p:nvPr/>
          </p:nvCxnSpPr>
          <p:spPr>
            <a:xfrm>
              <a:off x="1808480" y="2120900"/>
              <a:ext cx="7175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BE7263B-DEE5-4026-A5AE-904D2DFA4AC0}"/>
                </a:ext>
              </a:extLst>
            </p:cNvPr>
            <p:cNvCxnSpPr/>
            <p:nvPr/>
          </p:nvCxnSpPr>
          <p:spPr>
            <a:xfrm flipH="1">
              <a:off x="1880235" y="2059940"/>
              <a:ext cx="144145" cy="1625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E4530B7-D09E-48C9-AE3A-757FBEFD6382}"/>
              </a:ext>
            </a:extLst>
          </p:cNvPr>
          <p:cNvSpPr txBox="1"/>
          <p:nvPr/>
        </p:nvSpPr>
        <p:spPr>
          <a:xfrm rot="10800000" flipV="1">
            <a:off x="4274185" y="1491615"/>
            <a:ext cx="83185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 보기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73146-8351-4936-8677-405B666DF0FC}"/>
              </a:ext>
            </a:extLst>
          </p:cNvPr>
          <p:cNvSpPr txBox="1"/>
          <p:nvPr/>
        </p:nvSpPr>
        <p:spPr>
          <a:xfrm rot="10800000" flipV="1">
            <a:off x="5171440" y="1495425"/>
            <a:ext cx="85788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문의 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0071D-FC22-462B-93AE-C55F5B12DC63}"/>
              </a:ext>
            </a:extLst>
          </p:cNvPr>
          <p:cNvSpPr txBox="1"/>
          <p:nvPr/>
        </p:nvSpPr>
        <p:spPr>
          <a:xfrm>
            <a:off x="3581400" y="3200400"/>
            <a:ext cx="2743200" cy="2616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100" dirty="0" err="1"/>
              <a:t>텍스트를 입력하십시오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9E7E190-2BC5-4722-AE0E-211201297DE1}"/>
              </a:ext>
            </a:extLst>
          </p:cNvPr>
          <p:cNvSpPr txBox="1"/>
          <p:nvPr/>
        </p:nvSpPr>
        <p:spPr>
          <a:xfrm rot="10800000" flipV="1">
            <a:off x="6084570" y="1499870"/>
            <a:ext cx="126365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신고/문의 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4149E-097A-4A69-89A2-5D4DB5FE3027}"/>
              </a:ext>
            </a:extLst>
          </p:cNvPr>
          <p:cNvSpPr txBox="1"/>
          <p:nvPr/>
        </p:nvSpPr>
        <p:spPr>
          <a:xfrm>
            <a:off x="6121400" y="2424430"/>
            <a:ext cx="471805" cy="2311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답변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79F25-C88E-49CC-8F73-DA5D9052E9FA}"/>
              </a:ext>
            </a:extLst>
          </p:cNvPr>
          <p:cNvSpPr/>
          <p:nvPr/>
        </p:nvSpPr>
        <p:spPr>
          <a:xfrm>
            <a:off x="1424305" y="1063625"/>
            <a:ext cx="6082665" cy="528066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solidFill>
              <a:schemeClr val="tx1">
                <a:lumMod val="50000"/>
                <a:lumOff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1951990" y="1068705"/>
            <a:ext cx="5288280" cy="526669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568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2435225" y="1640840"/>
            <a:ext cx="2342515" cy="7677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00     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별명이     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:ABCD@naver.com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등록일 : 2021-06-16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grpSp>
        <p:nvGrpSpPr>
          <p:cNvPr id="146" name="그룹 59"/>
          <p:cNvGrpSpPr/>
          <p:nvPr/>
        </p:nvGrpSpPr>
        <p:grpSpPr>
          <a:xfrm rot="0">
            <a:off x="2360930" y="1160145"/>
            <a:ext cx="2379980" cy="400050"/>
            <a:chOff x="2360930" y="1160145"/>
            <a:chExt cx="2379980" cy="400050"/>
          </a:xfrm>
        </p:grpSpPr>
        <p:cxnSp>
          <p:nvCxnSpPr>
            <p:cNvPr id="15" name="직선 연결선 14"/>
            <p:cNvCxnSpPr/>
            <p:nvPr/>
          </p:nvCxnSpPr>
          <p:spPr>
            <a:xfrm rot="0">
              <a:off x="4509770" y="1295400"/>
              <a:ext cx="216535" cy="2165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0" flipH="1">
              <a:off x="4524375" y="1275080"/>
              <a:ext cx="216535" cy="216535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>
              <a:spLocks/>
            </p:cNvSpPr>
            <p:nvPr/>
          </p:nvSpPr>
          <p:spPr>
            <a:xfrm rot="0">
              <a:off x="3201035" y="1268095"/>
              <a:ext cx="876935" cy="29210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300" spc="-90" b="1">
                  <a:latin typeface="맑은 고딕" charset="0"/>
                  <a:ea typeface="맑은 고딕" charset="0"/>
                </a:rPr>
                <a:t>문의 답변</a:t>
              </a:r>
              <a:endParaRPr lang="ko-KR" altLang="en-US" sz="13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타원 34"/>
            <p:cNvSpPr>
              <a:spLocks/>
            </p:cNvSpPr>
            <p:nvPr/>
          </p:nvSpPr>
          <p:spPr>
            <a:xfrm rot="0">
              <a:off x="2360930" y="116014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</a:rPr>
                <a:t>1</a:t>
              </a:r>
              <a:endParaRPr lang="ko-KR" altLang="en-US" sz="800">
                <a:latin typeface="맑은 고딕" charset="0"/>
              </a:endParaRPr>
            </a:p>
          </p:txBody>
        </p:sp>
        <p:sp>
          <p:nvSpPr>
            <p:cNvPr id="36" name="타원 35"/>
            <p:cNvSpPr>
              <a:spLocks/>
            </p:cNvSpPr>
            <p:nvPr/>
          </p:nvSpPr>
          <p:spPr>
            <a:xfrm rot="0">
              <a:off x="3093085" y="131572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1-1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타원 36"/>
            <p:cNvSpPr>
              <a:spLocks/>
            </p:cNvSpPr>
            <p:nvPr/>
          </p:nvSpPr>
          <p:spPr>
            <a:xfrm rot="0">
              <a:off x="4274185" y="125539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latin typeface="맑은 고딕" charset="0"/>
                  <a:ea typeface="맑은 고딕" charset="0"/>
                </a:rPr>
                <a:t>1-2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0" name="그룹 63"/>
          <p:cNvGrpSpPr/>
          <p:nvPr/>
        </p:nvGrpSpPr>
        <p:grpSpPr>
          <a:xfrm>
            <a:off x="2381885" y="5357495"/>
            <a:ext cx="2288540" cy="386715"/>
            <a:chOff x="2381885" y="5357495"/>
            <a:chExt cx="2288540" cy="386715"/>
          </a:xfrm>
        </p:grpSpPr>
        <p:sp>
          <p:nvSpPr>
            <p:cNvPr id="39" name="타원 38"/>
            <p:cNvSpPr>
              <a:spLocks/>
            </p:cNvSpPr>
            <p:nvPr/>
          </p:nvSpPr>
          <p:spPr>
            <a:xfrm rot="0">
              <a:off x="2381885" y="5357495"/>
              <a:ext cx="180975" cy="18097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60">
                  <a:latin typeface="맑은 고딕" charset="0"/>
                  <a:ea typeface="맑은 고딕" charset="0"/>
                </a:rPr>
                <a:t>1-4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TextBox 39"/>
            <p:cNvSpPr txBox="1">
              <a:spLocks/>
            </p:cNvSpPr>
            <p:nvPr/>
          </p:nvSpPr>
          <p:spPr>
            <a:xfrm rot="0">
              <a:off x="2463800" y="5514340"/>
              <a:ext cx="2207260" cy="230505"/>
            </a:xfrm>
            <a:prstGeom prst="rect"/>
            <a:solidFill>
              <a:schemeClr val="tx1">
                <a:lumMod val="65000"/>
                <a:lumOff val="35000"/>
              </a:schemeClr>
            </a:solidFill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답변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완료 후 닫기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</p:grpSp>
      <p:sp>
        <p:nvSpPr>
          <p:cNvPr id="145" name="도형 28"/>
          <p:cNvSpPr>
            <a:spLocks/>
          </p:cNvSpPr>
          <p:nvPr/>
        </p:nvSpPr>
        <p:spPr>
          <a:xfrm>
            <a:off x="7125335" y="2595245"/>
            <a:ext cx="3818255" cy="3538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문의 제목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문의 답변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“답변 완료” : 답변 내용에 적힌 내용을 이메일로 보낸 후 닫기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“답변하지 않고 닫기” 추가(X버튼 </a:t>
            </a:r>
            <a:r>
              <a:rPr lang="ko-KR" sz="1800">
                <a:latin typeface="맑은 고딕" charset="0"/>
                <a:ea typeface="맑은 고딕" charset="0"/>
              </a:rPr>
              <a:t>기능 </a:t>
            </a:r>
            <a:r>
              <a:rPr lang="ko-KR" sz="1800">
                <a:latin typeface="맑은 고딕" charset="0"/>
                <a:ea typeface="맑은 고딕" charset="0"/>
              </a:rPr>
              <a:t>동일)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보내준 이미지를 볼 수 있는 화면 추가 해당 이미지 클릭시 모달로 확대해서 보여줌(이미지 최대 3장)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49" name="그룹 62"/>
          <p:cNvGrpSpPr/>
          <p:nvPr/>
        </p:nvGrpSpPr>
        <p:grpSpPr>
          <a:xfrm rot="0">
            <a:off x="2401570" y="2824480"/>
            <a:ext cx="2357120" cy="1179830"/>
            <a:chOff x="2401570" y="2824480"/>
            <a:chExt cx="2357120" cy="1179830"/>
          </a:xfrm>
        </p:grpSpPr>
        <p:grpSp>
          <p:nvGrpSpPr>
            <p:cNvPr id="147" name="그룹 60"/>
            <p:cNvGrpSpPr/>
            <p:nvPr/>
          </p:nvGrpSpPr>
          <p:grpSpPr>
            <a:xfrm rot="0">
              <a:off x="2401570" y="3043555"/>
              <a:ext cx="2357120" cy="960755"/>
              <a:chOff x="2401570" y="3043555"/>
              <a:chExt cx="2357120" cy="960755"/>
            </a:xfrm>
          </p:grpSpPr>
          <p:sp>
            <p:nvSpPr>
              <p:cNvPr id="32" name="직사각형 31"/>
              <p:cNvSpPr>
                <a:spLocks/>
              </p:cNvSpPr>
              <p:nvPr/>
            </p:nvSpPr>
            <p:spPr>
              <a:xfrm rot="0">
                <a:off x="2484755" y="3133725"/>
                <a:ext cx="2273935" cy="870585"/>
              </a:xfrm>
              <a:prstGeom prst="rect"/>
              <a:solidFill>
                <a:schemeClr val="bg1">
                  <a:lumMod val="85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 rot="0">
                <a:off x="2473325" y="3163570"/>
                <a:ext cx="2252980" cy="26225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100">
                    <a:ea typeface="맑은 고딕" charset="0"/>
                  </a:rPr>
                  <a:t>당신 누구야</a:t>
                </a:r>
                <a:endParaRPr lang="ko-KR" altLang="en-US" sz="1100">
                  <a:ea typeface="맑은 고딕" charset="0"/>
                </a:endParaRPr>
              </a:p>
            </p:txBody>
          </p:sp>
          <p:sp>
            <p:nvSpPr>
              <p:cNvPr id="38" name="타원 37"/>
              <p:cNvSpPr>
                <a:spLocks/>
              </p:cNvSpPr>
              <p:nvPr/>
            </p:nvSpPr>
            <p:spPr>
              <a:xfrm rot="0">
                <a:off x="2401570" y="3043555"/>
                <a:ext cx="180340" cy="180340"/>
              </a:xfrm>
              <a:prstGeom prst="ellipse"/>
              <a:solidFill>
                <a:srgbClr val="FF505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altLang="ko-KR" sz="800" spc="-70">
                    <a:latin typeface="맑은 고딕" charset="0"/>
                    <a:ea typeface="맑은 고딕" charset="0"/>
                  </a:rPr>
                  <a:t>1-3</a:t>
                </a:r>
                <a:endParaRPr lang="ko-KR" altLang="en-US" sz="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48" name="텍스트 상자 61"/>
            <p:cNvSpPr txBox="1">
              <a:spLocks/>
            </p:cNvSpPr>
            <p:nvPr/>
          </p:nvSpPr>
          <p:spPr>
            <a:xfrm rot="0">
              <a:off x="2453640" y="2824480"/>
              <a:ext cx="94932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 b="1">
                  <a:latin typeface="맑은 고딕" charset="0"/>
                  <a:ea typeface="맑은 고딕" charset="0"/>
                </a:rPr>
                <a:t>문의 내용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1" name="그룹 69"/>
          <p:cNvGrpSpPr/>
          <p:nvPr/>
        </p:nvGrpSpPr>
        <p:grpSpPr>
          <a:xfrm rot="0">
            <a:off x="2397760" y="4117340"/>
            <a:ext cx="2357120" cy="1179830"/>
            <a:chOff x="2397760" y="4117340"/>
            <a:chExt cx="2357120" cy="1179830"/>
          </a:xfrm>
        </p:grpSpPr>
        <p:grpSp>
          <p:nvGrpSpPr>
            <p:cNvPr id="152" name="그룹 67"/>
            <p:cNvGrpSpPr/>
            <p:nvPr/>
          </p:nvGrpSpPr>
          <p:grpSpPr>
            <a:xfrm rot="0">
              <a:off x="2397760" y="4336415"/>
              <a:ext cx="2357120" cy="960755"/>
              <a:chOff x="2397760" y="4336415"/>
              <a:chExt cx="2357120" cy="960755"/>
            </a:xfrm>
          </p:grpSpPr>
          <p:sp>
            <p:nvSpPr>
              <p:cNvPr id="153" name="도형 64"/>
              <p:cNvSpPr>
                <a:spLocks/>
              </p:cNvSpPr>
              <p:nvPr/>
            </p:nvSpPr>
            <p:spPr>
              <a:xfrm rot="0">
                <a:off x="2480945" y="4426585"/>
                <a:ext cx="2273935" cy="870585"/>
              </a:xfrm>
              <a:prstGeom prst="rect"/>
              <a:solidFill>
                <a:schemeClr val="bg1">
                  <a:lumMod val="85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4" name="텍스트 상자 65"/>
              <p:cNvSpPr txBox="1">
                <a:spLocks/>
              </p:cNvSpPr>
              <p:nvPr/>
            </p:nvSpPr>
            <p:spPr>
              <a:xfrm rot="0">
                <a:off x="2469515" y="4456430"/>
                <a:ext cx="2252980" cy="26098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답변 내용을 작성해주세요.</a:t>
                </a:r>
                <a:endParaRPr lang="ko-KR" altLang="en-US" sz="1100">
                  <a:solidFill>
                    <a:schemeClr val="bg1">
                      <a:lumMod val="50000"/>
                      <a:lumOff val="0"/>
                    </a:schemeClr>
                  </a:solidFill>
                  <a:ea typeface="맑은 고딕" charset="0"/>
                </a:endParaRPr>
              </a:p>
            </p:txBody>
          </p:sp>
          <p:sp>
            <p:nvSpPr>
              <p:cNvPr id="155" name="도형 66"/>
              <p:cNvSpPr>
                <a:spLocks/>
              </p:cNvSpPr>
              <p:nvPr/>
            </p:nvSpPr>
            <p:spPr>
              <a:xfrm rot="0">
                <a:off x="2397760" y="4336415"/>
                <a:ext cx="180340" cy="180340"/>
              </a:xfrm>
              <a:prstGeom prst="ellipse"/>
              <a:solidFill>
                <a:srgbClr val="FF505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altLang="ko-KR" sz="800" spc="-70">
                    <a:latin typeface="맑은 고딕" charset="0"/>
                    <a:ea typeface="맑은 고딕" charset="0"/>
                  </a:rPr>
                  <a:t>1-3</a:t>
                </a:r>
                <a:endParaRPr lang="ko-KR" altLang="en-US" sz="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56" name="텍스트 상자 68"/>
            <p:cNvSpPr txBox="1">
              <a:spLocks/>
            </p:cNvSpPr>
            <p:nvPr/>
          </p:nvSpPr>
          <p:spPr>
            <a:xfrm rot="0">
              <a:off x="2449830" y="4117340"/>
              <a:ext cx="94932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1200" b="1">
                  <a:latin typeface="맑은 고딕" charset="0"/>
                  <a:ea typeface="맑은 고딕" charset="0"/>
                </a:rPr>
                <a:t>문의 답변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9" name="그룹 82"/>
          <p:cNvGrpSpPr/>
          <p:nvPr/>
        </p:nvGrpSpPr>
        <p:grpSpPr>
          <a:xfrm rot="0">
            <a:off x="2517775" y="2423160"/>
            <a:ext cx="2159635" cy="317500"/>
            <a:chOff x="2517775" y="2423160"/>
            <a:chExt cx="2159635" cy="317500"/>
          </a:xfrm>
        </p:grpSpPr>
        <p:sp>
          <p:nvSpPr>
            <p:cNvPr id="157" name="텍스트 상자 71"/>
            <p:cNvSpPr txBox="1">
              <a:spLocks/>
            </p:cNvSpPr>
            <p:nvPr/>
          </p:nvSpPr>
          <p:spPr>
            <a:xfrm rot="0">
              <a:off x="2561590" y="2423160"/>
              <a:ext cx="2041525" cy="27813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hangingPunct="1"/>
              <a:r>
                <a:rPr lang="ko-KR" sz="1200" b="1">
                  <a:latin typeface="맑은 고딕" charset="0"/>
                  <a:ea typeface="맑은 고딕" charset="0"/>
                </a:rPr>
                <a:t>문의 제목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8" name="도형 72"/>
            <p:cNvCxnSpPr/>
            <p:nvPr/>
          </p:nvCxnSpPr>
          <p:spPr>
            <a:xfrm rot="0">
              <a:off x="2517775" y="2740025"/>
              <a:ext cx="2159635" cy="63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도형 83"/>
          <p:cNvSpPr>
            <a:spLocks/>
          </p:cNvSpPr>
          <p:nvPr/>
        </p:nvSpPr>
        <p:spPr>
          <a:xfrm rot="0">
            <a:off x="4949190" y="1233170"/>
            <a:ext cx="1920240" cy="1537970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1" name="도형 84"/>
          <p:cNvSpPr>
            <a:spLocks/>
          </p:cNvSpPr>
          <p:nvPr/>
        </p:nvSpPr>
        <p:spPr>
          <a:xfrm rot="0">
            <a:off x="4944745" y="2887345"/>
            <a:ext cx="1920240" cy="1537970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2" name="도형 87"/>
          <p:cNvSpPr>
            <a:spLocks/>
          </p:cNvSpPr>
          <p:nvPr/>
        </p:nvSpPr>
        <p:spPr>
          <a:xfrm rot="0">
            <a:off x="4951095" y="4540250"/>
            <a:ext cx="1920240" cy="1537970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3" name="텍스트 상자 2"/>
          <p:cNvSpPr txBox="1">
            <a:spLocks/>
          </p:cNvSpPr>
          <p:nvPr/>
        </p:nvSpPr>
        <p:spPr>
          <a:xfrm rot="0">
            <a:off x="2462530" y="5895340"/>
            <a:ext cx="2199640" cy="230505"/>
          </a:xfrm>
          <a:prstGeom prst="rect"/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답변하지 않고 닫기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5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문의 답변 팝업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5" name="Table 3"/>
          <p:cNvGraphicFramePr>
            <a:graphicFrameLocks noGrp="1"/>
          </p:cNvGraphicFramePr>
          <p:nvPr/>
        </p:nvGraphicFramePr>
        <p:xfrm>
          <a:off x="7591425" y="872490"/>
          <a:ext cx="2181225" cy="1178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1178560">
                <a:tc>
                  <a:txBody>
                    <a:bodyPr/>
                    <a:lstStyle/>
                    <a:p>
                      <a:pPr marL="0" indent="0" rtl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문의 답변 팝업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구성 : 타이틀, 닫기 버튼, 답변 메모, 답변 완료 버튼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-1-1에 타이틀 '문의 답변' 노출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-1-2에 닫기 버튼 클릭 시 팝업 닫기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-1-3의 답변 메모 항목에 답변 메모 문구 적고 1-4 클릭 시 고객 이메일로 답변 전송 후 1의 문의 답변 팝업 닫힘.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800" spc="-70">
                <a:solidFill>
                  <a:schemeClr val="tx1"/>
                </a:solidFill>
                <a:latin typeface="맑은 고딕" charset="0"/>
              </a:rPr>
              <a:t>web_01</a:t>
            </a:r>
            <a:endParaRPr lang="ko-KR" altLang="en-US" sz="800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1424305" y="1028700"/>
            <a:ext cx="6083300" cy="5344160"/>
          </a:xfrm>
          <a:prstGeom prst="rect"/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1791335" y="1823085"/>
            <a:ext cx="5546725" cy="3542665"/>
          </a:xfrm>
          <a:prstGeom prst="rect"/>
          <a:solidFill>
            <a:schemeClr val="tx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3662680" y="6077585"/>
            <a:ext cx="216090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79" name="Rect 0"/>
          <p:cNvCxnSpPr/>
          <p:nvPr/>
        </p:nvCxnSpPr>
        <p:spPr>
          <a:xfrm rot="0">
            <a:off x="1901190" y="481393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/>
          <p:nvPr/>
        </p:nvCxnSpPr>
        <p:spPr>
          <a:xfrm rot="0">
            <a:off x="1901190" y="540258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224155" y="1089660"/>
            <a:ext cx="1105535" cy="360680"/>
          </a:xfrm>
          <a:prstGeom prst="ellipse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78" name="Rect 0"/>
          <p:cNvSpPr txBox="1">
            <a:spLocks/>
          </p:cNvSpPr>
          <p:nvPr/>
        </p:nvSpPr>
        <p:spPr>
          <a:xfrm rot="0">
            <a:off x="128270" y="19996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128270" y="235648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게임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8270" y="27235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고객관리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128270" y="3012440"/>
            <a:ext cx="1296670" cy="27749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 b="1"/>
              <a:t>신고</a:t>
            </a:r>
            <a:r>
              <a:rPr lang="en-US" altLang="ko-KR" sz="1200" b="1"/>
              <a:t>/</a:t>
            </a:r>
            <a:r>
              <a:rPr lang="ko-KR" altLang="en-US" sz="1200" b="1"/>
              <a:t>문의 관리</a:t>
            </a:r>
            <a:endParaRPr lang="ko-KR" altLang="en-US" sz="1200" b="1"/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102235" y="334772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뉴스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8270" y="366141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8270" y="397510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5" name="Rect 0"/>
          <p:cNvSpPr txBox="1">
            <a:spLocks/>
          </p:cNvSpPr>
          <p:nvPr/>
        </p:nvSpPr>
        <p:spPr>
          <a:xfrm rot="0">
            <a:off x="114935" y="607758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로그아웃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2" name="Rect 0"/>
          <p:cNvCxnSpPr/>
          <p:nvPr/>
        </p:nvCxnSpPr>
        <p:spPr>
          <a:xfrm rot="0">
            <a:off x="1953260" y="401574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t 0"/>
          <p:cNvCxnSpPr/>
          <p:nvPr/>
        </p:nvCxnSpPr>
        <p:spPr>
          <a:xfrm rot="0">
            <a:off x="1953260" y="429387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ct 0"/>
          <p:cNvCxnSpPr/>
          <p:nvPr/>
        </p:nvCxnSpPr>
        <p:spPr>
          <a:xfrm rot="0">
            <a:off x="1953260" y="454025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/>
          <p:cNvCxnSpPr/>
          <p:nvPr/>
        </p:nvCxnSpPr>
        <p:spPr>
          <a:xfrm rot="0">
            <a:off x="1953260" y="507365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 0"/>
          <p:cNvSpPr txBox="1">
            <a:spLocks/>
          </p:cNvSpPr>
          <p:nvPr/>
        </p:nvSpPr>
        <p:spPr>
          <a:xfrm rot="0">
            <a:off x="6648450" y="5445125"/>
            <a:ext cx="678815" cy="23177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/>
              <a:t>선택삭제</a:t>
            </a:r>
            <a:endParaRPr lang="ko-KR" altLang="en-US" sz="900"/>
          </a:p>
        </p:txBody>
      </p:sp>
      <p:sp>
        <p:nvSpPr>
          <p:cNvPr id="120" name="Rect 0"/>
          <p:cNvSpPr txBox="1">
            <a:spLocks/>
          </p:cNvSpPr>
          <p:nvPr/>
        </p:nvSpPr>
        <p:spPr>
          <a:xfrm rot="0">
            <a:off x="5904865" y="5445125"/>
            <a:ext cx="678815" cy="23177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/>
              <a:t>선택해제</a:t>
            </a:r>
            <a:endParaRPr lang="ko-KR" altLang="en-US" sz="900"/>
          </a:p>
        </p:txBody>
      </p:sp>
      <p:sp>
        <p:nvSpPr>
          <p:cNvPr id="122" name="Rect 0"/>
          <p:cNvSpPr>
            <a:spLocks/>
          </p:cNvSpPr>
          <p:nvPr/>
        </p:nvSpPr>
        <p:spPr>
          <a:xfrm rot="0">
            <a:off x="1791335" y="1793240"/>
            <a:ext cx="5538470" cy="247015"/>
          </a:xfrm>
          <a:prstGeom prst="rect"/>
          <a:solidFill>
            <a:schemeClr val="bg1">
              <a:lumMod val="8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 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  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                         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등록일       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신고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/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문의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읽음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sp>
        <p:nvSpPr>
          <p:cNvPr id="144" name="Rect 0"/>
          <p:cNvSpPr>
            <a:spLocks/>
          </p:cNvSpPr>
          <p:nvPr/>
        </p:nvSpPr>
        <p:spPr>
          <a:xfrm rot="0">
            <a:off x="1791335" y="2036445"/>
            <a:ext cx="5546725" cy="300990"/>
          </a:xfrm>
          <a:prstGeom prst="rect"/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 0"/>
          <p:cNvSpPr txBox="1">
            <a:spLocks/>
          </p:cNvSpPr>
          <p:nvPr/>
        </p:nvSpPr>
        <p:spPr>
          <a:xfrm rot="0">
            <a:off x="1887855" y="2062480"/>
            <a:ext cx="5651500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 2021-06-16      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읽지않음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cxnSp>
        <p:nvCxnSpPr>
          <p:cNvPr id="11" name="Rect 0"/>
          <p:cNvCxnSpPr/>
          <p:nvPr/>
        </p:nvCxnSpPr>
        <p:spPr>
          <a:xfrm rot="0">
            <a:off x="1953260" y="265112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t 0"/>
          <p:cNvCxnSpPr/>
          <p:nvPr/>
        </p:nvCxnSpPr>
        <p:spPr>
          <a:xfrm rot="0">
            <a:off x="1901190" y="373507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 0"/>
          <p:cNvSpPr>
            <a:spLocks/>
          </p:cNvSpPr>
          <p:nvPr/>
        </p:nvSpPr>
        <p:spPr>
          <a:xfrm rot="0">
            <a:off x="1821815" y="2421890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 0"/>
          <p:cNvSpPr>
            <a:spLocks/>
          </p:cNvSpPr>
          <p:nvPr/>
        </p:nvSpPr>
        <p:spPr>
          <a:xfrm rot="0">
            <a:off x="1816100" y="2707640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 0"/>
          <p:cNvSpPr>
            <a:spLocks/>
          </p:cNvSpPr>
          <p:nvPr/>
        </p:nvSpPr>
        <p:spPr>
          <a:xfrm rot="0">
            <a:off x="1821815" y="3009265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Rect 0"/>
          <p:cNvSpPr>
            <a:spLocks/>
          </p:cNvSpPr>
          <p:nvPr/>
        </p:nvSpPr>
        <p:spPr>
          <a:xfrm rot="0">
            <a:off x="1816100" y="3269615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 0"/>
          <p:cNvSpPr>
            <a:spLocks/>
          </p:cNvSpPr>
          <p:nvPr/>
        </p:nvSpPr>
        <p:spPr>
          <a:xfrm rot="0">
            <a:off x="1816100" y="3540760"/>
            <a:ext cx="144780" cy="14287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Rect 0"/>
          <p:cNvCxnSpPr/>
          <p:nvPr/>
        </p:nvCxnSpPr>
        <p:spPr>
          <a:xfrm rot="0">
            <a:off x="1953260" y="236918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/>
          <p:nvPr/>
        </p:nvCxnSpPr>
        <p:spPr>
          <a:xfrm rot="0">
            <a:off x="1953260" y="293306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/>
          <p:nvPr/>
        </p:nvCxnSpPr>
        <p:spPr>
          <a:xfrm rot="0">
            <a:off x="1953260" y="3207385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/>
          <p:nvPr/>
        </p:nvCxnSpPr>
        <p:spPr>
          <a:xfrm rot="0">
            <a:off x="1953260" y="3478530"/>
            <a:ext cx="5414010" cy="635"/>
          </a:xfrm>
          <a:prstGeom prst="line"/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 0"/>
          <p:cNvSpPr txBox="1">
            <a:spLocks/>
          </p:cNvSpPr>
          <p:nvPr/>
        </p:nvSpPr>
        <p:spPr>
          <a:xfrm rot="0">
            <a:off x="1887855" y="2411730"/>
            <a:ext cx="555688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     2021-06-16 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0" name="Rect 0"/>
          <p:cNvSpPr txBox="1">
            <a:spLocks/>
          </p:cNvSpPr>
          <p:nvPr/>
        </p:nvSpPr>
        <p:spPr>
          <a:xfrm rot="0">
            <a:off x="1887855" y="2669540"/>
            <a:ext cx="551370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1" name="Rect 0"/>
          <p:cNvSpPr txBox="1">
            <a:spLocks/>
          </p:cNvSpPr>
          <p:nvPr/>
        </p:nvSpPr>
        <p:spPr>
          <a:xfrm rot="0">
            <a:off x="1887855" y="2927350"/>
            <a:ext cx="542734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2" name="Rect 0"/>
          <p:cNvSpPr txBox="1">
            <a:spLocks/>
          </p:cNvSpPr>
          <p:nvPr/>
        </p:nvSpPr>
        <p:spPr>
          <a:xfrm rot="0">
            <a:off x="1887855" y="3211195"/>
            <a:ext cx="542734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34" name="Rect 0"/>
          <p:cNvSpPr txBox="1">
            <a:spLocks/>
          </p:cNvSpPr>
          <p:nvPr/>
        </p:nvSpPr>
        <p:spPr>
          <a:xfrm rot="0">
            <a:off x="1887855" y="3500755"/>
            <a:ext cx="542734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bg1"/>
                </a:solidFill>
                <a:ea typeface="맑은 고딕" charset="0"/>
              </a:rPr>
              <a:t>00    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닉네임          </a:t>
            </a:r>
            <a:r>
              <a:rPr lang="ko-KR" altLang="en-US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accent5">
                    <a:lumMod val="20000"/>
                    <a:lumOff val="80000"/>
                  </a:schemeClr>
                </a:solidFill>
                <a:ea typeface="맑은 고딕" charset="0"/>
              </a:rPr>
              <a:t>ABCD@naver.com      2021-06-16      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 읽음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6824980" y="1150620"/>
            <a:ext cx="518795" cy="26225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</a:rPr>
              <a:t>검색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5316855" y="1158240"/>
            <a:ext cx="1470660" cy="288925"/>
          </a:xfrm>
          <a:prstGeom prst="rect"/>
          <a:noFill/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검색 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pic>
        <p:nvPicPr>
          <p:cNvPr id="7" name="Picture " descr="C:/Users/hanej/AppData/Roaming/PolarisOffice/ETemp/22976_10255880/image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388610" y="1233170"/>
            <a:ext cx="145415" cy="145415"/>
          </a:xfrm>
          <a:prstGeom prst="rect"/>
          <a:solidFill>
            <a:schemeClr val="bg1"/>
          </a:solidFill>
        </p:spPr>
      </p:pic>
      <p:sp>
        <p:nvSpPr>
          <p:cNvPr id="18" name="Rect 0"/>
          <p:cNvSpPr>
            <a:spLocks/>
          </p:cNvSpPr>
          <p:nvPr/>
        </p:nvSpPr>
        <p:spPr>
          <a:xfrm rot="0">
            <a:off x="939165" y="347980"/>
            <a:ext cx="2753995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1755" rIns="91440" bIns="71755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페이지 &gt; 신고/문의 관리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2" name="Group 5"/>
          <p:cNvGrpSpPr/>
          <p:nvPr/>
        </p:nvGrpSpPr>
        <p:grpSpPr>
          <a:xfrm rot="0">
            <a:off x="1808480" y="2059940"/>
            <a:ext cx="216535" cy="221615"/>
            <a:chOff x="1808480" y="2059940"/>
            <a:chExt cx="216535" cy="221615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 rot="0">
              <a:off x="1818005" y="2138680"/>
              <a:ext cx="144780" cy="142875"/>
            </a:xfrm>
            <a:prstGeom prst="rect"/>
            <a:solidFill>
              <a:schemeClr val="bg1"/>
            </a:solidFill>
            <a:ln w="9525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808480" y="2120900"/>
              <a:ext cx="72390" cy="10223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t 0"/>
            <p:cNvCxnSpPr/>
            <p:nvPr/>
          </p:nvCxnSpPr>
          <p:spPr>
            <a:xfrm rot="0" flipH="1">
              <a:off x="1880235" y="2059940"/>
              <a:ext cx="144780" cy="163195"/>
            </a:xfrm>
            <a:prstGeom prst="line"/>
            <a:ln w="22225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 0"/>
          <p:cNvSpPr txBox="1">
            <a:spLocks/>
          </p:cNvSpPr>
          <p:nvPr/>
        </p:nvSpPr>
        <p:spPr>
          <a:xfrm rot="10800000" flipV="1">
            <a:off x="4274185" y="1491615"/>
            <a:ext cx="832485" cy="26225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보기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10800000" flipV="1">
            <a:off x="5171440" y="1495425"/>
            <a:ext cx="858520" cy="26225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보기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3581400" y="3200400"/>
            <a:ext cx="2743835" cy="262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1100"/>
              <a:t>텍스트를 입력하십시오</a:t>
            </a:r>
            <a:endParaRPr lang="ko-KR" altLang="en-US" sz="1100"/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10800000" flipV="1">
            <a:off x="6084570" y="1499870"/>
            <a:ext cx="1264285" cy="26225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신고/문의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100">
                <a:solidFill>
                  <a:schemeClr val="bg1"/>
                </a:solidFill>
                <a:ea typeface="맑은 고딕" charset="0"/>
              </a:rPr>
              <a:t>보기</a:t>
            </a:r>
            <a:endParaRPr lang="ko-KR" altLang="en-US" sz="11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6121400" y="2424430"/>
            <a:ext cx="472440" cy="231775"/>
          </a:xfrm>
          <a:prstGeom prst="rect"/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답변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1424305" y="1063625"/>
            <a:ext cx="6083300" cy="5281295"/>
          </a:xfrm>
          <a:prstGeom prst="rect"/>
          <a:solidFill>
            <a:schemeClr val="tx1">
              <a:alpha val="51025"/>
            </a:schemeClr>
          </a:solidFill>
          <a:ln w="9525" cap="flat" cmpd="sng">
            <a:solidFill>
              <a:schemeClr val="tx1">
                <a:lumMod val="50000"/>
                <a:lumOff val="50000"/>
                <a:alpha val="1568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1951990" y="1068705"/>
            <a:ext cx="5288915" cy="5267325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2435225" y="1640840"/>
            <a:ext cx="2343150" cy="7683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00     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닉네임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별명이         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이메일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 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:ABCD@naver.com 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ea typeface="맑은 고딕" charset="0"/>
              </a:rPr>
              <a:t>등록일 : 2021-06-16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ea typeface="맑은 고딕" charset="0"/>
            </a:endParaRPr>
          </a:p>
        </p:txBody>
      </p:sp>
      <p:grpSp>
        <p:nvGrpSpPr>
          <p:cNvPr id="146" name="Group 5"/>
          <p:cNvGrpSpPr/>
          <p:nvPr/>
        </p:nvGrpSpPr>
        <p:grpSpPr>
          <a:xfrm rot="0">
            <a:off x="2360930" y="1160145"/>
            <a:ext cx="2380615" cy="400685"/>
            <a:chOff x="2360930" y="1160145"/>
            <a:chExt cx="2380615" cy="400685"/>
          </a:xfrm>
        </p:grpSpPr>
        <p:cxnSp>
          <p:nvCxnSpPr>
            <p:cNvPr id="15" name="Rect 0"/>
            <p:cNvCxnSpPr/>
            <p:nvPr/>
          </p:nvCxnSpPr>
          <p:spPr>
            <a:xfrm rot="0">
              <a:off x="4509770" y="1295400"/>
              <a:ext cx="217170" cy="21717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ect 0"/>
            <p:cNvCxnSpPr/>
            <p:nvPr/>
          </p:nvCxnSpPr>
          <p:spPr>
            <a:xfrm rot="0" flipH="1">
              <a:off x="4524375" y="1275080"/>
              <a:ext cx="217170" cy="217170"/>
            </a:xfrm>
            <a:prstGeom prst="line"/>
            <a:ln w="63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 0"/>
            <p:cNvSpPr txBox="1">
              <a:spLocks/>
            </p:cNvSpPr>
            <p:nvPr/>
          </p:nvSpPr>
          <p:spPr>
            <a:xfrm rot="0">
              <a:off x="3201035" y="1268095"/>
              <a:ext cx="877570" cy="2927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300" spc="-80" b="1">
                  <a:latin typeface="맑은 고딕" charset="0"/>
                  <a:ea typeface="맑은 고딕" charset="0"/>
                </a:rPr>
                <a:t>문의</a:t>
              </a:r>
              <a:r>
                <a:rPr lang="ko-KR" altLang="en-US" sz="1300" spc="-80" b="1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300" spc="-80" b="1">
                  <a:latin typeface="맑은 고딕" charset="0"/>
                  <a:ea typeface="맑은 고딕" charset="0"/>
                </a:rPr>
                <a:t>답변</a:t>
              </a:r>
              <a:endParaRPr lang="ko-KR" altLang="en-US" sz="1300" b="1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 rot="0">
              <a:off x="2360930" y="1160145"/>
              <a:ext cx="180975" cy="18097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60">
                  <a:latin typeface="맑은 고딕" charset="0"/>
                </a:rPr>
                <a:t>1</a:t>
              </a:r>
              <a:endParaRPr lang="ko-KR" altLang="en-US" sz="800">
                <a:latin typeface="맑은 고딕" charset="0"/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 rot="0">
              <a:off x="3093085" y="1315720"/>
              <a:ext cx="180975" cy="18097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60">
                  <a:latin typeface="맑은 고딕" charset="0"/>
                  <a:ea typeface="맑은 고딕" charset="0"/>
                </a:rPr>
                <a:t>1-1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>
              <a:spLocks/>
            </p:cNvSpPr>
            <p:nvPr/>
          </p:nvSpPr>
          <p:spPr>
            <a:xfrm rot="0">
              <a:off x="4274185" y="1255395"/>
              <a:ext cx="180975" cy="18097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60">
                  <a:latin typeface="맑은 고딕" charset="0"/>
                  <a:ea typeface="맑은 고딕" charset="0"/>
                </a:rPr>
                <a:t>1-2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0" name="Group 5"/>
          <p:cNvGrpSpPr/>
          <p:nvPr/>
        </p:nvGrpSpPr>
        <p:grpSpPr>
          <a:xfrm rot="0">
            <a:off x="2381885" y="5357495"/>
            <a:ext cx="2289175" cy="387350"/>
            <a:chOff x="2381885" y="5357495"/>
            <a:chExt cx="2289175" cy="387350"/>
          </a:xfrm>
        </p:grpSpPr>
        <p:sp>
          <p:nvSpPr>
            <p:cNvPr id="39" name="Rect 0"/>
            <p:cNvSpPr>
              <a:spLocks/>
            </p:cNvSpPr>
            <p:nvPr/>
          </p:nvSpPr>
          <p:spPr>
            <a:xfrm rot="0">
              <a:off x="2381885" y="5357495"/>
              <a:ext cx="181610" cy="18161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50">
                  <a:latin typeface="맑은 고딕" charset="0"/>
                  <a:ea typeface="맑은 고딕" charset="0"/>
                </a:rPr>
                <a:t>1-4</a:t>
              </a:r>
              <a:endParaRPr lang="ko-KR" altLang="en-US" sz="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Rect 0"/>
            <p:cNvSpPr txBox="1">
              <a:spLocks/>
            </p:cNvSpPr>
            <p:nvPr/>
          </p:nvSpPr>
          <p:spPr>
            <a:xfrm rot="0">
              <a:off x="2463800" y="5514340"/>
              <a:ext cx="2207895" cy="231140"/>
            </a:xfrm>
            <a:prstGeom prst="rect"/>
            <a:solidFill>
              <a:schemeClr val="tx1">
                <a:lumMod val="65000"/>
                <a:lumOff val="35000"/>
              </a:schemeClr>
            </a:solidFill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답변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완료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후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닫기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</p:grpSp>
      <p:grpSp>
        <p:nvGrpSpPr>
          <p:cNvPr id="149" name="Group 5"/>
          <p:cNvGrpSpPr/>
          <p:nvPr/>
        </p:nvGrpSpPr>
        <p:grpSpPr>
          <a:xfrm rot="0">
            <a:off x="2401570" y="2824480"/>
            <a:ext cx="2357755" cy="1180465"/>
            <a:chOff x="2401570" y="2824480"/>
            <a:chExt cx="2357755" cy="1180465"/>
          </a:xfrm>
        </p:grpSpPr>
        <p:grpSp>
          <p:nvGrpSpPr>
            <p:cNvPr id="147" name="Group 5"/>
            <p:cNvGrpSpPr/>
            <p:nvPr/>
          </p:nvGrpSpPr>
          <p:grpSpPr>
            <a:xfrm rot="0">
              <a:off x="2401570" y="3043555"/>
              <a:ext cx="2357755" cy="961390"/>
              <a:chOff x="2401570" y="3043555"/>
              <a:chExt cx="2357755" cy="961390"/>
            </a:xfrm>
          </p:grpSpPr>
          <p:sp>
            <p:nvSpPr>
              <p:cNvPr id="32" name="Rect 0"/>
              <p:cNvSpPr>
                <a:spLocks/>
              </p:cNvSpPr>
              <p:nvPr/>
            </p:nvSpPr>
            <p:spPr>
              <a:xfrm rot="0">
                <a:off x="2484755" y="3133725"/>
                <a:ext cx="2274570" cy="871220"/>
              </a:xfrm>
              <a:prstGeom prst="rect"/>
              <a:solidFill>
                <a:schemeClr val="bg1">
                  <a:lumMod val="85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Rect 0"/>
              <p:cNvSpPr txBox="1">
                <a:spLocks/>
              </p:cNvSpPr>
              <p:nvPr/>
            </p:nvSpPr>
            <p:spPr>
              <a:xfrm rot="0">
                <a:off x="2473325" y="3163570"/>
                <a:ext cx="2253615" cy="26289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1100">
                    <a:ea typeface="맑은 고딕" charset="0"/>
                  </a:rPr>
                  <a:t>당신 누구야</a:t>
                </a:r>
                <a:endParaRPr lang="ko-KR" altLang="en-US" sz="1100">
                  <a:ea typeface="맑은 고딕" charset="0"/>
                </a:endParaRPr>
              </a:p>
            </p:txBody>
          </p:sp>
          <p:sp>
            <p:nvSpPr>
              <p:cNvPr id="38" name="Rect 0"/>
              <p:cNvSpPr>
                <a:spLocks/>
              </p:cNvSpPr>
              <p:nvPr/>
            </p:nvSpPr>
            <p:spPr>
              <a:xfrm rot="0">
                <a:off x="2401570" y="3043555"/>
                <a:ext cx="180975" cy="180975"/>
              </a:xfrm>
              <a:prstGeom prst="ellipse"/>
              <a:solidFill>
                <a:srgbClr val="FF505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altLang="ko-KR" sz="800" spc="-60">
                    <a:latin typeface="맑은 고딕" charset="0"/>
                    <a:ea typeface="맑은 고딕" charset="0"/>
                  </a:rPr>
                  <a:t>1-3</a:t>
                </a:r>
                <a:endParaRPr lang="ko-KR" altLang="en-US" sz="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48" name="Rect 0"/>
            <p:cNvSpPr txBox="1">
              <a:spLocks/>
            </p:cNvSpPr>
            <p:nvPr/>
          </p:nvSpPr>
          <p:spPr>
            <a:xfrm rot="0">
              <a:off x="2453640" y="2824480"/>
              <a:ext cx="949960" cy="27876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200" b="1">
                  <a:latin typeface="맑은 고딕" charset="0"/>
                  <a:ea typeface="맑은 고딕" charset="0"/>
                </a:rPr>
                <a:t>문의</a:t>
              </a:r>
              <a:r>
                <a:rPr lang="ko-KR" sz="1200" b="1">
                  <a:latin typeface="맑은 고딕" charset="0"/>
                  <a:ea typeface="맑은 고딕" charset="0"/>
                </a:rPr>
                <a:t> </a:t>
              </a:r>
              <a:r>
                <a:rPr lang="ko-KR" sz="1200" b="1">
                  <a:latin typeface="맑은 고딕" charset="0"/>
                  <a:ea typeface="맑은 고딕" charset="0"/>
                </a:rPr>
                <a:t>내용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1" name="Group 5"/>
          <p:cNvGrpSpPr/>
          <p:nvPr/>
        </p:nvGrpSpPr>
        <p:grpSpPr>
          <a:xfrm rot="0">
            <a:off x="2397760" y="4117340"/>
            <a:ext cx="2357755" cy="1180465"/>
            <a:chOff x="2397760" y="4117340"/>
            <a:chExt cx="2357755" cy="1180465"/>
          </a:xfrm>
        </p:grpSpPr>
        <p:grpSp>
          <p:nvGrpSpPr>
            <p:cNvPr id="152" name="Group 5"/>
            <p:cNvGrpSpPr/>
            <p:nvPr/>
          </p:nvGrpSpPr>
          <p:grpSpPr>
            <a:xfrm rot="0">
              <a:off x="2397760" y="4336415"/>
              <a:ext cx="2357755" cy="961390"/>
              <a:chOff x="2397760" y="4336415"/>
              <a:chExt cx="2357755" cy="961390"/>
            </a:xfrm>
          </p:grpSpPr>
          <p:sp>
            <p:nvSpPr>
              <p:cNvPr id="153" name="Rect 0"/>
              <p:cNvSpPr>
                <a:spLocks/>
              </p:cNvSpPr>
              <p:nvPr/>
            </p:nvSpPr>
            <p:spPr>
              <a:xfrm rot="0">
                <a:off x="2480945" y="4426585"/>
                <a:ext cx="2274570" cy="871220"/>
              </a:xfrm>
              <a:prstGeom prst="rect"/>
              <a:solidFill>
                <a:schemeClr val="bg1">
                  <a:lumMod val="85000"/>
                </a:scheme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4" name="Rect 0"/>
              <p:cNvSpPr txBox="1">
                <a:spLocks/>
              </p:cNvSpPr>
              <p:nvPr/>
            </p:nvSpPr>
            <p:spPr>
              <a:xfrm rot="0">
                <a:off x="2469515" y="4456430"/>
                <a:ext cx="2253615" cy="26162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답변</a:t>
                </a: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 </a:t>
                </a: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내용을</a:t>
                </a: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 </a:t>
                </a:r>
                <a:r>
                  <a:rPr lang="ko-KR" altLang="ko-KR" sz="1100">
                    <a:solidFill>
                      <a:schemeClr val="bg1">
                        <a:lumMod val="50000"/>
                        <a:lumOff val="0"/>
                      </a:schemeClr>
                    </a:solidFill>
                    <a:ea typeface="맑은 고딕" charset="0"/>
                  </a:rPr>
                  <a:t>작성해주세요.</a:t>
                </a:r>
                <a:endParaRPr lang="ko-KR" altLang="en-US" sz="1100">
                  <a:solidFill>
                    <a:schemeClr val="bg1">
                      <a:lumMod val="50000"/>
                      <a:lumOff val="0"/>
                    </a:schemeClr>
                  </a:solidFill>
                  <a:ea typeface="맑은 고딕" charset="0"/>
                </a:endParaRPr>
              </a:p>
            </p:txBody>
          </p:sp>
          <p:sp>
            <p:nvSpPr>
              <p:cNvPr id="155" name="Rect 0"/>
              <p:cNvSpPr>
                <a:spLocks/>
              </p:cNvSpPr>
              <p:nvPr/>
            </p:nvSpPr>
            <p:spPr>
              <a:xfrm rot="0">
                <a:off x="2397760" y="4336415"/>
                <a:ext cx="180975" cy="180975"/>
              </a:xfrm>
              <a:prstGeom prst="ellipse"/>
              <a:solidFill>
                <a:srgbClr val="FF5050"/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en-US" altLang="ko-KR" sz="800" spc="-60">
                    <a:latin typeface="맑은 고딕" charset="0"/>
                    <a:ea typeface="맑은 고딕" charset="0"/>
                  </a:rPr>
                  <a:t>1-3</a:t>
                </a:r>
                <a:endParaRPr lang="ko-KR" altLang="en-US" sz="8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156" name="Rect 0"/>
            <p:cNvSpPr txBox="1">
              <a:spLocks/>
            </p:cNvSpPr>
            <p:nvPr/>
          </p:nvSpPr>
          <p:spPr>
            <a:xfrm rot="0">
              <a:off x="2449830" y="4117340"/>
              <a:ext cx="949960" cy="27876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200" b="1">
                  <a:latin typeface="맑은 고딕" charset="0"/>
                  <a:ea typeface="맑은 고딕" charset="0"/>
                </a:rPr>
                <a:t>문의 답변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59" name="Group 5"/>
          <p:cNvGrpSpPr/>
          <p:nvPr/>
        </p:nvGrpSpPr>
        <p:grpSpPr>
          <a:xfrm rot="0">
            <a:off x="2517775" y="2423160"/>
            <a:ext cx="2160270" cy="318135"/>
            <a:chOff x="2517775" y="2423160"/>
            <a:chExt cx="2160270" cy="318135"/>
          </a:xfrm>
        </p:grpSpPr>
        <p:sp>
          <p:nvSpPr>
            <p:cNvPr id="157" name="Rect 0"/>
            <p:cNvSpPr txBox="1">
              <a:spLocks/>
            </p:cNvSpPr>
            <p:nvPr/>
          </p:nvSpPr>
          <p:spPr>
            <a:xfrm rot="0">
              <a:off x="2561590" y="2423160"/>
              <a:ext cx="2042160" cy="27876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 b="1">
                  <a:latin typeface="맑은 고딕" charset="0"/>
                  <a:ea typeface="맑은 고딕" charset="0"/>
                </a:rPr>
                <a:t>문의 제목</a:t>
              </a:r>
              <a:endParaRPr lang="ko-KR" altLang="en-US" sz="1200" b="1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8" name="Rect 0"/>
            <p:cNvCxnSpPr/>
            <p:nvPr/>
          </p:nvCxnSpPr>
          <p:spPr>
            <a:xfrm rot="0">
              <a:off x="2517775" y="2740025"/>
              <a:ext cx="2160270" cy="1270"/>
            </a:xfrm>
            <a:prstGeom prst="line"/>
            <a:ln w="6350" cap="flat" cmpd="sng">
              <a:prstDash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Rect 0"/>
          <p:cNvSpPr>
            <a:spLocks/>
          </p:cNvSpPr>
          <p:nvPr/>
        </p:nvSpPr>
        <p:spPr>
          <a:xfrm rot="0">
            <a:off x="4949190" y="1233170"/>
            <a:ext cx="1920875" cy="1538605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1" name="Rect 0"/>
          <p:cNvSpPr>
            <a:spLocks/>
          </p:cNvSpPr>
          <p:nvPr/>
        </p:nvSpPr>
        <p:spPr>
          <a:xfrm rot="0">
            <a:off x="4944745" y="2887345"/>
            <a:ext cx="1920875" cy="1538605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2" name="Rect 0"/>
          <p:cNvSpPr>
            <a:spLocks/>
          </p:cNvSpPr>
          <p:nvPr/>
        </p:nvSpPr>
        <p:spPr>
          <a:xfrm rot="0">
            <a:off x="4951095" y="4540250"/>
            <a:ext cx="1920875" cy="1538605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3" name="Rect 0"/>
          <p:cNvSpPr txBox="1">
            <a:spLocks/>
          </p:cNvSpPr>
          <p:nvPr/>
        </p:nvSpPr>
        <p:spPr>
          <a:xfrm rot="0">
            <a:off x="2462530" y="5895340"/>
            <a:ext cx="2200275" cy="231140"/>
          </a:xfrm>
          <a:prstGeom prst="rect"/>
          <a:solidFill>
            <a:schemeClr val="tx1">
              <a:lumMod val="65000"/>
              <a:lumOff val="35000"/>
            </a:schemeClr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답변하지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않고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닫기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64" name="도형 10"/>
          <p:cNvSpPr>
            <a:spLocks/>
          </p:cNvSpPr>
          <p:nvPr/>
        </p:nvSpPr>
        <p:spPr>
          <a:xfrm rot="0">
            <a:off x="144145" y="1011555"/>
            <a:ext cx="7369175" cy="5363210"/>
          </a:xfrm>
          <a:prstGeom prst="rect"/>
          <a:solidFill>
            <a:schemeClr val="tx1">
              <a:alpha val="51025"/>
            </a:schemeClr>
          </a:solidFill>
          <a:ln w="9525" cap="flat" cmpd="sng">
            <a:solidFill>
              <a:schemeClr val="tx1">
                <a:lumMod val="50000"/>
                <a:lumOff val="50000"/>
                <a:alpha val="1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도형 11"/>
          <p:cNvSpPr>
            <a:spLocks/>
          </p:cNvSpPr>
          <p:nvPr/>
        </p:nvSpPr>
        <p:spPr>
          <a:xfrm rot="0">
            <a:off x="1743710" y="1826260"/>
            <a:ext cx="4439920" cy="3484245"/>
          </a:xfrm>
          <a:prstGeom prst="rect"/>
          <a:solidFill>
            <a:schemeClr val="bg1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이미지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6" name="도형 12"/>
          <p:cNvSpPr>
            <a:spLocks/>
          </p:cNvSpPr>
          <p:nvPr/>
        </p:nvSpPr>
        <p:spPr>
          <a:xfrm rot="0">
            <a:off x="7835265" y="2957830"/>
            <a:ext cx="3884295" cy="27597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문의 답변페이지에서 해당 이미지 클릭시 확대해서 볼 수 있는 화면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이미지 배경클릭시 닫힘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관리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35380"/>
              </p:ext>
            </p:extLst>
          </p:nvPr>
        </p:nvGraphicFramePr>
        <p:xfrm>
          <a:off x="7651269" y="872716"/>
          <a:ext cx="2180708" cy="3993392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신고/문의 관리 화면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 신고/문의 관리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검색창</a:t>
                      </a:r>
                      <a:endParaRPr lang="en-US" sz="800" b="0" i="0" u="none" strike="noStrike" kern="1200" noProof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구성 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돋보기 아이콘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</a:t>
                      </a:r>
                      <a:r>
                        <a:rPr lang="ko-KR" altLang="en-US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입력창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 X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기능 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-2-1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돋보기 아이콘 고정으로 보여줌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 </a:t>
                      </a:r>
                      <a:r>
                        <a:rPr lang="ko-KR" altLang="en-US" sz="800" b="0" i="0" u="none" strike="noStrike" kern="1200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플레이스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홀더는 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‘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’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클릭 시 검색어 입력 가능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입력 후 2-4 클릭하면 4 리스트 화면에 검색된 정보만 보여줌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.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검색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완료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후</a:t>
                      </a:r>
                      <a:r>
                        <a:rPr lang="en-US" altLang="ko-KR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2-3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보여지는 </a:t>
                      </a:r>
                      <a:r>
                        <a:rPr 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X</a:t>
                      </a:r>
                      <a:r>
                        <a:rPr lang="ko-KR" altLang="en-US" sz="8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 클릭 시 검색된 정보를 해제하고 전체 검색된 리스트 해제.</a:t>
                      </a:r>
                      <a:endParaRPr kumimoji="1" lang="en-US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현재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된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리스트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구성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체크 박스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리스트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-4-1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체크 박스에 체크되며 백그라운드 색깔 변함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-4-1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5,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항목 보여지며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클릭 시 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4-1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체크효과 전체 해제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선택 항목 전체 삭제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-4-2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뉴스 수정 화면으로 이동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추가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버튼</a:t>
                      </a:r>
                      <a:endParaRPr lang="en-US" altLang="ko-KR" sz="8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: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클릭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시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추가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화면으로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이동</a:t>
                      </a:r>
                      <a:endParaRPr kumimoji="1" lang="en-US" altLang="ko-KR" sz="8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sz="800" spc="-80" dirty="0">
                <a:solidFill>
                  <a:schemeClr val="tx1"/>
                </a:solidFill>
                <a:latin typeface="Malgun Gothic"/>
                <a:ea typeface="Malgun Gothic"/>
              </a:rPr>
              <a:t>관리자 페이지 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관리</a:t>
            </a:r>
            <a:endParaRPr lang="ko-KR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85595" y="2316480"/>
            <a:ext cx="1567180" cy="319595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뉴스 관리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0840" y="2019935"/>
            <a:ext cx="1511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현재 활성화 된 뉴스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0725" y="2316480"/>
            <a:ext cx="4065905" cy="6337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229735" y="247396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03445" y="2534285"/>
            <a:ext cx="241300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뉴스 제목                  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2021-06-16</a:t>
            </a: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260725" y="2933065"/>
            <a:ext cx="4065905" cy="68770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60725" y="3611880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260725" y="4251325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260725" y="4879340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1585595" y="3347720"/>
            <a:ext cx="1567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585595" y="4440555"/>
            <a:ext cx="1567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04645" y="2718435"/>
            <a:ext cx="1511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뉴스</a:t>
            </a:r>
            <a:r>
              <a:rPr lang="en-US" altLang="ko-KR" sz="1100" b="1">
                <a:solidFill>
                  <a:schemeClr val="bg1"/>
                </a:solidFill>
              </a:rPr>
              <a:t>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70355" y="4782185"/>
            <a:ext cx="1511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뉴스</a:t>
            </a:r>
            <a:r>
              <a:rPr lang="en-US" altLang="ko-KR" sz="1100" b="1">
                <a:solidFill>
                  <a:schemeClr val="bg1"/>
                </a:solidFill>
              </a:rPr>
              <a:t>3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98295" y="3766820"/>
            <a:ext cx="151193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</a:rPr>
              <a:t>뉴스</a:t>
            </a:r>
            <a:r>
              <a:rPr lang="en-US" altLang="ko-KR" sz="1100" b="1">
                <a:solidFill>
                  <a:schemeClr val="bg1"/>
                </a:solidFill>
              </a:rPr>
              <a:t>2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3262630" y="2947670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262630" y="4235450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262630" y="4892040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262630" y="3629025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48E905-26CC-4BF3-9626-95DBD6AE46C5}"/>
              </a:ext>
            </a:extLst>
          </p:cNvPr>
          <p:cNvSpPr txBox="1"/>
          <p:nvPr/>
        </p:nvSpPr>
        <p:spPr>
          <a:xfrm>
            <a:off x="6824980" y="115062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BC87AB-61F9-4D3E-8DB5-71591582D25E}"/>
              </a:ext>
            </a:extLst>
          </p:cNvPr>
          <p:cNvSpPr/>
          <p:nvPr/>
        </p:nvSpPr>
        <p:spPr>
          <a:xfrm>
            <a:off x="1439545" y="9994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45E376-5921-4090-85DD-34682ACBEC02}"/>
              </a:ext>
            </a:extLst>
          </p:cNvPr>
          <p:cNvSpPr/>
          <p:nvPr/>
        </p:nvSpPr>
        <p:spPr>
          <a:xfrm>
            <a:off x="5316855" y="1158240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B670F-E6D4-49B4-8CCF-886901B41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33170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00A756B-7295-4CC5-A1AC-3D142BE323EB}"/>
              </a:ext>
            </a:extLst>
          </p:cNvPr>
          <p:cNvSpPr/>
          <p:nvPr/>
        </p:nvSpPr>
        <p:spPr>
          <a:xfrm>
            <a:off x="5258435" y="10788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</a:t>
            </a:r>
            <a:endParaRPr lang="ko-KR" altLang="en-US" sz="800" spc="-80"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80A2F9-35ED-4FBC-8734-47A5A23E8CAB}"/>
              </a:ext>
            </a:extLst>
          </p:cNvPr>
          <p:cNvSpPr/>
          <p:nvPr/>
        </p:nvSpPr>
        <p:spPr>
          <a:xfrm>
            <a:off x="5205095" y="123063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097F72-A335-4E7E-A576-C9E6B0B2C7A1}"/>
              </a:ext>
            </a:extLst>
          </p:cNvPr>
          <p:cNvSpPr/>
          <p:nvPr/>
        </p:nvSpPr>
        <p:spPr>
          <a:xfrm>
            <a:off x="5933440" y="12001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2-2</a:t>
            </a:r>
            <a:endParaRPr 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4EDD95-ECEF-4174-BE9A-4BF05B8589E1}"/>
              </a:ext>
            </a:extLst>
          </p:cNvPr>
          <p:cNvSpPr/>
          <p:nvPr/>
        </p:nvSpPr>
        <p:spPr>
          <a:xfrm>
            <a:off x="6739255" y="11118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2-4</a:t>
            </a:r>
            <a:endParaRPr lang="ko-KR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9BFF35B-EA06-44C8-86F1-8B55F7B9B000}"/>
              </a:ext>
            </a:extLst>
          </p:cNvPr>
          <p:cNvSpPr/>
          <p:nvPr/>
        </p:nvSpPr>
        <p:spPr>
          <a:xfrm>
            <a:off x="6414770" y="120904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2-3</a:t>
            </a:r>
            <a:endParaRPr lang="ko-KR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17E737-959A-4F80-AAA6-971AA55B5029}"/>
              </a:ext>
            </a:extLst>
          </p:cNvPr>
          <p:cNvSpPr/>
          <p:nvPr/>
        </p:nvSpPr>
        <p:spPr>
          <a:xfrm>
            <a:off x="3258820" y="2063115"/>
            <a:ext cx="4070985" cy="246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           썸네일     뉴스 제목                                  작성일        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073856-855F-47C3-A8DF-03367B40DC62}"/>
              </a:ext>
            </a:extLst>
          </p:cNvPr>
          <p:cNvSpPr txBox="1"/>
          <p:nvPr/>
        </p:nvSpPr>
        <p:spPr>
          <a:xfrm>
            <a:off x="5768340" y="5643245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선택삭제</a:t>
            </a:r>
            <a:endParaRPr lang="ko-KR" alt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DA290-2966-47C8-A673-96E4424EEE60}"/>
              </a:ext>
            </a:extLst>
          </p:cNvPr>
          <p:cNvSpPr txBox="1"/>
          <p:nvPr/>
        </p:nvSpPr>
        <p:spPr>
          <a:xfrm>
            <a:off x="6505575" y="5643245"/>
            <a:ext cx="83248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900" dirty="0">
                <a:ea typeface="맑은 고딕"/>
              </a:rPr>
              <a:t>뉴스 추가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CEDA98-1ADC-4825-A798-5D1FD054F386}"/>
              </a:ext>
            </a:extLst>
          </p:cNvPr>
          <p:cNvSpPr/>
          <p:nvPr/>
        </p:nvSpPr>
        <p:spPr>
          <a:xfrm>
            <a:off x="5671185" y="555307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6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943BB4-B419-4C46-A4BC-FFEB86119482}"/>
              </a:ext>
            </a:extLst>
          </p:cNvPr>
          <p:cNvSpPr/>
          <p:nvPr/>
        </p:nvSpPr>
        <p:spPr>
          <a:xfrm>
            <a:off x="6440170" y="55384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7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D103C4-9295-46B9-B363-CD3B7D444F03}"/>
              </a:ext>
            </a:extLst>
          </p:cNvPr>
          <p:cNvSpPr/>
          <p:nvPr/>
        </p:nvSpPr>
        <p:spPr>
          <a:xfrm>
            <a:off x="3185160" y="226631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</a:t>
            </a:r>
            <a:endParaRPr lang="ko-KR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249C745-F0DE-48B8-8401-597440D2C613}"/>
              </a:ext>
            </a:extLst>
          </p:cNvPr>
          <p:cNvSpPr/>
          <p:nvPr/>
        </p:nvSpPr>
        <p:spPr>
          <a:xfrm>
            <a:off x="3283585" y="24574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3DFA74C-E07B-4088-A0FC-50E487C9D686}"/>
              </a:ext>
            </a:extLst>
          </p:cNvPr>
          <p:cNvSpPr/>
          <p:nvPr/>
        </p:nvSpPr>
        <p:spPr>
          <a:xfrm>
            <a:off x="3934460" y="242125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4-2</a:t>
            </a:r>
            <a:endParaRPr lang="ko-KR" altLang="en-US" sz="800" spc="-8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1102DF3-9970-44CC-8575-72956D6435C8}"/>
              </a:ext>
            </a:extLst>
          </p:cNvPr>
          <p:cNvSpPr/>
          <p:nvPr/>
        </p:nvSpPr>
        <p:spPr>
          <a:xfrm>
            <a:off x="1490980" y="20866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3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AA412CB-B1EC-4D67-838B-0CDAB53D3711}"/>
              </a:ext>
            </a:extLst>
          </p:cNvPr>
          <p:cNvSpPr/>
          <p:nvPr/>
        </p:nvSpPr>
        <p:spPr>
          <a:xfrm>
            <a:off x="4228465" y="310388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7C1997-83C6-4338-A476-7F05AAD458A6}"/>
              </a:ext>
            </a:extLst>
          </p:cNvPr>
          <p:cNvSpPr txBox="1"/>
          <p:nvPr/>
        </p:nvSpPr>
        <p:spPr>
          <a:xfrm>
            <a:off x="4701540" y="3164205"/>
            <a:ext cx="241300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뉴스 제목                  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2021-06-16</a:t>
            </a: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E72AA9A-2B5B-4484-8372-E60D3184E8AE}"/>
              </a:ext>
            </a:extLst>
          </p:cNvPr>
          <p:cNvSpPr/>
          <p:nvPr/>
        </p:nvSpPr>
        <p:spPr>
          <a:xfrm>
            <a:off x="4227195" y="3750945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BD273C1-3F2F-4B4F-95C1-549D06319B14}"/>
              </a:ext>
            </a:extLst>
          </p:cNvPr>
          <p:cNvSpPr txBox="1"/>
          <p:nvPr/>
        </p:nvSpPr>
        <p:spPr>
          <a:xfrm>
            <a:off x="4700270" y="3810635"/>
            <a:ext cx="241300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뉴스 제목                  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2021-06-16</a:t>
            </a: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F3DDDB0-4596-4E40-9279-0027C940DA0B}"/>
              </a:ext>
            </a:extLst>
          </p:cNvPr>
          <p:cNvSpPr/>
          <p:nvPr/>
        </p:nvSpPr>
        <p:spPr>
          <a:xfrm>
            <a:off x="4243070" y="438912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BF549A-7030-48C3-80C3-FF7C506639A1}"/>
              </a:ext>
            </a:extLst>
          </p:cNvPr>
          <p:cNvSpPr txBox="1"/>
          <p:nvPr/>
        </p:nvSpPr>
        <p:spPr>
          <a:xfrm>
            <a:off x="4716145" y="4449445"/>
            <a:ext cx="241300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뉴스 제목                  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2021-06-16</a:t>
            </a: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0D67BA7-3792-4D5C-94B3-71A63CA9961C}"/>
              </a:ext>
            </a:extLst>
          </p:cNvPr>
          <p:cNvSpPr/>
          <p:nvPr/>
        </p:nvSpPr>
        <p:spPr>
          <a:xfrm>
            <a:off x="4268470" y="501904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DF9190-27DB-447B-84EF-1E4EF91A193C}"/>
              </a:ext>
            </a:extLst>
          </p:cNvPr>
          <p:cNvSpPr txBox="1"/>
          <p:nvPr/>
        </p:nvSpPr>
        <p:spPr>
          <a:xfrm>
            <a:off x="4742180" y="5078730"/>
            <a:ext cx="2413000" cy="2616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ea typeface="맑은 고딕"/>
              </a:rPr>
              <a:t>뉴스 제목                  </a:t>
            </a:r>
            <a:r>
              <a:rPr lang="en-US" altLang="ko-KR" sz="1100" dirty="0">
                <a:solidFill>
                  <a:schemeClr val="bg1"/>
                </a:solidFill>
                <a:ea typeface="맑은 고딕"/>
              </a:rPr>
              <a:t>2021-06-16</a:t>
            </a:r>
            <a:endParaRPr lang="ko-KR" altLang="en-US" sz="1100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EC1A3D-8661-4C52-A95A-1B5F0FCED611}"/>
              </a:ext>
            </a:extLst>
          </p:cNvPr>
          <p:cNvSpPr/>
          <p:nvPr/>
        </p:nvSpPr>
        <p:spPr>
          <a:xfrm>
            <a:off x="3526790" y="25698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358277-E45F-4203-8F01-E05037F46D28}"/>
              </a:ext>
            </a:extLst>
          </p:cNvPr>
          <p:cNvSpPr/>
          <p:nvPr/>
        </p:nvSpPr>
        <p:spPr>
          <a:xfrm>
            <a:off x="3495675" y="3227070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FB1C90-F338-411B-91D3-CF41DDFA5366}"/>
              </a:ext>
            </a:extLst>
          </p:cNvPr>
          <p:cNvSpPr/>
          <p:nvPr/>
        </p:nvSpPr>
        <p:spPr>
          <a:xfrm>
            <a:off x="3513455" y="384873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C1FC0E-4B9A-4E46-BB38-12A287170B04}"/>
              </a:ext>
            </a:extLst>
          </p:cNvPr>
          <p:cNvSpPr/>
          <p:nvPr/>
        </p:nvSpPr>
        <p:spPr>
          <a:xfrm>
            <a:off x="3513455" y="4507865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EEB036-6FCE-45E5-9C74-4BD8F5B84493}"/>
              </a:ext>
            </a:extLst>
          </p:cNvPr>
          <p:cNvSpPr/>
          <p:nvPr/>
        </p:nvSpPr>
        <p:spPr>
          <a:xfrm>
            <a:off x="3525520" y="515366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2B60BA-4874-4C47-A0BC-7A3134C0AED2}"/>
              </a:ext>
            </a:extLst>
          </p:cNvPr>
          <p:cNvCxnSpPr/>
          <p:nvPr/>
        </p:nvCxnSpPr>
        <p:spPr>
          <a:xfrm>
            <a:off x="3516630" y="2552065"/>
            <a:ext cx="71755" cy="101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09B9A54-FBFD-4966-8299-EE5C4A4E7633}"/>
              </a:ext>
            </a:extLst>
          </p:cNvPr>
          <p:cNvCxnSpPr/>
          <p:nvPr/>
        </p:nvCxnSpPr>
        <p:spPr>
          <a:xfrm flipH="1">
            <a:off x="3589020" y="2491740"/>
            <a:ext cx="144145" cy="1625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"/>
          <p:cNvSpPr>
            <a:spLocks/>
          </p:cNvSpPr>
          <p:nvPr/>
        </p:nvSpPr>
        <p:spPr>
          <a:xfrm rot="0">
            <a:off x="3524250" y="2122805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도형 9"/>
          <p:cNvSpPr>
            <a:spLocks/>
          </p:cNvSpPr>
          <p:nvPr/>
        </p:nvSpPr>
        <p:spPr>
          <a:xfrm rot="0">
            <a:off x="8173085" y="2032635"/>
            <a:ext cx="3867150" cy="1911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페이지에 있는 리스트 전체 선택하는 체크박스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선택해제 버튼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현재 페이지는 뉴스타이틀로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추가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64086"/>
              </p:ext>
            </p:extLst>
          </p:nvPr>
        </p:nvGraphicFramePr>
        <p:xfrm>
          <a:off x="7651269" y="872716"/>
          <a:ext cx="2180708" cy="3105145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 추가 화면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제목 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입력창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클릭하여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 제목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부제목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입력창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선택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: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클릭하여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부제목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뉴스 썸네일 이미지(필수) - 최대 1개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에서 선택한 이미지 미리보기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5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이미지 추가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클릭하여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 이미지로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등록할 이미지를 입력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6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 내용 입력(필수)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클릭하여 뉴스 내용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입력</a:t>
                      </a:r>
                      <a:endParaRPr kumimoji="1"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7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돌아가기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: 클릭 시 뉴스 목록 화면으로 돌아가기.</a:t>
                      </a:r>
                      <a:endParaRPr lang="en-US" dirty="0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 추가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: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클릭 시 뉴스 추가 완료 팝업 띄우고 목록 화면으로 이동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  <a:endParaRPr kumimoji="1" lang="en-US" altLang="ko-KR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뉴스 관리 </a:t>
            </a:r>
            <a:r>
              <a:rPr lang="en-US" altLang="ko-KR" sz="800" spc="-8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추가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8750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34185" y="2075180"/>
            <a:ext cx="3756025" cy="19545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2059305"/>
            <a:ext cx="3752215" cy="1971040"/>
          </a:xfrm>
          <a:prstGeom prst="rect">
            <a:avLst/>
          </a:prstGeom>
        </p:spPr>
      </p:pic>
      <p:sp>
        <p:nvSpPr>
          <p:cNvPr id="114" name="TextBox 18"/>
          <p:cNvSpPr txBox="1"/>
          <p:nvPr/>
        </p:nvSpPr>
        <p:spPr>
          <a:xfrm>
            <a:off x="1757680" y="1659890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제목 입력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410" y="1202055"/>
            <a:ext cx="189611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뉴스 추가 하기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34185" y="1592580"/>
            <a:ext cx="1417320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TextBox 18"/>
          <p:cNvSpPr txBox="1"/>
          <p:nvPr/>
        </p:nvSpPr>
        <p:spPr>
          <a:xfrm>
            <a:off x="2962910" y="2865755"/>
            <a:ext cx="2616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</a:rPr>
              <a:t>게임 </a:t>
            </a:r>
            <a:r>
              <a:rPr lang="ko-KR" altLang="en-US" sz="1200" err="1">
                <a:solidFill>
                  <a:schemeClr val="bg1"/>
                </a:solidFill>
              </a:rPr>
              <a:t>썸네일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745615" y="4083685"/>
            <a:ext cx="374459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445635" y="4070350"/>
            <a:ext cx="1057910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8"/>
          <p:cNvSpPr txBox="1"/>
          <p:nvPr/>
        </p:nvSpPr>
        <p:spPr>
          <a:xfrm>
            <a:off x="4485005" y="4082415"/>
            <a:ext cx="100901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이미지 추가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ED5AE0-26F3-491A-A81C-A920BB86F991}"/>
              </a:ext>
            </a:extLst>
          </p:cNvPr>
          <p:cNvSpPr/>
          <p:nvPr/>
        </p:nvSpPr>
        <p:spPr>
          <a:xfrm>
            <a:off x="1396365" y="1085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DEB683-0A84-408F-A2B4-5DFF004F0A7D}"/>
              </a:ext>
            </a:extLst>
          </p:cNvPr>
          <p:cNvSpPr/>
          <p:nvPr/>
        </p:nvSpPr>
        <p:spPr>
          <a:xfrm>
            <a:off x="1629410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</a:t>
            </a:r>
            <a:endParaRPr lang="ko-KR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45C2A82-B093-47C7-A770-6288C62A8B1E}"/>
              </a:ext>
            </a:extLst>
          </p:cNvPr>
          <p:cNvSpPr/>
          <p:nvPr/>
        </p:nvSpPr>
        <p:spPr>
          <a:xfrm>
            <a:off x="1671320" y="19831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4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EA4A42C-B0D3-4A42-A928-11FCD0F4A57C}"/>
              </a:ext>
            </a:extLst>
          </p:cNvPr>
          <p:cNvSpPr/>
          <p:nvPr/>
        </p:nvSpPr>
        <p:spPr>
          <a:xfrm>
            <a:off x="1670685" y="40360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FDD2C0-480B-4E46-B770-581DC8B9B90F}"/>
              </a:ext>
            </a:extLst>
          </p:cNvPr>
          <p:cNvSpPr/>
          <p:nvPr/>
        </p:nvSpPr>
        <p:spPr>
          <a:xfrm>
            <a:off x="4354830" y="40709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5-1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5EC439E5-FF43-4B81-8994-961D3401D9D2}"/>
              </a:ext>
            </a:extLst>
          </p:cNvPr>
          <p:cNvSpPr txBox="1"/>
          <p:nvPr/>
        </p:nvSpPr>
        <p:spPr>
          <a:xfrm>
            <a:off x="3310255" y="1677035"/>
            <a:ext cx="115824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부제목 입력</a:t>
            </a:r>
          </a:p>
        </p:txBody>
      </p:sp>
      <p:sp>
        <p:nvSpPr>
          <p:cNvPr id="78" name="모서리가 둥근 직사각형 21">
            <a:extLst>
              <a:ext uri="{FF2B5EF4-FFF2-40B4-BE49-F238E27FC236}">
                <a16:creationId xmlns:a16="http://schemas.microsoft.com/office/drawing/2014/main" id="{2CA2EF4C-980E-42F9-AAE8-2B8EF3E0B24C}"/>
              </a:ext>
            </a:extLst>
          </p:cNvPr>
          <p:cNvSpPr/>
          <p:nvPr/>
        </p:nvSpPr>
        <p:spPr>
          <a:xfrm>
            <a:off x="3269615" y="1592580"/>
            <a:ext cx="1202055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9C12E9-5D3C-46E0-8163-F9E8E0EA3B43}"/>
              </a:ext>
            </a:extLst>
          </p:cNvPr>
          <p:cNvSpPr/>
          <p:nvPr/>
        </p:nvSpPr>
        <p:spPr>
          <a:xfrm>
            <a:off x="318198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3</a:t>
            </a:r>
            <a:endParaRPr lang="ko-KR" dirty="0"/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A0F7D47-2B34-41FE-AD76-B33F7F7C64A2}"/>
              </a:ext>
            </a:extLst>
          </p:cNvPr>
          <p:cNvSpPr txBox="1"/>
          <p:nvPr/>
        </p:nvSpPr>
        <p:spPr>
          <a:xfrm>
            <a:off x="1670685" y="142684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제목 입력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3D3BBA35-FBD8-4EB1-890F-C3C8994A1541}"/>
              </a:ext>
            </a:extLst>
          </p:cNvPr>
          <p:cNvSpPr txBox="1"/>
          <p:nvPr/>
        </p:nvSpPr>
        <p:spPr>
          <a:xfrm>
            <a:off x="3136900" y="138366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부제목 입력</a:t>
            </a: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0C273CCF-BF2D-445F-8BFC-F941982D942F}"/>
              </a:ext>
            </a:extLst>
          </p:cNvPr>
          <p:cNvSpPr txBox="1"/>
          <p:nvPr/>
        </p:nvSpPr>
        <p:spPr>
          <a:xfrm>
            <a:off x="1745615" y="197040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썸네일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1CDBB-2B0A-4B3A-B7CA-3C5862828C25}"/>
              </a:ext>
            </a:extLst>
          </p:cNvPr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C4BAA-FFAA-4F9B-9029-C48479B53A50}"/>
              </a:ext>
            </a:extLst>
          </p:cNvPr>
          <p:cNvSpPr txBox="1"/>
          <p:nvPr/>
        </p:nvSpPr>
        <p:spPr>
          <a:xfrm>
            <a:off x="3776345" y="5589905"/>
            <a:ext cx="1123950" cy="26162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뉴스 추가 완료</a:t>
            </a:r>
          </a:p>
        </p:txBody>
      </p:sp>
      <p:sp>
        <p:nvSpPr>
          <p:cNvPr id="10" name="모서리가 둥근 직사각형 49">
            <a:extLst>
              <a:ext uri="{FF2B5EF4-FFF2-40B4-BE49-F238E27FC236}">
                <a16:creationId xmlns:a16="http://schemas.microsoft.com/office/drawing/2014/main" id="{BEA5F22D-CC42-42E3-9983-EF9BFAFD7D7C}"/>
              </a:ext>
            </a:extLst>
          </p:cNvPr>
          <p:cNvSpPr/>
          <p:nvPr/>
        </p:nvSpPr>
        <p:spPr>
          <a:xfrm>
            <a:off x="1732915" y="4697095"/>
            <a:ext cx="3635375" cy="61785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0C7BAADF-0B24-41CA-854F-77F8910C4811}"/>
              </a:ext>
            </a:extLst>
          </p:cNvPr>
          <p:cNvSpPr txBox="1"/>
          <p:nvPr/>
        </p:nvSpPr>
        <p:spPr>
          <a:xfrm>
            <a:off x="1777365" y="4784725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뉴스 내용 입력...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8CB7EC-06B4-4A4B-870B-B0AA1D027847}"/>
              </a:ext>
            </a:extLst>
          </p:cNvPr>
          <p:cNvSpPr/>
          <p:nvPr/>
        </p:nvSpPr>
        <p:spPr>
          <a:xfrm>
            <a:off x="1638300" y="460565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6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B1A9B52-034F-4DC7-8946-BDF7646FE403}"/>
              </a:ext>
            </a:extLst>
          </p:cNvPr>
          <p:cNvSpPr/>
          <p:nvPr/>
        </p:nvSpPr>
        <p:spPr>
          <a:xfrm>
            <a:off x="3683635" y="55283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F6D42698-F98C-462C-96A2-B79145105D65}"/>
              </a:ext>
            </a:extLst>
          </p:cNvPr>
          <p:cNvSpPr txBox="1"/>
          <p:nvPr/>
        </p:nvSpPr>
        <p:spPr>
          <a:xfrm>
            <a:off x="1718310" y="4463415"/>
            <a:ext cx="31426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내용 입력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DF0B94-1247-4300-9AE7-0309A9531161}"/>
              </a:ext>
            </a:extLst>
          </p:cNvPr>
          <p:cNvSpPr txBox="1"/>
          <p:nvPr/>
        </p:nvSpPr>
        <p:spPr>
          <a:xfrm>
            <a:off x="2463165" y="5607050"/>
            <a:ext cx="1123950" cy="26162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돌아가기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80690A4-1763-456F-9D7D-92B0470A7165}"/>
              </a:ext>
            </a:extLst>
          </p:cNvPr>
          <p:cNvSpPr/>
          <p:nvPr/>
        </p:nvSpPr>
        <p:spPr>
          <a:xfrm>
            <a:off x="2370455" y="55460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8337F-A313-4629-BB63-5748F645C4F6}"/>
              </a:ext>
            </a:extLst>
          </p:cNvPr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C21AA-F836-4EFD-9958-499C5A9E3DC8}"/>
              </a:ext>
            </a:extLst>
          </p:cNvPr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뉴스 관리</a:t>
            </a:r>
          </a:p>
        </p:txBody>
      </p:sp>
    </p:spTree>
    <p:extLst>
      <p:ext uri="{BB962C8B-B14F-4D97-AF65-F5344CB8AC3E}">
        <p14:creationId xmlns:p14="http://schemas.microsoft.com/office/powerpoint/2010/main" val="215516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5">
            <a:extLst>
              <a:ext uri="{FF2B5EF4-FFF2-40B4-BE49-F238E27FC236}">
                <a16:creationId xmlns:a16="http://schemas.microsoft.com/office/drawing/2014/main" id="{BAB143A8-39D8-41C0-A86F-C2A67D526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" y="140970"/>
            <a:ext cx="3311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History</a:t>
            </a:r>
          </a:p>
        </p:txBody>
      </p:sp>
      <p:graphicFrame>
        <p:nvGraphicFramePr>
          <p:cNvPr id="6" name="Group 136"/>
          <p:cNvGraphicFramePr>
            <a:graphicFrameLocks noGrp="1"/>
          </p:cNvGraphicFramePr>
          <p:nvPr/>
        </p:nvGraphicFramePr>
        <p:xfrm>
          <a:off x="200660" y="541020"/>
          <a:ext cx="9491345" cy="58788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467995"/>
                <a:gridCol w="648335"/>
                <a:gridCol w="1764030"/>
                <a:gridCol w="5040630"/>
                <a:gridCol w="828040"/>
                <a:gridCol w="742315"/>
              </a:tblGrid>
              <a:tr h="33274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호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date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menu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description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요청자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작성자</a:t>
                      </a:r>
                      <a:endParaRPr lang="ko-KR" altLang="en-US" sz="8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1.0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2021.06.17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전체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초안</a:t>
                      </a:r>
                      <a:r>
                        <a:rPr lang="ko-KR" altLang="en-US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lang="ko-KR" altLang="en-US" sz="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</a:t>
                      </a: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한의진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71755" marR="0" marT="0" marB="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3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수정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29231"/>
              </p:ext>
            </p:extLst>
          </p:nvPr>
        </p:nvGraphicFramePr>
        <p:xfrm>
          <a:off x="7651269" y="872716"/>
          <a:ext cx="2180708" cy="3105145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 수정 화면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제목 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입력창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클릭하여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 제목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부제목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입력창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선택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: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클릭하여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부제목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입력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뉴스 썸네일 이미지(필수) - 최대 1개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+mn-ea"/>
                        </a:rPr>
                        <a:t>에서 선택한 이미지 미리보기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5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이미지 추가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클릭하여 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뉴스 이미지로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등록할 이미지를 입력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6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뉴스 내용 입력(필수)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클릭하여 뉴스 내용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입력</a:t>
                      </a:r>
                      <a:endParaRPr kumimoji="1"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7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돌아가기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: 클릭 시 뉴스 목록 화면으로 돌아가기.</a:t>
                      </a:r>
                      <a:endParaRPr lang="en-US" dirty="0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뉴스 추가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: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 클릭 시 뉴스 수정 완료 팝업 띄우고 목록 화면으로 이동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+mn-ea"/>
                        </a:rPr>
                        <a:t>.</a:t>
                      </a:r>
                      <a:endParaRPr kumimoji="1" lang="en-US" altLang="ko-KR"/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뉴스 관리 </a:t>
            </a:r>
            <a:r>
              <a:rPr lang="en-US" altLang="ko-KR" sz="800" spc="-8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뉴스 수정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8750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34185" y="2075180"/>
            <a:ext cx="3756025" cy="19545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2059305"/>
            <a:ext cx="3752215" cy="1971040"/>
          </a:xfrm>
          <a:prstGeom prst="rect">
            <a:avLst/>
          </a:prstGeom>
        </p:spPr>
      </p:pic>
      <p:sp>
        <p:nvSpPr>
          <p:cNvPr id="114" name="TextBox 18"/>
          <p:cNvSpPr txBox="1"/>
          <p:nvPr/>
        </p:nvSpPr>
        <p:spPr>
          <a:xfrm>
            <a:off x="1757680" y="1659890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제목 입력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410" y="1202055"/>
            <a:ext cx="189611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뉴스 수정 하기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34185" y="1592580"/>
            <a:ext cx="1417320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TextBox 18"/>
          <p:cNvSpPr txBox="1"/>
          <p:nvPr/>
        </p:nvSpPr>
        <p:spPr>
          <a:xfrm>
            <a:off x="2962910" y="2865755"/>
            <a:ext cx="2616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</a:rPr>
              <a:t>게임 </a:t>
            </a:r>
            <a:r>
              <a:rPr lang="ko-KR" altLang="en-US" sz="1200" err="1">
                <a:solidFill>
                  <a:schemeClr val="bg1"/>
                </a:solidFill>
              </a:rPr>
              <a:t>썸네일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745615" y="4083685"/>
            <a:ext cx="374459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445635" y="4070350"/>
            <a:ext cx="1057910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8"/>
          <p:cNvSpPr txBox="1"/>
          <p:nvPr/>
        </p:nvSpPr>
        <p:spPr>
          <a:xfrm>
            <a:off x="4485005" y="4082415"/>
            <a:ext cx="100901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이미지 추가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ED5AE0-26F3-491A-A81C-A920BB86F991}"/>
              </a:ext>
            </a:extLst>
          </p:cNvPr>
          <p:cNvSpPr/>
          <p:nvPr/>
        </p:nvSpPr>
        <p:spPr>
          <a:xfrm>
            <a:off x="1396365" y="1085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DEB683-0A84-408F-A2B4-5DFF004F0A7D}"/>
              </a:ext>
            </a:extLst>
          </p:cNvPr>
          <p:cNvSpPr/>
          <p:nvPr/>
        </p:nvSpPr>
        <p:spPr>
          <a:xfrm>
            <a:off x="1629410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</a:t>
            </a:r>
            <a:endParaRPr lang="ko-KR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45C2A82-B093-47C7-A770-6288C62A8B1E}"/>
              </a:ext>
            </a:extLst>
          </p:cNvPr>
          <p:cNvSpPr/>
          <p:nvPr/>
        </p:nvSpPr>
        <p:spPr>
          <a:xfrm>
            <a:off x="1671320" y="19831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4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EA4A42C-B0D3-4A42-A928-11FCD0F4A57C}"/>
              </a:ext>
            </a:extLst>
          </p:cNvPr>
          <p:cNvSpPr/>
          <p:nvPr/>
        </p:nvSpPr>
        <p:spPr>
          <a:xfrm>
            <a:off x="1670685" y="40360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FDD2C0-480B-4E46-B770-581DC8B9B90F}"/>
              </a:ext>
            </a:extLst>
          </p:cNvPr>
          <p:cNvSpPr/>
          <p:nvPr/>
        </p:nvSpPr>
        <p:spPr>
          <a:xfrm>
            <a:off x="4354830" y="40709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5-1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5EC439E5-FF43-4B81-8994-961D3401D9D2}"/>
              </a:ext>
            </a:extLst>
          </p:cNvPr>
          <p:cNvSpPr txBox="1"/>
          <p:nvPr/>
        </p:nvSpPr>
        <p:spPr>
          <a:xfrm>
            <a:off x="3310255" y="1677035"/>
            <a:ext cx="115824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부제목 입력</a:t>
            </a:r>
          </a:p>
        </p:txBody>
      </p:sp>
      <p:sp>
        <p:nvSpPr>
          <p:cNvPr id="78" name="모서리가 둥근 직사각형 21">
            <a:extLst>
              <a:ext uri="{FF2B5EF4-FFF2-40B4-BE49-F238E27FC236}">
                <a16:creationId xmlns:a16="http://schemas.microsoft.com/office/drawing/2014/main" id="{2CA2EF4C-980E-42F9-AAE8-2B8EF3E0B24C}"/>
              </a:ext>
            </a:extLst>
          </p:cNvPr>
          <p:cNvSpPr/>
          <p:nvPr/>
        </p:nvSpPr>
        <p:spPr>
          <a:xfrm>
            <a:off x="3269615" y="1592580"/>
            <a:ext cx="1202055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9C12E9-5D3C-46E0-8163-F9E8E0EA3B43}"/>
              </a:ext>
            </a:extLst>
          </p:cNvPr>
          <p:cNvSpPr/>
          <p:nvPr/>
        </p:nvSpPr>
        <p:spPr>
          <a:xfrm>
            <a:off x="318198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latin typeface="맑은 고딕"/>
                <a:ea typeface="맑은 고딕"/>
              </a:rPr>
              <a:t>3</a:t>
            </a:r>
            <a:endParaRPr lang="ko-KR" dirty="0"/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A0F7D47-2B34-41FE-AD76-B33F7F7C64A2}"/>
              </a:ext>
            </a:extLst>
          </p:cNvPr>
          <p:cNvSpPr txBox="1"/>
          <p:nvPr/>
        </p:nvSpPr>
        <p:spPr>
          <a:xfrm>
            <a:off x="1670685" y="142684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제목 입력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3D3BBA35-FBD8-4EB1-890F-C3C8994A1541}"/>
              </a:ext>
            </a:extLst>
          </p:cNvPr>
          <p:cNvSpPr txBox="1"/>
          <p:nvPr/>
        </p:nvSpPr>
        <p:spPr>
          <a:xfrm>
            <a:off x="3136900" y="138366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부제목 입력</a:t>
            </a: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0C273CCF-BF2D-445F-8BFC-F941982D942F}"/>
              </a:ext>
            </a:extLst>
          </p:cNvPr>
          <p:cNvSpPr txBox="1"/>
          <p:nvPr/>
        </p:nvSpPr>
        <p:spPr>
          <a:xfrm>
            <a:off x="1745615" y="197040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썸네일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1CDBB-2B0A-4B3A-B7CA-3C5862828C25}"/>
              </a:ext>
            </a:extLst>
          </p:cNvPr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3491E-51BF-4FF2-9CE1-D6FB98B2DE39}"/>
              </a:ext>
            </a:extLst>
          </p:cNvPr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5DB57-EE01-4977-9E7A-434C5E4DEA64}"/>
              </a:ext>
            </a:extLst>
          </p:cNvPr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뉴스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A6E89-825A-4CF8-918A-716EC7371FEC}"/>
              </a:ext>
            </a:extLst>
          </p:cNvPr>
          <p:cNvSpPr txBox="1"/>
          <p:nvPr/>
        </p:nvSpPr>
        <p:spPr>
          <a:xfrm>
            <a:off x="3776345" y="5589905"/>
            <a:ext cx="1123950" cy="26162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뉴스 수정 완료</a:t>
            </a:r>
          </a:p>
        </p:txBody>
      </p:sp>
      <p:sp>
        <p:nvSpPr>
          <p:cNvPr id="18" name="모서리가 둥근 직사각형 49">
            <a:extLst>
              <a:ext uri="{FF2B5EF4-FFF2-40B4-BE49-F238E27FC236}">
                <a16:creationId xmlns:a16="http://schemas.microsoft.com/office/drawing/2014/main" id="{4D9EDF33-9160-4A0C-9883-8C19F0B9316D}"/>
              </a:ext>
            </a:extLst>
          </p:cNvPr>
          <p:cNvSpPr/>
          <p:nvPr/>
        </p:nvSpPr>
        <p:spPr>
          <a:xfrm>
            <a:off x="1732915" y="4697095"/>
            <a:ext cx="3635375" cy="61785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24793-A33E-474F-8067-B71A9C8EEE67}"/>
              </a:ext>
            </a:extLst>
          </p:cNvPr>
          <p:cNvSpPr txBox="1"/>
          <p:nvPr/>
        </p:nvSpPr>
        <p:spPr>
          <a:xfrm>
            <a:off x="1777365" y="4784725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뉴스 내용 입력...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C89FD-0E53-4FCC-9692-E109A5FCECB8}"/>
              </a:ext>
            </a:extLst>
          </p:cNvPr>
          <p:cNvSpPr/>
          <p:nvPr/>
        </p:nvSpPr>
        <p:spPr>
          <a:xfrm>
            <a:off x="1638300" y="460565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6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B27471-1D32-4A89-BEB3-B0E9B2B4A3CB}"/>
              </a:ext>
            </a:extLst>
          </p:cNvPr>
          <p:cNvSpPr/>
          <p:nvPr/>
        </p:nvSpPr>
        <p:spPr>
          <a:xfrm>
            <a:off x="3683635" y="55283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49B735AE-1FD2-4042-8BC9-C24731337EBC}"/>
              </a:ext>
            </a:extLst>
          </p:cNvPr>
          <p:cNvSpPr txBox="1"/>
          <p:nvPr/>
        </p:nvSpPr>
        <p:spPr>
          <a:xfrm>
            <a:off x="1718310" y="4463415"/>
            <a:ext cx="31426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뉴스 내용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B66A5-F381-49CA-B7A0-C1AE3EF02494}"/>
              </a:ext>
            </a:extLst>
          </p:cNvPr>
          <p:cNvSpPr txBox="1"/>
          <p:nvPr/>
        </p:nvSpPr>
        <p:spPr>
          <a:xfrm>
            <a:off x="2463165" y="5607050"/>
            <a:ext cx="1123950" cy="26162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ea typeface="맑은 고딕"/>
              </a:rPr>
              <a:t>돌아가기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2AA4F7-6DAE-4667-9CF3-64868E998310}"/>
              </a:ext>
            </a:extLst>
          </p:cNvPr>
          <p:cNvSpPr/>
          <p:nvPr/>
        </p:nvSpPr>
        <p:spPr>
          <a:xfrm>
            <a:off x="2370455" y="55460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7</a:t>
            </a: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C588AF87-9C8A-47DB-9C60-76A34C2CE819}"/>
              </a:ext>
            </a:extLst>
          </p:cNvPr>
          <p:cNvSpPr txBox="1"/>
          <p:nvPr/>
        </p:nvSpPr>
        <p:spPr>
          <a:xfrm>
            <a:off x="7552690" y="4358005"/>
            <a:ext cx="2210435" cy="646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배너 관리 뺄까요...??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</a:rPr>
              <a:t>ㅋㅋㅋㅋㅋㅋㅋ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 힘들어요 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</a:rPr>
              <a:t>당근당근당근당근당근당근</a:t>
            </a:r>
            <a:endParaRPr lang="ko-KR" altLang="en-US" sz="1200" b="1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289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40506"/>
              </p:ext>
            </p:extLst>
          </p:nvPr>
        </p:nvGraphicFramePr>
        <p:xfrm>
          <a:off x="7651269" y="872716"/>
          <a:ext cx="2180708" cy="2891282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대형배너관리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8035" y="2087245"/>
            <a:ext cx="194437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대형 배너 검색창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1000" y="2087245"/>
            <a:ext cx="52641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3700" y="2447290"/>
            <a:ext cx="52641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필터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게임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대형 배너 관리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0725" y="2753360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401060" y="286766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74770" y="2927350"/>
            <a:ext cx="330136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대형배너제목                        </a:t>
            </a:r>
            <a:r>
              <a:rPr lang="en-US" altLang="ko-KR" sz="1100">
                <a:solidFill>
                  <a:schemeClr val="bg1"/>
                </a:solidFill>
              </a:rPr>
              <a:t>2021-06-16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43700" y="2942590"/>
            <a:ext cx="45339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3260725" y="3395345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01060" y="3509645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74770" y="3569335"/>
            <a:ext cx="330136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대형배너제목                        </a:t>
            </a:r>
            <a:r>
              <a:rPr lang="en-US" altLang="ko-KR" sz="1100">
                <a:solidFill>
                  <a:schemeClr val="bg1"/>
                </a:solidFill>
              </a:rPr>
              <a:t>2021-06-16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43700" y="3584575"/>
            <a:ext cx="45339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260725" y="3995420"/>
            <a:ext cx="4065905" cy="68643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01060" y="4162425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74770" y="4222115"/>
            <a:ext cx="330136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대형배너제목                        </a:t>
            </a:r>
            <a:r>
              <a:rPr lang="en-US" altLang="ko-KR" sz="1100">
                <a:solidFill>
                  <a:schemeClr val="bg1"/>
                </a:solidFill>
              </a:rPr>
              <a:t>2021-06-16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743700" y="4237990"/>
            <a:ext cx="45339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60725" y="4687570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401060" y="4801870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74770" y="4861560"/>
            <a:ext cx="330136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대형배너제목                        </a:t>
            </a:r>
            <a:r>
              <a:rPr lang="en-US" altLang="ko-KR" sz="1100">
                <a:solidFill>
                  <a:schemeClr val="bg1"/>
                </a:solidFill>
              </a:rPr>
              <a:t>2021-06-16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43700" y="4876800"/>
            <a:ext cx="45339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260725" y="5315585"/>
            <a:ext cx="4065905" cy="6337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401060" y="5429885"/>
            <a:ext cx="447040" cy="372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74770" y="5489575"/>
            <a:ext cx="330136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대형배너제목                        </a:t>
            </a:r>
            <a:r>
              <a:rPr lang="en-US" altLang="ko-KR" sz="1100">
                <a:solidFill>
                  <a:schemeClr val="bg1"/>
                </a:solidFill>
              </a:rPr>
              <a:t>2021-06-16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43700" y="5504815"/>
            <a:ext cx="45339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6" name="실행 단추: 사용자 지정 5"/>
          <p:cNvSpPr/>
          <p:nvPr/>
        </p:nvSpPr>
        <p:spPr>
          <a:xfrm>
            <a:off x="1640840" y="1268730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실행 단추: 사용자 지정 51"/>
          <p:cNvSpPr/>
          <p:nvPr/>
        </p:nvSpPr>
        <p:spPr>
          <a:xfrm>
            <a:off x="2582545" y="1266825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실행 단추: 사용자 지정 52"/>
          <p:cNvSpPr/>
          <p:nvPr/>
        </p:nvSpPr>
        <p:spPr>
          <a:xfrm>
            <a:off x="3521075" y="1268730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실행 단추: 사용자 지정 53"/>
          <p:cNvSpPr/>
          <p:nvPr/>
        </p:nvSpPr>
        <p:spPr>
          <a:xfrm>
            <a:off x="4465955" y="1268730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실행 단추: 사용자 지정 55"/>
          <p:cNvSpPr/>
          <p:nvPr/>
        </p:nvSpPr>
        <p:spPr>
          <a:xfrm>
            <a:off x="5410835" y="1266825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실행 단추: 사용자 지정 57"/>
          <p:cNvSpPr/>
          <p:nvPr/>
        </p:nvSpPr>
        <p:spPr>
          <a:xfrm>
            <a:off x="6332855" y="1268730"/>
            <a:ext cx="864235" cy="575945"/>
          </a:xfrm>
          <a:prstGeom prst="actionButtonBlank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262630" y="3371850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262630" y="3978275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262630" y="4660265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262630" y="5291455"/>
            <a:ext cx="4064635" cy="114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8">
            <a:extLst>
              <a:ext uri="{FF2B5EF4-FFF2-40B4-BE49-F238E27FC236}">
                <a16:creationId xmlns:a16="http://schemas.microsoft.com/office/drawing/2014/main" id="{840CCB0F-B3B3-4FD2-A241-899AC3983CF0}"/>
              </a:ext>
            </a:extLst>
          </p:cNvPr>
          <p:cNvSpPr txBox="1"/>
          <p:nvPr/>
        </p:nvSpPr>
        <p:spPr>
          <a:xfrm>
            <a:off x="7552690" y="4358005"/>
            <a:ext cx="2210435" cy="646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배너 관리 뺄까요...??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</a:rPr>
              <a:t>ㅋㅋㅋㅋㅋㅋㅋ</a:t>
            </a:r>
            <a:r>
              <a:rPr lang="ko-KR" altLang="en-US" sz="1200" b="1" dirty="0">
                <a:solidFill>
                  <a:srgbClr val="FF0000"/>
                </a:solidFill>
                <a:ea typeface="맑은 고딕"/>
              </a:rPr>
              <a:t> 힘들어요 </a:t>
            </a:r>
            <a:r>
              <a:rPr lang="ko-KR" altLang="en-US" sz="1200" b="1" dirty="0" err="1">
                <a:solidFill>
                  <a:srgbClr val="FF0000"/>
                </a:solidFill>
                <a:ea typeface="맑은 고딕"/>
              </a:rPr>
              <a:t>당근당근당근당근당근당근</a:t>
            </a:r>
            <a:endParaRPr lang="ko-KR" altLang="en-US" sz="1200" b="1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879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네비게이션 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7376"/>
              </p:ext>
            </p:extLst>
          </p:nvPr>
        </p:nvGraphicFramePr>
        <p:xfrm>
          <a:off x="7545288" y="872716"/>
          <a:ext cx="2180708" cy="397800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네비게이션 바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관리 버튼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 버튼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관리 버튼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관리 버튼</a:t>
                      </a:r>
                      <a:r>
                        <a:rPr lang="en-US" altLang="ko-KR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 관리 버튼</a:t>
                      </a:r>
                      <a:r>
                        <a:rPr lang="en-US" altLang="ko-KR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 배너 관리 버튼</a:t>
                      </a:r>
                      <a:r>
                        <a:rPr lang="en-US" altLang="ko-KR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클릭 시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메인으로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게임 페이지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관리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게임 관리 화면으로 이동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고객관리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 시 고객 관리 화면으로 이동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관리 버튼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신고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관리 화면으로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뉴스 관리 버튼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클릭 시 뉴스 관리 화면으로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 관리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배너 관리 화면으로 이동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대형 배너 관리 버튼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클릭 시 대형 배너 관리 화면으로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로그아웃 버튼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클릭 시 대형 배너 관리 화면으로 이동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adm_common01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67945" y="9391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231775" y="108013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</a:t>
            </a:r>
            <a:endParaRPr lang="ko-KR" altLang="en-US" sz="800" spc="-8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2355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3</a:t>
            </a:r>
            <a:endParaRPr lang="ko-KR" altLang="en-US" sz="800" spc="-80">
              <a:latin typeface="+mn-ea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27216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4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30041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5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33267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6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36791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7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90170" y="39979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8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295275" y="59893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10</a:t>
            </a:r>
            <a:endParaRPr lang="ko-KR" altLang="en-US" sz="800" spc="-8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51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게임 관리</a:t>
            </a:r>
            <a:endParaRPr lang="ko-KR" altLang="en-US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93904"/>
              </p:ext>
            </p:extLst>
          </p:nvPr>
        </p:nvGraphicFramePr>
        <p:xfrm>
          <a:off x="7592920" y="872716"/>
          <a:ext cx="2180708" cy="598448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관리 화면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 관리 리스트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sz="800" b="0" i="0" u="none" strike="noStrike" kern="120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검색창</a:t>
                      </a:r>
                      <a:endParaRPr lang="en-US" sz="800" b="0" i="0" u="none" strike="noStrike" kern="1200" noProof="0" err="1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구성 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돋보기 아이콘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 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</a:t>
                      </a:r>
                      <a:r>
                        <a:rPr lang="ko-KR" altLang="en-US" sz="800" b="0" i="0" u="none" strike="noStrike" kern="120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입력창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, X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기능 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: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-2-1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돋보기 아이콘 고정으로 보여줌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 </a:t>
                      </a:r>
                      <a:r>
                        <a:rPr lang="ko-KR" altLang="en-US" sz="800" b="0" i="0" u="none" strike="noStrike" kern="1200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플레이스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 홀더는 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‘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’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-2-2 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클릭 시 검색어 입력 가능 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검색어 입력 후 2-4 클릭하면 4 리스트 화면에 검색된 정보만 보여줌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.</a:t>
                      </a:r>
                      <a:endParaRPr lang="en-US" sz="800" b="0" i="0" u="none" strike="noStrike" kern="1200" noProof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-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검색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완료</a:t>
                      </a:r>
                      <a:r>
                        <a:rPr lang="en-US" altLang="ko-KR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</a:t>
                      </a:r>
                      <a:r>
                        <a:rPr lang="ko-KR" altLang="ko-KR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후</a:t>
                      </a:r>
                      <a:r>
                        <a:rPr lang="en-US" altLang="ko-KR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 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2-3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에 보여지는 </a:t>
                      </a:r>
                      <a:r>
                        <a:rPr 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</a:rPr>
                        <a:t>X</a:t>
                      </a:r>
                      <a:r>
                        <a:rPr lang="ko-KR" altLang="en-US" sz="800" b="0" i="0" u="none" strike="noStrike" kern="1200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/>
                          <a:ea typeface="Malgun Gothic"/>
                        </a:rPr>
                        <a:t>버튼 클릭 시 검색된 정보를 해제하고 전체 검색된 리스트 해제.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872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 시 필터 모달 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체크 박스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리스트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4-1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체크 박스에 체크되며 백그라운드 색깔 변함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4-1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항목 보여지며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클릭 시</a:t>
                      </a:r>
                      <a:r>
                        <a:rPr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4-1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체크효과 전체 해제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선택 항목 전체 삭제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4-2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클릭 시 게임 수정 화면으로 이동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115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추가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 시 게임 추가 화면으로 이동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15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8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/>
                        <a:ea typeface="맑은 고딕"/>
                        <a:cs typeface="Tahoma"/>
                      </a:endParaRPr>
                    </a:p>
                  </a:txBody>
                  <a:tcPr marL="0" marR="0" marT="45740" marB="45740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  <a:tabLst/>
                        <a:defRPr/>
                      </a:pPr>
                      <a:r>
                        <a:rPr lang="ko-KR" altLang="en-US" sz="8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페이지네이션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구성 : 맨 앞으로 버튼, 이전 버튼, 페이지 버튼, 다음 버튼, 맨 뒤로 버튼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기능 :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-8-1 클릭 시 맨 앞 페이지로 이동. 첫번째 화면일 시 8-1보이지 않음.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-8-2 클릭 시 이전 페이지로 이동. 첫번째 화면일 시 8-2 보이지 않음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-8-3 클릭 시 해당 페이지로 이동.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-8-4 클릭 시 다음 페이지로 이동. 마지막 화면일 시 8-4 보이지 않음.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-8-5 클릭 시 맨 마지막 페이지로 이동. 마지막 화면일 시 8-5 보이지 않음.</a:t>
                      </a:r>
                    </a:p>
                  </a:txBody>
                  <a:tcPr marL="36000" marR="0" marT="45740" marB="45740">
                    <a:lnL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19447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관리자 페이지 &gt; 게임 관리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24980" y="1124585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1335" y="1946910"/>
            <a:ext cx="5537835" cy="650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72640" y="2033270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4455" y="2146300"/>
            <a:ext cx="46037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   68%      </a:t>
            </a:r>
            <a:r>
              <a:rPr lang="ko-KR" altLang="en-US" sz="1100" err="1">
                <a:solidFill>
                  <a:schemeClr val="bg1"/>
                </a:solidFill>
              </a:rPr>
              <a:t>게임사</a:t>
            </a:r>
            <a:r>
              <a:rPr lang="ko-KR" altLang="en-US" sz="1100">
                <a:solidFill>
                  <a:schemeClr val="bg1"/>
                </a:solidFill>
              </a:rPr>
              <a:t>   </a:t>
            </a:r>
            <a:r>
              <a:rPr lang="en-US" altLang="ko-KR" sz="1100">
                <a:solidFill>
                  <a:schemeClr val="bg1"/>
                </a:solidFill>
              </a:rPr>
              <a:t>\1,000,000     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68340" y="5487670"/>
            <a:ext cx="678180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err="1"/>
              <a:t>선택삭제</a:t>
            </a:r>
            <a:endParaRPr lang="ko-KR" altLang="en-US" sz="900"/>
          </a:p>
        </p:txBody>
      </p:sp>
      <p:sp>
        <p:nvSpPr>
          <p:cNvPr id="59" name="직사각형 58"/>
          <p:cNvSpPr/>
          <p:nvPr/>
        </p:nvSpPr>
        <p:spPr>
          <a:xfrm>
            <a:off x="1791335" y="2581275"/>
            <a:ext cx="5537835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72640" y="266763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791335" y="3275330"/>
            <a:ext cx="5537835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72640" y="336105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91335" y="3968750"/>
            <a:ext cx="5537835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72640" y="405447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91335" y="4661535"/>
            <a:ext cx="5537835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072640" y="474789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1814830" y="327977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814830" y="393001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814830" y="465074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>
            <a:spLocks/>
          </p:cNvSpPr>
          <p:nvPr/>
        </p:nvSpPr>
        <p:spPr>
          <a:xfrm rot="0">
            <a:off x="1885315" y="2190750"/>
            <a:ext cx="154940" cy="15367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4360" y="2847975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856740" y="357251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56740" y="4274820"/>
            <a:ext cx="132715" cy="13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68805" y="492061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1439545" y="9994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43325" y="6032500"/>
            <a:ext cx="1497330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&lt;&lt; &lt;1,2,3,4,5&gt; &gt;&gt;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16855" y="1132205"/>
            <a:ext cx="1470025" cy="28829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       </a:t>
            </a:r>
            <a:r>
              <a:rPr lang="ko-KR" altLang="en-US" sz="900">
                <a:solidFill>
                  <a:schemeClr val="bg1"/>
                </a:solidFill>
                <a:ea typeface="맑은 고딕"/>
              </a:rPr>
              <a:t>검색 </a:t>
            </a:r>
            <a:endParaRPr lang="en-US" altLang="ko-KR" sz="900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0" y="1207135"/>
            <a:ext cx="144780" cy="144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8" name="타원 77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5258435" y="105283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</a:t>
            </a:r>
            <a:endParaRPr lang="ko-KR" altLang="en-US" sz="800" spc="-80">
              <a:latin typeface="+mn-ea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431268A-91AA-4A55-9570-AA563FD955A7}"/>
              </a:ext>
            </a:extLst>
          </p:cNvPr>
          <p:cNvSpPr/>
          <p:nvPr/>
        </p:nvSpPr>
        <p:spPr>
          <a:xfrm>
            <a:off x="5205095" y="12045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2-1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791335" y="1700530"/>
            <a:ext cx="5537835" cy="246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ko-KR" altLang="en-US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썸네일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ko-KR" altLang="en-US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게임명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      게임 가격      할인율      </a:t>
            </a:r>
            <a:r>
              <a:rPr lang="ko-KR" altLang="en-US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게임사명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    총 판매수익      </a:t>
            </a:r>
            <a:r>
              <a:rPr lang="ko-KR" altLang="en-US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게임판매수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85950" y="2172970"/>
            <a:ext cx="71755" cy="101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958340" y="2112010"/>
            <a:ext cx="144145" cy="1625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505575" y="5487670"/>
            <a:ext cx="83248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게임 추가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24980" y="1435100"/>
            <a:ext cx="51816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필터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24455" y="2819400"/>
            <a:ext cx="46037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   68%      </a:t>
            </a:r>
            <a:r>
              <a:rPr lang="ko-KR" altLang="en-US" sz="1100" err="1">
                <a:solidFill>
                  <a:schemeClr val="bg1"/>
                </a:solidFill>
              </a:rPr>
              <a:t>게임사</a:t>
            </a:r>
            <a:r>
              <a:rPr lang="ko-KR" altLang="en-US" sz="1100">
                <a:solidFill>
                  <a:schemeClr val="bg1"/>
                </a:solidFill>
              </a:rPr>
              <a:t>   </a:t>
            </a:r>
            <a:r>
              <a:rPr lang="en-US" altLang="ko-KR" sz="1100">
                <a:solidFill>
                  <a:schemeClr val="bg1"/>
                </a:solidFill>
              </a:rPr>
              <a:t>\1,000,000     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24455" y="3451860"/>
            <a:ext cx="46037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   68%      </a:t>
            </a:r>
            <a:r>
              <a:rPr lang="ko-KR" altLang="en-US" sz="1100" err="1">
                <a:solidFill>
                  <a:schemeClr val="bg1"/>
                </a:solidFill>
              </a:rPr>
              <a:t>게임사</a:t>
            </a:r>
            <a:r>
              <a:rPr lang="ko-KR" altLang="en-US" sz="1100">
                <a:solidFill>
                  <a:schemeClr val="bg1"/>
                </a:solidFill>
              </a:rPr>
              <a:t>   </a:t>
            </a:r>
            <a:r>
              <a:rPr lang="en-US" altLang="ko-KR" sz="1100">
                <a:solidFill>
                  <a:schemeClr val="bg1"/>
                </a:solidFill>
              </a:rPr>
              <a:t>\1,000,000     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24455" y="4158615"/>
            <a:ext cx="46037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   68%      </a:t>
            </a:r>
            <a:r>
              <a:rPr lang="ko-KR" altLang="en-US" sz="1100" err="1">
                <a:solidFill>
                  <a:schemeClr val="bg1"/>
                </a:solidFill>
              </a:rPr>
              <a:t>게임사</a:t>
            </a:r>
            <a:r>
              <a:rPr lang="ko-KR" altLang="en-US" sz="1100">
                <a:solidFill>
                  <a:schemeClr val="bg1"/>
                </a:solidFill>
              </a:rPr>
              <a:t>   </a:t>
            </a:r>
            <a:r>
              <a:rPr lang="en-US" altLang="ko-KR" sz="1100">
                <a:solidFill>
                  <a:schemeClr val="bg1"/>
                </a:solidFill>
              </a:rPr>
              <a:t>\1,000,000     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24455" y="4881245"/>
            <a:ext cx="460375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   68%      </a:t>
            </a:r>
            <a:r>
              <a:rPr lang="ko-KR" altLang="en-US" sz="1100" err="1">
                <a:solidFill>
                  <a:schemeClr val="bg1"/>
                </a:solidFill>
              </a:rPr>
              <a:t>게임사</a:t>
            </a:r>
            <a:r>
              <a:rPr lang="ko-KR" altLang="en-US" sz="1100">
                <a:solidFill>
                  <a:schemeClr val="bg1"/>
                </a:solidFill>
              </a:rPr>
              <a:t>   </a:t>
            </a:r>
            <a:r>
              <a:rPr lang="en-US" altLang="ko-KR" sz="1100">
                <a:solidFill>
                  <a:schemeClr val="bg1"/>
                </a:solidFill>
              </a:rPr>
              <a:t>\1,000,000     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B5F525-CABE-2345-BD52-6748B806649B}"/>
              </a:ext>
            </a:extLst>
          </p:cNvPr>
          <p:cNvSpPr/>
          <p:nvPr/>
        </p:nvSpPr>
        <p:spPr>
          <a:xfrm>
            <a:off x="5933440" y="117411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2-2</a:t>
            </a:r>
            <a:endParaRPr lang="ko-KR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0FBE33-DD03-064E-94EE-E8C62C4B609A}"/>
              </a:ext>
            </a:extLst>
          </p:cNvPr>
          <p:cNvSpPr/>
          <p:nvPr/>
        </p:nvSpPr>
        <p:spPr>
          <a:xfrm>
            <a:off x="6769100" y="135191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3</a:t>
            </a:r>
            <a:endParaRPr lang="ko-KR" altLang="en-US" sz="800" spc="-80"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0FEAFB1-39C3-D945-A3EE-6A24F04AA1B7}"/>
              </a:ext>
            </a:extLst>
          </p:cNvPr>
          <p:cNvSpPr/>
          <p:nvPr/>
        </p:nvSpPr>
        <p:spPr>
          <a:xfrm>
            <a:off x="1649730" y="18872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</a:t>
            </a:r>
            <a:endParaRPr lang="ko-KR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44B7C4-335B-AB4E-A753-5DA5138C20E7}"/>
              </a:ext>
            </a:extLst>
          </p:cNvPr>
          <p:cNvSpPr/>
          <p:nvPr/>
        </p:nvSpPr>
        <p:spPr>
          <a:xfrm>
            <a:off x="1704340" y="215582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98B917-5822-2948-BCB1-AAF7DF7B52B7}"/>
              </a:ext>
            </a:extLst>
          </p:cNvPr>
          <p:cNvSpPr/>
          <p:nvPr/>
        </p:nvSpPr>
        <p:spPr>
          <a:xfrm>
            <a:off x="1984375" y="195516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4-2</a:t>
            </a:r>
            <a:endParaRPr lang="ko-KR" altLang="en-US" sz="800" spc="-80">
              <a:latin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B28B27D-BF55-1740-B3DF-D377B5A880AF}"/>
              </a:ext>
            </a:extLst>
          </p:cNvPr>
          <p:cNvSpPr/>
          <p:nvPr/>
        </p:nvSpPr>
        <p:spPr>
          <a:xfrm>
            <a:off x="5671185" y="539750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6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7A02DFD-88E1-F64F-BA1C-8571997E9598}"/>
              </a:ext>
            </a:extLst>
          </p:cNvPr>
          <p:cNvSpPr/>
          <p:nvPr/>
        </p:nvSpPr>
        <p:spPr>
          <a:xfrm>
            <a:off x="6440170" y="53828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7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D9C747-AE14-4A2C-802A-D63F04187C43}"/>
              </a:ext>
            </a:extLst>
          </p:cNvPr>
          <p:cNvSpPr/>
          <p:nvPr/>
        </p:nvSpPr>
        <p:spPr>
          <a:xfrm>
            <a:off x="2010410" y="1997075"/>
            <a:ext cx="5246370" cy="551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14A8BA5-61D1-41ED-82F5-28588BC288D0}"/>
              </a:ext>
            </a:extLst>
          </p:cNvPr>
          <p:cNvSpPr/>
          <p:nvPr/>
        </p:nvSpPr>
        <p:spPr>
          <a:xfrm>
            <a:off x="6739255" y="10864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2-4</a:t>
            </a:r>
            <a:endParaRPr lang="ko-KR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8E49917-CE89-49E3-A45A-B64A5E075B6F}"/>
              </a:ext>
            </a:extLst>
          </p:cNvPr>
          <p:cNvSpPr/>
          <p:nvPr/>
        </p:nvSpPr>
        <p:spPr>
          <a:xfrm>
            <a:off x="6414770" y="11830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2-3</a:t>
            </a:r>
            <a:endParaRPr lang="ko-KR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3A15572-6344-45F4-957C-B962E2C2F677}"/>
              </a:ext>
            </a:extLst>
          </p:cNvPr>
          <p:cNvSpPr/>
          <p:nvPr/>
        </p:nvSpPr>
        <p:spPr>
          <a:xfrm>
            <a:off x="3564890" y="59004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</a:t>
            </a:r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ED4673A-C722-426D-A025-350DF5DA9DF2}"/>
              </a:ext>
            </a:extLst>
          </p:cNvPr>
          <p:cNvSpPr/>
          <p:nvPr/>
        </p:nvSpPr>
        <p:spPr>
          <a:xfrm>
            <a:off x="3694430" y="608203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8-1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01C22B5-0AAC-40C0-AEDE-BA5BBBC440AF}"/>
              </a:ext>
            </a:extLst>
          </p:cNvPr>
          <p:cNvSpPr/>
          <p:nvPr/>
        </p:nvSpPr>
        <p:spPr>
          <a:xfrm>
            <a:off x="3969385" y="598678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8-2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EC65E4F-8510-4D2A-8F09-F66298972768}"/>
              </a:ext>
            </a:extLst>
          </p:cNvPr>
          <p:cNvSpPr/>
          <p:nvPr/>
        </p:nvSpPr>
        <p:spPr>
          <a:xfrm>
            <a:off x="4323080" y="59004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8-3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0BEAA6C-4E88-468C-8F77-FF7EAA12ADA2}"/>
              </a:ext>
            </a:extLst>
          </p:cNvPr>
          <p:cNvSpPr/>
          <p:nvPr/>
        </p:nvSpPr>
        <p:spPr>
          <a:xfrm>
            <a:off x="4685665" y="598678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8-4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616064C-62B7-47F7-8192-D7BE13E86A9A}"/>
              </a:ext>
            </a:extLst>
          </p:cNvPr>
          <p:cNvSpPr/>
          <p:nvPr/>
        </p:nvSpPr>
        <p:spPr>
          <a:xfrm>
            <a:off x="5055235" y="6038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8-5</a:t>
            </a:r>
          </a:p>
        </p:txBody>
      </p:sp>
      <p:sp>
        <p:nvSpPr>
          <p:cNvPr id="134" name="도형 4"/>
          <p:cNvSpPr>
            <a:spLocks/>
          </p:cNvSpPr>
          <p:nvPr/>
        </p:nvSpPr>
        <p:spPr>
          <a:xfrm rot="0">
            <a:off x="1884045" y="1760220"/>
            <a:ext cx="133350" cy="132080"/>
          </a:xfrm>
          <a:prstGeom prst="rect"/>
          <a:solidFill>
            <a:schemeClr val="bg1"/>
          </a:solidFill>
          <a:ln w="9525" cap="flat" cmpd="sng">
            <a:solidFill>
              <a:schemeClr val="tx1">
                <a:lumMod val="85000"/>
                <a:lumOff val="1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도형 5"/>
          <p:cNvSpPr>
            <a:spLocks/>
          </p:cNvSpPr>
          <p:nvPr/>
        </p:nvSpPr>
        <p:spPr>
          <a:xfrm rot="0">
            <a:off x="8173085" y="2032635"/>
            <a:ext cx="3867150" cy="1911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페이지에 있는 리스트 전체 선택하는 체크박스 추가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선택해제 버튼 삭제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현재 페이지는 게임타이틀로 검색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6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필터 </a:t>
            </a:r>
            <a:r>
              <a:rPr lang="ko-KR" altLang="en-US" sz="800" spc="-80" err="1">
                <a:solidFill>
                  <a:schemeClr val="tx1"/>
                </a:solidFill>
                <a:latin typeface="맑은 고딕"/>
                <a:ea typeface="맑은 고딕"/>
              </a:rPr>
              <a:t>모달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>
            <a:extLst>
              <a:ext uri="{FF2B5EF4-FFF2-40B4-BE49-F238E27FC236}">
                <a16:creationId xmlns:a16="http://schemas.microsoft.com/office/drawing/2014/main" id="{DBC89F33-7FE3-4091-945A-0A4EC2ED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39201"/>
              </p:ext>
            </p:extLst>
          </p:nvPr>
        </p:nvGraphicFramePr>
        <p:xfrm>
          <a:off x="7651269" y="872716"/>
          <a:ext cx="2180708" cy="1585000"/>
        </p:xfrm>
        <a:graphic>
          <a:graphicData uri="http://schemas.openxmlformats.org/drawingml/2006/table">
            <a:tbl>
              <a:tblPr/>
              <a:tblGrid>
                <a:gridCol w="23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/>
                          <a:ea typeface="맑은 고딕"/>
                          <a:cs typeface="Tahoma"/>
                        </a:rPr>
                        <a:t>1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0" marR="0" marT="45740" marB="4574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모달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필터 리스트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지우기 버튼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완료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필터 버튼 클릭 시 나오는 모달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1-1 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1-2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 리스트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show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 선택 항목 활성화됨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지우기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항목 활성화 전체 제거됨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모달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hide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되며 해당 필터에 맞게 게임 관리 리스트 정렬됨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0" marT="45740" marB="4574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5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8035" y="1196975"/>
            <a:ext cx="1944370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게임 검색창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1000" y="1196975"/>
            <a:ext cx="52641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31000" y="1503680"/>
            <a:ext cx="526415" cy="2616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필터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1335" y="1946910"/>
            <a:ext cx="5436870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77060" y="2033270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8240" y="2146300"/>
            <a:ext cx="372618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로스트사가   </a:t>
            </a:r>
            <a:r>
              <a:rPr lang="en-US" altLang="ko-KR" sz="1100">
                <a:solidFill>
                  <a:schemeClr val="bg1"/>
                </a:solidFill>
              </a:rPr>
              <a:t>\1,000   68%  </a:t>
            </a:r>
            <a:r>
              <a:rPr lang="ko-KR" altLang="en-US" sz="1100">
                <a:solidFill>
                  <a:schemeClr val="bg1"/>
                </a:solidFill>
              </a:rPr>
              <a:t>게임사   </a:t>
            </a:r>
            <a:r>
              <a:rPr lang="en-US" altLang="ko-KR" sz="1100">
                <a:solidFill>
                  <a:schemeClr val="bg1"/>
                </a:solidFill>
              </a:rPr>
              <a:t>\1,000,000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3460" y="214630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588760" y="214630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791335" y="2633980"/>
            <a:ext cx="5436870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877060" y="271970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240" y="2846070"/>
            <a:ext cx="388112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메이플스토  </a:t>
            </a:r>
            <a:r>
              <a:rPr lang="en-US" altLang="ko-KR" sz="1100">
                <a:solidFill>
                  <a:schemeClr val="bg1"/>
                </a:solidFill>
              </a:rPr>
              <a:t>\1,000   68%  </a:t>
            </a:r>
            <a:r>
              <a:rPr lang="ko-KR" altLang="en-US" sz="1100">
                <a:solidFill>
                  <a:schemeClr val="bg1"/>
                </a:solidFill>
              </a:rPr>
              <a:t>게임사   </a:t>
            </a:r>
            <a:r>
              <a:rPr lang="en-US" altLang="ko-KR" sz="1100">
                <a:solidFill>
                  <a:schemeClr val="bg1"/>
                </a:solidFill>
              </a:rPr>
              <a:t>\1,000,000  1,000</a:t>
            </a:r>
          </a:p>
          <a:p>
            <a:r>
              <a:rPr lang="ko-KR" altLang="en-US" sz="1100">
                <a:solidFill>
                  <a:schemeClr val="bg1"/>
                </a:solidFill>
              </a:rPr>
              <a:t>리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3460" y="283273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88760" y="283273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791335" y="3327400"/>
            <a:ext cx="5436870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77060" y="3413760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8240" y="3526790"/>
            <a:ext cx="372618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카트라이터  </a:t>
            </a:r>
            <a:r>
              <a:rPr lang="en-US" altLang="ko-KR" sz="1100">
                <a:solidFill>
                  <a:schemeClr val="bg1"/>
                </a:solidFill>
              </a:rPr>
              <a:t>\1,000   68%  </a:t>
            </a:r>
            <a:r>
              <a:rPr lang="ko-KR" altLang="en-US" sz="1100">
                <a:solidFill>
                  <a:schemeClr val="bg1"/>
                </a:solidFill>
              </a:rPr>
              <a:t>게임사   </a:t>
            </a:r>
            <a:r>
              <a:rPr lang="en-US" altLang="ko-KR" sz="1100">
                <a:solidFill>
                  <a:schemeClr val="bg1"/>
                </a:solidFill>
              </a:rPr>
              <a:t>\1,000,000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93460" y="352679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88760" y="3526790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791335" y="4020820"/>
            <a:ext cx="5436870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77060" y="410654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28240" y="4219575"/>
            <a:ext cx="372618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바람의나라   </a:t>
            </a:r>
            <a:r>
              <a:rPr lang="en-US" altLang="ko-KR" sz="1100">
                <a:solidFill>
                  <a:schemeClr val="bg1"/>
                </a:solidFill>
              </a:rPr>
              <a:t>\1,000   68%  </a:t>
            </a:r>
            <a:r>
              <a:rPr lang="ko-KR" altLang="en-US" sz="1100">
                <a:solidFill>
                  <a:schemeClr val="bg1"/>
                </a:solidFill>
              </a:rPr>
              <a:t>게임사   </a:t>
            </a:r>
            <a:r>
              <a:rPr lang="en-US" altLang="ko-KR" sz="1100">
                <a:solidFill>
                  <a:schemeClr val="bg1"/>
                </a:solidFill>
              </a:rPr>
              <a:t>\1,000,000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3460" y="42195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88760" y="421957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91335" y="4714240"/>
            <a:ext cx="5436870" cy="6902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7060" y="4799965"/>
            <a:ext cx="575945" cy="4876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28240" y="4912995"/>
            <a:ext cx="372618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바람의나라   </a:t>
            </a:r>
            <a:r>
              <a:rPr lang="en-US" altLang="ko-KR" sz="1100">
                <a:solidFill>
                  <a:schemeClr val="bg1"/>
                </a:solidFill>
              </a:rPr>
              <a:t>\1,000   68%  </a:t>
            </a:r>
            <a:r>
              <a:rPr lang="ko-KR" altLang="en-US" sz="1100">
                <a:solidFill>
                  <a:schemeClr val="bg1"/>
                </a:solidFill>
              </a:rPr>
              <a:t>게임사   </a:t>
            </a:r>
            <a:r>
              <a:rPr lang="en-US" altLang="ko-KR" sz="1100">
                <a:solidFill>
                  <a:schemeClr val="bg1"/>
                </a:solidFill>
              </a:rPr>
              <a:t>\1,000,000  1,000</a:t>
            </a:r>
            <a:endParaRPr lang="ko-KR" altLang="en-US" sz="1100" err="1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93460" y="491299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수정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88760" y="4912995"/>
            <a:ext cx="442595" cy="231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삭제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2680" y="6077585"/>
            <a:ext cx="21602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1 2 3 4 5 &gt;  &gt;&gt;</a:t>
            </a:r>
            <a:endParaRPr lang="ko-KR" altLang="en-US" sz="1100" b="1" err="1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88" name="직선 연결선 87"/>
          <p:cNvCxnSpPr/>
          <p:nvPr/>
        </p:nvCxnSpPr>
        <p:spPr>
          <a:xfrm>
            <a:off x="1814830" y="26104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1814830" y="333248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814830" y="3982085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814830" y="4702810"/>
            <a:ext cx="54133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28270" y="1034415"/>
            <a:ext cx="7392035" cy="5343525"/>
          </a:xfrm>
          <a:prstGeom prst="rect">
            <a:avLst/>
          </a:prstGeom>
          <a:solidFill>
            <a:schemeClr val="tx1">
              <a:alpha val="57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000" y="1028700"/>
            <a:ext cx="2553970" cy="5343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8085" y="1154430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필터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953000" y="1506220"/>
            <a:ext cx="2553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1607820"/>
            <a:ext cx="25539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FFFF"/>
                </a:solidFill>
              </a:rPr>
              <a:t>이벤트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4881880" y="2272665"/>
            <a:ext cx="2553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953000" y="2392045"/>
            <a:ext cx="25539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FFFF"/>
                </a:solidFill>
              </a:rPr>
              <a:t>가격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53000" y="2694305"/>
            <a:ext cx="2553970" cy="25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무료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3000" y="3256280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\22,000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미만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953000" y="3531870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\33,000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미만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53000" y="3792855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\15,000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이상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953000" y="4133215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할인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4965065" y="4481195"/>
            <a:ext cx="2553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953000" y="4537075"/>
            <a:ext cx="255397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FFFF"/>
                </a:solidFill>
              </a:rPr>
              <a:t>장르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53000" y="4836795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액션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953000" y="5149215"/>
            <a:ext cx="255397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어드벤쳐</a:t>
            </a:r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953000" y="5462905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인디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53000" y="5775960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RPG</a:t>
            </a:r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5065" y="6037580"/>
            <a:ext cx="2541905" cy="317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22595" y="6077585"/>
            <a:ext cx="644525" cy="231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</a:rPr>
              <a:t>지우기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9360" y="6080760"/>
            <a:ext cx="644525" cy="2311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EA92E-4684-4614-A26C-054028C84522}"/>
              </a:ext>
            </a:extLst>
          </p:cNvPr>
          <p:cNvSpPr/>
          <p:nvPr/>
        </p:nvSpPr>
        <p:spPr>
          <a:xfrm>
            <a:off x="4865370" y="9994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00BE723-19C8-45D8-81DE-22B5764ABDAD}"/>
              </a:ext>
            </a:extLst>
          </p:cNvPr>
          <p:cNvSpPr/>
          <p:nvPr/>
        </p:nvSpPr>
        <p:spPr>
          <a:xfrm>
            <a:off x="5476875" y="601154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1-4</a:t>
            </a:r>
            <a:endParaRPr lang="ko-KR" altLang="en-US" sz="800" spc="-8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448605-5CB4-4ACB-9887-9FDC4F57306E}"/>
              </a:ext>
            </a:extLst>
          </p:cNvPr>
          <p:cNvSpPr/>
          <p:nvPr/>
        </p:nvSpPr>
        <p:spPr>
          <a:xfrm>
            <a:off x="4958715" y="2947670"/>
            <a:ext cx="2569210" cy="313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4B7766-7C5F-44EE-AD30-5FA5B2F26F4B}"/>
              </a:ext>
            </a:extLst>
          </p:cNvPr>
          <p:cNvSpPr/>
          <p:nvPr/>
        </p:nvSpPr>
        <p:spPr>
          <a:xfrm>
            <a:off x="4882515" y="229362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1-1</a:t>
            </a:r>
            <a:endParaRPr lang="ko-KR" altLang="en-US" sz="800" spc="-8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1922145"/>
            <a:ext cx="2554605" cy="260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100">
                <a:solidFill>
                  <a:srgbClr val="7F7F7F"/>
                </a:solidFill>
              </a:rPr>
              <a:t>할인 상품</a:t>
            </a:r>
            <a:endParaRPr lang="ko-KR" altLang="en-US" sz="1100">
              <a:solidFill>
                <a:srgbClr val="7F7F7F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2C09BCD-1342-4587-B0FA-235AB7612681}"/>
              </a:ext>
            </a:extLst>
          </p:cNvPr>
          <p:cNvSpPr/>
          <p:nvPr/>
        </p:nvSpPr>
        <p:spPr>
          <a:xfrm>
            <a:off x="4864100" y="261302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1-2</a:t>
            </a:r>
            <a:endParaRPr lang="ko-KR" altLang="en-US" sz="800" spc="-8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2570261-67D8-4C3C-B0CF-85BB74D8FC63}"/>
              </a:ext>
            </a:extLst>
          </p:cNvPr>
          <p:cNvSpPr/>
          <p:nvPr/>
        </p:nvSpPr>
        <p:spPr>
          <a:xfrm>
            <a:off x="5977255" y="30010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1-3</a:t>
            </a:r>
            <a:endParaRPr lang="ko-KR" altLang="en-US" sz="800" spc="-80"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53000" y="2981325"/>
            <a:ext cx="255397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FFFFFF"/>
                </a:solidFill>
              </a:rPr>
              <a:t>\11,000</a:t>
            </a:r>
            <a:r>
              <a:rPr lang="ko-KR" altLang="en-US" sz="1100">
                <a:solidFill>
                  <a:srgbClr val="FFFFFF"/>
                </a:solidFill>
              </a:rPr>
              <a:t>미만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EC84CA4-E37A-4107-B7D2-9570292D784F}"/>
              </a:ext>
            </a:extLst>
          </p:cNvPr>
          <p:cNvSpPr/>
          <p:nvPr/>
        </p:nvSpPr>
        <p:spPr>
          <a:xfrm>
            <a:off x="6225540" y="601154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1-5</a:t>
            </a:r>
            <a:endParaRPr lang="ko-KR" altLang="en-US" sz="800" spc="-80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BA9C16-8F58-40C2-A097-11203C8F53BC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게임 </a:t>
            </a:r>
            <a:r>
              <a:rPr lang="ko-KR" altLang="en-US" sz="800" spc="-80" dirty="0" smtClean="0">
                <a:solidFill>
                  <a:schemeClr val="tx1"/>
                </a:solidFill>
                <a:latin typeface="맑은 고딕"/>
                <a:ea typeface="맑은 고딕"/>
              </a:rPr>
              <a:t>관리 </a:t>
            </a:r>
            <a:r>
              <a:rPr lang="en-US" altLang="ko-KR" sz="800" spc="-8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게임 추가</a:t>
            </a:r>
          </a:p>
        </p:txBody>
      </p:sp>
      <p:sp>
        <p:nvSpPr>
          <p:cNvPr id="117" name="도형 3"/>
          <p:cNvSpPr>
            <a:spLocks/>
          </p:cNvSpPr>
          <p:nvPr/>
        </p:nvSpPr>
        <p:spPr>
          <a:xfrm rot="0">
            <a:off x="7789545" y="2701925"/>
            <a:ext cx="3020060" cy="30111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서브페이지에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필터(모달)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작성되면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복붙해서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가져오기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4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화면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24485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관리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12505"/>
              </p:ext>
            </p:extLst>
          </p:nvPr>
        </p:nvGraphicFramePr>
        <p:xfrm>
          <a:off x="2631438" y="1018231"/>
          <a:ext cx="4608512" cy="525659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69321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17137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3772372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35691853"/>
                    </a:ext>
                  </a:extLst>
                </a:gridCol>
              </a:tblGrid>
              <a:tr h="328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가격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67412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에픽</a:t>
                      </a:r>
                      <a:r>
                        <a:rPr lang="ko-KR" altLang="en-US" sz="1100" dirty="0"/>
                        <a:t> 메가 세일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액션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플랫포머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91699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11,000</a:t>
                      </a:r>
                      <a:r>
                        <a:rPr lang="ko-KR" altLang="en-US" sz="1100" dirty="0"/>
                        <a:t>원 미만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어드벤쳐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파티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51948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22,000</a:t>
                      </a:r>
                      <a:r>
                        <a:rPr lang="ko-KR" altLang="en-US" sz="1100" dirty="0"/>
                        <a:t>원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인디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생존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9291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33,000</a:t>
                      </a:r>
                      <a:r>
                        <a:rPr lang="ko-KR" altLang="en-US" sz="1100" dirty="0"/>
                        <a:t>원 미만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RPG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084220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15,000</a:t>
                      </a:r>
                      <a:r>
                        <a:rPr lang="ko-KR" altLang="en-US" sz="1100" dirty="0"/>
                        <a:t>원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도시 건설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65219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오픈월드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잠입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349517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슈팅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8983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퍼즐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코미디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2763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인칭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액션 </a:t>
                      </a:r>
                      <a:r>
                        <a:rPr lang="ko-KR" altLang="en-US" sz="1100" dirty="0" err="1"/>
                        <a:t>어드벤쳐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01868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내레이션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레이싱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86522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시뮬레이션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로그라이트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83415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캐주얼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5665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턴 기반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스포츠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09250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탐험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8915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/>
                        <a:t>호러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78877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724910" y="638175"/>
            <a:ext cx="2448560" cy="3695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/>
              <a:t>필터 목록 정리</a:t>
            </a:r>
          </a:p>
        </p:txBody>
      </p:sp>
    </p:spTree>
    <p:extLst>
      <p:ext uri="{BB962C8B-B14F-4D97-AF65-F5344CB8AC3E}">
        <p14:creationId xmlns:p14="http://schemas.microsoft.com/office/powerpoint/2010/main" val="181665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/>
        </p:nvSpPr>
        <p:spPr>
          <a:xfrm rot="0">
            <a:off x="1428750" y="1028700"/>
            <a:ext cx="6083300" cy="5344160"/>
          </a:xfrm>
          <a:prstGeom prst="rect"/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18"/>
          <p:cNvSpPr txBox="1">
            <a:spLocks/>
          </p:cNvSpPr>
          <p:nvPr/>
        </p:nvSpPr>
        <p:spPr>
          <a:xfrm rot="0">
            <a:off x="1711325" y="5243195"/>
            <a:ext cx="1273810" cy="230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할인된 가격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게임 추가 화면</a:t>
            </a:r>
            <a:endParaRPr lang="ko-KR" altLang="en-US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/>
          <p:cNvGraphicFramePr>
            <a:graphicFrameLocks noGrp="1"/>
          </p:cNvGraphicFramePr>
          <p:nvPr/>
        </p:nvGraphicFramePr>
        <p:xfrm>
          <a:off x="7651115" y="872490"/>
          <a:ext cx="2181225" cy="5676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21463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추가 화면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타이틀 입력창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게임 타이틀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575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등급 셀렉트 박스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해당하는 등급 선택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-전체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-12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-15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-청소년 이용 불가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썸네일 이미지(필수) - 최대 1개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에서 선택한 이미지 미리보기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5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썸네일 이미지 추가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5-1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클릭하여 썸네일로 등록할 이미지를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6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상품 가격 입력창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 하여 상품 가격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형태로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321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7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할인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율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 하여 할인 가격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형태로 입력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(1%단위로 입력 가능)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미입력시 기본은 0%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- 7-1 할인이 적용된 후의 가격이 표시됨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입력한 칸은 아님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8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카테고리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 창(필수)최소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1개,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최대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4개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 8-1 체크박스 체크. 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체크박스 항목 미정.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9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소개 이미지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(필수)최소 1개, 최대 5개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최대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장 까지 이미지 추가 가능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에서 산택 된 이미지 미리보기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10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소개 이미지 추가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10-1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클릭하여 게임 소개에 등록할 이미지를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11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개발사명</a:t>
                      </a: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창(필수)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: 클릭 하여 개발사 명 입력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관리자 페이지 &gt; 게임 관리 </a:t>
            </a:r>
            <a:r>
              <a:rPr lang="en-US" altLang="ko-KR" sz="800" spc="-8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>
                <a:solidFill>
                  <a:schemeClr val="tx1"/>
                </a:solidFill>
                <a:latin typeface="맑은 고딕"/>
                <a:ea typeface="맑은 고딕"/>
              </a:rPr>
              <a:t>게임 추가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34185" y="2075180"/>
            <a:ext cx="3756025" cy="19545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2059305"/>
            <a:ext cx="3752215" cy="1971040"/>
          </a:xfrm>
          <a:prstGeom prst="rect">
            <a:avLst/>
          </a:prstGeom>
        </p:spPr>
      </p:pic>
      <p:sp>
        <p:nvSpPr>
          <p:cNvPr id="114" name="TextBox 18"/>
          <p:cNvSpPr txBox="1"/>
          <p:nvPr/>
        </p:nvSpPr>
        <p:spPr>
          <a:xfrm>
            <a:off x="1757680" y="1659890"/>
            <a:ext cx="2616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</a:rPr>
              <a:t>게임 타이틀 입력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410" y="1202055"/>
            <a:ext cx="189611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ea typeface="맑은 고딕"/>
              </a:rPr>
              <a:t>게임 추가 하기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34185" y="1592580"/>
            <a:ext cx="1417320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TextBox 18"/>
          <p:cNvSpPr txBox="1"/>
          <p:nvPr/>
        </p:nvSpPr>
        <p:spPr>
          <a:xfrm>
            <a:off x="2962910" y="2865755"/>
            <a:ext cx="261620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</a:rPr>
              <a:t>게임 </a:t>
            </a:r>
            <a:r>
              <a:rPr lang="ko-KR" altLang="en-US" sz="1200" err="1">
                <a:solidFill>
                  <a:schemeClr val="bg1"/>
                </a:solidFill>
              </a:rPr>
              <a:t>썸네일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54505" y="5930900"/>
            <a:ext cx="3665855" cy="421640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50280" y="176276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050280" y="246126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050280" y="317881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050280" y="3895725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745615" y="4083685"/>
            <a:ext cx="374459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445635" y="4070350"/>
            <a:ext cx="1057910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8"/>
          <p:cNvSpPr txBox="1"/>
          <p:nvPr/>
        </p:nvSpPr>
        <p:spPr>
          <a:xfrm>
            <a:off x="4485005" y="4082415"/>
            <a:ext cx="100901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이미지 추가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08345" y="4673600"/>
            <a:ext cx="159321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568440" y="4673600"/>
            <a:ext cx="832485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8"/>
          <p:cNvSpPr txBox="1"/>
          <p:nvPr/>
        </p:nvSpPr>
        <p:spPr>
          <a:xfrm>
            <a:off x="6492240" y="4673600"/>
            <a:ext cx="10661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이미지 추가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25645" y="1654810"/>
            <a:ext cx="61214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등급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4839335" y="1681480"/>
            <a:ext cx="2374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&lt;</a:t>
            </a:r>
            <a:endParaRPr lang="ko-KR" altLang="en-US" sz="1400" b="1" err="1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ED5AE0-26F3-491A-A81C-A920BB86F991}"/>
              </a:ext>
            </a:extLst>
          </p:cNvPr>
          <p:cNvSpPr/>
          <p:nvPr/>
        </p:nvSpPr>
        <p:spPr>
          <a:xfrm>
            <a:off x="1396365" y="1085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DEB683-0A84-408F-A2B4-5DFF004F0A7D}"/>
              </a:ext>
            </a:extLst>
          </p:cNvPr>
          <p:cNvSpPr/>
          <p:nvPr/>
        </p:nvSpPr>
        <p:spPr>
          <a:xfrm>
            <a:off x="1629410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</a:t>
            </a:r>
            <a:endParaRPr lang="ko-KR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0E5C7E8-721F-4D7F-8E88-1984B8B4BBE9}"/>
              </a:ext>
            </a:extLst>
          </p:cNvPr>
          <p:cNvSpPr/>
          <p:nvPr/>
        </p:nvSpPr>
        <p:spPr>
          <a:xfrm>
            <a:off x="4450715" y="15347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3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45C2A82-B093-47C7-A770-6288C62A8B1E}"/>
              </a:ext>
            </a:extLst>
          </p:cNvPr>
          <p:cNvSpPr/>
          <p:nvPr/>
        </p:nvSpPr>
        <p:spPr>
          <a:xfrm>
            <a:off x="1671320" y="19831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4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EA4A42C-B0D3-4A42-A928-11FCD0F4A57C}"/>
              </a:ext>
            </a:extLst>
          </p:cNvPr>
          <p:cNvSpPr/>
          <p:nvPr/>
        </p:nvSpPr>
        <p:spPr>
          <a:xfrm>
            <a:off x="1670685" y="40360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FDD2C0-480B-4E46-B770-581DC8B9B90F}"/>
              </a:ext>
            </a:extLst>
          </p:cNvPr>
          <p:cNvSpPr/>
          <p:nvPr/>
        </p:nvSpPr>
        <p:spPr>
          <a:xfrm>
            <a:off x="4354830" y="40709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E7D72-7B2F-438F-82FF-ADF7DD1F68EA}"/>
              </a:ext>
            </a:extLst>
          </p:cNvPr>
          <p:cNvSpPr txBox="1"/>
          <p:nvPr/>
        </p:nvSpPr>
        <p:spPr>
          <a:xfrm>
            <a:off x="1863090" y="5926455"/>
            <a:ext cx="3557270" cy="431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rgbClr val="A5A5A5"/>
                </a:solidFill>
                <a:ea typeface="맑은 고딕"/>
              </a:rPr>
              <a:t>전략게임     시뮬레이션     슈팅게임      어쩌고</a:t>
            </a:r>
          </a:p>
          <a:p>
            <a:r>
              <a:rPr lang="ko-KR" altLang="en-US" sz="1100" dirty="0">
                <a:solidFill>
                  <a:srgbClr val="A5A5A5"/>
                </a:solidFill>
                <a:ea typeface="맑은 고딕"/>
              </a:rPr>
              <a:t>저쩌고        아직              미정            미정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5EC439E5-FF43-4B81-8994-961D3401D9D2}"/>
              </a:ext>
            </a:extLst>
          </p:cNvPr>
          <p:cNvSpPr txBox="1"/>
          <p:nvPr/>
        </p:nvSpPr>
        <p:spPr>
          <a:xfrm>
            <a:off x="3310255" y="1677035"/>
            <a:ext cx="115824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ea typeface="맑은 고딕"/>
              </a:rPr>
              <a:t>개발사명 입력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8" name="모서리가 둥근 직사각형 21">
            <a:extLst>
              <a:ext uri="{FF2B5EF4-FFF2-40B4-BE49-F238E27FC236}">
                <a16:creationId xmlns:a16="http://schemas.microsoft.com/office/drawing/2014/main" id="{2CA2EF4C-980E-42F9-AAE8-2B8EF3E0B24C}"/>
              </a:ext>
            </a:extLst>
          </p:cNvPr>
          <p:cNvSpPr/>
          <p:nvPr/>
        </p:nvSpPr>
        <p:spPr>
          <a:xfrm>
            <a:off x="3269615" y="1592580"/>
            <a:ext cx="1202055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9C12E9-5D3C-46E0-8163-F9E8E0EA3B43}"/>
              </a:ext>
            </a:extLst>
          </p:cNvPr>
          <p:cNvSpPr/>
          <p:nvPr/>
        </p:nvSpPr>
        <p:spPr>
          <a:xfrm>
            <a:off x="318198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11</a:t>
            </a:r>
            <a:endParaRPr lang="ko-KR"/>
          </a:p>
        </p:txBody>
      </p:sp>
      <p:sp>
        <p:nvSpPr>
          <p:cNvPr id="38" name="직사각형 37"/>
          <p:cNvSpPr/>
          <p:nvPr/>
        </p:nvSpPr>
        <p:spPr>
          <a:xfrm>
            <a:off x="3970655" y="1871345"/>
            <a:ext cx="1362710" cy="1072515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70655" y="1890395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전체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5" name="TextBox 144"/>
          <p:cNvSpPr txBox="1"/>
          <p:nvPr/>
        </p:nvSpPr>
        <p:spPr>
          <a:xfrm>
            <a:off x="3970655" y="2147570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12</a:t>
            </a:r>
            <a:r>
              <a:rPr lang="ko-KR" altLang="en-US" sz="1000" b="1"/>
              <a:t>세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6" name="TextBox 145"/>
          <p:cNvSpPr txBox="1"/>
          <p:nvPr/>
        </p:nvSpPr>
        <p:spPr>
          <a:xfrm>
            <a:off x="3970655" y="2397125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15</a:t>
            </a:r>
            <a:r>
              <a:rPr lang="ko-KR" altLang="en-US" sz="1000" b="1"/>
              <a:t>세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7" name="TextBox 146"/>
          <p:cNvSpPr txBox="1"/>
          <p:nvPr/>
        </p:nvSpPr>
        <p:spPr>
          <a:xfrm>
            <a:off x="3970655" y="2620010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청소년 이용 불가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4010660" y="2136775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010660" y="2393950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4010660" y="2613025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FDCA7F9-4333-4BA9-BE4D-D6C432C0D477}"/>
              </a:ext>
            </a:extLst>
          </p:cNvPr>
          <p:cNvSpPr/>
          <p:nvPr/>
        </p:nvSpPr>
        <p:spPr>
          <a:xfrm>
            <a:off x="1660525" y="58394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6DB06E4-573B-4EA6-8BED-E05A7D7EB8C8}"/>
              </a:ext>
            </a:extLst>
          </p:cNvPr>
          <p:cNvSpPr/>
          <p:nvPr/>
        </p:nvSpPr>
        <p:spPr>
          <a:xfrm>
            <a:off x="1608455" y="59855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8-1</a:t>
            </a:r>
            <a:endParaRPr lang="ko-KR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718FD93-A30B-4F1F-9792-547C2EEA8009}"/>
              </a:ext>
            </a:extLst>
          </p:cNvPr>
          <p:cNvSpPr/>
          <p:nvPr/>
        </p:nvSpPr>
        <p:spPr>
          <a:xfrm>
            <a:off x="578167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9</a:t>
            </a:r>
            <a:endParaRPr lang="ko-KR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BD5B0C0-8D33-4B0C-96A1-28519B8B405F}"/>
              </a:ext>
            </a:extLst>
          </p:cNvPr>
          <p:cNvSpPr/>
          <p:nvPr/>
        </p:nvSpPr>
        <p:spPr>
          <a:xfrm>
            <a:off x="5694045" y="46316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10</a:t>
            </a:r>
            <a:endParaRPr lang="ko-KR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9903A1-A368-4399-8DAE-87D0B5B39802}"/>
              </a:ext>
            </a:extLst>
          </p:cNvPr>
          <p:cNvSpPr/>
          <p:nvPr/>
        </p:nvSpPr>
        <p:spPr>
          <a:xfrm>
            <a:off x="6494780" y="4588510"/>
            <a:ext cx="274955" cy="13716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10-1</a:t>
            </a:r>
            <a:endParaRPr lang="ko-KR" dirty="0"/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A0F7D47-2B34-41FE-AD76-B33F7F7C64A2}"/>
              </a:ext>
            </a:extLst>
          </p:cNvPr>
          <p:cNvSpPr txBox="1"/>
          <p:nvPr/>
        </p:nvSpPr>
        <p:spPr>
          <a:xfrm>
            <a:off x="1670685" y="1426845"/>
            <a:ext cx="120142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bg1"/>
                </a:solidFill>
              </a:rPr>
              <a:t>게임 타이틀 입력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3D3BBA35-FBD8-4EB1-890F-C3C8994A1541}"/>
              </a:ext>
            </a:extLst>
          </p:cNvPr>
          <p:cNvSpPr txBox="1"/>
          <p:nvPr/>
        </p:nvSpPr>
        <p:spPr>
          <a:xfrm>
            <a:off x="3215005" y="139255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개발사명 입력</a:t>
            </a: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1F5B48A1-F96E-4230-90F7-DD7DA1638F67}"/>
              </a:ext>
            </a:extLst>
          </p:cNvPr>
          <p:cNvSpPr txBox="1"/>
          <p:nvPr/>
        </p:nvSpPr>
        <p:spPr>
          <a:xfrm>
            <a:off x="4352925" y="1418590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등급선택</a:t>
            </a: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0C273CCF-BF2D-445F-8BFC-F941982D942F}"/>
              </a:ext>
            </a:extLst>
          </p:cNvPr>
          <p:cNvSpPr txBox="1"/>
          <p:nvPr/>
        </p:nvSpPr>
        <p:spPr>
          <a:xfrm>
            <a:off x="1745615" y="197040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썸네일 선택</a:t>
            </a: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63C16A33-6856-4795-9C83-751F4C8A5B88}"/>
              </a:ext>
            </a:extLst>
          </p:cNvPr>
          <p:cNvSpPr txBox="1"/>
          <p:nvPr/>
        </p:nvSpPr>
        <p:spPr>
          <a:xfrm>
            <a:off x="5904230" y="1504315"/>
            <a:ext cx="13392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게임소개 이미지 선택</a:t>
            </a:r>
          </a:p>
        </p:txBody>
      </p:sp>
      <p:grpSp>
        <p:nvGrpSpPr>
          <p:cNvPr id="154" name="그룹 12"/>
          <p:cNvGrpSpPr/>
          <p:nvPr/>
        </p:nvGrpSpPr>
        <p:grpSpPr>
          <a:xfrm rot="0">
            <a:off x="1740535" y="4552950"/>
            <a:ext cx="3636645" cy="275590"/>
            <a:chOff x="1740535" y="4552950"/>
            <a:chExt cx="3636645" cy="275590"/>
          </a:xfrm>
        </p:grpSpPr>
        <p:sp>
          <p:nvSpPr>
            <p:cNvPr id="24" name="모서리가 둥근 직사각형 23"/>
            <p:cNvSpPr>
              <a:spLocks/>
            </p:cNvSpPr>
            <p:nvPr/>
          </p:nvSpPr>
          <p:spPr>
            <a:xfrm rot="0">
              <a:off x="1740535" y="4559300"/>
              <a:ext cx="3636010" cy="269240"/>
            </a:xfrm>
            <a:prstGeom prst="roundRect"/>
            <a:noFill/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TextBox 18"/>
            <p:cNvSpPr txBox="1">
              <a:spLocks/>
            </p:cNvSpPr>
            <p:nvPr/>
          </p:nvSpPr>
          <p:spPr>
            <a:xfrm rot="0">
              <a:off x="1786255" y="4552950"/>
              <a:ext cx="3590925" cy="24511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latinLnBrk="0">
                <a:buFontTx/>
                <a:buNone/>
              </a:pPr>
              <a:r>
                <a:rPr lang="en-US" altLang="ko-KR" sz="1200">
                  <a:solidFill>
                    <a:schemeClr val="bg1"/>
                  </a:solidFill>
                  <a:ea typeface="맑은 고딕" charset="0"/>
                </a:rPr>
                <a:t>                      300,000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원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</p:txBody>
        </p:sp>
      </p:grpSp>
      <p:sp>
        <p:nvSpPr>
          <p:cNvPr id="61" name="타원 60"/>
          <p:cNvSpPr>
            <a:spLocks/>
          </p:cNvSpPr>
          <p:nvPr/>
        </p:nvSpPr>
        <p:spPr>
          <a:xfrm rot="0">
            <a:off x="1666240" y="445198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ea typeface="맑은 고딕" charset="0"/>
              </a:rPr>
              <a:t>6</a:t>
            </a:r>
            <a:endParaRPr lang="ko-KR" altLang="en-US" sz="800">
              <a:ea typeface="맑은 고딕" charset="0"/>
            </a:endParaRPr>
          </a:p>
        </p:txBody>
      </p:sp>
      <p:sp>
        <p:nvSpPr>
          <p:cNvPr id="93" name="TextBox 18"/>
          <p:cNvSpPr txBox="1">
            <a:spLocks/>
          </p:cNvSpPr>
          <p:nvPr/>
        </p:nvSpPr>
        <p:spPr>
          <a:xfrm rot="0">
            <a:off x="1777365" y="4344035"/>
            <a:ext cx="1229995" cy="230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상품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가격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입력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 rot="0">
            <a:off x="1740535" y="5450840"/>
            <a:ext cx="3636010" cy="233680"/>
          </a:xfrm>
          <a:prstGeom prst="roundRect"/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18"/>
          <p:cNvSpPr txBox="1">
            <a:spLocks/>
          </p:cNvSpPr>
          <p:nvPr/>
        </p:nvSpPr>
        <p:spPr>
          <a:xfrm rot="0">
            <a:off x="1829435" y="5426075"/>
            <a:ext cx="359092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ko-KR" sz="1200">
                <a:solidFill>
                  <a:schemeClr val="bg1"/>
                </a:solidFill>
                <a:ea typeface="맑은 고딕" charset="0"/>
              </a:rPr>
              <a:t>18</a:t>
            </a:r>
            <a:r>
              <a:rPr lang="en-US" altLang="ko-KR" sz="1200">
                <a:solidFill>
                  <a:schemeClr val="bg1"/>
                </a:solidFill>
                <a:ea typeface="맑은 고딕" charset="0"/>
              </a:rPr>
              <a:t>0,000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원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1656080" y="5276850"/>
            <a:ext cx="191770" cy="173355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ea typeface="맑은 고딕" charset="0"/>
              </a:rPr>
              <a:t>7</a:t>
            </a:r>
            <a:r>
              <a:rPr lang="ko-KR" altLang="ko-KR" sz="800" spc="-70">
                <a:ea typeface="맑은 고딕" charset="0"/>
              </a:rPr>
              <a:t>-1</a:t>
            </a:r>
            <a:endParaRPr lang="ko-KR" altLang="en-US" sz="800">
              <a:ea typeface="맑은 고딕" charset="0"/>
            </a:endParaRPr>
          </a:p>
        </p:txBody>
      </p:sp>
      <p:sp>
        <p:nvSpPr>
          <p:cNvPr id="95" name="TextBox 18">
            <a:extLst>
              <a:ext uri="{FF2B5EF4-FFF2-40B4-BE49-F238E27FC236}">
                <a16:creationId xmlns:a16="http://schemas.microsoft.com/office/drawing/2014/main" id="{202BA8A3-9B54-4E4B-BD11-353F7B6EDFD6}"/>
              </a:ext>
            </a:extLst>
          </p:cNvPr>
          <p:cNvSpPr txBox="1"/>
          <p:nvPr/>
        </p:nvSpPr>
        <p:spPr>
          <a:xfrm>
            <a:off x="1769745" y="5722620"/>
            <a:ext cx="31426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카테고리 선택(최소 1개 선택, 최대 4개 선택)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D565E4-2321-4E7C-A07F-15A9ACAD72AD}"/>
              </a:ext>
            </a:extLst>
          </p:cNvPr>
          <p:cNvGrpSpPr/>
          <p:nvPr/>
        </p:nvGrpSpPr>
        <p:grpSpPr>
          <a:xfrm>
            <a:off x="1782445" y="5916295"/>
            <a:ext cx="215900" cy="220980"/>
            <a:chOff x="1782445" y="5916295"/>
            <a:chExt cx="215900" cy="2209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C063E6-0325-40C3-8C35-540843443A88}"/>
                </a:ext>
              </a:extLst>
            </p:cNvPr>
            <p:cNvSpPr/>
            <p:nvPr/>
          </p:nvSpPr>
          <p:spPr>
            <a:xfrm>
              <a:off x="1791970" y="5994400"/>
              <a:ext cx="144145" cy="142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D10BE0-91A6-4190-9EBA-652EB9096158}"/>
                </a:ext>
              </a:extLst>
            </p:cNvPr>
            <p:cNvCxnSpPr/>
            <p:nvPr/>
          </p:nvCxnSpPr>
          <p:spPr>
            <a:xfrm>
              <a:off x="1782445" y="5976620"/>
              <a:ext cx="7175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83C973-91D5-4090-B53F-BF3922ABE05C}"/>
                </a:ext>
              </a:extLst>
            </p:cNvPr>
            <p:cNvCxnSpPr/>
            <p:nvPr/>
          </p:nvCxnSpPr>
          <p:spPr>
            <a:xfrm flipH="1">
              <a:off x="1854200" y="5916295"/>
              <a:ext cx="144145" cy="1625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BF3B15-2732-40FA-AFE1-90A62BD76569}"/>
              </a:ext>
            </a:extLst>
          </p:cNvPr>
          <p:cNvSpPr/>
          <p:nvPr/>
        </p:nvSpPr>
        <p:spPr>
          <a:xfrm>
            <a:off x="2618740" y="59861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3543935" y="59861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4394200" y="595630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1793240" y="614235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2592070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7CD853-79AE-4815-A42A-6F5267FE99C2}"/>
              </a:ext>
            </a:extLst>
          </p:cNvPr>
          <p:cNvSpPr/>
          <p:nvPr/>
        </p:nvSpPr>
        <p:spPr>
          <a:xfrm>
            <a:off x="3539490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2F809F-C572-48F7-A233-ADF34C853B99}"/>
              </a:ext>
            </a:extLst>
          </p:cNvPr>
          <p:cNvSpPr/>
          <p:nvPr/>
        </p:nvSpPr>
        <p:spPr>
          <a:xfrm>
            <a:off x="4393565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그룹 20"/>
          <p:cNvGrpSpPr/>
          <p:nvPr/>
        </p:nvGrpSpPr>
        <p:grpSpPr>
          <a:xfrm rot="0">
            <a:off x="1264920" y="4807585"/>
            <a:ext cx="4119245" cy="452120"/>
            <a:chOff x="1264920" y="4807585"/>
            <a:chExt cx="4119245" cy="452120"/>
          </a:xfrm>
        </p:grpSpPr>
        <p:grpSp>
          <p:nvGrpSpPr>
            <p:cNvPr id="155" name="그룹 17"/>
            <p:cNvGrpSpPr/>
            <p:nvPr/>
          </p:nvGrpSpPr>
          <p:grpSpPr>
            <a:xfrm rot="0">
              <a:off x="1264920" y="4982845"/>
              <a:ext cx="4119245" cy="276860"/>
              <a:chOff x="1264920" y="4982845"/>
              <a:chExt cx="4119245" cy="276860"/>
            </a:xfrm>
          </p:grpSpPr>
          <p:sp>
            <p:nvSpPr>
              <p:cNvPr id="156" name="도형 15"/>
              <p:cNvSpPr>
                <a:spLocks/>
              </p:cNvSpPr>
              <p:nvPr/>
            </p:nvSpPr>
            <p:spPr>
              <a:xfrm rot="0">
                <a:off x="1746250" y="5009515"/>
                <a:ext cx="3636010" cy="213360"/>
              </a:xfrm>
              <a:prstGeom prst="roundRect"/>
              <a:noFill/>
              <a:ln w="28575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7" name="텍스트 상자 16"/>
              <p:cNvSpPr txBox="1">
                <a:spLocks/>
              </p:cNvSpPr>
              <p:nvPr/>
            </p:nvSpPr>
            <p:spPr>
              <a:xfrm rot="0">
                <a:off x="1264920" y="4982845"/>
                <a:ext cx="4119245" cy="27686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>
                <a:lvl1pPr marL="0" indent="0" rtl="0" algn="l" defTabSz="91440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rtl="0" algn="l" defTabSz="914400" eaLnBrk="1" latinLnBrk="1" hangingPunct="1" lvl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rtl="0" algn="l" defTabSz="914400" eaLnBrk="1" latinLnBrk="1" hangingPunct="1" lvl="2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rtl="0" algn="l" defTabSz="914400" eaLnBrk="1" latinLnBrk="1" hangingPunct="1" lvl="3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rtl="0" algn="l" defTabSz="914400" eaLnBrk="1" latinLnBrk="1" hangingPunct="1" lvl="4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rtl="0" algn="l" defTabSz="914400" eaLnBrk="1" latinLnBrk="1" hangingPunct="1" lvl="5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rtl="0" algn="l" defTabSz="914400" eaLnBrk="1" latinLnBrk="1" hangingPunct="1" lvl="6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rtl="0" algn="l" defTabSz="914400" eaLnBrk="1" latinLnBrk="1" hangingPunct="1" lvl="7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rtl="0" algn="l" defTabSz="914400" eaLnBrk="1" latinLnBrk="1" hangingPunct="1" lvl="8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latinLnBrk="0">
                  <a:buFontTx/>
                  <a:buNone/>
                </a:pPr>
                <a:r>
                  <a:rPr lang="en-US" altLang="ko-KR" sz="1200">
                    <a:solidFill>
                      <a:schemeClr val="bg1"/>
                    </a:solidFill>
                    <a:ea typeface="맑은 고딕" charset="0"/>
                  </a:rPr>
                  <a:t>                      </a:t>
                </a:r>
                <a:r>
                  <a:rPr lang="ko-KR" altLang="ko-KR" sz="1200">
                    <a:solidFill>
                      <a:schemeClr val="bg1"/>
                    </a:solidFill>
                    <a:ea typeface="맑은 고딕" charset="0"/>
                  </a:rPr>
                  <a:t>40 %</a:t>
                </a:r>
                <a:endParaRPr lang="ko-KR" altLang="en-US" sz="1200">
                  <a:solidFill>
                    <a:schemeClr val="bg1"/>
                  </a:solidFill>
                  <a:ea typeface="맑은 고딕" charset="0"/>
                </a:endParaRPr>
              </a:p>
            </p:txBody>
          </p:sp>
        </p:grpSp>
        <p:sp>
          <p:nvSpPr>
            <p:cNvPr id="159" name="텍스트 상자 19"/>
            <p:cNvSpPr txBox="1">
              <a:spLocks/>
            </p:cNvSpPr>
            <p:nvPr/>
          </p:nvSpPr>
          <p:spPr>
            <a:xfrm rot="0">
              <a:off x="1755140" y="4807585"/>
              <a:ext cx="1203960" cy="2305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적용할 할인율 입력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58" name="도형 18"/>
            <p:cNvSpPr>
              <a:spLocks/>
            </p:cNvSpPr>
            <p:nvPr/>
          </p:nvSpPr>
          <p:spPr>
            <a:xfrm rot="0">
              <a:off x="1673225" y="4852035"/>
              <a:ext cx="191770" cy="17335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ea typeface="맑은 고딕" charset="0"/>
                </a:rPr>
                <a:t>7</a:t>
              </a:r>
              <a:endParaRPr lang="ko-KR" altLang="en-US" sz="800">
                <a:ea typeface="맑은 고딕" charset="0"/>
              </a:endParaRPr>
            </a:p>
          </p:txBody>
        </p:sp>
      </p:grpSp>
      <p:sp>
        <p:nvSpPr>
          <p:cNvPr id="161" name="도형 17"/>
          <p:cNvSpPr>
            <a:spLocks/>
          </p:cNvSpPr>
          <p:nvPr/>
        </p:nvSpPr>
        <p:spPr>
          <a:xfrm rot="0">
            <a:off x="7271385" y="2221865"/>
            <a:ext cx="3564255" cy="20942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할인율 입력창: 00,000원에서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00% 로 변경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아래에 “적용된 할인 가격” 추가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128270" y="1028700"/>
            <a:ext cx="1296670" cy="5344160"/>
          </a:xfrm>
          <a:prstGeom prst="rect"/>
          <a:solidFill>
            <a:schemeClr val="tx1">
              <a:lumMod val="85000"/>
              <a:lumOff val="1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7" name="Rect 0"/>
          <p:cNvSpPr>
            <a:spLocks/>
          </p:cNvSpPr>
          <p:nvPr/>
        </p:nvSpPr>
        <p:spPr>
          <a:xfrm rot="0">
            <a:off x="8265160" y="95250"/>
            <a:ext cx="1575435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05" name="Table 3"/>
          <p:cNvGraphicFramePr>
            <a:graphicFrameLocks noGrp="1"/>
          </p:cNvGraphicFramePr>
          <p:nvPr/>
        </p:nvGraphicFramePr>
        <p:xfrm>
          <a:off x="7651115" y="872490"/>
          <a:ext cx="2181225" cy="1996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설명 입력(필수)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게임 설명 입력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200자까지 제한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본문 입력(필수)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기능: 클릭하여 게임 본문 입력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상세 설명을 적어주는 부분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돌아가기 버튼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: 클릭 시 수정 데이터 날리고 목록 화면으로 돌아가기.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게임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수정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버튼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  <a:ea typeface="Malgun Gothic" charset="0"/>
                      </a:endParaRPr>
                    </a:p>
                    <a:p>
                      <a:pPr marL="0" indent="0" algn="l" latinLnBrk="0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기능 </a:t>
                      </a:r>
                      <a:r>
                        <a:rPr 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: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  <a:ea typeface="Malgun Gothic" charset="0"/>
                        </a:rPr>
                        <a:t> 클릭 시 게임 수정 완료 팝업 띄우고 목록 화면으로 이동</a:t>
                      </a:r>
                      <a:r>
                        <a:rPr 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algun Gothic" charset="0"/>
                        </a:rPr>
                        <a:t>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algun Gothic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 0"/>
          <p:cNvSpPr>
            <a:spLocks/>
          </p:cNvSpPr>
          <p:nvPr/>
        </p:nvSpPr>
        <p:spPr>
          <a:xfrm rot="0">
            <a:off x="1400810" y="1017905"/>
            <a:ext cx="6083300" cy="5344160"/>
          </a:xfrm>
          <a:prstGeom prst="rect"/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24155" y="1089660"/>
            <a:ext cx="1105535" cy="360680"/>
          </a:xfrm>
          <a:prstGeom prst="ellipse"/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28270" y="19996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8270" y="2356485"/>
            <a:ext cx="1296670" cy="27749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 b="1"/>
              <a:t>게임 관리</a:t>
            </a:r>
            <a:endParaRPr lang="ko-KR" altLang="en-US" sz="1200" b="1"/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128270" y="272351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고객관리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128270" y="301244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102235" y="334772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뉴스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5" name="Rect 0"/>
          <p:cNvSpPr txBox="1">
            <a:spLocks/>
          </p:cNvSpPr>
          <p:nvPr/>
        </p:nvSpPr>
        <p:spPr>
          <a:xfrm rot="0">
            <a:off x="128270" y="366141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6" name="Rect 0"/>
          <p:cNvSpPr txBox="1">
            <a:spLocks/>
          </p:cNvSpPr>
          <p:nvPr/>
        </p:nvSpPr>
        <p:spPr>
          <a:xfrm rot="0">
            <a:off x="128270" y="3975100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7" name="Rect 0"/>
          <p:cNvSpPr txBox="1">
            <a:spLocks/>
          </p:cNvSpPr>
          <p:nvPr/>
        </p:nvSpPr>
        <p:spPr>
          <a:xfrm rot="0">
            <a:off x="114935" y="6077585"/>
            <a:ext cx="129667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</a:rPr>
              <a:t>로그아웃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441325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수정 화면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56310" y="34798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1755" rIns="91440" bIns="71755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 페이지 &gt; 게임 관리 </a:t>
            </a:r>
            <a:r>
              <a:rPr lang="en-US" altLang="ko-KR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&gt; </a:t>
            </a:r>
            <a:r>
              <a:rPr lang="ko-KR" altLang="en-US" sz="800" spc="-7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 rot="0">
            <a:off x="956310" y="95250"/>
            <a:ext cx="2736850" cy="216535"/>
          </a:xfrm>
          <a:prstGeom prst="rect"/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800" spc="-70">
                <a:solidFill>
                  <a:schemeClr val="tx1"/>
                </a:solidFill>
                <a:latin typeface="맑은 고딕" charset="0"/>
              </a:rPr>
              <a:t>web_01</a:t>
            </a:r>
            <a:endParaRPr lang="ko-KR" altLang="en-US" sz="800">
              <a:solidFill>
                <a:schemeClr val="tx1"/>
              </a:solidFill>
              <a:latin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1476375" y="1096645"/>
            <a:ext cx="1896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추가 </a:t>
            </a:r>
            <a:r>
              <a:rPr lang="ko-KR" altLang="en-US" sz="1200" b="1">
                <a:solidFill>
                  <a:schemeClr val="bg1"/>
                </a:solidFill>
                <a:ea typeface="맑은 고딕" charset="0"/>
              </a:rPr>
              <a:t>하기</a:t>
            </a:r>
            <a:endParaRPr lang="ko-KR" altLang="en-US" sz="1200" b="1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50" name="Rect 0"/>
          <p:cNvSpPr>
            <a:spLocks/>
          </p:cNvSpPr>
          <p:nvPr/>
        </p:nvSpPr>
        <p:spPr>
          <a:xfrm rot="0">
            <a:off x="2108200" y="2530475"/>
            <a:ext cx="3636645" cy="2940050"/>
          </a:xfrm>
          <a:prstGeom prst="roundRect">
            <a:avLst>
              <a:gd name="adj" fmla="val 3877"/>
            </a:avLst>
          </a:prstGeom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 0"/>
          <p:cNvSpPr txBox="1">
            <a:spLocks/>
          </p:cNvSpPr>
          <p:nvPr/>
        </p:nvSpPr>
        <p:spPr>
          <a:xfrm rot="0">
            <a:off x="2102485" y="2291715"/>
            <a:ext cx="3143885" cy="230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입력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51" name="Rect 0"/>
          <p:cNvSpPr txBox="1">
            <a:spLocks/>
          </p:cNvSpPr>
          <p:nvPr/>
        </p:nvSpPr>
        <p:spPr>
          <a:xfrm rot="0">
            <a:off x="2153285" y="2973705"/>
            <a:ext cx="2617470" cy="2494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1.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2.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3.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4.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5.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6.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7.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게임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본문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입력..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....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.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sz="12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2013585" y="2467610"/>
            <a:ext cx="180975" cy="180975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800" spc="-60">
                <a:ea typeface="맑은 고딕" charset="0"/>
              </a:rPr>
              <a:t>2</a:t>
            </a:r>
            <a:endParaRPr lang="ko-KR" altLang="en-US" sz="800">
              <a:ea typeface="맑은 고딕" charset="0"/>
            </a:endParaRPr>
          </a:p>
        </p:txBody>
      </p:sp>
      <p:grpSp>
        <p:nvGrpSpPr>
          <p:cNvPr id="107" name="Group 5"/>
          <p:cNvGrpSpPr/>
          <p:nvPr/>
        </p:nvGrpSpPr>
        <p:grpSpPr>
          <a:xfrm rot="0">
            <a:off x="2077085" y="5610225"/>
            <a:ext cx="2555875" cy="321945"/>
            <a:chOff x="2077085" y="5610225"/>
            <a:chExt cx="2555875" cy="321945"/>
          </a:xfrm>
        </p:grpSpPr>
        <p:sp>
          <p:nvSpPr>
            <p:cNvPr id="26" name="Rect 0"/>
            <p:cNvSpPr txBox="1">
              <a:spLocks/>
            </p:cNvSpPr>
            <p:nvPr/>
          </p:nvSpPr>
          <p:spPr>
            <a:xfrm rot="0">
              <a:off x="3508375" y="5659755"/>
              <a:ext cx="1124585" cy="260985"/>
            </a:xfrm>
            <a:prstGeom prst="rect"/>
            <a:solidFill>
              <a:schemeClr val="accent4">
                <a:lumMod val="50000"/>
              </a:schemeClr>
            </a:solidFill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수정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완료</a:t>
              </a:r>
              <a:endParaRPr lang="ko-KR" altLang="en-US" sz="1100" b="1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5" name="Rect 0"/>
            <p:cNvSpPr>
              <a:spLocks/>
            </p:cNvSpPr>
            <p:nvPr/>
          </p:nvSpPr>
          <p:spPr>
            <a:xfrm rot="0">
              <a:off x="3415665" y="561022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800" spc="-70">
                  <a:ea typeface="맑은 고딕" charset="0"/>
                </a:rPr>
                <a:t>4</a:t>
              </a:r>
              <a:endParaRPr lang="ko-KR" altLang="en-US" sz="800">
                <a:ea typeface="맑은 고딕" charset="0"/>
              </a:endParaRPr>
            </a:p>
          </p:txBody>
        </p:sp>
        <p:sp>
          <p:nvSpPr>
            <p:cNvPr id="31" name="Rect 0"/>
            <p:cNvSpPr txBox="1">
              <a:spLocks/>
            </p:cNvSpPr>
            <p:nvPr/>
          </p:nvSpPr>
          <p:spPr>
            <a:xfrm rot="0">
              <a:off x="2169795" y="5671185"/>
              <a:ext cx="1124585" cy="260985"/>
            </a:xfrm>
            <a:prstGeom prst="rect"/>
            <a:solidFill>
              <a:schemeClr val="accent4">
                <a:lumMod val="50000"/>
              </a:schemeClr>
            </a:solidFill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1100" b="1">
                  <a:solidFill>
                    <a:schemeClr val="bg1"/>
                  </a:solidFill>
                  <a:ea typeface="맑은 고딕" charset="0"/>
                </a:rPr>
                <a:t>돌아가기</a:t>
              </a:r>
              <a:endParaRPr lang="ko-KR" altLang="en-US" sz="1100" b="1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2077085" y="5610225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ko-KR" sz="800" spc="-70">
                  <a:ea typeface="맑은 고딕" charset="0"/>
                </a:rPr>
                <a:t>3</a:t>
              </a:r>
              <a:endParaRPr lang="ko-KR" altLang="en-US" sz="800">
                <a:ea typeface="맑은 고딕" charset="0"/>
              </a:endParaRPr>
            </a:p>
          </p:txBody>
        </p:sp>
      </p:grpSp>
      <p:grpSp>
        <p:nvGrpSpPr>
          <p:cNvPr id="109" name="Group 5"/>
          <p:cNvGrpSpPr/>
          <p:nvPr/>
        </p:nvGrpSpPr>
        <p:grpSpPr>
          <a:xfrm rot="0">
            <a:off x="1990090" y="1411605"/>
            <a:ext cx="3730625" cy="847725"/>
            <a:chOff x="1990090" y="1411605"/>
            <a:chExt cx="3730625" cy="847725"/>
          </a:xfrm>
        </p:grpSpPr>
        <p:sp>
          <p:nvSpPr>
            <p:cNvPr id="110" name="Rect 0"/>
            <p:cNvSpPr>
              <a:spLocks/>
            </p:cNvSpPr>
            <p:nvPr/>
          </p:nvSpPr>
          <p:spPr>
            <a:xfrm rot="0">
              <a:off x="2084705" y="1640840"/>
              <a:ext cx="3636010" cy="618490"/>
            </a:xfrm>
            <a:prstGeom prst="roundRect"/>
            <a:noFill/>
            <a:ln w="28575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Rect 0"/>
            <p:cNvSpPr txBox="1">
              <a:spLocks/>
            </p:cNvSpPr>
            <p:nvPr/>
          </p:nvSpPr>
          <p:spPr>
            <a:xfrm rot="0">
              <a:off x="2078990" y="1411605"/>
              <a:ext cx="3143250" cy="2305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설명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입력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2" name="Rect 0"/>
            <p:cNvSpPr txBox="1">
              <a:spLocks/>
            </p:cNvSpPr>
            <p:nvPr/>
          </p:nvSpPr>
          <p:spPr>
            <a:xfrm rot="0">
              <a:off x="2129790" y="1739900"/>
              <a:ext cx="26168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게임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설명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 </a:t>
              </a:r>
              <a:r>
                <a:rPr lang="ko-KR" altLang="en-US" sz="1200">
                  <a:solidFill>
                    <a:schemeClr val="bg1"/>
                  </a:solidFill>
                  <a:ea typeface="맑은 고딕" charset="0"/>
                </a:rPr>
                <a:t>입력...</a:t>
              </a:r>
              <a:endParaRPr lang="ko-KR" altLang="en-US" sz="12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13" name="Rect 0"/>
            <p:cNvSpPr>
              <a:spLocks/>
            </p:cNvSpPr>
            <p:nvPr/>
          </p:nvSpPr>
          <p:spPr>
            <a:xfrm rot="0">
              <a:off x="1990090" y="1560830"/>
              <a:ext cx="180340" cy="180340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ea typeface="맑은 고딕" charset="0"/>
                </a:rPr>
                <a:t>1</a:t>
              </a:r>
              <a:endParaRPr lang="ko-KR" altLang="en-US" sz="800">
                <a:ea typeface="맑은 고딕" charset="0"/>
              </a:endParaRPr>
            </a:p>
          </p:txBody>
        </p:sp>
      </p:grpSp>
      <p:sp>
        <p:nvSpPr>
          <p:cNvPr id="114" name="도형 16"/>
          <p:cNvSpPr>
            <a:spLocks/>
          </p:cNvSpPr>
          <p:nvPr/>
        </p:nvSpPr>
        <p:spPr>
          <a:xfrm rot="0">
            <a:off x="6469380" y="3364230"/>
            <a:ext cx="3563620" cy="20935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기존의 “게임 설명”을 “게임 본문”으로 변경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- “게임 설명” 추가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8270" y="1028700"/>
            <a:ext cx="1296035" cy="5343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35FC6C-AE37-4552-B338-DBCAB55AE0A3}"/>
              </a:ext>
            </a:extLst>
          </p:cNvPr>
          <p:cNvSpPr/>
          <p:nvPr/>
        </p:nvSpPr>
        <p:spPr>
          <a:xfrm>
            <a:off x="441325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게임 수정 화면</a:t>
            </a:r>
            <a:endParaRPr lang="ko-KR" altLang="en-US" sz="800" spc="-8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1B9E7D-4A35-422E-BF0C-EC65B33F08AC}"/>
              </a:ext>
            </a:extLst>
          </p:cNvPr>
          <p:cNvSpPr/>
          <p:nvPr/>
        </p:nvSpPr>
        <p:spPr>
          <a:xfrm>
            <a:off x="8265160" y="95250"/>
            <a:ext cx="1574800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</a:p>
        </p:txBody>
      </p:sp>
      <p:graphicFrame>
        <p:nvGraphicFramePr>
          <p:cNvPr id="105" name="Group 153"/>
          <p:cNvGraphicFramePr>
            <a:graphicFrameLocks noGrp="1"/>
          </p:cNvGraphicFramePr>
          <p:nvPr/>
        </p:nvGraphicFramePr>
        <p:xfrm>
          <a:off x="7651115" y="872490"/>
          <a:ext cx="2181225" cy="5676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4950"/>
                <a:gridCol w="1946275"/>
              </a:tblGrid>
              <a:tr h="21463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수정 화면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2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타이틀 입력창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게임 타이틀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575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3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등급 셀렉트 박스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클릭하여 해당하는 등급 선택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-전체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-12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-15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 이용가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-청소년 이용 불가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썸네일 이미지(필수) - 최대 1개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에서 선택한 이미지 미리보기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5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썸네일 이미지 추가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5-1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클릭하여 썸네일로 등록할 이미지를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6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상품 가격 입력창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 하여 상품 가격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형태로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3218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7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할인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율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창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클릭 하여 할인 가격 </a:t>
                      </a:r>
                      <a:r>
                        <a:rPr lang="en-US" altLang="ko-KR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Number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형태로 입력</a:t>
                      </a: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(1%단위로 입력 가능)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미입력시 기본은 0%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- 7-1 할인이 적용된 후의 가격이 표시됨</a:t>
                      </a:r>
                      <a:endParaRPr lang="ko-KR" altLang="en-US" sz="800" kern="1200" i="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i="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입력한 칸은 아님</a:t>
                      </a:r>
                      <a:endParaRPr lang="ko-KR" altLang="en-US" kern="1200"/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8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카테고리 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 창(필수)최소 1개, 최대 4개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 8-1 체크박스 체크. 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체크박스 항목 미정.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9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소개 이미지</a:t>
                      </a: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(필수)최소 1개, 최대 5개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최대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장 까지 이미지 추가 가능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에서 산택 된 이미지 미리보기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10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게임 소개 이미지 추가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10-1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클릭하여 게임 소개에 등록할 이미지를 입력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0" indent="0" rtl="0" algn="ctr" fontAlgn="base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en-US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  <a:cs typeface="Tahoma" charset="0"/>
                        </a:rPr>
                        <a:t>11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  <a:cs typeface="Tahoma" charset="0"/>
                      </a:endParaRPr>
                    </a:p>
                  </a:txBody>
                  <a:tcPr marL="0" marR="0" marT="45720" marB="45720" anchor="ctr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개발사명 입력 창(필수)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l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"/>
                        </a:spcAft>
                        <a:buFontTx/>
                        <a:buNone/>
                      </a:pPr>
                      <a:r>
                        <a:rPr lang="ko-KR" altLang="ko-KR" sz="800" kern="1200" cap="none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기능 : 클릭 하여 개발사명 입력 </a:t>
                      </a:r>
                      <a:endParaRPr lang="ko-KR" altLang="en-US" sz="800" kern="1200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0" marT="45720" marB="45720" anchor="t">
                    <a:lnL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233A59-A1B2-4B28-B1E8-75FA3B1F9E75}"/>
              </a:ext>
            </a:extLst>
          </p:cNvPr>
          <p:cNvSpPr/>
          <p:nvPr/>
        </p:nvSpPr>
        <p:spPr>
          <a:xfrm>
            <a:off x="956310" y="34798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72000" rIns="91440" bIns="72000" rtlCol="0" anchor="ctr"/>
          <a:lstStyle/>
          <a:p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관리자 페이지 &gt; 게임 관리 </a:t>
            </a:r>
            <a:r>
              <a:rPr lang="en-US" altLang="ko-KR" sz="800" spc="-80" dirty="0">
                <a:solidFill>
                  <a:schemeClr val="tx1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800" spc="-80" dirty="0">
                <a:solidFill>
                  <a:schemeClr val="tx1"/>
                </a:solidFill>
                <a:latin typeface="맑은 고딕"/>
                <a:ea typeface="맑은 고딕"/>
              </a:rPr>
              <a:t>게임 수정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D32D7E-086F-4484-B5B3-579731FBF5F0}"/>
              </a:ext>
            </a:extLst>
          </p:cNvPr>
          <p:cNvSpPr/>
          <p:nvPr/>
        </p:nvSpPr>
        <p:spPr>
          <a:xfrm>
            <a:off x="956310" y="95250"/>
            <a:ext cx="2736215" cy="2159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pc="-80">
                <a:solidFill>
                  <a:schemeClr val="tx1"/>
                </a:solidFill>
                <a:latin typeface="맑은 고딕" panose="020B0503020000020004" pitchFamily="50" charset="-127"/>
              </a:rPr>
              <a:t>web_01</a:t>
            </a:r>
            <a:endParaRPr lang="en-US" altLang="ko-KR" sz="8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8750" y="1028700"/>
            <a:ext cx="6082665" cy="534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34185" y="2075180"/>
            <a:ext cx="3756025" cy="195453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4155" y="1089660"/>
            <a:ext cx="1104900" cy="360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>
                <a:solidFill>
                  <a:schemeClr val="tx1"/>
                </a:solidFill>
              </a:rPr>
              <a:t>메인 으로 가는 로고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70" y="19996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관리자 페이지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" y="2356485"/>
            <a:ext cx="1296035" cy="276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게임 관리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8270" y="272351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고객관리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8270" y="301244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신고</a:t>
            </a:r>
            <a:r>
              <a:rPr lang="en-US" altLang="ko-KR" sz="120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문의 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35" y="334772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뉴스 관리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8270" y="366141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배너 관리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270" y="3975100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대형 배너 관리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4935" y="6077585"/>
            <a:ext cx="12960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로그아웃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2059305"/>
            <a:ext cx="3752215" cy="1971040"/>
          </a:xfrm>
          <a:prstGeom prst="rect">
            <a:avLst/>
          </a:prstGeom>
        </p:spPr>
      </p:pic>
      <p:sp>
        <p:nvSpPr>
          <p:cNvPr id="114" name="TextBox 18"/>
          <p:cNvSpPr txBox="1"/>
          <p:nvPr/>
        </p:nvSpPr>
        <p:spPr>
          <a:xfrm>
            <a:off x="1757680" y="1659890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자유분방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410" y="1202055"/>
            <a:ext cx="189611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ea typeface="맑은 고딕"/>
              </a:rPr>
              <a:t>게임 수정 하기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34185" y="1592580"/>
            <a:ext cx="1417320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/>
          <p:cNvSpPr>
            <a:spLocks/>
          </p:cNvSpPr>
          <p:nvPr/>
        </p:nvSpPr>
        <p:spPr>
          <a:xfrm rot="0">
            <a:off x="1741170" y="4571365"/>
            <a:ext cx="3636010" cy="248285"/>
          </a:xfrm>
          <a:prstGeom prst="roundRect"/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8"/>
          <p:cNvSpPr txBox="1">
            <a:spLocks/>
          </p:cNvSpPr>
          <p:nvPr/>
        </p:nvSpPr>
        <p:spPr>
          <a:xfrm rot="0">
            <a:off x="1786255" y="4550410"/>
            <a:ext cx="359092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ea typeface="맑은 고딕" charset="0"/>
              </a:rPr>
              <a:t>                      300,000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원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121" name="TextBox 18"/>
          <p:cNvSpPr txBox="1"/>
          <p:nvPr/>
        </p:nvSpPr>
        <p:spPr>
          <a:xfrm>
            <a:off x="3040380" y="2822575"/>
            <a:ext cx="261620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이미지 </a:t>
            </a:r>
            <a:r>
              <a:rPr lang="ko-KR" altLang="en-US" sz="1200" dirty="0" err="1">
                <a:solidFill>
                  <a:schemeClr val="bg1"/>
                </a:solidFill>
                <a:ea typeface="맑은 고딕"/>
              </a:rPr>
              <a:t>이씀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54505" y="5930900"/>
            <a:ext cx="3665855" cy="421640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50280" y="176276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050280" y="246126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050280" y="3178810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050280" y="3895725"/>
            <a:ext cx="1007110" cy="636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745615" y="4083685"/>
            <a:ext cx="374459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445635" y="4070350"/>
            <a:ext cx="1057910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8"/>
          <p:cNvSpPr txBox="1"/>
          <p:nvPr/>
        </p:nvSpPr>
        <p:spPr>
          <a:xfrm>
            <a:off x="4485005" y="4082415"/>
            <a:ext cx="100901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/>
              <a:t>이미지 추가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5808345" y="4673600"/>
            <a:ext cx="1593215" cy="287020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568440" y="4673600"/>
            <a:ext cx="832485" cy="28702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TextBox 18"/>
          <p:cNvSpPr txBox="1"/>
          <p:nvPr/>
        </p:nvSpPr>
        <p:spPr>
          <a:xfrm>
            <a:off x="6492240" y="4673600"/>
            <a:ext cx="10661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이미지 추가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25645" y="1654810"/>
            <a:ext cx="61214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</a:rPr>
              <a:t>등급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4839335" y="1681480"/>
            <a:ext cx="2374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</a:rPr>
              <a:t>&lt;</a:t>
            </a:r>
            <a:endParaRPr lang="ko-KR" altLang="en-US" sz="1400" b="1" err="1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 rot="0">
            <a:off x="1741170" y="5396865"/>
            <a:ext cx="3636010" cy="288290"/>
          </a:xfrm>
          <a:prstGeom prst="roundRect"/>
          <a:noFill/>
          <a:ln w="28575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18"/>
          <p:cNvSpPr txBox="1">
            <a:spLocks/>
          </p:cNvSpPr>
          <p:nvPr/>
        </p:nvSpPr>
        <p:spPr>
          <a:xfrm rot="0">
            <a:off x="1743075" y="5426075"/>
            <a:ext cx="359092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latinLnBrk="0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ea typeface="맑은 고딕" charset="0"/>
              </a:rPr>
              <a:t> </a:t>
            </a:r>
            <a:r>
              <a:rPr lang="ko-KR" altLang="ko-KR" sz="1200">
                <a:solidFill>
                  <a:schemeClr val="bg1"/>
                </a:solidFill>
                <a:ea typeface="맑은 고딕" charset="0"/>
              </a:rPr>
              <a:t>18</a:t>
            </a:r>
            <a:r>
              <a:rPr lang="en-US" altLang="ko-KR" sz="1200">
                <a:solidFill>
                  <a:schemeClr val="bg1"/>
                </a:solidFill>
                <a:ea typeface="맑은 고딕" charset="0"/>
              </a:rPr>
              <a:t>0,000 </a:t>
            </a:r>
            <a:r>
              <a:rPr lang="ko-KR" altLang="en-US" sz="1200">
                <a:solidFill>
                  <a:schemeClr val="bg1"/>
                </a:solidFill>
                <a:ea typeface="맑은 고딕" charset="0"/>
              </a:rPr>
              <a:t>원</a:t>
            </a:r>
            <a:endParaRPr lang="ko-KR" altLang="en-US" sz="12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ED5AE0-26F3-491A-A81C-A920BB86F991}"/>
              </a:ext>
            </a:extLst>
          </p:cNvPr>
          <p:cNvSpPr/>
          <p:nvPr/>
        </p:nvSpPr>
        <p:spPr>
          <a:xfrm>
            <a:off x="1396365" y="108585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pc="-80">
                <a:latin typeface="+mn-ea"/>
              </a:rPr>
              <a:t>1</a:t>
            </a:r>
            <a:endParaRPr lang="ko-KR" altLang="en-US" sz="800" spc="-8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DDEB683-0A84-408F-A2B4-5DFF004F0A7D}"/>
              </a:ext>
            </a:extLst>
          </p:cNvPr>
          <p:cNvSpPr/>
          <p:nvPr/>
        </p:nvSpPr>
        <p:spPr>
          <a:xfrm>
            <a:off x="1629410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2</a:t>
            </a:r>
            <a:endParaRPr lang="ko-KR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0E5C7E8-721F-4D7F-8E88-1984B8B4BBE9}"/>
              </a:ext>
            </a:extLst>
          </p:cNvPr>
          <p:cNvSpPr/>
          <p:nvPr/>
        </p:nvSpPr>
        <p:spPr>
          <a:xfrm>
            <a:off x="4450715" y="153479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3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45C2A82-B093-47C7-A770-6288C62A8B1E}"/>
              </a:ext>
            </a:extLst>
          </p:cNvPr>
          <p:cNvSpPr/>
          <p:nvPr/>
        </p:nvSpPr>
        <p:spPr>
          <a:xfrm>
            <a:off x="1671320" y="198310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4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EA4A42C-B0D3-4A42-A928-11FCD0F4A57C}"/>
              </a:ext>
            </a:extLst>
          </p:cNvPr>
          <p:cNvSpPr/>
          <p:nvPr/>
        </p:nvSpPr>
        <p:spPr>
          <a:xfrm>
            <a:off x="1670685" y="40360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EFDD2C0-480B-4E46-B770-581DC8B9B90F}"/>
              </a:ext>
            </a:extLst>
          </p:cNvPr>
          <p:cNvSpPr/>
          <p:nvPr/>
        </p:nvSpPr>
        <p:spPr>
          <a:xfrm>
            <a:off x="4354830" y="4070985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ea typeface="맑은 고딕"/>
              </a:rPr>
              <a:t>5-1</a:t>
            </a:r>
          </a:p>
        </p:txBody>
      </p:sp>
      <p:sp>
        <p:nvSpPr>
          <p:cNvPr id="61" name="타원 60"/>
          <p:cNvSpPr>
            <a:spLocks/>
          </p:cNvSpPr>
          <p:nvPr/>
        </p:nvSpPr>
        <p:spPr>
          <a:xfrm rot="0">
            <a:off x="1687830" y="4463415"/>
            <a:ext cx="180340" cy="18415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ea typeface="맑은 고딕" charset="0"/>
              </a:rPr>
              <a:t>6</a:t>
            </a:r>
            <a:endParaRPr lang="ko-KR" altLang="en-US" sz="800">
              <a:ea typeface="맑은 고딕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>
          <a:xfrm rot="0">
            <a:off x="1678305" y="5293995"/>
            <a:ext cx="180340" cy="180340"/>
          </a:xfrm>
          <a:prstGeom prst="ellipse"/>
          <a:solidFill>
            <a:srgbClr val="FF505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45720" rIns="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00" spc="-70">
                <a:ea typeface="맑은 고딕" charset="0"/>
              </a:rPr>
              <a:t>7</a:t>
            </a:r>
            <a:endParaRPr lang="ko-KR" altLang="en-US" sz="800"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E7D72-7B2F-438F-82FF-ADF7DD1F68EA}"/>
              </a:ext>
            </a:extLst>
          </p:cNvPr>
          <p:cNvSpPr txBox="1"/>
          <p:nvPr/>
        </p:nvSpPr>
        <p:spPr>
          <a:xfrm>
            <a:off x="1863090" y="5926455"/>
            <a:ext cx="3557270" cy="431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rgbClr val="A5A5A5"/>
                </a:solidFill>
                <a:ea typeface="맑은 고딕"/>
              </a:rPr>
              <a:t>전략게임     시뮬레이션     슈팅게임      어쩌고</a:t>
            </a:r>
          </a:p>
          <a:p>
            <a:r>
              <a:rPr lang="ko-KR" altLang="en-US" sz="1100" dirty="0">
                <a:solidFill>
                  <a:srgbClr val="A5A5A5"/>
                </a:solidFill>
                <a:ea typeface="맑은 고딕"/>
              </a:rPr>
              <a:t>저쩌고        아직              미정            미정</a:t>
            </a:r>
          </a:p>
        </p:txBody>
      </p:sp>
      <p:sp>
        <p:nvSpPr>
          <p:cNvPr id="77" name="TextBox 18">
            <a:extLst>
              <a:ext uri="{FF2B5EF4-FFF2-40B4-BE49-F238E27FC236}">
                <a16:creationId xmlns:a16="http://schemas.microsoft.com/office/drawing/2014/main" id="{5EC439E5-FF43-4B81-8994-961D3401D9D2}"/>
              </a:ext>
            </a:extLst>
          </p:cNvPr>
          <p:cNvSpPr txBox="1"/>
          <p:nvPr/>
        </p:nvSpPr>
        <p:spPr>
          <a:xfrm>
            <a:off x="3310255" y="1677035"/>
            <a:ext cx="115824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bg1"/>
                </a:solidFill>
                <a:ea typeface="맑은 고딕"/>
              </a:rPr>
              <a:t>호사</a:t>
            </a:r>
          </a:p>
        </p:txBody>
      </p:sp>
      <p:sp>
        <p:nvSpPr>
          <p:cNvPr id="78" name="모서리가 둥근 직사각형 21">
            <a:extLst>
              <a:ext uri="{FF2B5EF4-FFF2-40B4-BE49-F238E27FC236}">
                <a16:creationId xmlns:a16="http://schemas.microsoft.com/office/drawing/2014/main" id="{2CA2EF4C-980E-42F9-AAE8-2B8EF3E0B24C}"/>
              </a:ext>
            </a:extLst>
          </p:cNvPr>
          <p:cNvSpPr/>
          <p:nvPr/>
        </p:nvSpPr>
        <p:spPr>
          <a:xfrm>
            <a:off x="3269615" y="1592580"/>
            <a:ext cx="1202055" cy="38163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9C12E9-5D3C-46E0-8163-F9E8E0EA3B43}"/>
              </a:ext>
            </a:extLst>
          </p:cNvPr>
          <p:cNvSpPr/>
          <p:nvPr/>
        </p:nvSpPr>
        <p:spPr>
          <a:xfrm>
            <a:off x="318198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>
                <a:latin typeface="맑은 고딕"/>
                <a:ea typeface="맑은 고딕"/>
              </a:rPr>
              <a:t>11</a:t>
            </a:r>
            <a:endParaRPr lang="ko-KR"/>
          </a:p>
        </p:txBody>
      </p:sp>
      <p:sp>
        <p:nvSpPr>
          <p:cNvPr id="38" name="직사각형 37"/>
          <p:cNvSpPr/>
          <p:nvPr/>
        </p:nvSpPr>
        <p:spPr>
          <a:xfrm>
            <a:off x="3970655" y="1871345"/>
            <a:ext cx="1362710" cy="1072515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70655" y="1890395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전체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5" name="TextBox 144"/>
          <p:cNvSpPr txBox="1"/>
          <p:nvPr/>
        </p:nvSpPr>
        <p:spPr>
          <a:xfrm>
            <a:off x="3970655" y="2147570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12</a:t>
            </a:r>
            <a:r>
              <a:rPr lang="ko-KR" altLang="en-US" sz="1000" b="1"/>
              <a:t>세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6" name="TextBox 145"/>
          <p:cNvSpPr txBox="1"/>
          <p:nvPr/>
        </p:nvSpPr>
        <p:spPr>
          <a:xfrm>
            <a:off x="3970655" y="2397125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15</a:t>
            </a:r>
            <a:r>
              <a:rPr lang="ko-KR" altLang="en-US" sz="1000" b="1"/>
              <a:t>세 </a:t>
            </a:r>
            <a:r>
              <a:rPr lang="ko-KR" altLang="en-US" sz="1000" b="1" err="1"/>
              <a:t>이용가</a:t>
            </a:r>
            <a:endParaRPr lang="ko-KR" altLang="en-US" sz="1000" b="1"/>
          </a:p>
        </p:txBody>
      </p:sp>
      <p:sp>
        <p:nvSpPr>
          <p:cNvPr id="147" name="TextBox 146"/>
          <p:cNvSpPr txBox="1"/>
          <p:nvPr/>
        </p:nvSpPr>
        <p:spPr>
          <a:xfrm>
            <a:off x="3970655" y="2620010"/>
            <a:ext cx="135509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청소년 이용 불가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4010660" y="2136775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010660" y="2393950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4010660" y="2613025"/>
            <a:ext cx="12877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FDCA7F9-4333-4BA9-BE4D-D6C432C0D477}"/>
              </a:ext>
            </a:extLst>
          </p:cNvPr>
          <p:cNvSpPr/>
          <p:nvPr/>
        </p:nvSpPr>
        <p:spPr>
          <a:xfrm>
            <a:off x="1660525" y="583946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6DB06E4-573B-4EA6-8BED-E05A7D7EB8C8}"/>
              </a:ext>
            </a:extLst>
          </p:cNvPr>
          <p:cNvSpPr/>
          <p:nvPr/>
        </p:nvSpPr>
        <p:spPr>
          <a:xfrm>
            <a:off x="1608455" y="598551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8-1</a:t>
            </a:r>
            <a:endParaRPr lang="ko-KR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718FD93-A30B-4F1F-9792-547C2EEA8009}"/>
              </a:ext>
            </a:extLst>
          </p:cNvPr>
          <p:cNvSpPr/>
          <p:nvPr/>
        </p:nvSpPr>
        <p:spPr>
          <a:xfrm>
            <a:off x="5781675" y="149987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9</a:t>
            </a:r>
            <a:endParaRPr lang="ko-KR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BD5B0C0-8D33-4B0C-96A1-28519B8B405F}"/>
              </a:ext>
            </a:extLst>
          </p:cNvPr>
          <p:cNvSpPr/>
          <p:nvPr/>
        </p:nvSpPr>
        <p:spPr>
          <a:xfrm>
            <a:off x="5694045" y="4631690"/>
            <a:ext cx="179705" cy="179705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10</a:t>
            </a:r>
            <a:endParaRPr lang="ko-KR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59903A1-A368-4399-8DAE-87D0B5B39802}"/>
              </a:ext>
            </a:extLst>
          </p:cNvPr>
          <p:cNvSpPr/>
          <p:nvPr/>
        </p:nvSpPr>
        <p:spPr>
          <a:xfrm>
            <a:off x="6494780" y="4588510"/>
            <a:ext cx="274955" cy="13716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ko-KR" sz="800" spc="-80" dirty="0">
                <a:ea typeface="맑은 고딕"/>
              </a:rPr>
              <a:t>10-1</a:t>
            </a:r>
            <a:endParaRPr lang="ko-KR" dirty="0"/>
          </a:p>
        </p:txBody>
      </p:sp>
      <p:sp>
        <p:nvSpPr>
          <p:cNvPr id="80" name="TextBox 18">
            <a:extLst>
              <a:ext uri="{FF2B5EF4-FFF2-40B4-BE49-F238E27FC236}">
                <a16:creationId xmlns:a16="http://schemas.microsoft.com/office/drawing/2014/main" id="{CA0F7D47-2B34-41FE-AD76-B33F7F7C64A2}"/>
              </a:ext>
            </a:extLst>
          </p:cNvPr>
          <p:cNvSpPr txBox="1"/>
          <p:nvPr/>
        </p:nvSpPr>
        <p:spPr>
          <a:xfrm>
            <a:off x="1670685" y="1426845"/>
            <a:ext cx="120142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bg1"/>
                </a:solidFill>
              </a:rPr>
              <a:t>게임 타이틀 입력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3D3BBA35-FBD8-4EB1-890F-C3C8994A1541}"/>
              </a:ext>
            </a:extLst>
          </p:cNvPr>
          <p:cNvSpPr txBox="1"/>
          <p:nvPr/>
        </p:nvSpPr>
        <p:spPr>
          <a:xfrm>
            <a:off x="3215005" y="139255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개발사명 입력</a:t>
            </a: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1F5B48A1-F96E-4230-90F7-DD7DA1638F67}"/>
              </a:ext>
            </a:extLst>
          </p:cNvPr>
          <p:cNvSpPr txBox="1"/>
          <p:nvPr/>
        </p:nvSpPr>
        <p:spPr>
          <a:xfrm>
            <a:off x="4352925" y="1418590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등급선택</a:t>
            </a:r>
          </a:p>
        </p:txBody>
      </p:sp>
      <p:sp>
        <p:nvSpPr>
          <p:cNvPr id="91" name="TextBox 18">
            <a:extLst>
              <a:ext uri="{FF2B5EF4-FFF2-40B4-BE49-F238E27FC236}">
                <a16:creationId xmlns:a16="http://schemas.microsoft.com/office/drawing/2014/main" id="{0C273CCF-BF2D-445F-8BFC-F941982D942F}"/>
              </a:ext>
            </a:extLst>
          </p:cNvPr>
          <p:cNvSpPr txBox="1"/>
          <p:nvPr/>
        </p:nvSpPr>
        <p:spPr>
          <a:xfrm>
            <a:off x="1745615" y="1970405"/>
            <a:ext cx="1201420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썸네일 선택</a:t>
            </a: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63C16A33-6856-4795-9C83-751F4C8A5B88}"/>
              </a:ext>
            </a:extLst>
          </p:cNvPr>
          <p:cNvSpPr txBox="1"/>
          <p:nvPr/>
        </p:nvSpPr>
        <p:spPr>
          <a:xfrm>
            <a:off x="5904230" y="1504315"/>
            <a:ext cx="13392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게임소개 이미지 선택</a:t>
            </a:r>
          </a:p>
        </p:txBody>
      </p:sp>
      <p:sp>
        <p:nvSpPr>
          <p:cNvPr id="93" name="TextBox 18"/>
          <p:cNvSpPr txBox="1">
            <a:spLocks/>
          </p:cNvSpPr>
          <p:nvPr/>
        </p:nvSpPr>
        <p:spPr>
          <a:xfrm rot="0">
            <a:off x="1762125" y="4377055"/>
            <a:ext cx="1202055" cy="230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상품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가격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 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입력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94" name="TextBox 18"/>
          <p:cNvSpPr txBox="1">
            <a:spLocks/>
          </p:cNvSpPr>
          <p:nvPr/>
        </p:nvSpPr>
        <p:spPr>
          <a:xfrm rot="0">
            <a:off x="1761490" y="5166360"/>
            <a:ext cx="1202055" cy="230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>
            <a:lvl1pPr marL="0" indent="0" rtl="0" algn="l" defTabSz="91440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defTabSz="914400" eaLnBrk="1" latinLnBrk="1" hangingPunct="1" lvl="2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defTabSz="914400" eaLnBrk="1" latinLnBrk="1" hangingPunct="1" lvl="3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defTabSz="914400" eaLnBrk="1" latinLnBrk="1" hangingPunct="1" lvl="4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할인</a:t>
            </a:r>
            <a:r>
              <a:rPr lang="ko-KR" altLang="en-US" sz="900">
                <a:solidFill>
                  <a:schemeClr val="bg1"/>
                </a:solidFill>
                <a:ea typeface="맑은 고딕" charset="0"/>
              </a:rPr>
              <a:t>된 가격</a:t>
            </a:r>
            <a:endParaRPr lang="ko-KR" altLang="en-US" sz="900">
              <a:solidFill>
                <a:schemeClr val="bg1"/>
              </a:solidFill>
              <a:ea typeface="맑은 고딕" charset="0"/>
            </a:endParaRPr>
          </a:p>
        </p:txBody>
      </p:sp>
      <p:sp>
        <p:nvSpPr>
          <p:cNvPr id="95" name="TextBox 18">
            <a:extLst>
              <a:ext uri="{FF2B5EF4-FFF2-40B4-BE49-F238E27FC236}">
                <a16:creationId xmlns:a16="http://schemas.microsoft.com/office/drawing/2014/main" id="{202BA8A3-9B54-4E4B-BD11-353F7B6EDFD6}"/>
              </a:ext>
            </a:extLst>
          </p:cNvPr>
          <p:cNvSpPr txBox="1"/>
          <p:nvPr/>
        </p:nvSpPr>
        <p:spPr>
          <a:xfrm>
            <a:off x="1769745" y="5722620"/>
            <a:ext cx="3142615" cy="231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bg1"/>
                </a:solidFill>
                <a:ea typeface="맑은 고딕"/>
              </a:rPr>
              <a:t>카테고리 선택(최소 1개 선택, 최대 4개 선택)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D565E4-2321-4E7C-A07F-15A9ACAD72AD}"/>
              </a:ext>
            </a:extLst>
          </p:cNvPr>
          <p:cNvGrpSpPr/>
          <p:nvPr/>
        </p:nvGrpSpPr>
        <p:grpSpPr>
          <a:xfrm>
            <a:off x="1782445" y="5916295"/>
            <a:ext cx="215900" cy="220980"/>
            <a:chOff x="1782445" y="5916295"/>
            <a:chExt cx="215900" cy="2209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C063E6-0325-40C3-8C35-540843443A88}"/>
                </a:ext>
              </a:extLst>
            </p:cNvPr>
            <p:cNvSpPr/>
            <p:nvPr/>
          </p:nvSpPr>
          <p:spPr>
            <a:xfrm>
              <a:off x="1791970" y="5994400"/>
              <a:ext cx="144145" cy="142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D10BE0-91A6-4190-9EBA-652EB9096158}"/>
                </a:ext>
              </a:extLst>
            </p:cNvPr>
            <p:cNvCxnSpPr/>
            <p:nvPr/>
          </p:nvCxnSpPr>
          <p:spPr>
            <a:xfrm>
              <a:off x="1782445" y="5976620"/>
              <a:ext cx="7175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783C973-91D5-4090-B53F-BF3922ABE05C}"/>
                </a:ext>
              </a:extLst>
            </p:cNvPr>
            <p:cNvCxnSpPr/>
            <p:nvPr/>
          </p:nvCxnSpPr>
          <p:spPr>
            <a:xfrm flipH="1">
              <a:off x="1854200" y="5916295"/>
              <a:ext cx="144145" cy="16256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CBF3B15-2732-40FA-AFE1-90A62BD76569}"/>
              </a:ext>
            </a:extLst>
          </p:cNvPr>
          <p:cNvSpPr/>
          <p:nvPr/>
        </p:nvSpPr>
        <p:spPr>
          <a:xfrm>
            <a:off x="2618740" y="59861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3543935" y="59861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4394200" y="5956300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1793240" y="614235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C84B152-7769-4F66-992D-BC8EEB3664F3}"/>
              </a:ext>
            </a:extLst>
          </p:cNvPr>
          <p:cNvSpPr/>
          <p:nvPr/>
        </p:nvSpPr>
        <p:spPr>
          <a:xfrm>
            <a:off x="2592070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7CD853-79AE-4815-A42A-6F5267FE99C2}"/>
              </a:ext>
            </a:extLst>
          </p:cNvPr>
          <p:cNvSpPr/>
          <p:nvPr/>
        </p:nvSpPr>
        <p:spPr>
          <a:xfrm>
            <a:off x="3539490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2F809F-C572-48F7-A233-ADF34C853B99}"/>
              </a:ext>
            </a:extLst>
          </p:cNvPr>
          <p:cNvSpPr/>
          <p:nvPr/>
        </p:nvSpPr>
        <p:spPr>
          <a:xfrm>
            <a:off x="4393565" y="6138545"/>
            <a:ext cx="144145" cy="142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AAC9A4A4-118D-45D0-B03F-CA5380EB39DB}"/>
              </a:ext>
            </a:extLst>
          </p:cNvPr>
          <p:cNvSpPr txBox="1"/>
          <p:nvPr/>
        </p:nvSpPr>
        <p:spPr>
          <a:xfrm>
            <a:off x="1854835" y="4102100"/>
            <a:ext cx="254635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C:\Users\Documents\카카오톡</a:t>
            </a:r>
            <a:endParaRPr lang="en-US" altLang="ko-KR" sz="120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96" name="TextBox 18">
            <a:extLst>
              <a:ext uri="{FF2B5EF4-FFF2-40B4-BE49-F238E27FC236}">
                <a16:creationId xmlns:a16="http://schemas.microsoft.com/office/drawing/2014/main" id="{4F39C644-B9DE-4EB6-8C16-DF4CE0FCAFAD}"/>
              </a:ext>
            </a:extLst>
          </p:cNvPr>
          <p:cNvSpPr txBox="1"/>
          <p:nvPr/>
        </p:nvSpPr>
        <p:spPr>
          <a:xfrm>
            <a:off x="5659755" y="4680585"/>
            <a:ext cx="949960" cy="276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rgbClr val="FFFFFF"/>
                </a:solidFill>
                <a:ea typeface="+mn-lt"/>
                <a:cs typeface="+mn-lt"/>
              </a:rPr>
              <a:t>C:\Users</a:t>
            </a:r>
            <a:endParaRPr lang="en-US" altLang="ko-KR" sz="1200" dirty="0">
              <a:solidFill>
                <a:srgbClr val="FFFFFF"/>
              </a:solidFill>
              <a:ea typeface="맑은 고딕"/>
            </a:endParaRPr>
          </a:p>
        </p:txBody>
      </p:sp>
      <p:grpSp>
        <p:nvGrpSpPr>
          <p:cNvPr id="160" name="그룹 26"/>
          <p:cNvGrpSpPr/>
          <p:nvPr/>
        </p:nvGrpSpPr>
        <p:grpSpPr>
          <a:xfrm rot="0">
            <a:off x="1264920" y="4785995"/>
            <a:ext cx="4119245" cy="452120"/>
            <a:chOff x="1264920" y="4785995"/>
            <a:chExt cx="4119245" cy="452120"/>
          </a:xfrm>
        </p:grpSpPr>
        <p:grpSp>
          <p:nvGrpSpPr>
            <p:cNvPr id="161" name="그룹 23"/>
            <p:cNvGrpSpPr/>
            <p:nvPr/>
          </p:nvGrpSpPr>
          <p:grpSpPr>
            <a:xfrm rot="0">
              <a:off x="1264920" y="4961255"/>
              <a:ext cx="4119245" cy="276860"/>
              <a:chOff x="1264920" y="4961255"/>
              <a:chExt cx="4119245" cy="276860"/>
            </a:xfrm>
          </p:grpSpPr>
          <p:sp>
            <p:nvSpPr>
              <p:cNvPr id="162" name="도형 21"/>
              <p:cNvSpPr>
                <a:spLocks/>
              </p:cNvSpPr>
              <p:nvPr/>
            </p:nvSpPr>
            <p:spPr>
              <a:xfrm rot="0">
                <a:off x="1746250" y="4987925"/>
                <a:ext cx="3636010" cy="213360"/>
              </a:xfrm>
              <a:prstGeom prst="roundRect"/>
              <a:noFill/>
              <a:ln w="28575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numCol="1" vert="horz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3" name="텍스트 상자 22"/>
              <p:cNvSpPr txBox="1">
                <a:spLocks/>
              </p:cNvSpPr>
              <p:nvPr/>
            </p:nvSpPr>
            <p:spPr>
              <a:xfrm rot="0">
                <a:off x="1264920" y="4961255"/>
                <a:ext cx="4119245" cy="276860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>
                <a:lvl1pPr marL="0" indent="0" rtl="0" algn="l" defTabSz="91440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rtl="0" algn="l" defTabSz="914400" eaLnBrk="1" latinLnBrk="1" hangingPunct="1" lvl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rtl="0" algn="l" defTabSz="914400" eaLnBrk="1" latinLnBrk="1" hangingPunct="1" lvl="2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rtl="0" algn="l" defTabSz="914400" eaLnBrk="1" latinLnBrk="1" hangingPunct="1" lvl="3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rtl="0" algn="l" defTabSz="914400" eaLnBrk="1" latinLnBrk="1" hangingPunct="1" lvl="4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rtl="0" algn="l" defTabSz="914400" eaLnBrk="1" latinLnBrk="1" hangingPunct="1" lvl="5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rtl="0" algn="l" defTabSz="914400" eaLnBrk="1" latinLnBrk="1" hangingPunct="1" lvl="6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rtl="0" algn="l" defTabSz="914400" eaLnBrk="1" latinLnBrk="1" hangingPunct="1" lvl="7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rtl="0" algn="l" defTabSz="914400" eaLnBrk="1" latinLnBrk="1" hangingPunct="1" lvl="8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latinLnBrk="0">
                  <a:buFontTx/>
                  <a:buNone/>
                </a:pPr>
                <a:r>
                  <a:rPr lang="en-US" altLang="ko-KR" sz="1200">
                    <a:solidFill>
                      <a:schemeClr val="bg1"/>
                    </a:solidFill>
                    <a:ea typeface="맑은 고딕" charset="0"/>
                  </a:rPr>
                  <a:t>                      </a:t>
                </a:r>
                <a:r>
                  <a:rPr lang="ko-KR" altLang="ko-KR" sz="1200">
                    <a:solidFill>
                      <a:schemeClr val="bg1"/>
                    </a:solidFill>
                    <a:ea typeface="맑은 고딕" charset="0"/>
                  </a:rPr>
                  <a:t>40 %</a:t>
                </a:r>
                <a:endParaRPr lang="ko-KR" altLang="en-US" sz="1200">
                  <a:solidFill>
                    <a:schemeClr val="bg1"/>
                  </a:solidFill>
                  <a:ea typeface="맑은 고딕" charset="0"/>
                </a:endParaRPr>
              </a:p>
            </p:txBody>
          </p:sp>
        </p:grpSp>
        <p:sp>
          <p:nvSpPr>
            <p:cNvPr id="164" name="텍스트 상자 24"/>
            <p:cNvSpPr txBox="1">
              <a:spLocks/>
            </p:cNvSpPr>
            <p:nvPr/>
          </p:nvSpPr>
          <p:spPr>
            <a:xfrm rot="0">
              <a:off x="1755140" y="4785995"/>
              <a:ext cx="1203960" cy="2305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rtl="0" algn="l" defTabSz="91440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1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1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1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1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1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1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1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1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FontTx/>
                <a:buNone/>
              </a:pPr>
              <a:r>
                <a:rPr lang="ko-KR" altLang="en-US" sz="900">
                  <a:solidFill>
                    <a:schemeClr val="bg1"/>
                  </a:solidFill>
                  <a:ea typeface="맑은 고딕" charset="0"/>
                </a:rPr>
                <a:t>적용할 할인율 입력</a:t>
              </a:r>
              <a:endParaRPr lang="ko-KR" altLang="en-US" sz="900">
                <a:solidFill>
                  <a:schemeClr val="bg1"/>
                </a:solidFill>
                <a:ea typeface="맑은 고딕" charset="0"/>
              </a:endParaRPr>
            </a:p>
          </p:txBody>
        </p:sp>
        <p:sp>
          <p:nvSpPr>
            <p:cNvPr id="165" name="도형 25"/>
            <p:cNvSpPr>
              <a:spLocks/>
            </p:cNvSpPr>
            <p:nvPr/>
          </p:nvSpPr>
          <p:spPr>
            <a:xfrm rot="0">
              <a:off x="1673225" y="4830445"/>
              <a:ext cx="191770" cy="173355"/>
            </a:xfrm>
            <a:prstGeom prst="ellipse"/>
            <a:solidFill>
              <a:srgbClr val="FF505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45720" rIns="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800" spc="-70">
                  <a:ea typeface="맑은 고딕" charset="0"/>
                </a:rPr>
                <a:t>7</a:t>
              </a:r>
              <a:endParaRPr lang="ko-KR" altLang="en-US" sz="800"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68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0" rIns="0" rtlCol="0" anchor="ctr"/>
      <a:lstStyle>
        <a:defPPr algn="ctr">
          <a:defRPr sz="9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1144</Paragraphs>
  <Words>2637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SiwanCom_13</dc:creator>
  <cp:lastModifiedBy>로 로</cp:lastModifiedBy>
  <dc:title>PowerPoint 프레젠테이션</dc:title>
  <cp:version>9.103.88.44548</cp:version>
  <dcterms:modified xsi:type="dcterms:W3CDTF">2021-06-18T07:39:50Z</dcterms:modified>
</cp:coreProperties>
</file>