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0" r:id="rId6"/>
    <p:sldId id="261" r:id="rId7"/>
    <p:sldId id="264" r:id="rId8"/>
    <p:sldId id="265" r:id="rId9"/>
    <p:sldId id="272" r:id="rId10"/>
    <p:sldId id="273" r:id="rId11"/>
    <p:sldId id="274" r:id="rId12"/>
    <p:sldId id="275" r:id="rId13"/>
    <p:sldId id="266" r:id="rId14"/>
    <p:sldId id="276" r:id="rId15"/>
    <p:sldId id="277" r:id="rId16"/>
    <p:sldId id="278" r:id="rId17"/>
    <p:sldId id="279" r:id="rId18"/>
    <p:sldId id="280" r:id="rId19"/>
    <p:sldId id="281" r:id="rId20"/>
    <p:sldId id="282" r:id="rId21"/>
    <p:sldId id="284" r:id="rId22"/>
    <p:sldId id="262" r:id="rId23"/>
    <p:sldId id="271" r:id="rId24"/>
    <p:sldId id="263" r:id="rId25"/>
    <p:sldId id="267" r:id="rId26"/>
    <p:sldId id="268" r:id="rId27"/>
    <p:sldId id="285" r:id="rId28"/>
    <p:sldId id="269" r:id="rId29"/>
    <p:sldId id="270" r:id="rId30"/>
  </p:sldIdLst>
  <p:sldSz cx="18288000" cy="10287000"/>
  <p:notesSz cx="6858000" cy="9144000"/>
  <p:embeddedFontLst>
    <p:embeddedFont>
      <p:font typeface="Aptos Narrow" panose="020B0004020202020204"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Montserrat Ultra-Bold"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en Ben Brahim" initials="HB" lastIdx="19" clrIdx="0">
    <p:extLst>
      <p:ext uri="{19B8F6BF-5375-455C-9EA6-DF929625EA0E}">
        <p15:presenceInfo xmlns:p15="http://schemas.microsoft.com/office/powerpoint/2012/main" userId="5503d823a41fe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9T09:43:38.156" idx="1">
    <p:pos x="6309" y="4457"/>
    <p:text>De montesquieu</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4-02-09T21:05:05.507" idx="15">
    <p:pos x="10304" y="3228"/>
    <p:text>On voit bien à travers le graphique l’inégalité dans la répartition du chiffre d’affaires entre les clients. Et pour confirmer cela on calculera l'indice de Gini qui est un nombre compris entre 0 et 1, où 0 représente l'égalité parfaite (tous les clients participent de la même manière au chiffre d'affaires) et 1 représente l'inégalité maximale (un client participe seul au chiffre d'affaires et les autres non).</p:text>
    <p:extLst>
      <p:ext uri="{C676402C-5697-4E1C-873F-D02D1690AC5C}">
        <p15:threadingInfo xmlns:p15="http://schemas.microsoft.com/office/powerpoint/2012/main" timeZoneBias="-60"/>
      </p:ext>
    </p:extLst>
  </p:cm>
  <p:cm authorId="1" dt="2024-02-09T21:07:32.506" idx="16">
    <p:pos x="7977" y="1606"/>
    <p:text>D'après la courbe et l'indice de Gini qui est de 0,4 on peut résumer qu'il existe une faible inégalité dans la répartition cumulée du prix par rapport à l'égale répartition.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4-02-09T21:15:46.729" idx="17">
    <p:pos x="10" y="10"/>
    <p:text>On constate que le chiffre d'affaires a été légèrement stable entre le 03/2021 et le 07/2021, mais il a accusé une baisse brutale en 10/2021 pour remonter en 11/2021 avec un petit pic vers le 03/2022 pour finalement se stabiliser depuis le 04/2022 et jusqu'au 03/2023 (légèrement supérieur à 16 000 euros par jour)</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4-02-09T21:17:24.742" idx="19">
    <p:pos x="106" y="106"/>
    <p:text>Selon la segmentation RFM, les deux catégories dominantes de clients sont les Autres et les Clients Fidèles.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09T09:47:06.051" idx="2">
    <p:pos x="7433" y="2386"/>
    <p:text>Lapage, une entreprise qui était à l'origine une librairie physique avec plusieurs points de vente et vu le succès de certains de ses produits et l'enthousiasme de ses clients, elle a décidé il y a 2 ans d'ouvrir un site de vente en ligne, ou je suis recruté pour aider le structure mieux comprendre ses données. J'agis en tant que Data Analyst pour faire le point sur l'activité..</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2-09T10:22:13.411" idx="3">
    <p:pos x="8517" y="3429"/>
    <p:text>Nous avons obtenu une base de données composée de 8 colonnes et 679 111 lignes sans aucune valeur manquante.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2-09T11:13:46.769" idx="5">
    <p:pos x="7087" y="2834"/>
    <p:text>Comme nous l’avons déjà remarqué, la variable prix présente des valeurs statistiques aberrantes et ne suit pas une loi normale.
Pour confirmer la non-normalité de la variable 'prix' nous appliquerons un test statistique : le test Shapiro_Wilk.
Le test de Shapiro-Wilk est un test d'hypothèse qui évalue si un ensemble de données est normalement distribué. Il évalue les données d'un échantillon avec l'hypothèse nulle que l'ensemble de données est normalement distribué. Une valeur p élevée indique que l’ensemble de données est normalement distribué, une valeur p faible indique qu’il n’est pas normalement distribué.
Nous partirons donc d'une hypothèse nulle (H0) qui est : la variable 'prix' suit une loi normale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02-09T11:19:34.338" idx="6">
    <p:pos x="8997" y="1605"/>
    <p:text>Pour la variable 'date' on a commencé par changer son type d'objet à datetime</p:text>
    <p:extLst>
      <p:ext uri="{C676402C-5697-4E1C-873F-D02D1690AC5C}">
        <p15:threadingInfo xmlns:p15="http://schemas.microsoft.com/office/powerpoint/2012/main" timeZoneBias="-60"/>
      </p:ext>
    </p:extLst>
  </p:cm>
  <p:cm authorId="1" dt="2024-02-09T14:42:00.453" idx="7">
    <p:pos x="10" y="10"/>
    <p:text>On remarque que la p_value &lt; 0,05 donc l'hypothèse nulle H0 est rejetée et la variable 'date' ne suit pas une distribution normale.</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02-09T15:28:47.221" idx="9">
    <p:pos x="5321" y="2043"/>
    <p:text>Dans nos données, nous remarquons une légère corrélation entre les deux variables prix et catégorie et une corrélation négative entre les variables prix et âge.</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4-02-09T15:34:13.817" idx="10">
    <p:pos x="5170" y="2921"/>
    <p:text>On note que les produits de catégorie 2 ont les prix les plus élevés entre les différentes catégories.</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4-02-09T15:38:35.747" idx="11">
    <p:pos x="6144" y="3607"/>
    <p:text>Le p_value=0 indique que nous pouvons rejeter l'hypothèse nulle d'absence de corrélation significative.
Cela peut être interprété comme l’existence d’une relation entre les variables.</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4-02-09T15:55:57.784" idx="13">
    <p:pos x="10" y="10"/>
    <p:text>Il existe une association significative entre « sexe » et « catégorie » (l'hypothèse nulle est rejetée).</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comments" Target="../comments/comment5.xml"/><Relationship Id="rId5" Type="http://schemas.openxmlformats.org/officeDocument/2006/relationships/image" Target="../media/image4.svg"/><Relationship Id="rId10" Type="http://schemas.openxmlformats.org/officeDocument/2006/relationships/image" Target="../media/image33.png"/><Relationship Id="rId4" Type="http://schemas.openxmlformats.org/officeDocument/2006/relationships/image" Target="../media/image3.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image" Target="../media/image2.sv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image" Target="../media/image2.svg"/><Relationship Id="rId7"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comments" Target="../comments/comment1.xml"/><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45.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13.svg"/><Relationship Id="rId12" Type="http://schemas.openxmlformats.org/officeDocument/2006/relationships/comments" Target="../comments/comment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46.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comments" Target="../comments/comment10.xml"/><Relationship Id="rId4" Type="http://schemas.openxmlformats.org/officeDocument/2006/relationships/image" Target="../media/image3.png"/><Relationship Id="rId9"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svg"/><Relationship Id="rId7"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comments" Target="../comments/comment11.xml"/><Relationship Id="rId4" Type="http://schemas.openxmlformats.org/officeDocument/2006/relationships/image" Target="../media/image3.png"/><Relationship Id="rId9"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comments" Target="../comments/comment12.xml"/><Relationship Id="rId4" Type="http://schemas.openxmlformats.org/officeDocument/2006/relationships/image" Target="../media/image3.png"/><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53.png"/><Relationship Id="rId4" Type="http://schemas.openxmlformats.org/officeDocument/2006/relationships/image" Target="../media/image3.png"/><Relationship Id="rId9" Type="http://schemas.openxmlformats.org/officeDocument/2006/relationships/image" Target="../media/image52.pn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23.png"/><Relationship Id="rId2" Type="http://schemas.openxmlformats.org/officeDocument/2006/relationships/image" Target="../media/image54.jpe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9.png"/><Relationship Id="rId5" Type="http://schemas.openxmlformats.org/officeDocument/2006/relationships/image" Target="../media/image16.png"/><Relationship Id="rId10" Type="http://schemas.openxmlformats.org/officeDocument/2006/relationships/image" Target="../media/image28.svg"/><Relationship Id="rId4" Type="http://schemas.openxmlformats.org/officeDocument/2006/relationships/image" Target="../media/image15.svg"/><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21.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13.svg"/><Relationship Id="rId12"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2.jpe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5.svg"/><Relationship Id="rId7"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omments" Target="../comments/comment3.xml"/><Relationship Id="rId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26.sv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5.svg"/><Relationship Id="rId7"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28.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9.jpe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comments" Target="../comments/comment4.xml"/><Relationship Id="rId4" Type="http://schemas.openxmlformats.org/officeDocument/2006/relationships/image" Target="../media/image3.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a:off x="11522307" y="-4393257"/>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19340" y="4704661"/>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9923802" y="1073447"/>
            <a:ext cx="7335498" cy="412750"/>
          </a:xfrm>
          <a:prstGeom prst="rect">
            <a:avLst/>
          </a:prstGeom>
        </p:spPr>
        <p:txBody>
          <a:bodyPr lIns="0" tIns="0" rIns="0" bIns="0" rtlCol="0" anchor="t">
            <a:spAutoFit/>
          </a:bodyPr>
          <a:lstStyle/>
          <a:p>
            <a:pPr algn="r">
              <a:lnSpc>
                <a:spcPts val="3499"/>
              </a:lnSpc>
            </a:pPr>
            <a:r>
              <a:rPr lang="en-US" sz="2499" dirty="0">
                <a:solidFill>
                  <a:srgbClr val="FFFFFF"/>
                </a:solidFill>
                <a:latin typeface="Montserrat"/>
              </a:rPr>
              <a:t>Hanen Ben Brahim</a:t>
            </a:r>
          </a:p>
        </p:txBody>
      </p:sp>
      <p:sp>
        <p:nvSpPr>
          <p:cNvPr id="5" name="Freeform 5"/>
          <p:cNvSpPr/>
          <p:nvPr/>
        </p:nvSpPr>
        <p:spPr>
          <a:xfrm>
            <a:off x="11522307" y="-4393257"/>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645090" y="7788295"/>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030464" y="-2806490"/>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9923802" y="2458147"/>
            <a:ext cx="6875906" cy="5569484"/>
          </a:xfrm>
          <a:custGeom>
            <a:avLst/>
            <a:gdLst/>
            <a:ahLst/>
            <a:cxnLst/>
            <a:rect l="l" t="t" r="r" b="b"/>
            <a:pathLst>
              <a:path w="6875906" h="5569484">
                <a:moveTo>
                  <a:pt x="0" y="0"/>
                </a:moveTo>
                <a:lnTo>
                  <a:pt x="6875907" y="0"/>
                </a:lnTo>
                <a:lnTo>
                  <a:pt x="6875907" y="5569483"/>
                </a:lnTo>
                <a:lnTo>
                  <a:pt x="0" y="5569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9232119" y="2226605"/>
            <a:ext cx="463083" cy="463083"/>
          </a:xfrm>
          <a:custGeom>
            <a:avLst/>
            <a:gdLst/>
            <a:ahLst/>
            <a:cxnLst/>
            <a:rect l="l" t="t" r="r" b="b"/>
            <a:pathLst>
              <a:path w="463083" h="463083">
                <a:moveTo>
                  <a:pt x="0" y="0"/>
                </a:moveTo>
                <a:lnTo>
                  <a:pt x="463083" y="0"/>
                </a:lnTo>
                <a:lnTo>
                  <a:pt x="463083" y="463083"/>
                </a:lnTo>
                <a:lnTo>
                  <a:pt x="0" y="4630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7115229" y="4416520"/>
            <a:ext cx="288141" cy="288141"/>
          </a:xfrm>
          <a:custGeom>
            <a:avLst/>
            <a:gdLst/>
            <a:ahLst/>
            <a:cxnLst/>
            <a:rect l="l" t="t" r="r" b="b"/>
            <a:pathLst>
              <a:path w="288141" h="288141">
                <a:moveTo>
                  <a:pt x="0" y="0"/>
                </a:moveTo>
                <a:lnTo>
                  <a:pt x="288142" y="0"/>
                </a:lnTo>
                <a:lnTo>
                  <a:pt x="288142" y="288141"/>
                </a:lnTo>
                <a:lnTo>
                  <a:pt x="0" y="2881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9635661" y="8027630"/>
            <a:ext cx="288141" cy="288141"/>
          </a:xfrm>
          <a:custGeom>
            <a:avLst/>
            <a:gdLst/>
            <a:ahLst/>
            <a:cxnLst/>
            <a:rect l="l" t="t" r="r" b="b"/>
            <a:pathLst>
              <a:path w="288141" h="288141">
                <a:moveTo>
                  <a:pt x="0" y="0"/>
                </a:moveTo>
                <a:lnTo>
                  <a:pt x="288141" y="0"/>
                </a:lnTo>
                <a:lnTo>
                  <a:pt x="288141" y="288142"/>
                </a:lnTo>
                <a:lnTo>
                  <a:pt x="0" y="2881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TextBox 15"/>
          <p:cNvSpPr txBox="1"/>
          <p:nvPr/>
        </p:nvSpPr>
        <p:spPr>
          <a:xfrm>
            <a:off x="1687557" y="1971229"/>
            <a:ext cx="8573733" cy="6279091"/>
          </a:xfrm>
          <a:prstGeom prst="rect">
            <a:avLst/>
          </a:prstGeom>
        </p:spPr>
        <p:txBody>
          <a:bodyPr lIns="0" tIns="0" rIns="0" bIns="0" rtlCol="0" anchor="t">
            <a:spAutoFit/>
          </a:bodyPr>
          <a:lstStyle/>
          <a:p>
            <a:pPr>
              <a:lnSpc>
                <a:spcPts val="9703"/>
              </a:lnSpc>
            </a:pPr>
            <a:r>
              <a:rPr lang="fr-FR" sz="8000" spc="-292" dirty="0">
                <a:solidFill>
                  <a:srgbClr val="FFFFFF"/>
                </a:solidFill>
                <a:latin typeface="Montserrat Ultra-Bold"/>
              </a:rPr>
              <a:t>Analysez les ventes d'une librairie avec Python</a:t>
            </a:r>
          </a:p>
          <a:p>
            <a:pPr>
              <a:lnSpc>
                <a:spcPts val="9703"/>
              </a:lnSpc>
            </a:pPr>
            <a:endParaRPr lang="en-US" sz="11690" spc="-292" dirty="0">
              <a:solidFill>
                <a:srgbClr val="FFFFFF"/>
              </a:solidFill>
              <a:latin typeface="Montserrat Ultra-Bold"/>
            </a:endParaRPr>
          </a:p>
        </p:txBody>
      </p:sp>
      <p:pic>
        <p:nvPicPr>
          <p:cNvPr id="19" name="Picture 18">
            <a:extLst>
              <a:ext uri="{FF2B5EF4-FFF2-40B4-BE49-F238E27FC236}">
                <a16:creationId xmlns:a16="http://schemas.microsoft.com/office/drawing/2014/main" id="{9925ADAB-EC82-0097-55F1-0342828BF5B5}"/>
              </a:ext>
            </a:extLst>
          </p:cNvPr>
          <p:cNvPicPr>
            <a:picLocks noChangeAspect="1"/>
          </p:cNvPicPr>
          <p:nvPr/>
        </p:nvPicPr>
        <p:blipFill>
          <a:blip r:embed="rId10"/>
          <a:stretch>
            <a:fillRect/>
          </a:stretch>
        </p:blipFill>
        <p:spPr>
          <a:xfrm>
            <a:off x="14401800" y="8886012"/>
            <a:ext cx="3571875" cy="1152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D7A62FDE-0875-2654-FB51-2E958E7700D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AC57958-3F7A-F7E7-B7B3-0182912219EB}"/>
              </a:ext>
            </a:extLst>
          </p:cNvPr>
          <p:cNvSpPr/>
          <p:nvPr/>
        </p:nvSpPr>
        <p:spPr>
          <a:xfrm>
            <a:off x="12714499" y="-3626971"/>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854822B7-CA4C-C755-9D08-B4BE2C69FF71}"/>
              </a:ext>
            </a:extLst>
          </p:cNvPr>
          <p:cNvSpPr/>
          <p:nvPr/>
        </p:nvSpPr>
        <p:spPr>
          <a:xfrm>
            <a:off x="15923028" y="-1567823"/>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43E6752F-65CA-F197-5F5E-F76F6D769455}"/>
              </a:ext>
            </a:extLst>
          </p:cNvPr>
          <p:cNvSpPr/>
          <p:nvPr/>
        </p:nvSpPr>
        <p:spPr>
          <a:xfrm>
            <a:off x="-3457170" y="5875299"/>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E80B538C-B8FC-46BD-DE47-94D580A091B6}"/>
              </a:ext>
            </a:extLst>
          </p:cNvPr>
          <p:cNvSpPr/>
          <p:nvPr/>
        </p:nvSpPr>
        <p:spPr>
          <a:xfrm>
            <a:off x="-2217505" y="8356817"/>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a:extLst>
              <a:ext uri="{FF2B5EF4-FFF2-40B4-BE49-F238E27FC236}">
                <a16:creationId xmlns:a16="http://schemas.microsoft.com/office/drawing/2014/main" id="{6E763A6E-885E-55A5-5F00-F9660E5F10F4}"/>
              </a:ext>
            </a:extLst>
          </p:cNvPr>
          <p:cNvGrpSpPr/>
          <p:nvPr/>
        </p:nvGrpSpPr>
        <p:grpSpPr>
          <a:xfrm>
            <a:off x="784819" y="1934363"/>
            <a:ext cx="4168624" cy="4168624"/>
            <a:chOff x="0" y="0"/>
            <a:chExt cx="812800" cy="812800"/>
          </a:xfrm>
        </p:grpSpPr>
        <p:sp>
          <p:nvSpPr>
            <p:cNvPr id="7" name="Freeform 7">
              <a:extLst>
                <a:ext uri="{FF2B5EF4-FFF2-40B4-BE49-F238E27FC236}">
                  <a16:creationId xmlns:a16="http://schemas.microsoft.com/office/drawing/2014/main" id="{802F3CA3-E0A2-2E74-5143-34F5E8BF56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8" name="TextBox 8">
              <a:extLst>
                <a:ext uri="{FF2B5EF4-FFF2-40B4-BE49-F238E27FC236}">
                  <a16:creationId xmlns:a16="http://schemas.microsoft.com/office/drawing/2014/main" id="{00E8AC2C-14ED-5B7F-D4FF-18D89E84C3A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a:extLst>
              <a:ext uri="{FF2B5EF4-FFF2-40B4-BE49-F238E27FC236}">
                <a16:creationId xmlns:a16="http://schemas.microsoft.com/office/drawing/2014/main" id="{83C62DDD-E3A4-0821-011A-40A756AAD828}"/>
              </a:ext>
            </a:extLst>
          </p:cNvPr>
          <p:cNvSpPr txBox="1"/>
          <p:nvPr/>
        </p:nvSpPr>
        <p:spPr>
          <a:xfrm>
            <a:off x="5893796" y="873060"/>
            <a:ext cx="8669929" cy="664541"/>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La variable ‘date’</a:t>
            </a:r>
          </a:p>
        </p:txBody>
      </p:sp>
      <p:sp>
        <p:nvSpPr>
          <p:cNvPr id="13" name="Freeform 13">
            <a:extLst>
              <a:ext uri="{FF2B5EF4-FFF2-40B4-BE49-F238E27FC236}">
                <a16:creationId xmlns:a16="http://schemas.microsoft.com/office/drawing/2014/main" id="{427EBE04-E61B-195B-B22D-3EEDC8D287E3}"/>
              </a:ext>
            </a:extLst>
          </p:cNvPr>
          <p:cNvSpPr/>
          <p:nvPr/>
        </p:nvSpPr>
        <p:spPr>
          <a:xfrm>
            <a:off x="1228921" y="7899768"/>
            <a:ext cx="603414" cy="603414"/>
          </a:xfrm>
          <a:custGeom>
            <a:avLst/>
            <a:gdLst/>
            <a:ahLst/>
            <a:cxnLst/>
            <a:rect l="l" t="t" r="r" b="b"/>
            <a:pathLst>
              <a:path w="603414" h="603414">
                <a:moveTo>
                  <a:pt x="0" y="0"/>
                </a:moveTo>
                <a:lnTo>
                  <a:pt x="603414" y="0"/>
                </a:lnTo>
                <a:lnTo>
                  <a:pt x="603414" y="603414"/>
                </a:lnTo>
                <a:lnTo>
                  <a:pt x="0" y="603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a:extLst>
              <a:ext uri="{FF2B5EF4-FFF2-40B4-BE49-F238E27FC236}">
                <a16:creationId xmlns:a16="http://schemas.microsoft.com/office/drawing/2014/main" id="{2CD0D145-5043-6D29-DD36-774FF18899BD}"/>
              </a:ext>
            </a:extLst>
          </p:cNvPr>
          <p:cNvSpPr/>
          <p:nvPr/>
        </p:nvSpPr>
        <p:spPr>
          <a:xfrm>
            <a:off x="6275475" y="2302159"/>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6" name="Picture 15">
            <a:extLst>
              <a:ext uri="{FF2B5EF4-FFF2-40B4-BE49-F238E27FC236}">
                <a16:creationId xmlns:a16="http://schemas.microsoft.com/office/drawing/2014/main" id="{7EC42D87-5A9C-CB78-E54D-280DA994EAFA}"/>
              </a:ext>
            </a:extLst>
          </p:cNvPr>
          <p:cNvPicPr>
            <a:picLocks noChangeAspect="1"/>
          </p:cNvPicPr>
          <p:nvPr/>
        </p:nvPicPr>
        <p:blipFill>
          <a:blip r:embed="rId8"/>
          <a:stretch>
            <a:fillRect/>
          </a:stretch>
        </p:blipFill>
        <p:spPr>
          <a:xfrm>
            <a:off x="14585496" y="8767952"/>
            <a:ext cx="3571875" cy="1152525"/>
          </a:xfrm>
          <a:prstGeom prst="rect">
            <a:avLst/>
          </a:prstGeom>
        </p:spPr>
      </p:pic>
      <p:sp>
        <p:nvSpPr>
          <p:cNvPr id="19" name="Arrow: Right 18">
            <a:extLst>
              <a:ext uri="{FF2B5EF4-FFF2-40B4-BE49-F238E27FC236}">
                <a16:creationId xmlns:a16="http://schemas.microsoft.com/office/drawing/2014/main" id="{3059D369-125C-8AC1-333F-7F0EED9B8BC0}"/>
              </a:ext>
            </a:extLst>
          </p:cNvPr>
          <p:cNvSpPr/>
          <p:nvPr/>
        </p:nvSpPr>
        <p:spPr>
          <a:xfrm>
            <a:off x="10249859" y="5712178"/>
            <a:ext cx="673954" cy="163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6326F947-5BB2-9B0E-3403-6CADD8659A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237" y="3406997"/>
            <a:ext cx="7569946" cy="50446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6" name="Picture 4">
            <a:extLst>
              <a:ext uri="{FF2B5EF4-FFF2-40B4-BE49-F238E27FC236}">
                <a16:creationId xmlns:a16="http://schemas.microsoft.com/office/drawing/2014/main" id="{2CA9FAC8-B3F8-0D35-6470-0013E03639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0" y="3389099"/>
            <a:ext cx="8460129" cy="50446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254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CCBD3033-FF23-0342-1FE3-4389759865B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EBE6747-92F4-7793-6D4F-2B38D5D2E35D}"/>
              </a:ext>
            </a:extLst>
          </p:cNvPr>
          <p:cNvSpPr/>
          <p:nvPr/>
        </p:nvSpPr>
        <p:spPr>
          <a:xfrm>
            <a:off x="12714499" y="-3626971"/>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43AD7EC0-238A-8641-D7CD-2C496AC741A8}"/>
              </a:ext>
            </a:extLst>
          </p:cNvPr>
          <p:cNvSpPr/>
          <p:nvPr/>
        </p:nvSpPr>
        <p:spPr>
          <a:xfrm>
            <a:off x="15923028" y="-1567823"/>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7A186DAB-B587-C18F-12B1-87D8939C2330}"/>
              </a:ext>
            </a:extLst>
          </p:cNvPr>
          <p:cNvSpPr/>
          <p:nvPr/>
        </p:nvSpPr>
        <p:spPr>
          <a:xfrm>
            <a:off x="-3457170" y="5875299"/>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44A36564-2B8A-9EC1-ADC7-6D1A7420B161}"/>
              </a:ext>
            </a:extLst>
          </p:cNvPr>
          <p:cNvSpPr/>
          <p:nvPr/>
        </p:nvSpPr>
        <p:spPr>
          <a:xfrm>
            <a:off x="-2217505" y="8356817"/>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a:extLst>
              <a:ext uri="{FF2B5EF4-FFF2-40B4-BE49-F238E27FC236}">
                <a16:creationId xmlns:a16="http://schemas.microsoft.com/office/drawing/2014/main" id="{00C95FDD-179E-FF9E-01B0-A4FED0A081E2}"/>
              </a:ext>
            </a:extLst>
          </p:cNvPr>
          <p:cNvGrpSpPr/>
          <p:nvPr/>
        </p:nvGrpSpPr>
        <p:grpSpPr>
          <a:xfrm>
            <a:off x="784819" y="1934363"/>
            <a:ext cx="4168624" cy="4168624"/>
            <a:chOff x="0" y="0"/>
            <a:chExt cx="812800" cy="812800"/>
          </a:xfrm>
        </p:grpSpPr>
        <p:sp>
          <p:nvSpPr>
            <p:cNvPr id="7" name="Freeform 7">
              <a:extLst>
                <a:ext uri="{FF2B5EF4-FFF2-40B4-BE49-F238E27FC236}">
                  <a16:creationId xmlns:a16="http://schemas.microsoft.com/office/drawing/2014/main" id="{85FC105A-BC2A-1CC4-2A9D-30CC9E72038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8" name="TextBox 8">
              <a:extLst>
                <a:ext uri="{FF2B5EF4-FFF2-40B4-BE49-F238E27FC236}">
                  <a16:creationId xmlns:a16="http://schemas.microsoft.com/office/drawing/2014/main" id="{D5C33990-F5D1-1853-99DA-5B79008EAE0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a:extLst>
              <a:ext uri="{FF2B5EF4-FFF2-40B4-BE49-F238E27FC236}">
                <a16:creationId xmlns:a16="http://schemas.microsoft.com/office/drawing/2014/main" id="{98BDD2DC-CD48-FA97-98F5-D85A6124372A}"/>
              </a:ext>
            </a:extLst>
          </p:cNvPr>
          <p:cNvSpPr txBox="1"/>
          <p:nvPr/>
        </p:nvSpPr>
        <p:spPr>
          <a:xfrm>
            <a:off x="5893796" y="873060"/>
            <a:ext cx="8669929" cy="664541"/>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La variable ‘age’</a:t>
            </a:r>
          </a:p>
        </p:txBody>
      </p:sp>
      <p:sp>
        <p:nvSpPr>
          <p:cNvPr id="13" name="Freeform 13">
            <a:extLst>
              <a:ext uri="{FF2B5EF4-FFF2-40B4-BE49-F238E27FC236}">
                <a16:creationId xmlns:a16="http://schemas.microsoft.com/office/drawing/2014/main" id="{85A49ACE-290D-F718-60A3-BA48319368EE}"/>
              </a:ext>
            </a:extLst>
          </p:cNvPr>
          <p:cNvSpPr/>
          <p:nvPr/>
        </p:nvSpPr>
        <p:spPr>
          <a:xfrm>
            <a:off x="1228921" y="7899768"/>
            <a:ext cx="603414" cy="603414"/>
          </a:xfrm>
          <a:custGeom>
            <a:avLst/>
            <a:gdLst/>
            <a:ahLst/>
            <a:cxnLst/>
            <a:rect l="l" t="t" r="r" b="b"/>
            <a:pathLst>
              <a:path w="603414" h="603414">
                <a:moveTo>
                  <a:pt x="0" y="0"/>
                </a:moveTo>
                <a:lnTo>
                  <a:pt x="603414" y="0"/>
                </a:lnTo>
                <a:lnTo>
                  <a:pt x="603414" y="603414"/>
                </a:lnTo>
                <a:lnTo>
                  <a:pt x="0" y="603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a:extLst>
              <a:ext uri="{FF2B5EF4-FFF2-40B4-BE49-F238E27FC236}">
                <a16:creationId xmlns:a16="http://schemas.microsoft.com/office/drawing/2014/main" id="{C11AD658-51C0-D957-E830-F75D69C7FDD0}"/>
              </a:ext>
            </a:extLst>
          </p:cNvPr>
          <p:cNvSpPr/>
          <p:nvPr/>
        </p:nvSpPr>
        <p:spPr>
          <a:xfrm>
            <a:off x="6275475" y="2302159"/>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6" name="Picture 15">
            <a:extLst>
              <a:ext uri="{FF2B5EF4-FFF2-40B4-BE49-F238E27FC236}">
                <a16:creationId xmlns:a16="http://schemas.microsoft.com/office/drawing/2014/main" id="{34B37068-5976-9DE3-8405-FD2B7A6DDE70}"/>
              </a:ext>
            </a:extLst>
          </p:cNvPr>
          <p:cNvPicPr>
            <a:picLocks noChangeAspect="1"/>
          </p:cNvPicPr>
          <p:nvPr/>
        </p:nvPicPr>
        <p:blipFill>
          <a:blip r:embed="rId8"/>
          <a:stretch>
            <a:fillRect/>
          </a:stretch>
        </p:blipFill>
        <p:spPr>
          <a:xfrm>
            <a:off x="14585496" y="8767952"/>
            <a:ext cx="3571875" cy="1152525"/>
          </a:xfrm>
          <a:prstGeom prst="rect">
            <a:avLst/>
          </a:prstGeom>
        </p:spPr>
      </p:pic>
      <p:pic>
        <p:nvPicPr>
          <p:cNvPr id="9218" name="Picture 2">
            <a:extLst>
              <a:ext uri="{FF2B5EF4-FFF2-40B4-BE49-F238E27FC236}">
                <a16:creationId xmlns:a16="http://schemas.microsoft.com/office/drawing/2014/main" id="{B6C2EDE4-3571-AB53-6AF4-14AD8BCE10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1938" y="2959094"/>
            <a:ext cx="7413553" cy="4636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542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B158D96C-0698-8FED-625E-D419CB8B479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9DF01CF-AC83-C12B-0FDD-1E2C78BB0D37}"/>
              </a:ext>
            </a:extLst>
          </p:cNvPr>
          <p:cNvSpPr/>
          <p:nvPr/>
        </p:nvSpPr>
        <p:spPr>
          <a:xfrm>
            <a:off x="12714499" y="-3626971"/>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2589A306-BCE0-0A1F-8D5B-667C9CA89C39}"/>
              </a:ext>
            </a:extLst>
          </p:cNvPr>
          <p:cNvSpPr/>
          <p:nvPr/>
        </p:nvSpPr>
        <p:spPr>
          <a:xfrm>
            <a:off x="15923028" y="-1567823"/>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7D72860F-822A-FB22-1977-524107DEEF11}"/>
              </a:ext>
            </a:extLst>
          </p:cNvPr>
          <p:cNvSpPr/>
          <p:nvPr/>
        </p:nvSpPr>
        <p:spPr>
          <a:xfrm>
            <a:off x="-3457170" y="5875299"/>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C47D35E0-2136-CDBD-E4A6-7B80210C963B}"/>
              </a:ext>
            </a:extLst>
          </p:cNvPr>
          <p:cNvSpPr/>
          <p:nvPr/>
        </p:nvSpPr>
        <p:spPr>
          <a:xfrm>
            <a:off x="-2217505" y="8356817"/>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a:extLst>
              <a:ext uri="{FF2B5EF4-FFF2-40B4-BE49-F238E27FC236}">
                <a16:creationId xmlns:a16="http://schemas.microsoft.com/office/drawing/2014/main" id="{2FCCA6EA-5BC4-D433-C4A3-858AC3EDAB10}"/>
              </a:ext>
            </a:extLst>
          </p:cNvPr>
          <p:cNvGrpSpPr/>
          <p:nvPr/>
        </p:nvGrpSpPr>
        <p:grpSpPr>
          <a:xfrm>
            <a:off x="784819" y="1934363"/>
            <a:ext cx="4168624" cy="4168624"/>
            <a:chOff x="0" y="0"/>
            <a:chExt cx="812800" cy="812800"/>
          </a:xfrm>
        </p:grpSpPr>
        <p:sp>
          <p:nvSpPr>
            <p:cNvPr id="7" name="Freeform 7">
              <a:extLst>
                <a:ext uri="{FF2B5EF4-FFF2-40B4-BE49-F238E27FC236}">
                  <a16:creationId xmlns:a16="http://schemas.microsoft.com/office/drawing/2014/main" id="{770F63DF-466A-9838-1A59-EA622D19DDB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8" name="TextBox 8">
              <a:extLst>
                <a:ext uri="{FF2B5EF4-FFF2-40B4-BE49-F238E27FC236}">
                  <a16:creationId xmlns:a16="http://schemas.microsoft.com/office/drawing/2014/main" id="{72F4427F-295E-6F2A-9225-ED695D3E8A2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a:extLst>
              <a:ext uri="{FF2B5EF4-FFF2-40B4-BE49-F238E27FC236}">
                <a16:creationId xmlns:a16="http://schemas.microsoft.com/office/drawing/2014/main" id="{534A245C-3D5A-166A-966E-E4AB0B6B7364}"/>
              </a:ext>
            </a:extLst>
          </p:cNvPr>
          <p:cNvSpPr txBox="1"/>
          <p:nvPr/>
        </p:nvSpPr>
        <p:spPr>
          <a:xfrm>
            <a:off x="5893796" y="873060"/>
            <a:ext cx="8669929" cy="664541"/>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La variable ‘sex’</a:t>
            </a:r>
          </a:p>
        </p:txBody>
      </p:sp>
      <p:sp>
        <p:nvSpPr>
          <p:cNvPr id="13" name="Freeform 13">
            <a:extLst>
              <a:ext uri="{FF2B5EF4-FFF2-40B4-BE49-F238E27FC236}">
                <a16:creationId xmlns:a16="http://schemas.microsoft.com/office/drawing/2014/main" id="{25687C0F-B0B7-91BF-8F52-C93B68330475}"/>
              </a:ext>
            </a:extLst>
          </p:cNvPr>
          <p:cNvSpPr/>
          <p:nvPr/>
        </p:nvSpPr>
        <p:spPr>
          <a:xfrm>
            <a:off x="1228921" y="7899768"/>
            <a:ext cx="603414" cy="603414"/>
          </a:xfrm>
          <a:custGeom>
            <a:avLst/>
            <a:gdLst/>
            <a:ahLst/>
            <a:cxnLst/>
            <a:rect l="l" t="t" r="r" b="b"/>
            <a:pathLst>
              <a:path w="603414" h="603414">
                <a:moveTo>
                  <a:pt x="0" y="0"/>
                </a:moveTo>
                <a:lnTo>
                  <a:pt x="603414" y="0"/>
                </a:lnTo>
                <a:lnTo>
                  <a:pt x="603414" y="603414"/>
                </a:lnTo>
                <a:lnTo>
                  <a:pt x="0" y="603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a:extLst>
              <a:ext uri="{FF2B5EF4-FFF2-40B4-BE49-F238E27FC236}">
                <a16:creationId xmlns:a16="http://schemas.microsoft.com/office/drawing/2014/main" id="{1D963424-CD3B-BF5B-91A3-F7A59FC449BB}"/>
              </a:ext>
            </a:extLst>
          </p:cNvPr>
          <p:cNvSpPr/>
          <p:nvPr/>
        </p:nvSpPr>
        <p:spPr>
          <a:xfrm>
            <a:off x="6275475" y="2302159"/>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6" name="Picture 15">
            <a:extLst>
              <a:ext uri="{FF2B5EF4-FFF2-40B4-BE49-F238E27FC236}">
                <a16:creationId xmlns:a16="http://schemas.microsoft.com/office/drawing/2014/main" id="{D7F76223-6FCC-A177-6398-A19528BC12DF}"/>
              </a:ext>
            </a:extLst>
          </p:cNvPr>
          <p:cNvPicPr>
            <a:picLocks noChangeAspect="1"/>
          </p:cNvPicPr>
          <p:nvPr/>
        </p:nvPicPr>
        <p:blipFill>
          <a:blip r:embed="rId8"/>
          <a:stretch>
            <a:fillRect/>
          </a:stretch>
        </p:blipFill>
        <p:spPr>
          <a:xfrm>
            <a:off x="14585496" y="8767952"/>
            <a:ext cx="3571875" cy="1152525"/>
          </a:xfrm>
          <a:prstGeom prst="rect">
            <a:avLst/>
          </a:prstGeom>
        </p:spPr>
      </p:pic>
      <p:pic>
        <p:nvPicPr>
          <p:cNvPr id="10242" name="Picture 2">
            <a:extLst>
              <a:ext uri="{FF2B5EF4-FFF2-40B4-BE49-F238E27FC236}">
                <a16:creationId xmlns:a16="http://schemas.microsoft.com/office/drawing/2014/main" id="{78ADFBBE-EA90-8586-E689-D6AEA9A0FC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20244" y="3390900"/>
            <a:ext cx="8541403" cy="54497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0734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12105984" y="-16472432"/>
            <a:ext cx="25827719" cy="58872359"/>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2288818" y="891810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3972769" y="-2119553"/>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4983200" y="-108489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8001000" y="5322856"/>
            <a:ext cx="8669929" cy="664541"/>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Analyses </a:t>
            </a:r>
            <a:r>
              <a:rPr lang="en-US" sz="6100" dirty="0" err="1">
                <a:solidFill>
                  <a:srgbClr val="C4DF8F"/>
                </a:solidFill>
                <a:latin typeface="Montserrat Ultra-Bold"/>
              </a:rPr>
              <a:t>bivariées</a:t>
            </a:r>
            <a:endParaRPr lang="en-US" sz="6100" dirty="0">
              <a:solidFill>
                <a:srgbClr val="C4DF8F"/>
              </a:solidFill>
              <a:latin typeface="Montserrat Ultra-Bold"/>
            </a:endParaRPr>
          </a:p>
        </p:txBody>
      </p:sp>
      <p:pic>
        <p:nvPicPr>
          <p:cNvPr id="11" name="Picture 10">
            <a:extLst>
              <a:ext uri="{FF2B5EF4-FFF2-40B4-BE49-F238E27FC236}">
                <a16:creationId xmlns:a16="http://schemas.microsoft.com/office/drawing/2014/main" id="{38EFA97C-3DBE-D6DD-9948-A2B69D755786}"/>
              </a:ext>
            </a:extLst>
          </p:cNvPr>
          <p:cNvPicPr>
            <a:picLocks noChangeAspect="1"/>
          </p:cNvPicPr>
          <p:nvPr/>
        </p:nvPicPr>
        <p:blipFill>
          <a:blip r:embed="rId6"/>
          <a:stretch>
            <a:fillRect/>
          </a:stretch>
        </p:blipFill>
        <p:spPr>
          <a:xfrm>
            <a:off x="14478000" y="8821596"/>
            <a:ext cx="3571875" cy="1152525"/>
          </a:xfrm>
          <a:prstGeom prst="rect">
            <a:avLst/>
          </a:prstGeom>
        </p:spPr>
      </p:pic>
      <p:pic>
        <p:nvPicPr>
          <p:cNvPr id="11266" name="Picture 2" descr="Analyse des données">
            <a:extLst>
              <a:ext uri="{FF2B5EF4-FFF2-40B4-BE49-F238E27FC236}">
                <a16:creationId xmlns:a16="http://schemas.microsoft.com/office/drawing/2014/main" id="{65E2784E-421A-F322-691A-9476402712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6781799" cy="10286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3B3A4044-1EB4-4A33-8CF3-CE9F5861C02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7C12379-0BC4-8ECA-09D7-B1EC7C7EE609}"/>
              </a:ext>
            </a:extLst>
          </p:cNvPr>
          <p:cNvSpPr/>
          <p:nvPr/>
        </p:nvSpPr>
        <p:spPr>
          <a:xfrm rot="-10800000">
            <a:off x="-12105984" y="-16472432"/>
            <a:ext cx="25827719" cy="58872359"/>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71EA353F-60A4-A94D-DA60-100DFBBD94A7}"/>
              </a:ext>
            </a:extLst>
          </p:cNvPr>
          <p:cNvSpPr/>
          <p:nvPr/>
        </p:nvSpPr>
        <p:spPr>
          <a:xfrm rot="-10800000">
            <a:off x="2288818" y="891810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D37B556A-D0F3-67F3-23F6-448EF881BFD4}"/>
              </a:ext>
            </a:extLst>
          </p:cNvPr>
          <p:cNvSpPr/>
          <p:nvPr/>
        </p:nvSpPr>
        <p:spPr>
          <a:xfrm rot="-10800000">
            <a:off x="13972769" y="-2119553"/>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D1FC40D4-99D9-C44E-1B6E-FA183D0368C7}"/>
              </a:ext>
            </a:extLst>
          </p:cNvPr>
          <p:cNvSpPr/>
          <p:nvPr/>
        </p:nvSpPr>
        <p:spPr>
          <a:xfrm rot="-10800000">
            <a:off x="14983200" y="-108489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B5224D98-0EAA-D112-0EB6-9841D7D518D9}"/>
              </a:ext>
            </a:extLst>
          </p:cNvPr>
          <p:cNvSpPr txBox="1"/>
          <p:nvPr/>
        </p:nvSpPr>
        <p:spPr>
          <a:xfrm>
            <a:off x="9386771" y="3903041"/>
            <a:ext cx="8669929" cy="1308756"/>
          </a:xfrm>
          <a:prstGeom prst="rect">
            <a:avLst/>
          </a:prstGeom>
        </p:spPr>
        <p:txBody>
          <a:bodyPr lIns="0" tIns="0" rIns="0" bIns="0" rtlCol="0" anchor="t">
            <a:spAutoFit/>
          </a:bodyPr>
          <a:lstStyle/>
          <a:p>
            <a:pPr>
              <a:lnSpc>
                <a:spcPts val="4941"/>
              </a:lnSpc>
            </a:pPr>
            <a:r>
              <a:rPr lang="en-US" sz="6600" dirty="0" err="1">
                <a:solidFill>
                  <a:srgbClr val="C4DF8F"/>
                </a:solidFill>
                <a:latin typeface="Montserrat Ultra-Bold"/>
              </a:rPr>
              <a:t>Corrélation</a:t>
            </a:r>
            <a:r>
              <a:rPr lang="en-US" sz="6600" dirty="0">
                <a:solidFill>
                  <a:srgbClr val="C4DF8F"/>
                </a:solidFill>
                <a:latin typeface="Montserrat Ultra-Bold"/>
              </a:rPr>
              <a:t> entre les variables</a:t>
            </a:r>
          </a:p>
        </p:txBody>
      </p:sp>
      <p:pic>
        <p:nvPicPr>
          <p:cNvPr id="11" name="Picture 10">
            <a:extLst>
              <a:ext uri="{FF2B5EF4-FFF2-40B4-BE49-F238E27FC236}">
                <a16:creationId xmlns:a16="http://schemas.microsoft.com/office/drawing/2014/main" id="{8450C973-D6B8-23FE-3421-EEB1C698A4E0}"/>
              </a:ext>
            </a:extLst>
          </p:cNvPr>
          <p:cNvPicPr>
            <a:picLocks noChangeAspect="1"/>
          </p:cNvPicPr>
          <p:nvPr/>
        </p:nvPicPr>
        <p:blipFill>
          <a:blip r:embed="rId6"/>
          <a:stretch>
            <a:fillRect/>
          </a:stretch>
        </p:blipFill>
        <p:spPr>
          <a:xfrm>
            <a:off x="14478000" y="8821596"/>
            <a:ext cx="3571875" cy="1152525"/>
          </a:xfrm>
          <a:prstGeom prst="rect">
            <a:avLst/>
          </a:prstGeom>
        </p:spPr>
      </p:pic>
      <p:pic>
        <p:nvPicPr>
          <p:cNvPr id="12290" name="Picture 2">
            <a:extLst>
              <a:ext uri="{FF2B5EF4-FFF2-40B4-BE49-F238E27FC236}">
                <a16:creationId xmlns:a16="http://schemas.microsoft.com/office/drawing/2014/main" id="{10E33F88-311D-4C95-CB78-E299D7DC0C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011" y="2605756"/>
            <a:ext cx="6029325" cy="5534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8">
            <a:extLst>
              <a:ext uri="{FF2B5EF4-FFF2-40B4-BE49-F238E27FC236}">
                <a16:creationId xmlns:a16="http://schemas.microsoft.com/office/drawing/2014/main" id="{73FC3BA8-3DD7-088E-F5C1-CAF61BC06BA8}"/>
              </a:ext>
            </a:extLst>
          </p:cNvPr>
          <p:cNvSpPr txBox="1"/>
          <p:nvPr/>
        </p:nvSpPr>
        <p:spPr>
          <a:xfrm>
            <a:off x="8229600" y="3238500"/>
            <a:ext cx="8669929" cy="664541"/>
          </a:xfrm>
          <a:prstGeom prst="rect">
            <a:avLst/>
          </a:prstGeom>
        </p:spPr>
        <p:txBody>
          <a:bodyPr lIns="0" tIns="0" rIns="0" bIns="0" rtlCol="0" anchor="t">
            <a:spAutoFit/>
          </a:bodyPr>
          <a:lstStyle/>
          <a:p>
            <a:pPr>
              <a:lnSpc>
                <a:spcPts val="4941"/>
              </a:lnSpc>
            </a:pPr>
            <a:endParaRPr lang="en-US" sz="6100" dirty="0">
              <a:solidFill>
                <a:srgbClr val="C4DF8F"/>
              </a:solidFill>
              <a:latin typeface="Montserrat Ultra-Bold"/>
            </a:endParaRPr>
          </a:p>
        </p:txBody>
      </p:sp>
    </p:spTree>
    <p:extLst>
      <p:ext uri="{BB962C8B-B14F-4D97-AF65-F5344CB8AC3E}">
        <p14:creationId xmlns:p14="http://schemas.microsoft.com/office/powerpoint/2010/main" val="250842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9F352C23-CEAF-875B-FFBF-7CF5CFADE24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C470CC3-F700-7EE2-F8B4-D3090AA771F3}"/>
              </a:ext>
            </a:extLst>
          </p:cNvPr>
          <p:cNvSpPr/>
          <p:nvPr/>
        </p:nvSpPr>
        <p:spPr>
          <a:xfrm rot="-10800000">
            <a:off x="-12105984" y="-16472432"/>
            <a:ext cx="25827719" cy="58872359"/>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AD94F566-10AE-B344-DAD4-336E8A7AFD6C}"/>
              </a:ext>
            </a:extLst>
          </p:cNvPr>
          <p:cNvSpPr/>
          <p:nvPr/>
        </p:nvSpPr>
        <p:spPr>
          <a:xfrm rot="-10800000">
            <a:off x="2288818" y="891810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8175EC34-4871-B2E0-B248-ACFFD6C8B6D3}"/>
              </a:ext>
            </a:extLst>
          </p:cNvPr>
          <p:cNvSpPr/>
          <p:nvPr/>
        </p:nvSpPr>
        <p:spPr>
          <a:xfrm rot="-10800000">
            <a:off x="13972769" y="-2119553"/>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92D001A0-5085-EF70-B0DA-37C584BD3DBD}"/>
              </a:ext>
            </a:extLst>
          </p:cNvPr>
          <p:cNvSpPr/>
          <p:nvPr/>
        </p:nvSpPr>
        <p:spPr>
          <a:xfrm rot="-10800000">
            <a:off x="14983200" y="-108489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B499A631-25D1-138E-9123-245AC6D3EE93}"/>
              </a:ext>
            </a:extLst>
          </p:cNvPr>
          <p:cNvSpPr txBox="1"/>
          <p:nvPr/>
        </p:nvSpPr>
        <p:spPr>
          <a:xfrm>
            <a:off x="1160288" y="1368892"/>
            <a:ext cx="8669929" cy="750142"/>
          </a:xfrm>
          <a:prstGeom prst="rect">
            <a:avLst/>
          </a:prstGeom>
        </p:spPr>
        <p:txBody>
          <a:bodyPr lIns="0" tIns="0" rIns="0" bIns="0" rtlCol="0" anchor="t">
            <a:spAutoFit/>
          </a:bodyPr>
          <a:lstStyle/>
          <a:p>
            <a:pPr>
              <a:lnSpc>
                <a:spcPts val="4941"/>
              </a:lnSpc>
            </a:pPr>
            <a:r>
              <a:rPr lang="en-US" sz="8800" dirty="0">
                <a:solidFill>
                  <a:srgbClr val="C4DF8F"/>
                </a:solidFill>
                <a:latin typeface="Montserrat Ultra-Bold"/>
              </a:rPr>
              <a:t>Price vs </a:t>
            </a:r>
            <a:r>
              <a:rPr lang="en-US" sz="8800" dirty="0" err="1">
                <a:solidFill>
                  <a:srgbClr val="C4DF8F"/>
                </a:solidFill>
                <a:latin typeface="Montserrat Ultra-Bold"/>
              </a:rPr>
              <a:t>categ</a:t>
            </a:r>
            <a:endParaRPr lang="en-US" sz="8800" dirty="0">
              <a:solidFill>
                <a:srgbClr val="C4DF8F"/>
              </a:solidFill>
              <a:latin typeface="Montserrat Ultra-Bold"/>
            </a:endParaRPr>
          </a:p>
        </p:txBody>
      </p:sp>
      <p:pic>
        <p:nvPicPr>
          <p:cNvPr id="11" name="Picture 10">
            <a:extLst>
              <a:ext uri="{FF2B5EF4-FFF2-40B4-BE49-F238E27FC236}">
                <a16:creationId xmlns:a16="http://schemas.microsoft.com/office/drawing/2014/main" id="{92F1ED3F-1401-CB36-B7ED-D00E8FE312F5}"/>
              </a:ext>
            </a:extLst>
          </p:cNvPr>
          <p:cNvPicPr>
            <a:picLocks noChangeAspect="1"/>
          </p:cNvPicPr>
          <p:nvPr/>
        </p:nvPicPr>
        <p:blipFill>
          <a:blip r:embed="rId6"/>
          <a:stretch>
            <a:fillRect/>
          </a:stretch>
        </p:blipFill>
        <p:spPr>
          <a:xfrm>
            <a:off x="14478000" y="8821596"/>
            <a:ext cx="3571875" cy="1152525"/>
          </a:xfrm>
          <a:prstGeom prst="rect">
            <a:avLst/>
          </a:prstGeom>
        </p:spPr>
      </p:pic>
      <p:sp>
        <p:nvSpPr>
          <p:cNvPr id="3" name="TextBox 8">
            <a:extLst>
              <a:ext uri="{FF2B5EF4-FFF2-40B4-BE49-F238E27FC236}">
                <a16:creationId xmlns:a16="http://schemas.microsoft.com/office/drawing/2014/main" id="{3EEC87EB-991C-1C37-9B94-1CE2612DABA1}"/>
              </a:ext>
            </a:extLst>
          </p:cNvPr>
          <p:cNvSpPr txBox="1"/>
          <p:nvPr/>
        </p:nvSpPr>
        <p:spPr>
          <a:xfrm>
            <a:off x="8229600" y="3238500"/>
            <a:ext cx="8669929" cy="664541"/>
          </a:xfrm>
          <a:prstGeom prst="rect">
            <a:avLst/>
          </a:prstGeom>
        </p:spPr>
        <p:txBody>
          <a:bodyPr lIns="0" tIns="0" rIns="0" bIns="0" rtlCol="0" anchor="t">
            <a:spAutoFit/>
          </a:bodyPr>
          <a:lstStyle/>
          <a:p>
            <a:pPr>
              <a:lnSpc>
                <a:spcPts val="4941"/>
              </a:lnSpc>
            </a:pPr>
            <a:endParaRPr lang="en-US" sz="6100" dirty="0">
              <a:solidFill>
                <a:srgbClr val="C4DF8F"/>
              </a:solidFill>
              <a:latin typeface="Montserrat Ultra-Bold"/>
            </a:endParaRPr>
          </a:p>
        </p:txBody>
      </p:sp>
      <p:pic>
        <p:nvPicPr>
          <p:cNvPr id="13314" name="Picture 2">
            <a:extLst>
              <a:ext uri="{FF2B5EF4-FFF2-40B4-BE49-F238E27FC236}">
                <a16:creationId xmlns:a16="http://schemas.microsoft.com/office/drawing/2014/main" id="{33FD5CD6-E747-979C-5FC6-73D0B201E0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0840" y="3238500"/>
            <a:ext cx="10137321" cy="4841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023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6795975B-A016-3D52-DD7B-E73863CFFB1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AEC8CA-9460-0F68-DB93-A36804830323}"/>
              </a:ext>
            </a:extLst>
          </p:cNvPr>
          <p:cNvSpPr/>
          <p:nvPr/>
        </p:nvSpPr>
        <p:spPr>
          <a:xfrm rot="-10800000">
            <a:off x="-12105984" y="-16472432"/>
            <a:ext cx="25827719" cy="58872359"/>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D1321031-0DB3-2617-1219-6F1012107FC7}"/>
              </a:ext>
            </a:extLst>
          </p:cNvPr>
          <p:cNvSpPr/>
          <p:nvPr/>
        </p:nvSpPr>
        <p:spPr>
          <a:xfrm rot="-10800000">
            <a:off x="2288818" y="891810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2DDD6F01-582E-20EC-A3D0-954D0B7A9163}"/>
              </a:ext>
            </a:extLst>
          </p:cNvPr>
          <p:cNvSpPr/>
          <p:nvPr/>
        </p:nvSpPr>
        <p:spPr>
          <a:xfrm rot="-10800000">
            <a:off x="13972769" y="-2119553"/>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F65BBE1C-3756-6C83-1C79-6E09A3163DD7}"/>
              </a:ext>
            </a:extLst>
          </p:cNvPr>
          <p:cNvSpPr/>
          <p:nvPr/>
        </p:nvSpPr>
        <p:spPr>
          <a:xfrm rot="-10800000">
            <a:off x="14983200" y="-108489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28B1B068-C3CC-7A85-B7EC-CFEBFC08DC44}"/>
              </a:ext>
            </a:extLst>
          </p:cNvPr>
          <p:cNvSpPr txBox="1"/>
          <p:nvPr/>
        </p:nvSpPr>
        <p:spPr>
          <a:xfrm>
            <a:off x="1160288" y="1368892"/>
            <a:ext cx="8669929" cy="750142"/>
          </a:xfrm>
          <a:prstGeom prst="rect">
            <a:avLst/>
          </a:prstGeom>
        </p:spPr>
        <p:txBody>
          <a:bodyPr lIns="0" tIns="0" rIns="0" bIns="0" rtlCol="0" anchor="t">
            <a:spAutoFit/>
          </a:bodyPr>
          <a:lstStyle/>
          <a:p>
            <a:pPr>
              <a:lnSpc>
                <a:spcPts val="4941"/>
              </a:lnSpc>
            </a:pPr>
            <a:r>
              <a:rPr lang="en-US" sz="8800" dirty="0">
                <a:solidFill>
                  <a:srgbClr val="C4DF8F"/>
                </a:solidFill>
                <a:latin typeface="Montserrat Ultra-Bold"/>
              </a:rPr>
              <a:t>Price vs </a:t>
            </a:r>
            <a:r>
              <a:rPr lang="en-US" sz="8800" dirty="0" err="1">
                <a:solidFill>
                  <a:srgbClr val="C4DF8F"/>
                </a:solidFill>
                <a:latin typeface="Montserrat Ultra-Bold"/>
              </a:rPr>
              <a:t>âge</a:t>
            </a:r>
            <a:endParaRPr lang="en-US" sz="8800" dirty="0">
              <a:solidFill>
                <a:srgbClr val="C4DF8F"/>
              </a:solidFill>
              <a:latin typeface="Montserrat Ultra-Bold"/>
            </a:endParaRPr>
          </a:p>
        </p:txBody>
      </p:sp>
      <p:pic>
        <p:nvPicPr>
          <p:cNvPr id="11" name="Picture 10">
            <a:extLst>
              <a:ext uri="{FF2B5EF4-FFF2-40B4-BE49-F238E27FC236}">
                <a16:creationId xmlns:a16="http://schemas.microsoft.com/office/drawing/2014/main" id="{BDC5D82B-570C-3110-5399-DBAA1C6FDD7C}"/>
              </a:ext>
            </a:extLst>
          </p:cNvPr>
          <p:cNvPicPr>
            <a:picLocks noChangeAspect="1"/>
          </p:cNvPicPr>
          <p:nvPr/>
        </p:nvPicPr>
        <p:blipFill>
          <a:blip r:embed="rId6"/>
          <a:stretch>
            <a:fillRect/>
          </a:stretch>
        </p:blipFill>
        <p:spPr>
          <a:xfrm>
            <a:off x="14478000" y="8821596"/>
            <a:ext cx="3571875" cy="1152525"/>
          </a:xfrm>
          <a:prstGeom prst="rect">
            <a:avLst/>
          </a:prstGeom>
        </p:spPr>
      </p:pic>
      <p:sp>
        <p:nvSpPr>
          <p:cNvPr id="3" name="TextBox 8">
            <a:extLst>
              <a:ext uri="{FF2B5EF4-FFF2-40B4-BE49-F238E27FC236}">
                <a16:creationId xmlns:a16="http://schemas.microsoft.com/office/drawing/2014/main" id="{A50FD13D-C150-DCCA-E7D9-4D7F72007C15}"/>
              </a:ext>
            </a:extLst>
          </p:cNvPr>
          <p:cNvSpPr txBox="1"/>
          <p:nvPr/>
        </p:nvSpPr>
        <p:spPr>
          <a:xfrm>
            <a:off x="8229600" y="3238500"/>
            <a:ext cx="8669929" cy="664541"/>
          </a:xfrm>
          <a:prstGeom prst="rect">
            <a:avLst/>
          </a:prstGeom>
        </p:spPr>
        <p:txBody>
          <a:bodyPr lIns="0" tIns="0" rIns="0" bIns="0" rtlCol="0" anchor="t">
            <a:spAutoFit/>
          </a:bodyPr>
          <a:lstStyle/>
          <a:p>
            <a:pPr>
              <a:lnSpc>
                <a:spcPts val="4941"/>
              </a:lnSpc>
            </a:pPr>
            <a:endParaRPr lang="en-US" sz="6100" dirty="0">
              <a:solidFill>
                <a:srgbClr val="C4DF8F"/>
              </a:solidFill>
              <a:latin typeface="Montserrat Ultra-Bold"/>
            </a:endParaRPr>
          </a:p>
        </p:txBody>
      </p:sp>
      <p:sp>
        <p:nvSpPr>
          <p:cNvPr id="4" name="TextBox 8">
            <a:extLst>
              <a:ext uri="{FF2B5EF4-FFF2-40B4-BE49-F238E27FC236}">
                <a16:creationId xmlns:a16="http://schemas.microsoft.com/office/drawing/2014/main" id="{D5FF3559-C50D-BBB1-BD19-C45437539EDD}"/>
              </a:ext>
            </a:extLst>
          </p:cNvPr>
          <p:cNvSpPr txBox="1"/>
          <p:nvPr/>
        </p:nvSpPr>
        <p:spPr>
          <a:xfrm>
            <a:off x="9512288" y="3876425"/>
            <a:ext cx="8669929" cy="3107902"/>
          </a:xfrm>
          <a:prstGeom prst="rect">
            <a:avLst/>
          </a:prstGeom>
        </p:spPr>
        <p:txBody>
          <a:bodyPr lIns="0" tIns="0" rIns="0" bIns="0" rtlCol="0" anchor="t">
            <a:spAutoFit/>
          </a:bodyPr>
          <a:lstStyle/>
          <a:p>
            <a:pPr>
              <a:lnSpc>
                <a:spcPts val="4941"/>
              </a:lnSpc>
            </a:pPr>
            <a:r>
              <a:rPr lang="en-US" sz="3200" b="0" i="0" dirty="0">
                <a:solidFill>
                  <a:schemeClr val="bg1"/>
                </a:solidFill>
                <a:effectLst/>
                <a:latin typeface="Courier New" panose="02070309020205020404" pitchFamily="49" charset="0"/>
              </a:rPr>
              <a:t>Spearman's correlation coefficient: -0.055 </a:t>
            </a:r>
          </a:p>
          <a:p>
            <a:pPr>
              <a:lnSpc>
                <a:spcPts val="4941"/>
              </a:lnSpc>
            </a:pPr>
            <a:r>
              <a:rPr lang="en-US" sz="3200" b="0" i="0" dirty="0">
                <a:solidFill>
                  <a:schemeClr val="bg1"/>
                </a:solidFill>
                <a:effectLst/>
                <a:latin typeface="Courier New" panose="02070309020205020404" pitchFamily="49" charset="0"/>
              </a:rPr>
              <a:t>P-value: 0.0 </a:t>
            </a:r>
          </a:p>
          <a:p>
            <a:pPr>
              <a:lnSpc>
                <a:spcPts val="4941"/>
              </a:lnSpc>
            </a:pPr>
            <a:r>
              <a:rPr lang="en-US" sz="3200" b="0" i="0" dirty="0">
                <a:solidFill>
                  <a:schemeClr val="bg1"/>
                </a:solidFill>
                <a:effectLst/>
                <a:latin typeface="Courier New" panose="02070309020205020404" pitchFamily="49" charset="0"/>
              </a:rPr>
              <a:t>Determination coefficient (R²): 0.003</a:t>
            </a:r>
            <a:endParaRPr lang="en-US" sz="3200" dirty="0">
              <a:solidFill>
                <a:schemeClr val="bg1"/>
              </a:solidFill>
              <a:latin typeface="Montserrat Ultra-Bold"/>
            </a:endParaRPr>
          </a:p>
        </p:txBody>
      </p:sp>
      <p:pic>
        <p:nvPicPr>
          <p:cNvPr id="14338" name="Picture 2">
            <a:extLst>
              <a:ext uri="{FF2B5EF4-FFF2-40B4-BE49-F238E27FC236}">
                <a16:creationId xmlns:a16="http://schemas.microsoft.com/office/drawing/2014/main" id="{E50C62AB-3117-CA8B-E648-EAB2F75A9D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1" y="2782426"/>
            <a:ext cx="8839200" cy="5295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00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9549432D-D0B5-950E-DEA2-C6B2F1D6FA5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F71AC51-790D-0F34-0864-08C547B06C79}"/>
              </a:ext>
            </a:extLst>
          </p:cNvPr>
          <p:cNvSpPr/>
          <p:nvPr/>
        </p:nvSpPr>
        <p:spPr>
          <a:xfrm rot="-10800000">
            <a:off x="-12105984" y="-16472432"/>
            <a:ext cx="25827719" cy="58872359"/>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5A09D113-988F-4272-8A08-9BE905CFA471}"/>
              </a:ext>
            </a:extLst>
          </p:cNvPr>
          <p:cNvSpPr/>
          <p:nvPr/>
        </p:nvSpPr>
        <p:spPr>
          <a:xfrm rot="-10800000">
            <a:off x="2288818" y="891810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6475E5EC-6C5C-9B28-2008-1BBB625F3D09}"/>
              </a:ext>
            </a:extLst>
          </p:cNvPr>
          <p:cNvSpPr/>
          <p:nvPr/>
        </p:nvSpPr>
        <p:spPr>
          <a:xfrm rot="-10800000">
            <a:off x="13972769" y="-2119553"/>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CE1FFBFB-B9DA-52C0-8C2F-DEC92693A87D}"/>
              </a:ext>
            </a:extLst>
          </p:cNvPr>
          <p:cNvSpPr/>
          <p:nvPr/>
        </p:nvSpPr>
        <p:spPr>
          <a:xfrm rot="-10800000">
            <a:off x="14983200" y="-108489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50884B54-5453-E45C-D4D8-6E46E8425993}"/>
              </a:ext>
            </a:extLst>
          </p:cNvPr>
          <p:cNvSpPr txBox="1"/>
          <p:nvPr/>
        </p:nvSpPr>
        <p:spPr>
          <a:xfrm>
            <a:off x="1160288" y="1368892"/>
            <a:ext cx="8669929" cy="750142"/>
          </a:xfrm>
          <a:prstGeom prst="rect">
            <a:avLst/>
          </a:prstGeom>
        </p:spPr>
        <p:txBody>
          <a:bodyPr lIns="0" tIns="0" rIns="0" bIns="0" rtlCol="0" anchor="t">
            <a:spAutoFit/>
          </a:bodyPr>
          <a:lstStyle/>
          <a:p>
            <a:pPr>
              <a:lnSpc>
                <a:spcPts val="4941"/>
              </a:lnSpc>
            </a:pPr>
            <a:r>
              <a:rPr lang="en-US" sz="8800" dirty="0">
                <a:solidFill>
                  <a:srgbClr val="C4DF8F"/>
                </a:solidFill>
                <a:latin typeface="Montserrat Ultra-Bold"/>
              </a:rPr>
              <a:t>Price vs </a:t>
            </a:r>
            <a:r>
              <a:rPr lang="en-US" sz="8800" dirty="0" err="1">
                <a:solidFill>
                  <a:srgbClr val="C4DF8F"/>
                </a:solidFill>
                <a:latin typeface="Montserrat Ultra-Bold"/>
              </a:rPr>
              <a:t>âge</a:t>
            </a:r>
            <a:endParaRPr lang="en-US" sz="8800" dirty="0">
              <a:solidFill>
                <a:srgbClr val="C4DF8F"/>
              </a:solidFill>
              <a:latin typeface="Montserrat Ultra-Bold"/>
            </a:endParaRPr>
          </a:p>
        </p:txBody>
      </p:sp>
      <p:pic>
        <p:nvPicPr>
          <p:cNvPr id="11" name="Picture 10">
            <a:extLst>
              <a:ext uri="{FF2B5EF4-FFF2-40B4-BE49-F238E27FC236}">
                <a16:creationId xmlns:a16="http://schemas.microsoft.com/office/drawing/2014/main" id="{1CA5E48D-D426-B865-ABC0-CE0C5C1ECB2C}"/>
              </a:ext>
            </a:extLst>
          </p:cNvPr>
          <p:cNvPicPr>
            <a:picLocks noChangeAspect="1"/>
          </p:cNvPicPr>
          <p:nvPr/>
        </p:nvPicPr>
        <p:blipFill>
          <a:blip r:embed="rId6"/>
          <a:stretch>
            <a:fillRect/>
          </a:stretch>
        </p:blipFill>
        <p:spPr>
          <a:xfrm>
            <a:off x="14478000" y="8821596"/>
            <a:ext cx="3571875" cy="1152525"/>
          </a:xfrm>
          <a:prstGeom prst="rect">
            <a:avLst/>
          </a:prstGeom>
        </p:spPr>
      </p:pic>
      <p:sp>
        <p:nvSpPr>
          <p:cNvPr id="3" name="TextBox 8">
            <a:extLst>
              <a:ext uri="{FF2B5EF4-FFF2-40B4-BE49-F238E27FC236}">
                <a16:creationId xmlns:a16="http://schemas.microsoft.com/office/drawing/2014/main" id="{2C0C1717-0306-1091-E1C4-29B4409973FD}"/>
              </a:ext>
            </a:extLst>
          </p:cNvPr>
          <p:cNvSpPr txBox="1"/>
          <p:nvPr/>
        </p:nvSpPr>
        <p:spPr>
          <a:xfrm>
            <a:off x="8229600" y="3238500"/>
            <a:ext cx="8669929" cy="664541"/>
          </a:xfrm>
          <a:prstGeom prst="rect">
            <a:avLst/>
          </a:prstGeom>
        </p:spPr>
        <p:txBody>
          <a:bodyPr lIns="0" tIns="0" rIns="0" bIns="0" rtlCol="0" anchor="t">
            <a:spAutoFit/>
          </a:bodyPr>
          <a:lstStyle/>
          <a:p>
            <a:pPr>
              <a:lnSpc>
                <a:spcPts val="4941"/>
              </a:lnSpc>
            </a:pPr>
            <a:endParaRPr lang="en-US" sz="6100" dirty="0">
              <a:solidFill>
                <a:srgbClr val="C4DF8F"/>
              </a:solidFill>
              <a:latin typeface="Montserrat Ultra-Bold"/>
            </a:endParaRPr>
          </a:p>
        </p:txBody>
      </p:sp>
      <p:pic>
        <p:nvPicPr>
          <p:cNvPr id="15362" name="Picture 2">
            <a:extLst>
              <a:ext uri="{FF2B5EF4-FFF2-40B4-BE49-F238E27FC236}">
                <a16:creationId xmlns:a16="http://schemas.microsoft.com/office/drawing/2014/main" id="{ADC4BBCB-3CF7-51FA-FC37-918BB2F93B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5173" y="2621693"/>
            <a:ext cx="11022079" cy="6432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906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46CD2187-2C85-644D-6376-4A1671A8B5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6755CBE-0303-0B4C-06CA-D852DEBE6F10}"/>
              </a:ext>
            </a:extLst>
          </p:cNvPr>
          <p:cNvSpPr/>
          <p:nvPr/>
        </p:nvSpPr>
        <p:spPr>
          <a:xfrm rot="-10800000">
            <a:off x="-12105984" y="-16472432"/>
            <a:ext cx="25827719" cy="58872359"/>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43C9679C-8A55-0867-93F9-762DCA30425A}"/>
              </a:ext>
            </a:extLst>
          </p:cNvPr>
          <p:cNvSpPr/>
          <p:nvPr/>
        </p:nvSpPr>
        <p:spPr>
          <a:xfrm rot="-10800000">
            <a:off x="2288818" y="891810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E5DDD165-DC65-45FE-5551-ADEDFDBE99EA}"/>
              </a:ext>
            </a:extLst>
          </p:cNvPr>
          <p:cNvSpPr/>
          <p:nvPr/>
        </p:nvSpPr>
        <p:spPr>
          <a:xfrm rot="-10800000">
            <a:off x="13972769" y="-2119553"/>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40737473-2379-E14E-742E-B41670EC9AD9}"/>
              </a:ext>
            </a:extLst>
          </p:cNvPr>
          <p:cNvSpPr/>
          <p:nvPr/>
        </p:nvSpPr>
        <p:spPr>
          <a:xfrm rot="-10800000">
            <a:off x="14983200" y="-108489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159F9628-2273-C233-72BA-00C168224D38}"/>
              </a:ext>
            </a:extLst>
          </p:cNvPr>
          <p:cNvSpPr txBox="1"/>
          <p:nvPr/>
        </p:nvSpPr>
        <p:spPr>
          <a:xfrm>
            <a:off x="1160288" y="1368892"/>
            <a:ext cx="8669929" cy="750142"/>
          </a:xfrm>
          <a:prstGeom prst="rect">
            <a:avLst/>
          </a:prstGeom>
        </p:spPr>
        <p:txBody>
          <a:bodyPr lIns="0" tIns="0" rIns="0" bIns="0" rtlCol="0" anchor="t">
            <a:spAutoFit/>
          </a:bodyPr>
          <a:lstStyle/>
          <a:p>
            <a:pPr>
              <a:lnSpc>
                <a:spcPts val="4941"/>
              </a:lnSpc>
            </a:pPr>
            <a:r>
              <a:rPr lang="en-US" sz="8800" dirty="0">
                <a:solidFill>
                  <a:srgbClr val="C4DF8F"/>
                </a:solidFill>
                <a:latin typeface="Montserrat Ultra-Bold"/>
              </a:rPr>
              <a:t>Price vs </a:t>
            </a:r>
            <a:r>
              <a:rPr lang="en-US" sz="8800" dirty="0" err="1">
                <a:solidFill>
                  <a:srgbClr val="C4DF8F"/>
                </a:solidFill>
                <a:latin typeface="Montserrat Ultra-Bold"/>
              </a:rPr>
              <a:t>âge</a:t>
            </a:r>
            <a:endParaRPr lang="en-US" sz="8800" dirty="0">
              <a:solidFill>
                <a:srgbClr val="C4DF8F"/>
              </a:solidFill>
              <a:latin typeface="Montserrat Ultra-Bold"/>
            </a:endParaRPr>
          </a:p>
        </p:txBody>
      </p:sp>
      <p:pic>
        <p:nvPicPr>
          <p:cNvPr id="11" name="Picture 10">
            <a:extLst>
              <a:ext uri="{FF2B5EF4-FFF2-40B4-BE49-F238E27FC236}">
                <a16:creationId xmlns:a16="http://schemas.microsoft.com/office/drawing/2014/main" id="{14977C12-C1D3-9E0B-5769-F3FC314DF0E0}"/>
              </a:ext>
            </a:extLst>
          </p:cNvPr>
          <p:cNvPicPr>
            <a:picLocks noChangeAspect="1"/>
          </p:cNvPicPr>
          <p:nvPr/>
        </p:nvPicPr>
        <p:blipFill>
          <a:blip r:embed="rId6"/>
          <a:stretch>
            <a:fillRect/>
          </a:stretch>
        </p:blipFill>
        <p:spPr>
          <a:xfrm>
            <a:off x="14606669" y="9022105"/>
            <a:ext cx="3571875" cy="1152525"/>
          </a:xfrm>
          <a:prstGeom prst="rect">
            <a:avLst/>
          </a:prstGeom>
        </p:spPr>
      </p:pic>
      <p:sp>
        <p:nvSpPr>
          <p:cNvPr id="3" name="TextBox 8">
            <a:extLst>
              <a:ext uri="{FF2B5EF4-FFF2-40B4-BE49-F238E27FC236}">
                <a16:creationId xmlns:a16="http://schemas.microsoft.com/office/drawing/2014/main" id="{C7347794-9988-16DF-545B-0547EF4EB556}"/>
              </a:ext>
            </a:extLst>
          </p:cNvPr>
          <p:cNvSpPr txBox="1"/>
          <p:nvPr/>
        </p:nvSpPr>
        <p:spPr>
          <a:xfrm>
            <a:off x="8229600" y="3238500"/>
            <a:ext cx="8669929" cy="664541"/>
          </a:xfrm>
          <a:prstGeom prst="rect">
            <a:avLst/>
          </a:prstGeom>
        </p:spPr>
        <p:txBody>
          <a:bodyPr lIns="0" tIns="0" rIns="0" bIns="0" rtlCol="0" anchor="t">
            <a:spAutoFit/>
          </a:bodyPr>
          <a:lstStyle/>
          <a:p>
            <a:pPr>
              <a:lnSpc>
                <a:spcPts val="4941"/>
              </a:lnSpc>
            </a:pPr>
            <a:endParaRPr lang="en-US" sz="6100" dirty="0">
              <a:solidFill>
                <a:srgbClr val="C4DF8F"/>
              </a:solidFill>
              <a:latin typeface="Montserrat Ultra-Bold"/>
            </a:endParaRPr>
          </a:p>
        </p:txBody>
      </p:sp>
      <p:pic>
        <p:nvPicPr>
          <p:cNvPr id="16386" name="Picture 2">
            <a:extLst>
              <a:ext uri="{FF2B5EF4-FFF2-40B4-BE49-F238E27FC236}">
                <a16:creationId xmlns:a16="http://schemas.microsoft.com/office/drawing/2014/main" id="{0187C8C8-60A0-7DA3-55B3-0A75CA82F1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200" y="2940923"/>
            <a:ext cx="9127615" cy="5551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8">
            <a:extLst>
              <a:ext uri="{FF2B5EF4-FFF2-40B4-BE49-F238E27FC236}">
                <a16:creationId xmlns:a16="http://schemas.microsoft.com/office/drawing/2014/main" id="{7BB35035-2AA3-61A9-1405-8143D508D344}"/>
              </a:ext>
            </a:extLst>
          </p:cNvPr>
          <p:cNvSpPr txBox="1"/>
          <p:nvPr/>
        </p:nvSpPr>
        <p:spPr>
          <a:xfrm>
            <a:off x="9508615" y="2808206"/>
            <a:ext cx="8669929" cy="6878165"/>
          </a:xfrm>
          <a:prstGeom prst="rect">
            <a:avLst/>
          </a:prstGeom>
        </p:spPr>
        <p:txBody>
          <a:bodyPr lIns="0" tIns="0" rIns="0" bIns="0" rtlCol="0" anchor="t">
            <a:spAutoFit/>
          </a:bodyPr>
          <a:lstStyle/>
          <a:p>
            <a:pPr>
              <a:lnSpc>
                <a:spcPts val="4941"/>
              </a:lnSpc>
            </a:pPr>
            <a:r>
              <a:rPr lang="fr-FR" sz="3200" b="0" i="0" dirty="0">
                <a:solidFill>
                  <a:schemeClr val="bg1"/>
                </a:solidFill>
                <a:effectLst/>
                <a:latin typeface="Courier New" panose="02070309020205020404" pitchFamily="49" charset="0"/>
              </a:rPr>
              <a:t>20-33: faible fréquence d’achat et moyenne par panier élevée (&gt;35 euros)</a:t>
            </a:r>
          </a:p>
          <a:p>
            <a:pPr>
              <a:lnSpc>
                <a:spcPts val="4941"/>
              </a:lnSpc>
            </a:pPr>
            <a:endParaRPr lang="fr-FR" sz="3200" b="0" i="0" dirty="0">
              <a:solidFill>
                <a:schemeClr val="bg1"/>
              </a:solidFill>
              <a:effectLst/>
              <a:latin typeface="Courier New" panose="02070309020205020404" pitchFamily="49" charset="0"/>
            </a:endParaRPr>
          </a:p>
          <a:p>
            <a:pPr>
              <a:lnSpc>
                <a:spcPts val="4941"/>
              </a:lnSpc>
            </a:pPr>
            <a:r>
              <a:rPr lang="fr-FR" sz="3200" b="0" i="0" dirty="0">
                <a:solidFill>
                  <a:schemeClr val="bg1"/>
                </a:solidFill>
                <a:effectLst/>
                <a:latin typeface="Courier New" panose="02070309020205020404" pitchFamily="49" charset="0"/>
              </a:rPr>
              <a:t>33-53: fréquence d’achat élevée </a:t>
            </a:r>
            <a:r>
              <a:rPr lang="fr-FR" sz="3200" dirty="0">
                <a:solidFill>
                  <a:schemeClr val="bg1"/>
                </a:solidFill>
                <a:latin typeface="Courier New" panose="02070309020205020404" pitchFamily="49" charset="0"/>
              </a:rPr>
              <a:t> et </a:t>
            </a:r>
            <a:r>
              <a:rPr lang="fr-FR" sz="3200" b="0" i="0" dirty="0">
                <a:solidFill>
                  <a:schemeClr val="bg1"/>
                </a:solidFill>
                <a:effectLst/>
                <a:latin typeface="Courier New" panose="02070309020205020404" pitchFamily="49" charset="0"/>
              </a:rPr>
              <a:t>moyenne par panier très faible (&lt;15 euros)</a:t>
            </a:r>
          </a:p>
          <a:p>
            <a:pPr>
              <a:lnSpc>
                <a:spcPts val="4941"/>
              </a:lnSpc>
            </a:pPr>
            <a:endParaRPr lang="fr-FR" sz="3200" b="0" i="0" dirty="0">
              <a:solidFill>
                <a:schemeClr val="bg1"/>
              </a:solidFill>
              <a:effectLst/>
              <a:latin typeface="Courier New" panose="02070309020205020404" pitchFamily="49" charset="0"/>
            </a:endParaRPr>
          </a:p>
          <a:p>
            <a:pPr>
              <a:lnSpc>
                <a:spcPts val="4941"/>
              </a:lnSpc>
            </a:pPr>
            <a:r>
              <a:rPr lang="fr-FR" sz="3200" b="0" i="0" dirty="0">
                <a:solidFill>
                  <a:schemeClr val="bg1"/>
                </a:solidFill>
                <a:effectLst/>
                <a:latin typeface="Courier New" panose="02070309020205020404" pitchFamily="49" charset="0"/>
              </a:rPr>
              <a:t>&gt;53: fréquence d’achat très faible </a:t>
            </a:r>
            <a:r>
              <a:rPr lang="fr-FR" sz="3200" dirty="0">
                <a:solidFill>
                  <a:schemeClr val="bg1"/>
                </a:solidFill>
                <a:latin typeface="Courier New" panose="02070309020205020404" pitchFamily="49" charset="0"/>
              </a:rPr>
              <a:t>et</a:t>
            </a:r>
            <a:r>
              <a:rPr lang="fr-FR" sz="3200" b="0" i="0" dirty="0">
                <a:solidFill>
                  <a:schemeClr val="bg1"/>
                </a:solidFill>
                <a:effectLst/>
                <a:latin typeface="Courier New" panose="02070309020205020404" pitchFamily="49" charset="0"/>
              </a:rPr>
              <a:t> moyenne par panier moyenne(15 &lt; &lt; 20 euros)</a:t>
            </a:r>
            <a:endParaRPr lang="en-US" sz="3200" b="0" i="0" dirty="0">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128284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36F71AB7-85D4-674E-0757-1799247F398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BE5475B-A907-FEF7-B599-DED05EB0A46D}"/>
              </a:ext>
            </a:extLst>
          </p:cNvPr>
          <p:cNvSpPr/>
          <p:nvPr/>
        </p:nvSpPr>
        <p:spPr>
          <a:xfrm rot="-10800000">
            <a:off x="-12105984" y="-16472432"/>
            <a:ext cx="25827719" cy="58872359"/>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18439A1C-3E4C-2259-1EAB-C22608B0273D}"/>
              </a:ext>
            </a:extLst>
          </p:cNvPr>
          <p:cNvSpPr/>
          <p:nvPr/>
        </p:nvSpPr>
        <p:spPr>
          <a:xfrm rot="-10800000">
            <a:off x="2288818" y="891810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BF8282EF-8E6C-2B0D-7B2C-F28D94C85C8B}"/>
              </a:ext>
            </a:extLst>
          </p:cNvPr>
          <p:cNvSpPr/>
          <p:nvPr/>
        </p:nvSpPr>
        <p:spPr>
          <a:xfrm rot="-10800000">
            <a:off x="13972769" y="-2119553"/>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FA473121-7439-50BF-E981-26E3314360A8}"/>
              </a:ext>
            </a:extLst>
          </p:cNvPr>
          <p:cNvSpPr/>
          <p:nvPr/>
        </p:nvSpPr>
        <p:spPr>
          <a:xfrm rot="-10800000">
            <a:off x="14983200" y="-108489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BBF74151-8744-ED46-6A98-DD0020B3A389}"/>
              </a:ext>
            </a:extLst>
          </p:cNvPr>
          <p:cNvSpPr txBox="1"/>
          <p:nvPr/>
        </p:nvSpPr>
        <p:spPr>
          <a:xfrm>
            <a:off x="1160288" y="1368892"/>
            <a:ext cx="8669929" cy="750142"/>
          </a:xfrm>
          <a:prstGeom prst="rect">
            <a:avLst/>
          </a:prstGeom>
        </p:spPr>
        <p:txBody>
          <a:bodyPr lIns="0" tIns="0" rIns="0" bIns="0" rtlCol="0" anchor="t">
            <a:spAutoFit/>
          </a:bodyPr>
          <a:lstStyle/>
          <a:p>
            <a:pPr>
              <a:lnSpc>
                <a:spcPts val="4941"/>
              </a:lnSpc>
            </a:pPr>
            <a:r>
              <a:rPr lang="en-US" sz="8800" dirty="0" err="1">
                <a:solidFill>
                  <a:srgbClr val="C4DF8F"/>
                </a:solidFill>
                <a:latin typeface="Montserrat Ultra-Bold"/>
              </a:rPr>
              <a:t>categ</a:t>
            </a:r>
            <a:r>
              <a:rPr lang="en-US" sz="8800" dirty="0">
                <a:solidFill>
                  <a:srgbClr val="C4DF8F"/>
                </a:solidFill>
                <a:latin typeface="Montserrat Ultra-Bold"/>
              </a:rPr>
              <a:t> vs sex</a:t>
            </a:r>
          </a:p>
        </p:txBody>
      </p:sp>
      <p:pic>
        <p:nvPicPr>
          <p:cNvPr id="11" name="Picture 10">
            <a:extLst>
              <a:ext uri="{FF2B5EF4-FFF2-40B4-BE49-F238E27FC236}">
                <a16:creationId xmlns:a16="http://schemas.microsoft.com/office/drawing/2014/main" id="{82864511-73F9-FB75-F7A1-B21FD9A276D0}"/>
              </a:ext>
            </a:extLst>
          </p:cNvPr>
          <p:cNvPicPr>
            <a:picLocks noChangeAspect="1"/>
          </p:cNvPicPr>
          <p:nvPr/>
        </p:nvPicPr>
        <p:blipFill>
          <a:blip r:embed="rId6"/>
          <a:stretch>
            <a:fillRect/>
          </a:stretch>
        </p:blipFill>
        <p:spPr>
          <a:xfrm>
            <a:off x="14606669" y="9022105"/>
            <a:ext cx="3571875" cy="1152525"/>
          </a:xfrm>
          <a:prstGeom prst="rect">
            <a:avLst/>
          </a:prstGeom>
        </p:spPr>
      </p:pic>
      <p:sp>
        <p:nvSpPr>
          <p:cNvPr id="3" name="TextBox 8">
            <a:extLst>
              <a:ext uri="{FF2B5EF4-FFF2-40B4-BE49-F238E27FC236}">
                <a16:creationId xmlns:a16="http://schemas.microsoft.com/office/drawing/2014/main" id="{3E361510-38F3-214D-C73A-5D5E18C0CDDB}"/>
              </a:ext>
            </a:extLst>
          </p:cNvPr>
          <p:cNvSpPr txBox="1"/>
          <p:nvPr/>
        </p:nvSpPr>
        <p:spPr>
          <a:xfrm>
            <a:off x="8229600" y="3238500"/>
            <a:ext cx="8669929" cy="664541"/>
          </a:xfrm>
          <a:prstGeom prst="rect">
            <a:avLst/>
          </a:prstGeom>
        </p:spPr>
        <p:txBody>
          <a:bodyPr lIns="0" tIns="0" rIns="0" bIns="0" rtlCol="0" anchor="t">
            <a:spAutoFit/>
          </a:bodyPr>
          <a:lstStyle/>
          <a:p>
            <a:pPr>
              <a:lnSpc>
                <a:spcPts val="4941"/>
              </a:lnSpc>
            </a:pPr>
            <a:endParaRPr lang="en-US" sz="6100" dirty="0">
              <a:solidFill>
                <a:srgbClr val="C4DF8F"/>
              </a:solidFill>
              <a:latin typeface="Montserrat Ultra-Bold"/>
            </a:endParaRPr>
          </a:p>
        </p:txBody>
      </p:sp>
      <p:sp>
        <p:nvSpPr>
          <p:cNvPr id="4" name="TextBox 8">
            <a:extLst>
              <a:ext uri="{FF2B5EF4-FFF2-40B4-BE49-F238E27FC236}">
                <a16:creationId xmlns:a16="http://schemas.microsoft.com/office/drawing/2014/main" id="{D6C659A3-3CC8-FA95-3078-00928BDFEB64}"/>
              </a:ext>
            </a:extLst>
          </p:cNvPr>
          <p:cNvSpPr txBox="1"/>
          <p:nvPr/>
        </p:nvSpPr>
        <p:spPr>
          <a:xfrm>
            <a:off x="9508615" y="2808206"/>
            <a:ext cx="8669929" cy="1851148"/>
          </a:xfrm>
          <a:prstGeom prst="rect">
            <a:avLst/>
          </a:prstGeom>
        </p:spPr>
        <p:txBody>
          <a:bodyPr lIns="0" tIns="0" rIns="0" bIns="0" rtlCol="0" anchor="t">
            <a:spAutoFit/>
          </a:bodyPr>
          <a:lstStyle/>
          <a:p>
            <a:pPr>
              <a:lnSpc>
                <a:spcPts val="4941"/>
              </a:lnSpc>
            </a:pPr>
            <a:r>
              <a:rPr lang="en-US" sz="3200" b="0" i="0" dirty="0" err="1">
                <a:solidFill>
                  <a:schemeClr val="bg1"/>
                </a:solidFill>
                <a:effectLst/>
                <a:latin typeface="Courier New" panose="02070309020205020404" pitchFamily="49" charset="0"/>
              </a:rPr>
              <a:t>Statistique</a:t>
            </a:r>
            <a:r>
              <a:rPr lang="en-US" sz="3200" b="0" i="0" dirty="0">
                <a:solidFill>
                  <a:schemeClr val="bg1"/>
                </a:solidFill>
                <a:effectLst/>
                <a:latin typeface="Courier New" panose="02070309020205020404" pitchFamily="49" charset="0"/>
              </a:rPr>
              <a:t> du test du Chi-</a:t>
            </a:r>
            <a:r>
              <a:rPr lang="en-US" sz="3200" b="0" i="0" dirty="0" err="1">
                <a:solidFill>
                  <a:schemeClr val="bg1"/>
                </a:solidFill>
                <a:effectLst/>
                <a:latin typeface="Courier New" panose="02070309020205020404" pitchFamily="49" charset="0"/>
              </a:rPr>
              <a:t>carré</a:t>
            </a:r>
            <a:r>
              <a:rPr lang="en-US" sz="3200" b="0" i="0" dirty="0">
                <a:solidFill>
                  <a:schemeClr val="bg1"/>
                </a:solidFill>
                <a:effectLst/>
                <a:latin typeface="Courier New" panose="02070309020205020404" pitchFamily="49" charset="0"/>
              </a:rPr>
              <a:t> : 147.12</a:t>
            </a:r>
          </a:p>
          <a:p>
            <a:pPr>
              <a:lnSpc>
                <a:spcPts val="4941"/>
              </a:lnSpc>
            </a:pPr>
            <a:r>
              <a:rPr lang="en-US" sz="3200" b="0" i="0" dirty="0">
                <a:solidFill>
                  <a:schemeClr val="bg1"/>
                </a:solidFill>
                <a:effectLst/>
                <a:latin typeface="Courier New" panose="02070309020205020404" pitchFamily="49" charset="0"/>
              </a:rPr>
              <a:t>P-value : 1.13e-32</a:t>
            </a:r>
          </a:p>
        </p:txBody>
      </p:sp>
      <p:pic>
        <p:nvPicPr>
          <p:cNvPr id="17410" name="Picture 2">
            <a:extLst>
              <a:ext uri="{FF2B5EF4-FFF2-40B4-BE49-F238E27FC236}">
                <a16:creationId xmlns:a16="http://schemas.microsoft.com/office/drawing/2014/main" id="{D4B9D8BD-26E6-568A-E804-89BEA66C3C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859" y="3209925"/>
            <a:ext cx="7922526" cy="521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481EB79-4D39-CF68-3931-42D7F0113F30}"/>
              </a:ext>
            </a:extLst>
          </p:cNvPr>
          <p:cNvPicPr>
            <a:picLocks noChangeAspect="1"/>
          </p:cNvPicPr>
          <p:nvPr/>
        </p:nvPicPr>
        <p:blipFill>
          <a:blip r:embed="rId8"/>
          <a:stretch>
            <a:fillRect/>
          </a:stretch>
        </p:blipFill>
        <p:spPr>
          <a:xfrm>
            <a:off x="9508615" y="4772409"/>
            <a:ext cx="7922526" cy="33893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582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a:off x="-3219340" y="4704661"/>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522307" y="-4393257"/>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45090" y="7788295"/>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7030464" y="-2806490"/>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359888" y="3748035"/>
            <a:ext cx="13568224" cy="4052391"/>
          </a:xfrm>
          <a:prstGeom prst="rect">
            <a:avLst/>
          </a:prstGeom>
        </p:spPr>
        <p:txBody>
          <a:bodyPr lIns="0" tIns="0" rIns="0" bIns="0" rtlCol="0" anchor="t">
            <a:spAutoFit/>
          </a:bodyPr>
          <a:lstStyle/>
          <a:p>
            <a:pPr algn="ctr">
              <a:lnSpc>
                <a:spcPts val="7897"/>
              </a:lnSpc>
            </a:pPr>
            <a:r>
              <a:rPr lang="en-US" sz="7521" dirty="0">
                <a:solidFill>
                  <a:srgbClr val="FFFFFF"/>
                </a:solidFill>
                <a:latin typeface="Montserrat Ultra-Bold"/>
              </a:rPr>
              <a:t>Une </a:t>
            </a:r>
            <a:r>
              <a:rPr lang="en-US" sz="7521" dirty="0" err="1">
                <a:solidFill>
                  <a:srgbClr val="FFFFFF"/>
                </a:solidFill>
                <a:latin typeface="Montserrat Ultra-Bold"/>
              </a:rPr>
              <a:t>heure</a:t>
            </a:r>
            <a:r>
              <a:rPr lang="en-US" sz="7521" dirty="0">
                <a:solidFill>
                  <a:srgbClr val="FFFFFF"/>
                </a:solidFill>
                <a:latin typeface="Montserrat Ultra-Bold"/>
              </a:rPr>
              <a:t> de lecture </a:t>
            </a:r>
            <a:r>
              <a:rPr lang="en-US" sz="7521" dirty="0" err="1">
                <a:solidFill>
                  <a:srgbClr val="FFFFFF"/>
                </a:solidFill>
                <a:latin typeface="Montserrat Ultra-Bold"/>
              </a:rPr>
              <a:t>est</a:t>
            </a:r>
            <a:r>
              <a:rPr lang="en-US" sz="7521" dirty="0">
                <a:solidFill>
                  <a:srgbClr val="FFFFFF"/>
                </a:solidFill>
                <a:latin typeface="Montserrat Ultra-Bold"/>
              </a:rPr>
              <a:t> le souverain </a:t>
            </a:r>
            <a:r>
              <a:rPr lang="en-US" sz="7521" dirty="0" err="1">
                <a:solidFill>
                  <a:srgbClr val="FFFFFF"/>
                </a:solidFill>
                <a:latin typeface="Montserrat Ultra-Bold"/>
              </a:rPr>
              <a:t>remède</a:t>
            </a:r>
            <a:r>
              <a:rPr lang="en-US" sz="7521" dirty="0">
                <a:solidFill>
                  <a:srgbClr val="FFFFFF"/>
                </a:solidFill>
                <a:latin typeface="Montserrat Ultra-Bold"/>
              </a:rPr>
              <a:t> </a:t>
            </a:r>
            <a:r>
              <a:rPr lang="en-US" sz="7521" dirty="0" err="1">
                <a:solidFill>
                  <a:srgbClr val="FFFFFF"/>
                </a:solidFill>
                <a:latin typeface="Montserrat Ultra-Bold"/>
              </a:rPr>
              <a:t>contre</a:t>
            </a:r>
            <a:r>
              <a:rPr lang="en-US" sz="7521" dirty="0">
                <a:solidFill>
                  <a:srgbClr val="FFFFFF"/>
                </a:solidFill>
                <a:latin typeface="Montserrat Ultra-Bold"/>
              </a:rPr>
              <a:t> les </a:t>
            </a:r>
            <a:r>
              <a:rPr lang="en-US" sz="7521" dirty="0" err="1">
                <a:solidFill>
                  <a:srgbClr val="FFFFFF"/>
                </a:solidFill>
                <a:latin typeface="Montserrat Ultra-Bold"/>
              </a:rPr>
              <a:t>dégouts</a:t>
            </a:r>
            <a:r>
              <a:rPr lang="en-US" sz="7521" dirty="0">
                <a:solidFill>
                  <a:srgbClr val="FFFFFF"/>
                </a:solidFill>
                <a:latin typeface="Montserrat Ultra-Bold"/>
              </a:rPr>
              <a:t> de la vie.</a:t>
            </a:r>
          </a:p>
        </p:txBody>
      </p:sp>
      <p:sp>
        <p:nvSpPr>
          <p:cNvPr id="7" name="Freeform 7"/>
          <p:cNvSpPr/>
          <p:nvPr/>
        </p:nvSpPr>
        <p:spPr>
          <a:xfrm>
            <a:off x="8408748" y="2492017"/>
            <a:ext cx="1470504" cy="1117583"/>
          </a:xfrm>
          <a:custGeom>
            <a:avLst/>
            <a:gdLst/>
            <a:ahLst/>
            <a:cxnLst/>
            <a:rect l="l" t="t" r="r" b="b"/>
            <a:pathLst>
              <a:path w="1470504" h="1117583">
                <a:moveTo>
                  <a:pt x="0" y="0"/>
                </a:moveTo>
                <a:lnTo>
                  <a:pt x="1470504" y="0"/>
                </a:lnTo>
                <a:lnTo>
                  <a:pt x="1470504" y="1117584"/>
                </a:lnTo>
                <a:lnTo>
                  <a:pt x="0" y="11175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8193413" y="7550648"/>
            <a:ext cx="1901174" cy="475293"/>
          </a:xfrm>
          <a:custGeom>
            <a:avLst/>
            <a:gdLst/>
            <a:ahLst/>
            <a:cxnLst/>
            <a:rect l="l" t="t" r="r" b="b"/>
            <a:pathLst>
              <a:path w="1901174" h="475293">
                <a:moveTo>
                  <a:pt x="0" y="0"/>
                </a:moveTo>
                <a:lnTo>
                  <a:pt x="1901174" y="0"/>
                </a:lnTo>
                <a:lnTo>
                  <a:pt x="1901174" y="475294"/>
                </a:lnTo>
                <a:lnTo>
                  <a:pt x="0" y="4752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0" name="Picture 9">
            <a:extLst>
              <a:ext uri="{FF2B5EF4-FFF2-40B4-BE49-F238E27FC236}">
                <a16:creationId xmlns:a16="http://schemas.microsoft.com/office/drawing/2014/main" id="{8D90A949-33E0-5A07-34BC-EB8FE93EEE40}"/>
              </a:ext>
            </a:extLst>
          </p:cNvPr>
          <p:cNvPicPr>
            <a:picLocks noChangeAspect="1"/>
          </p:cNvPicPr>
          <p:nvPr/>
        </p:nvPicPr>
        <p:blipFill>
          <a:blip r:embed="rId10"/>
          <a:stretch>
            <a:fillRect/>
          </a:stretch>
        </p:blipFill>
        <p:spPr>
          <a:xfrm>
            <a:off x="14401800" y="8790726"/>
            <a:ext cx="3571875" cy="11525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3D1C19C8-87DC-AB14-49F9-D6017138418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413A8FF-27AD-B54C-32E8-571AD9E4BCA6}"/>
              </a:ext>
            </a:extLst>
          </p:cNvPr>
          <p:cNvSpPr/>
          <p:nvPr/>
        </p:nvSpPr>
        <p:spPr>
          <a:xfrm rot="-10800000">
            <a:off x="-12105984" y="-16472432"/>
            <a:ext cx="25827719" cy="58872359"/>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B174744A-CDC7-7338-6E29-226EBEF0DBE4}"/>
              </a:ext>
            </a:extLst>
          </p:cNvPr>
          <p:cNvSpPr/>
          <p:nvPr/>
        </p:nvSpPr>
        <p:spPr>
          <a:xfrm rot="-10800000">
            <a:off x="2288818" y="891810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21BD7A0B-A436-1D89-D842-ACA223E0F3CA}"/>
              </a:ext>
            </a:extLst>
          </p:cNvPr>
          <p:cNvSpPr/>
          <p:nvPr/>
        </p:nvSpPr>
        <p:spPr>
          <a:xfrm rot="-10800000">
            <a:off x="13972769" y="-2119553"/>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E1E8A912-B7F2-3BE5-1F85-02ACC616AFC8}"/>
              </a:ext>
            </a:extLst>
          </p:cNvPr>
          <p:cNvSpPr/>
          <p:nvPr/>
        </p:nvSpPr>
        <p:spPr>
          <a:xfrm rot="-10800000">
            <a:off x="14983200" y="-108489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FD7C9D35-5B3E-59DC-95FF-1A5E3B67440D}"/>
              </a:ext>
            </a:extLst>
          </p:cNvPr>
          <p:cNvSpPr txBox="1"/>
          <p:nvPr/>
        </p:nvSpPr>
        <p:spPr>
          <a:xfrm>
            <a:off x="1160288" y="1368892"/>
            <a:ext cx="8669929" cy="750142"/>
          </a:xfrm>
          <a:prstGeom prst="rect">
            <a:avLst/>
          </a:prstGeom>
        </p:spPr>
        <p:txBody>
          <a:bodyPr lIns="0" tIns="0" rIns="0" bIns="0" rtlCol="0" anchor="t">
            <a:spAutoFit/>
          </a:bodyPr>
          <a:lstStyle/>
          <a:p>
            <a:pPr>
              <a:lnSpc>
                <a:spcPts val="4941"/>
              </a:lnSpc>
            </a:pPr>
            <a:r>
              <a:rPr lang="en-US" sz="8800" dirty="0" err="1">
                <a:solidFill>
                  <a:srgbClr val="C4DF8F"/>
                </a:solidFill>
                <a:latin typeface="Montserrat Ultra-Bold"/>
              </a:rPr>
              <a:t>categ</a:t>
            </a:r>
            <a:r>
              <a:rPr lang="en-US" sz="8800" dirty="0">
                <a:solidFill>
                  <a:srgbClr val="C4DF8F"/>
                </a:solidFill>
                <a:latin typeface="Montserrat Ultra-Bold"/>
              </a:rPr>
              <a:t> vs age</a:t>
            </a:r>
          </a:p>
        </p:txBody>
      </p:sp>
      <p:pic>
        <p:nvPicPr>
          <p:cNvPr id="11" name="Picture 10">
            <a:extLst>
              <a:ext uri="{FF2B5EF4-FFF2-40B4-BE49-F238E27FC236}">
                <a16:creationId xmlns:a16="http://schemas.microsoft.com/office/drawing/2014/main" id="{17EF7FE9-D173-69E2-6EFC-8D02735A8A33}"/>
              </a:ext>
            </a:extLst>
          </p:cNvPr>
          <p:cNvPicPr>
            <a:picLocks noChangeAspect="1"/>
          </p:cNvPicPr>
          <p:nvPr/>
        </p:nvPicPr>
        <p:blipFill>
          <a:blip r:embed="rId6"/>
          <a:stretch>
            <a:fillRect/>
          </a:stretch>
        </p:blipFill>
        <p:spPr>
          <a:xfrm>
            <a:off x="14606669" y="9022105"/>
            <a:ext cx="3571875" cy="1152525"/>
          </a:xfrm>
          <a:prstGeom prst="rect">
            <a:avLst/>
          </a:prstGeom>
        </p:spPr>
      </p:pic>
      <p:sp>
        <p:nvSpPr>
          <p:cNvPr id="3" name="TextBox 8">
            <a:extLst>
              <a:ext uri="{FF2B5EF4-FFF2-40B4-BE49-F238E27FC236}">
                <a16:creationId xmlns:a16="http://schemas.microsoft.com/office/drawing/2014/main" id="{D3E2C8E1-0F39-BB9D-18CB-6052F9379EDE}"/>
              </a:ext>
            </a:extLst>
          </p:cNvPr>
          <p:cNvSpPr txBox="1"/>
          <p:nvPr/>
        </p:nvSpPr>
        <p:spPr>
          <a:xfrm>
            <a:off x="8229600" y="3238500"/>
            <a:ext cx="8669929" cy="664541"/>
          </a:xfrm>
          <a:prstGeom prst="rect">
            <a:avLst/>
          </a:prstGeom>
        </p:spPr>
        <p:txBody>
          <a:bodyPr lIns="0" tIns="0" rIns="0" bIns="0" rtlCol="0" anchor="t">
            <a:spAutoFit/>
          </a:bodyPr>
          <a:lstStyle/>
          <a:p>
            <a:pPr>
              <a:lnSpc>
                <a:spcPts val="4941"/>
              </a:lnSpc>
            </a:pPr>
            <a:endParaRPr lang="en-US" sz="6100" dirty="0">
              <a:solidFill>
                <a:srgbClr val="C4DF8F"/>
              </a:solidFill>
              <a:latin typeface="Montserrat Ultra-Bold"/>
            </a:endParaRPr>
          </a:p>
        </p:txBody>
      </p:sp>
      <p:sp>
        <p:nvSpPr>
          <p:cNvPr id="4" name="TextBox 8">
            <a:extLst>
              <a:ext uri="{FF2B5EF4-FFF2-40B4-BE49-F238E27FC236}">
                <a16:creationId xmlns:a16="http://schemas.microsoft.com/office/drawing/2014/main" id="{450D86C4-BD75-58F6-D042-25F0CEC3624F}"/>
              </a:ext>
            </a:extLst>
          </p:cNvPr>
          <p:cNvSpPr txBox="1"/>
          <p:nvPr/>
        </p:nvSpPr>
        <p:spPr>
          <a:xfrm>
            <a:off x="9508615" y="3206323"/>
            <a:ext cx="8669929" cy="3782446"/>
          </a:xfrm>
          <a:prstGeom prst="rect">
            <a:avLst/>
          </a:prstGeom>
        </p:spPr>
        <p:txBody>
          <a:bodyPr lIns="0" tIns="0" rIns="0" bIns="0" rtlCol="0" anchor="t">
            <a:spAutoFit/>
          </a:bodyPr>
          <a:lstStyle/>
          <a:p>
            <a:pPr>
              <a:lnSpc>
                <a:spcPts val="4941"/>
              </a:lnSpc>
            </a:pPr>
            <a:r>
              <a:rPr lang="fr-FR" sz="4400" b="0" i="0" dirty="0">
                <a:solidFill>
                  <a:schemeClr val="bg1"/>
                </a:solidFill>
                <a:effectLst/>
                <a:latin typeface="Courier New" panose="02070309020205020404" pitchFamily="49" charset="0"/>
              </a:rPr>
              <a:t>catégorie 0: adultes âgés de 30 à 50 ans.</a:t>
            </a:r>
          </a:p>
          <a:p>
            <a:pPr>
              <a:lnSpc>
                <a:spcPts val="4941"/>
              </a:lnSpc>
            </a:pPr>
            <a:r>
              <a:rPr lang="fr-FR" sz="4400" b="0" i="0" dirty="0">
                <a:solidFill>
                  <a:schemeClr val="bg1"/>
                </a:solidFill>
                <a:effectLst/>
                <a:latin typeface="Courier New" panose="02070309020205020404" pitchFamily="49" charset="0"/>
              </a:rPr>
              <a:t>catégorie 1: de </a:t>
            </a:r>
            <a:r>
              <a:rPr lang="fr-FR" sz="4400" dirty="0">
                <a:solidFill>
                  <a:schemeClr val="bg1"/>
                </a:solidFill>
                <a:latin typeface="Courier New" panose="02070309020205020404" pitchFamily="49" charset="0"/>
              </a:rPr>
              <a:t>30</a:t>
            </a:r>
            <a:r>
              <a:rPr lang="fr-FR" sz="4400" b="0" i="0" dirty="0">
                <a:solidFill>
                  <a:schemeClr val="bg1"/>
                </a:solidFill>
                <a:effectLst/>
                <a:latin typeface="Courier New" panose="02070309020205020404" pitchFamily="49" charset="0"/>
              </a:rPr>
              <a:t> à 60 ans.</a:t>
            </a:r>
          </a:p>
          <a:p>
            <a:pPr>
              <a:lnSpc>
                <a:spcPts val="4941"/>
              </a:lnSpc>
            </a:pPr>
            <a:r>
              <a:rPr lang="fr-FR" sz="4400" b="0" i="0" dirty="0">
                <a:solidFill>
                  <a:schemeClr val="bg1"/>
                </a:solidFill>
                <a:effectLst/>
                <a:latin typeface="Courier New" panose="02070309020205020404" pitchFamily="49" charset="0"/>
              </a:rPr>
              <a:t>Pour la catégorie 2: de 20 à 30 ans.</a:t>
            </a:r>
            <a:endParaRPr lang="en-US" sz="4400" b="0" i="0" dirty="0">
              <a:solidFill>
                <a:schemeClr val="bg1"/>
              </a:solidFill>
              <a:effectLst/>
              <a:latin typeface="Courier New" panose="02070309020205020404" pitchFamily="49" charset="0"/>
            </a:endParaRPr>
          </a:p>
        </p:txBody>
      </p:sp>
      <p:pic>
        <p:nvPicPr>
          <p:cNvPr id="18434" name="Picture 2">
            <a:extLst>
              <a:ext uri="{FF2B5EF4-FFF2-40B4-BE49-F238E27FC236}">
                <a16:creationId xmlns:a16="http://schemas.microsoft.com/office/drawing/2014/main" id="{86779A7E-1327-60EE-8125-347AD524EB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350" y="2913483"/>
            <a:ext cx="8096250" cy="521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0786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EADB6027-88FE-810E-C448-EAAC2701DB5E}"/>
            </a:ext>
          </a:extLst>
        </p:cNvPr>
        <p:cNvGrpSpPr/>
        <p:nvPr/>
      </p:nvGrpSpPr>
      <p:grpSpPr>
        <a:xfrm>
          <a:off x="0" y="0"/>
          <a:ext cx="0" cy="0"/>
          <a:chOff x="0" y="0"/>
          <a:chExt cx="0" cy="0"/>
        </a:xfrm>
      </p:grpSpPr>
      <p:pic>
        <p:nvPicPr>
          <p:cNvPr id="20482" name="Picture 2" descr="affaires de votre micro-entreprise ...">
            <a:extLst>
              <a:ext uri="{FF2B5EF4-FFF2-40B4-BE49-F238E27FC236}">
                <a16:creationId xmlns:a16="http://schemas.microsoft.com/office/drawing/2014/main" id="{26533AE9-7472-A582-F337-D24B076D9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0"/>
            <a:ext cx="8001000" cy="102870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2">
            <a:extLst>
              <a:ext uri="{FF2B5EF4-FFF2-40B4-BE49-F238E27FC236}">
                <a16:creationId xmlns:a16="http://schemas.microsoft.com/office/drawing/2014/main" id="{78BEDEFD-C604-EB73-CA77-3890F5D37644}"/>
              </a:ext>
            </a:extLst>
          </p:cNvPr>
          <p:cNvSpPr/>
          <p:nvPr/>
        </p:nvSpPr>
        <p:spPr>
          <a:xfrm rot="-10800000">
            <a:off x="-295864" y="5273183"/>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AB85ADC9-5710-E1EE-8CF4-CC4C9E55C9C0}"/>
              </a:ext>
            </a:extLst>
          </p:cNvPr>
          <p:cNvSpPr/>
          <p:nvPr/>
        </p:nvSpPr>
        <p:spPr>
          <a:xfrm rot="-10800000">
            <a:off x="-3219340" y="7804713"/>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35CC0E96-40F1-55E2-E8D0-1BF7D787F801}"/>
              </a:ext>
            </a:extLst>
          </p:cNvPr>
          <p:cNvSpPr/>
          <p:nvPr/>
        </p:nvSpPr>
        <p:spPr>
          <a:xfrm rot="-10800000">
            <a:off x="13972769" y="-2091859"/>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a:extLst>
              <a:ext uri="{FF2B5EF4-FFF2-40B4-BE49-F238E27FC236}">
                <a16:creationId xmlns:a16="http://schemas.microsoft.com/office/drawing/2014/main" id="{6075B71C-34A1-0670-ACA6-C466D97F384C}"/>
              </a:ext>
            </a:extLst>
          </p:cNvPr>
          <p:cNvSpPr/>
          <p:nvPr/>
        </p:nvSpPr>
        <p:spPr>
          <a:xfrm rot="-10800000">
            <a:off x="14983200" y="-1057197"/>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a:extLst>
              <a:ext uri="{FF2B5EF4-FFF2-40B4-BE49-F238E27FC236}">
                <a16:creationId xmlns:a16="http://schemas.microsoft.com/office/drawing/2014/main" id="{E4C68F76-49C5-1292-20B4-BD75643CD775}"/>
              </a:ext>
            </a:extLst>
          </p:cNvPr>
          <p:cNvSpPr txBox="1"/>
          <p:nvPr/>
        </p:nvSpPr>
        <p:spPr>
          <a:xfrm>
            <a:off x="2319422" y="2188845"/>
            <a:ext cx="8608691" cy="2954655"/>
          </a:xfrm>
          <a:prstGeom prst="rect">
            <a:avLst/>
          </a:prstGeom>
        </p:spPr>
        <p:txBody>
          <a:bodyPr lIns="0" tIns="0" rIns="0" bIns="0" rtlCol="0" anchor="t">
            <a:spAutoFit/>
          </a:bodyPr>
          <a:lstStyle/>
          <a:p>
            <a:r>
              <a:rPr lang="en-US" sz="9600" dirty="0">
                <a:solidFill>
                  <a:srgbClr val="C4DF8F"/>
                </a:solidFill>
                <a:latin typeface="Montserrat Ultra-Bold"/>
              </a:rPr>
              <a:t>Chiffre </a:t>
            </a:r>
            <a:r>
              <a:rPr lang="en-US" sz="9600" dirty="0" err="1">
                <a:solidFill>
                  <a:srgbClr val="C4DF8F"/>
                </a:solidFill>
                <a:latin typeface="Montserrat Ultra-Bold"/>
              </a:rPr>
              <a:t>d’affaire</a:t>
            </a:r>
            <a:endParaRPr lang="en-US" sz="9600" dirty="0">
              <a:solidFill>
                <a:srgbClr val="C4DF8F"/>
              </a:solidFill>
              <a:latin typeface="Montserrat Ultra-Bold"/>
            </a:endParaRPr>
          </a:p>
        </p:txBody>
      </p:sp>
      <p:sp>
        <p:nvSpPr>
          <p:cNvPr id="10" name="Freeform 10">
            <a:extLst>
              <a:ext uri="{FF2B5EF4-FFF2-40B4-BE49-F238E27FC236}">
                <a16:creationId xmlns:a16="http://schemas.microsoft.com/office/drawing/2014/main" id="{DFBEDE25-B3D0-0155-EDE0-11619FED1131}"/>
              </a:ext>
            </a:extLst>
          </p:cNvPr>
          <p:cNvSpPr/>
          <p:nvPr/>
        </p:nvSpPr>
        <p:spPr>
          <a:xfrm>
            <a:off x="15459944" y="2538291"/>
            <a:ext cx="463083" cy="463083"/>
          </a:xfrm>
          <a:custGeom>
            <a:avLst/>
            <a:gdLst/>
            <a:ahLst/>
            <a:cxnLst/>
            <a:rect l="l" t="t" r="r" b="b"/>
            <a:pathLst>
              <a:path w="463083" h="463083">
                <a:moveTo>
                  <a:pt x="0" y="0"/>
                </a:moveTo>
                <a:lnTo>
                  <a:pt x="463084" y="0"/>
                </a:lnTo>
                <a:lnTo>
                  <a:pt x="463084" y="463083"/>
                </a:lnTo>
                <a:lnTo>
                  <a:pt x="0" y="4630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C8B4198D-27C2-FD2D-212C-BBF5B8ACF426}"/>
              </a:ext>
            </a:extLst>
          </p:cNvPr>
          <p:cNvSpPr/>
          <p:nvPr/>
        </p:nvSpPr>
        <p:spPr>
          <a:xfrm>
            <a:off x="10861249" y="8055187"/>
            <a:ext cx="283530" cy="283530"/>
          </a:xfrm>
          <a:custGeom>
            <a:avLst/>
            <a:gdLst/>
            <a:ahLst/>
            <a:cxnLst/>
            <a:rect l="l" t="t" r="r" b="b"/>
            <a:pathLst>
              <a:path w="283530" h="283530">
                <a:moveTo>
                  <a:pt x="0" y="0"/>
                </a:moveTo>
                <a:lnTo>
                  <a:pt x="283530" y="0"/>
                </a:lnTo>
                <a:lnTo>
                  <a:pt x="283530" y="283530"/>
                </a:lnTo>
                <a:lnTo>
                  <a:pt x="0" y="2835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13" name="Picture 12">
            <a:extLst>
              <a:ext uri="{FF2B5EF4-FFF2-40B4-BE49-F238E27FC236}">
                <a16:creationId xmlns:a16="http://schemas.microsoft.com/office/drawing/2014/main" id="{2D93816B-4FF0-11BB-1BFC-D1DC4D5AEA7B}"/>
              </a:ext>
            </a:extLst>
          </p:cNvPr>
          <p:cNvPicPr>
            <a:picLocks noChangeAspect="1"/>
          </p:cNvPicPr>
          <p:nvPr/>
        </p:nvPicPr>
        <p:blipFill>
          <a:blip r:embed="rId9"/>
          <a:stretch>
            <a:fillRect/>
          </a:stretch>
        </p:blipFill>
        <p:spPr>
          <a:xfrm>
            <a:off x="14401800" y="8923841"/>
            <a:ext cx="3571875" cy="1152525"/>
          </a:xfrm>
          <a:prstGeom prst="rect">
            <a:avLst/>
          </a:prstGeom>
        </p:spPr>
      </p:pic>
    </p:spTree>
    <p:extLst>
      <p:ext uri="{BB962C8B-B14F-4D97-AF65-F5344CB8AC3E}">
        <p14:creationId xmlns:p14="http://schemas.microsoft.com/office/powerpoint/2010/main" val="3897952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295864" y="5299202"/>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219340" y="7830732"/>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3972769" y="-2065840"/>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14983200" y="-1031178"/>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687912" y="7337614"/>
            <a:ext cx="1436428" cy="359107"/>
          </a:xfrm>
          <a:custGeom>
            <a:avLst/>
            <a:gdLst/>
            <a:ahLst/>
            <a:cxnLst/>
            <a:rect l="l" t="t" r="r" b="b"/>
            <a:pathLst>
              <a:path w="1436428" h="359107">
                <a:moveTo>
                  <a:pt x="0" y="0"/>
                </a:moveTo>
                <a:lnTo>
                  <a:pt x="1436427" y="0"/>
                </a:lnTo>
                <a:lnTo>
                  <a:pt x="1436427" y="359107"/>
                </a:lnTo>
                <a:lnTo>
                  <a:pt x="0" y="3591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p:cNvGrpSpPr/>
          <p:nvPr/>
        </p:nvGrpSpPr>
        <p:grpSpPr>
          <a:xfrm>
            <a:off x="1811397" y="2213102"/>
            <a:ext cx="3086100" cy="308610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499"/>
                </a:lnSpc>
              </a:pPr>
              <a:endParaRPr/>
            </a:p>
          </p:txBody>
        </p:sp>
      </p:grpSp>
      <p:sp>
        <p:nvSpPr>
          <p:cNvPr id="12" name="TextBox 12"/>
          <p:cNvSpPr txBox="1"/>
          <p:nvPr/>
        </p:nvSpPr>
        <p:spPr>
          <a:xfrm>
            <a:off x="7687912" y="3046057"/>
            <a:ext cx="9571388" cy="2389565"/>
          </a:xfrm>
          <a:prstGeom prst="rect">
            <a:avLst/>
          </a:prstGeom>
        </p:spPr>
        <p:txBody>
          <a:bodyPr lIns="0" tIns="0" rIns="0" bIns="0" rtlCol="0" anchor="t">
            <a:spAutoFit/>
          </a:bodyPr>
          <a:lstStyle/>
          <a:p>
            <a:pPr>
              <a:lnSpc>
                <a:spcPts val="6092"/>
              </a:lnSpc>
            </a:pPr>
            <a:r>
              <a:rPr lang="en-US" sz="7521" dirty="0">
                <a:solidFill>
                  <a:srgbClr val="C4DF8F"/>
                </a:solidFill>
                <a:latin typeface="Montserrat Ultra-Bold"/>
              </a:rPr>
              <a:t>Chiffre </a:t>
            </a:r>
            <a:r>
              <a:rPr lang="en-US" sz="7521" dirty="0" err="1">
                <a:solidFill>
                  <a:srgbClr val="C4DF8F"/>
                </a:solidFill>
                <a:latin typeface="Montserrat Ultra-Bold"/>
              </a:rPr>
              <a:t>d’affaire</a:t>
            </a:r>
            <a:r>
              <a:rPr lang="en-US" sz="7521" dirty="0">
                <a:solidFill>
                  <a:srgbClr val="C4DF8F"/>
                </a:solidFill>
                <a:latin typeface="Montserrat Ultra-Bold"/>
              </a:rPr>
              <a:t> </a:t>
            </a:r>
            <a:r>
              <a:rPr lang="en-US" sz="7521" dirty="0" err="1">
                <a:solidFill>
                  <a:srgbClr val="C4DF8F"/>
                </a:solidFill>
                <a:latin typeface="Montserrat Ultra-Bold"/>
              </a:rPr>
              <a:t>totale</a:t>
            </a:r>
            <a:r>
              <a:rPr lang="en-US" sz="7521" dirty="0">
                <a:solidFill>
                  <a:srgbClr val="C4DF8F"/>
                </a:solidFill>
                <a:latin typeface="Montserrat Ultra-Bold"/>
              </a:rPr>
              <a:t> sur 2 </a:t>
            </a:r>
            <a:r>
              <a:rPr lang="en-US" sz="7521" dirty="0" err="1">
                <a:solidFill>
                  <a:srgbClr val="C4DF8F"/>
                </a:solidFill>
                <a:latin typeface="Montserrat Ultra-Bold"/>
              </a:rPr>
              <a:t>années</a:t>
            </a:r>
            <a:endParaRPr lang="en-US" sz="7521" dirty="0">
              <a:solidFill>
                <a:srgbClr val="C4DF8F"/>
              </a:solidFill>
              <a:latin typeface="Montserrat Ultra-Bold"/>
            </a:endParaRPr>
          </a:p>
        </p:txBody>
      </p:sp>
      <p:sp>
        <p:nvSpPr>
          <p:cNvPr id="13" name="TextBox 13"/>
          <p:cNvSpPr txBox="1"/>
          <p:nvPr/>
        </p:nvSpPr>
        <p:spPr>
          <a:xfrm>
            <a:off x="7687912" y="5863792"/>
            <a:ext cx="9571388" cy="511294"/>
          </a:xfrm>
          <a:prstGeom prst="rect">
            <a:avLst/>
          </a:prstGeom>
        </p:spPr>
        <p:txBody>
          <a:bodyPr lIns="0" tIns="0" rIns="0" bIns="0" rtlCol="0" anchor="t">
            <a:spAutoFit/>
          </a:bodyPr>
          <a:lstStyle/>
          <a:p>
            <a:pPr>
              <a:lnSpc>
                <a:spcPts val="3076"/>
              </a:lnSpc>
            </a:pPr>
            <a:r>
              <a:rPr lang="en-US" sz="6000" b="0" i="0" dirty="0">
                <a:solidFill>
                  <a:schemeClr val="bg1"/>
                </a:solidFill>
                <a:effectLst/>
                <a:latin typeface="Aptos" panose="020B0004020202020204" pitchFamily="34" charset="0"/>
              </a:rPr>
              <a:t>11853728.68</a:t>
            </a:r>
            <a:endParaRPr lang="en-US" sz="6000" dirty="0">
              <a:solidFill>
                <a:schemeClr val="bg1"/>
              </a:solidFill>
              <a:latin typeface="Aptos" panose="020B0004020202020204" pitchFamily="34" charset="0"/>
            </a:endParaRPr>
          </a:p>
        </p:txBody>
      </p:sp>
      <p:sp>
        <p:nvSpPr>
          <p:cNvPr id="14" name="Freeform 14"/>
          <p:cNvSpPr/>
          <p:nvPr/>
        </p:nvSpPr>
        <p:spPr>
          <a:xfrm>
            <a:off x="6205754" y="2538291"/>
            <a:ext cx="463083" cy="463083"/>
          </a:xfrm>
          <a:custGeom>
            <a:avLst/>
            <a:gdLst/>
            <a:ahLst/>
            <a:cxnLst/>
            <a:rect l="l" t="t" r="r" b="b"/>
            <a:pathLst>
              <a:path w="463083" h="463083">
                <a:moveTo>
                  <a:pt x="0" y="0"/>
                </a:moveTo>
                <a:lnTo>
                  <a:pt x="463083" y="0"/>
                </a:lnTo>
                <a:lnTo>
                  <a:pt x="463083" y="463083"/>
                </a:lnTo>
                <a:lnTo>
                  <a:pt x="0" y="4630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2209271" y="7233638"/>
            <a:ext cx="283530" cy="283530"/>
          </a:xfrm>
          <a:custGeom>
            <a:avLst/>
            <a:gdLst/>
            <a:ahLst/>
            <a:cxnLst/>
            <a:rect l="l" t="t" r="r" b="b"/>
            <a:pathLst>
              <a:path w="283530" h="283530">
                <a:moveTo>
                  <a:pt x="0" y="0"/>
                </a:moveTo>
                <a:lnTo>
                  <a:pt x="283529" y="0"/>
                </a:lnTo>
                <a:lnTo>
                  <a:pt x="283529" y="283530"/>
                </a:lnTo>
                <a:lnTo>
                  <a:pt x="0" y="2835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7" name="Picture 16">
            <a:extLst>
              <a:ext uri="{FF2B5EF4-FFF2-40B4-BE49-F238E27FC236}">
                <a16:creationId xmlns:a16="http://schemas.microsoft.com/office/drawing/2014/main" id="{7B36E603-F450-B6EE-4F7E-7D4DEB828FF0}"/>
              </a:ext>
            </a:extLst>
          </p:cNvPr>
          <p:cNvPicPr>
            <a:picLocks noChangeAspect="1"/>
          </p:cNvPicPr>
          <p:nvPr/>
        </p:nvPicPr>
        <p:blipFill>
          <a:blip r:embed="rId10"/>
          <a:stretch>
            <a:fillRect/>
          </a:stretch>
        </p:blipFill>
        <p:spPr>
          <a:xfrm>
            <a:off x="14401800" y="8812708"/>
            <a:ext cx="3571875" cy="1152525"/>
          </a:xfrm>
          <a:prstGeom prst="rect">
            <a:avLst/>
          </a:prstGeom>
        </p:spPr>
      </p:pic>
      <p:pic>
        <p:nvPicPr>
          <p:cNvPr id="2050" name="Picture 2">
            <a:extLst>
              <a:ext uri="{FF2B5EF4-FFF2-40B4-BE49-F238E27FC236}">
                <a16:creationId xmlns:a16="http://schemas.microsoft.com/office/drawing/2014/main" id="{831A1C19-6C6F-55D9-E1E1-BEAC1AE883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4060" y="2104303"/>
            <a:ext cx="5261630" cy="5443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C81E9C1F-1ADC-088C-DA76-426F7786863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650D7B8-B31B-0CFE-7D09-E78B577DE5C3}"/>
              </a:ext>
            </a:extLst>
          </p:cNvPr>
          <p:cNvSpPr/>
          <p:nvPr/>
        </p:nvSpPr>
        <p:spPr>
          <a:xfrm>
            <a:off x="12714499" y="-3626971"/>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0A3BD77E-2674-8CE8-E491-C9E3A8A4027C}"/>
              </a:ext>
            </a:extLst>
          </p:cNvPr>
          <p:cNvSpPr/>
          <p:nvPr/>
        </p:nvSpPr>
        <p:spPr>
          <a:xfrm>
            <a:off x="15923028" y="-1567823"/>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73161E26-A529-4CD3-B982-73DA90B076B2}"/>
              </a:ext>
            </a:extLst>
          </p:cNvPr>
          <p:cNvSpPr/>
          <p:nvPr/>
        </p:nvSpPr>
        <p:spPr>
          <a:xfrm>
            <a:off x="-3457170" y="5875299"/>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D57C6E30-A121-9EF8-3790-05B82596501F}"/>
              </a:ext>
            </a:extLst>
          </p:cNvPr>
          <p:cNvSpPr/>
          <p:nvPr/>
        </p:nvSpPr>
        <p:spPr>
          <a:xfrm>
            <a:off x="-2217505" y="8356817"/>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a:extLst>
              <a:ext uri="{FF2B5EF4-FFF2-40B4-BE49-F238E27FC236}">
                <a16:creationId xmlns:a16="http://schemas.microsoft.com/office/drawing/2014/main" id="{9CCF7E64-07D8-BAC2-F573-7BFC8FD34FDE}"/>
              </a:ext>
            </a:extLst>
          </p:cNvPr>
          <p:cNvGrpSpPr/>
          <p:nvPr/>
        </p:nvGrpSpPr>
        <p:grpSpPr>
          <a:xfrm>
            <a:off x="784819" y="1934363"/>
            <a:ext cx="4168624" cy="4168624"/>
            <a:chOff x="0" y="0"/>
            <a:chExt cx="812800" cy="812800"/>
          </a:xfrm>
        </p:grpSpPr>
        <p:sp>
          <p:nvSpPr>
            <p:cNvPr id="7" name="Freeform 7">
              <a:extLst>
                <a:ext uri="{FF2B5EF4-FFF2-40B4-BE49-F238E27FC236}">
                  <a16:creationId xmlns:a16="http://schemas.microsoft.com/office/drawing/2014/main" id="{C093FEB2-CC99-0CA1-31DF-0FFE4915206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8" name="TextBox 8">
              <a:extLst>
                <a:ext uri="{FF2B5EF4-FFF2-40B4-BE49-F238E27FC236}">
                  <a16:creationId xmlns:a16="http://schemas.microsoft.com/office/drawing/2014/main" id="{62575970-A6FA-A29A-1855-22C91A0049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a:extLst>
              <a:ext uri="{FF2B5EF4-FFF2-40B4-BE49-F238E27FC236}">
                <a16:creationId xmlns:a16="http://schemas.microsoft.com/office/drawing/2014/main" id="{94CC97AF-D833-AE51-8459-23A9E2A006AD}"/>
              </a:ext>
            </a:extLst>
          </p:cNvPr>
          <p:cNvSpPr txBox="1"/>
          <p:nvPr/>
        </p:nvSpPr>
        <p:spPr>
          <a:xfrm>
            <a:off x="7253099" y="2545109"/>
            <a:ext cx="8669929" cy="664541"/>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Chiffre </a:t>
            </a:r>
            <a:r>
              <a:rPr lang="en-US" sz="6100" dirty="0" err="1">
                <a:solidFill>
                  <a:srgbClr val="C4DF8F"/>
                </a:solidFill>
                <a:latin typeface="Montserrat Ultra-Bold"/>
              </a:rPr>
              <a:t>d’affaire</a:t>
            </a:r>
            <a:endParaRPr lang="en-US" sz="6100" dirty="0">
              <a:solidFill>
                <a:srgbClr val="C4DF8F"/>
              </a:solidFill>
              <a:latin typeface="Montserrat Ultra-Bold"/>
            </a:endParaRPr>
          </a:p>
        </p:txBody>
      </p:sp>
      <p:sp>
        <p:nvSpPr>
          <p:cNvPr id="13" name="Freeform 13">
            <a:extLst>
              <a:ext uri="{FF2B5EF4-FFF2-40B4-BE49-F238E27FC236}">
                <a16:creationId xmlns:a16="http://schemas.microsoft.com/office/drawing/2014/main" id="{96FDF44D-3498-DCA3-AAC8-290E48B77845}"/>
              </a:ext>
            </a:extLst>
          </p:cNvPr>
          <p:cNvSpPr/>
          <p:nvPr/>
        </p:nvSpPr>
        <p:spPr>
          <a:xfrm>
            <a:off x="1228921" y="7899768"/>
            <a:ext cx="603414" cy="603414"/>
          </a:xfrm>
          <a:custGeom>
            <a:avLst/>
            <a:gdLst/>
            <a:ahLst/>
            <a:cxnLst/>
            <a:rect l="l" t="t" r="r" b="b"/>
            <a:pathLst>
              <a:path w="603414" h="603414">
                <a:moveTo>
                  <a:pt x="0" y="0"/>
                </a:moveTo>
                <a:lnTo>
                  <a:pt x="603414" y="0"/>
                </a:lnTo>
                <a:lnTo>
                  <a:pt x="603414" y="603414"/>
                </a:lnTo>
                <a:lnTo>
                  <a:pt x="0" y="603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a:extLst>
              <a:ext uri="{FF2B5EF4-FFF2-40B4-BE49-F238E27FC236}">
                <a16:creationId xmlns:a16="http://schemas.microsoft.com/office/drawing/2014/main" id="{3FE588BC-928A-F33C-A392-46C03CD05884}"/>
              </a:ext>
            </a:extLst>
          </p:cNvPr>
          <p:cNvSpPr/>
          <p:nvPr/>
        </p:nvSpPr>
        <p:spPr>
          <a:xfrm>
            <a:off x="6275475" y="2302159"/>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6" name="Picture 15">
            <a:extLst>
              <a:ext uri="{FF2B5EF4-FFF2-40B4-BE49-F238E27FC236}">
                <a16:creationId xmlns:a16="http://schemas.microsoft.com/office/drawing/2014/main" id="{34187523-0B1C-EC66-3C36-11D50BA3A7E5}"/>
              </a:ext>
            </a:extLst>
          </p:cNvPr>
          <p:cNvPicPr>
            <a:picLocks noChangeAspect="1"/>
          </p:cNvPicPr>
          <p:nvPr/>
        </p:nvPicPr>
        <p:blipFill>
          <a:blip r:embed="rId8"/>
          <a:stretch>
            <a:fillRect/>
          </a:stretch>
        </p:blipFill>
        <p:spPr>
          <a:xfrm>
            <a:off x="14585496" y="8767952"/>
            <a:ext cx="3571875" cy="1152525"/>
          </a:xfrm>
          <a:prstGeom prst="rect">
            <a:avLst/>
          </a:prstGeom>
        </p:spPr>
      </p:pic>
      <p:pic>
        <p:nvPicPr>
          <p:cNvPr id="6146" name="Picture 2">
            <a:extLst>
              <a:ext uri="{FF2B5EF4-FFF2-40B4-BE49-F238E27FC236}">
                <a16:creationId xmlns:a16="http://schemas.microsoft.com/office/drawing/2014/main" id="{21310A20-78B9-F62C-C2A7-A540734313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324" y="3209650"/>
            <a:ext cx="7772399" cy="6710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 Placeholder 9">
            <a:extLst>
              <a:ext uri="{FF2B5EF4-FFF2-40B4-BE49-F238E27FC236}">
                <a16:creationId xmlns:a16="http://schemas.microsoft.com/office/drawing/2014/main" id="{7CA25062-4BB1-BB7C-29A4-509F397D59AD}"/>
              </a:ext>
            </a:extLst>
          </p:cNvPr>
          <p:cNvSpPr>
            <a:spLocks noGrp="1"/>
          </p:cNvSpPr>
          <p:nvPr>
            <p:ph type="body" idx="1"/>
          </p:nvPr>
        </p:nvSpPr>
        <p:spPr>
          <a:xfrm>
            <a:off x="8585348" y="5124004"/>
            <a:ext cx="7772400" cy="1500187"/>
          </a:xfrm>
        </p:spPr>
        <p:txBody>
          <a:bodyPr>
            <a:normAutofit/>
          </a:bodyPr>
          <a:lstStyle/>
          <a:p>
            <a:r>
              <a:rPr lang="en-US" sz="6600" dirty="0" err="1">
                <a:solidFill>
                  <a:schemeClr val="bg1"/>
                </a:solidFill>
                <a:latin typeface="Aptos Display" panose="020B0004020202020204" pitchFamily="34" charset="0"/>
              </a:rPr>
              <a:t>Indice</a:t>
            </a:r>
            <a:r>
              <a:rPr lang="en-US" sz="6600" dirty="0">
                <a:solidFill>
                  <a:schemeClr val="bg1"/>
                </a:solidFill>
                <a:latin typeface="Aptos Display" panose="020B0004020202020204" pitchFamily="34" charset="0"/>
              </a:rPr>
              <a:t> de GINI : 0.4</a:t>
            </a:r>
          </a:p>
        </p:txBody>
      </p:sp>
    </p:spTree>
    <p:extLst>
      <p:ext uri="{BB962C8B-B14F-4D97-AF65-F5344CB8AC3E}">
        <p14:creationId xmlns:p14="http://schemas.microsoft.com/office/powerpoint/2010/main" val="5851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295864" y="5299202"/>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219340" y="7830732"/>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3972769" y="-2065840"/>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14983200" y="-1031178"/>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521996" y="1446532"/>
            <a:ext cx="8637326" cy="744050"/>
          </a:xfrm>
          <a:prstGeom prst="rect">
            <a:avLst/>
          </a:prstGeom>
        </p:spPr>
        <p:txBody>
          <a:bodyPr lIns="0" tIns="0" rIns="0" bIns="0" rtlCol="0" anchor="t">
            <a:spAutoFit/>
          </a:bodyPr>
          <a:lstStyle/>
          <a:p>
            <a:pPr>
              <a:lnSpc>
                <a:spcPts val="5497"/>
              </a:lnSpc>
            </a:pPr>
            <a:r>
              <a:rPr lang="en-US" sz="6787" dirty="0">
                <a:solidFill>
                  <a:srgbClr val="C4DF8F"/>
                </a:solidFill>
                <a:latin typeface="Montserrat Ultra-Bold"/>
              </a:rPr>
              <a:t>Chiffre </a:t>
            </a:r>
            <a:r>
              <a:rPr lang="en-US" sz="6787" dirty="0" err="1">
                <a:solidFill>
                  <a:srgbClr val="C4DF8F"/>
                </a:solidFill>
                <a:latin typeface="Montserrat Ultra-Bold"/>
              </a:rPr>
              <a:t>d’affaire</a:t>
            </a:r>
            <a:endParaRPr lang="en-US" sz="6787" dirty="0">
              <a:solidFill>
                <a:srgbClr val="C4DF8F"/>
              </a:solidFill>
              <a:latin typeface="Montserrat Ultra-Bold"/>
            </a:endParaRPr>
          </a:p>
        </p:txBody>
      </p:sp>
      <p:pic>
        <p:nvPicPr>
          <p:cNvPr id="13" name="Picture 12">
            <a:extLst>
              <a:ext uri="{FF2B5EF4-FFF2-40B4-BE49-F238E27FC236}">
                <a16:creationId xmlns:a16="http://schemas.microsoft.com/office/drawing/2014/main" id="{6CEAD9B5-B5F7-D4B8-9CA3-F98B932C8CAD}"/>
              </a:ext>
            </a:extLst>
          </p:cNvPr>
          <p:cNvPicPr>
            <a:picLocks noChangeAspect="1"/>
          </p:cNvPicPr>
          <p:nvPr/>
        </p:nvPicPr>
        <p:blipFill>
          <a:blip r:embed="rId6"/>
          <a:stretch>
            <a:fillRect/>
          </a:stretch>
        </p:blipFill>
        <p:spPr>
          <a:xfrm>
            <a:off x="14478000" y="8875309"/>
            <a:ext cx="3571875" cy="1152525"/>
          </a:xfrm>
          <a:prstGeom prst="rect">
            <a:avLst/>
          </a:prstGeom>
        </p:spPr>
      </p:pic>
      <p:pic>
        <p:nvPicPr>
          <p:cNvPr id="2056" name="Picture 8">
            <a:extLst>
              <a:ext uri="{FF2B5EF4-FFF2-40B4-BE49-F238E27FC236}">
                <a16:creationId xmlns:a16="http://schemas.microsoft.com/office/drawing/2014/main" id="{636C1051-35EF-CD0F-0291-90433ABB54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674" y="3810735"/>
            <a:ext cx="8637326" cy="4171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8" name="Picture 10">
            <a:extLst>
              <a:ext uri="{FF2B5EF4-FFF2-40B4-BE49-F238E27FC236}">
                <a16:creationId xmlns:a16="http://schemas.microsoft.com/office/drawing/2014/main" id="{FAD565C1-741D-37C1-A0CE-ADC822D6E5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99" y="3810736"/>
            <a:ext cx="8905875" cy="4171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4156202" y="7856043"/>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9531192" y="8560893"/>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4415837" y="-6008908"/>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4817784" y="96221"/>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573131" y="672772"/>
            <a:ext cx="8669929" cy="1921295"/>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S</a:t>
            </a:r>
            <a:r>
              <a:rPr lang="fr-FR" sz="6100" dirty="0" err="1">
                <a:solidFill>
                  <a:srgbClr val="C4DF8F"/>
                </a:solidFill>
                <a:latin typeface="Montserrat Ultra-Bold"/>
              </a:rPr>
              <a:t>érie</a:t>
            </a:r>
            <a:r>
              <a:rPr lang="fr-FR" sz="6100" dirty="0">
                <a:solidFill>
                  <a:srgbClr val="C4DF8F"/>
                </a:solidFill>
                <a:latin typeface="Montserrat Ultra-Bold"/>
              </a:rPr>
              <a:t> temporelle avec moyenne mobile</a:t>
            </a:r>
            <a:endParaRPr lang="en-US" sz="6100" dirty="0">
              <a:solidFill>
                <a:srgbClr val="C4DF8F"/>
              </a:solidFill>
              <a:latin typeface="Montserrat Ultra-Bold"/>
            </a:endParaRPr>
          </a:p>
        </p:txBody>
      </p:sp>
      <p:sp>
        <p:nvSpPr>
          <p:cNvPr id="10" name="Freeform 10"/>
          <p:cNvSpPr/>
          <p:nvPr/>
        </p:nvSpPr>
        <p:spPr>
          <a:xfrm>
            <a:off x="2418595" y="7856043"/>
            <a:ext cx="1436428" cy="359107"/>
          </a:xfrm>
          <a:custGeom>
            <a:avLst/>
            <a:gdLst/>
            <a:ahLst/>
            <a:cxnLst/>
            <a:rect l="l" t="t" r="r" b="b"/>
            <a:pathLst>
              <a:path w="1436428" h="359107">
                <a:moveTo>
                  <a:pt x="0" y="0"/>
                </a:moveTo>
                <a:lnTo>
                  <a:pt x="1436428" y="0"/>
                </a:lnTo>
                <a:lnTo>
                  <a:pt x="1436428" y="359107"/>
                </a:lnTo>
                <a:lnTo>
                  <a:pt x="0" y="3591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2" name="Picture 11">
            <a:extLst>
              <a:ext uri="{FF2B5EF4-FFF2-40B4-BE49-F238E27FC236}">
                <a16:creationId xmlns:a16="http://schemas.microsoft.com/office/drawing/2014/main" id="{20B0BA39-9958-B336-A046-071089BDC77F}"/>
              </a:ext>
            </a:extLst>
          </p:cNvPr>
          <p:cNvPicPr>
            <a:picLocks noChangeAspect="1"/>
          </p:cNvPicPr>
          <p:nvPr/>
        </p:nvPicPr>
        <p:blipFill>
          <a:blip r:embed="rId8"/>
          <a:stretch>
            <a:fillRect/>
          </a:stretch>
        </p:blipFill>
        <p:spPr>
          <a:xfrm>
            <a:off x="14433954" y="8801100"/>
            <a:ext cx="3571875" cy="1152525"/>
          </a:xfrm>
          <a:prstGeom prst="rect">
            <a:avLst/>
          </a:prstGeom>
        </p:spPr>
      </p:pic>
      <p:pic>
        <p:nvPicPr>
          <p:cNvPr id="21506" name="Picture 2">
            <a:extLst>
              <a:ext uri="{FF2B5EF4-FFF2-40B4-BE49-F238E27FC236}">
                <a16:creationId xmlns:a16="http://schemas.microsoft.com/office/drawing/2014/main" id="{47B4438F-B72C-2FEF-3703-F797DA5AD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3131" y="2834275"/>
            <a:ext cx="13296274" cy="6193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14350145" y="5564698"/>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1947028" y="8976298"/>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4415837" y="-6008908"/>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4817784" y="96221"/>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1088524" y="1028700"/>
            <a:ext cx="3676292" cy="367629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4978225" y="1028700"/>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12181545" y="8490397"/>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4"/>
          <p:cNvSpPr txBox="1"/>
          <p:nvPr/>
        </p:nvSpPr>
        <p:spPr>
          <a:xfrm>
            <a:off x="2807709" y="1565176"/>
            <a:ext cx="8669929" cy="664541"/>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Segmentation RFM</a:t>
            </a:r>
          </a:p>
        </p:txBody>
      </p:sp>
      <p:pic>
        <p:nvPicPr>
          <p:cNvPr id="17" name="Picture 16">
            <a:extLst>
              <a:ext uri="{FF2B5EF4-FFF2-40B4-BE49-F238E27FC236}">
                <a16:creationId xmlns:a16="http://schemas.microsoft.com/office/drawing/2014/main" id="{8CA6E392-0967-9F88-AE0E-0AFE78B76262}"/>
              </a:ext>
            </a:extLst>
          </p:cNvPr>
          <p:cNvPicPr>
            <a:picLocks noChangeAspect="1"/>
          </p:cNvPicPr>
          <p:nvPr/>
        </p:nvPicPr>
        <p:blipFill>
          <a:blip r:embed="rId8"/>
          <a:stretch>
            <a:fillRect/>
          </a:stretch>
        </p:blipFill>
        <p:spPr>
          <a:xfrm>
            <a:off x="14577580" y="8976296"/>
            <a:ext cx="3571875" cy="1152525"/>
          </a:xfrm>
          <a:prstGeom prst="rect">
            <a:avLst/>
          </a:prstGeom>
        </p:spPr>
      </p:pic>
      <p:pic>
        <p:nvPicPr>
          <p:cNvPr id="22532" name="Picture 4">
            <a:extLst>
              <a:ext uri="{FF2B5EF4-FFF2-40B4-BE49-F238E27FC236}">
                <a16:creationId xmlns:a16="http://schemas.microsoft.com/office/drawing/2014/main" id="{EBBA5C4B-1080-78D2-7218-A891153E5A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8603" y="3089423"/>
            <a:ext cx="11972925" cy="6397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2DF2C526-5199-D312-07ED-9EF3AFF7FB3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E0E16A-981F-0F5D-CF79-FE058EBEA645}"/>
              </a:ext>
            </a:extLst>
          </p:cNvPr>
          <p:cNvSpPr/>
          <p:nvPr/>
        </p:nvSpPr>
        <p:spPr>
          <a:xfrm rot="-10800000">
            <a:off x="14350145" y="5564698"/>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3186C92B-85AA-63E3-75FF-0BC6CD3CFD4F}"/>
              </a:ext>
            </a:extLst>
          </p:cNvPr>
          <p:cNvSpPr/>
          <p:nvPr/>
        </p:nvSpPr>
        <p:spPr>
          <a:xfrm rot="-10800000">
            <a:off x="11947028" y="8976298"/>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CA69E317-026E-4007-C0D4-A5634EC3C9BD}"/>
              </a:ext>
            </a:extLst>
          </p:cNvPr>
          <p:cNvSpPr/>
          <p:nvPr/>
        </p:nvSpPr>
        <p:spPr>
          <a:xfrm rot="-10800000">
            <a:off x="-4415837" y="-6008908"/>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5FBF709C-BED3-6641-7DDD-6432956656E7}"/>
              </a:ext>
            </a:extLst>
          </p:cNvPr>
          <p:cNvSpPr/>
          <p:nvPr/>
        </p:nvSpPr>
        <p:spPr>
          <a:xfrm rot="-10800000">
            <a:off x="-4817784" y="96221"/>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a:extLst>
              <a:ext uri="{FF2B5EF4-FFF2-40B4-BE49-F238E27FC236}">
                <a16:creationId xmlns:a16="http://schemas.microsoft.com/office/drawing/2014/main" id="{31D96FFA-7CB4-EAD7-F69E-9179708702FB}"/>
              </a:ext>
            </a:extLst>
          </p:cNvPr>
          <p:cNvGrpSpPr/>
          <p:nvPr/>
        </p:nvGrpSpPr>
        <p:grpSpPr>
          <a:xfrm>
            <a:off x="11088524" y="1028700"/>
            <a:ext cx="3676292" cy="3676292"/>
            <a:chOff x="0" y="0"/>
            <a:chExt cx="812800" cy="812800"/>
          </a:xfrm>
        </p:grpSpPr>
        <p:sp>
          <p:nvSpPr>
            <p:cNvPr id="7" name="Freeform 7">
              <a:extLst>
                <a:ext uri="{FF2B5EF4-FFF2-40B4-BE49-F238E27FC236}">
                  <a16:creationId xmlns:a16="http://schemas.microsoft.com/office/drawing/2014/main" id="{965E5BE9-B88B-992E-A0B7-F2FB9571636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8" name="TextBox 8">
              <a:extLst>
                <a:ext uri="{FF2B5EF4-FFF2-40B4-BE49-F238E27FC236}">
                  <a16:creationId xmlns:a16="http://schemas.microsoft.com/office/drawing/2014/main" id="{DE9C2E84-CAE2-7AFD-5D07-E0BD763D09C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48A1D1F1-FA5E-EBD1-20C7-6C8289ECEC23}"/>
              </a:ext>
            </a:extLst>
          </p:cNvPr>
          <p:cNvSpPr/>
          <p:nvPr/>
        </p:nvSpPr>
        <p:spPr>
          <a:xfrm>
            <a:off x="14978225" y="1028700"/>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a:extLst>
              <a:ext uri="{FF2B5EF4-FFF2-40B4-BE49-F238E27FC236}">
                <a16:creationId xmlns:a16="http://schemas.microsoft.com/office/drawing/2014/main" id="{9CEED6D6-FE20-FF7F-5A89-A5D4A497826B}"/>
              </a:ext>
            </a:extLst>
          </p:cNvPr>
          <p:cNvSpPr/>
          <p:nvPr/>
        </p:nvSpPr>
        <p:spPr>
          <a:xfrm>
            <a:off x="12181545" y="8490397"/>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4">
            <a:extLst>
              <a:ext uri="{FF2B5EF4-FFF2-40B4-BE49-F238E27FC236}">
                <a16:creationId xmlns:a16="http://schemas.microsoft.com/office/drawing/2014/main" id="{0223BDBE-C472-B78D-2A7B-69F97F0002D6}"/>
              </a:ext>
            </a:extLst>
          </p:cNvPr>
          <p:cNvSpPr txBox="1"/>
          <p:nvPr/>
        </p:nvSpPr>
        <p:spPr>
          <a:xfrm>
            <a:off x="2807709" y="1565176"/>
            <a:ext cx="8669929" cy="1292918"/>
          </a:xfrm>
          <a:prstGeom prst="rect">
            <a:avLst/>
          </a:prstGeom>
        </p:spPr>
        <p:txBody>
          <a:bodyPr lIns="0" tIns="0" rIns="0" bIns="0" rtlCol="0" anchor="t">
            <a:spAutoFit/>
          </a:bodyPr>
          <a:lstStyle/>
          <a:p>
            <a:pPr>
              <a:lnSpc>
                <a:spcPts val="4941"/>
              </a:lnSpc>
            </a:pPr>
            <a:r>
              <a:rPr lang="en-US" sz="6100" dirty="0" err="1">
                <a:solidFill>
                  <a:srgbClr val="C4DF8F"/>
                </a:solidFill>
                <a:latin typeface="Montserrat Ultra-Bold"/>
              </a:rPr>
              <a:t>Meilleurs</a:t>
            </a:r>
            <a:r>
              <a:rPr lang="en-US" sz="6100" dirty="0">
                <a:solidFill>
                  <a:srgbClr val="C4DF8F"/>
                </a:solidFill>
                <a:latin typeface="Montserrat Ultra-Bold"/>
              </a:rPr>
              <a:t> et </a:t>
            </a:r>
            <a:r>
              <a:rPr lang="en-US" sz="6100" dirty="0" err="1">
                <a:solidFill>
                  <a:srgbClr val="C4DF8F"/>
                </a:solidFill>
                <a:latin typeface="Montserrat Ultra-Bold"/>
              </a:rPr>
              <a:t>derniers</a:t>
            </a:r>
            <a:r>
              <a:rPr lang="en-US" sz="6100" dirty="0">
                <a:solidFill>
                  <a:srgbClr val="C4DF8F"/>
                </a:solidFill>
                <a:latin typeface="Montserrat Ultra-Bold"/>
              </a:rPr>
              <a:t> clients</a:t>
            </a:r>
          </a:p>
        </p:txBody>
      </p:sp>
      <p:pic>
        <p:nvPicPr>
          <p:cNvPr id="17" name="Picture 16">
            <a:extLst>
              <a:ext uri="{FF2B5EF4-FFF2-40B4-BE49-F238E27FC236}">
                <a16:creationId xmlns:a16="http://schemas.microsoft.com/office/drawing/2014/main" id="{4A0BC8F5-CC9C-A0BB-D0E2-3E90FB146AEE}"/>
              </a:ext>
            </a:extLst>
          </p:cNvPr>
          <p:cNvPicPr>
            <a:picLocks noChangeAspect="1"/>
          </p:cNvPicPr>
          <p:nvPr/>
        </p:nvPicPr>
        <p:blipFill>
          <a:blip r:embed="rId8"/>
          <a:stretch>
            <a:fillRect/>
          </a:stretch>
        </p:blipFill>
        <p:spPr>
          <a:xfrm>
            <a:off x="14577580" y="8976296"/>
            <a:ext cx="3571875" cy="1152525"/>
          </a:xfrm>
          <a:prstGeom prst="rect">
            <a:avLst/>
          </a:prstGeom>
        </p:spPr>
      </p:pic>
      <p:pic>
        <p:nvPicPr>
          <p:cNvPr id="10" name="Picture 9">
            <a:extLst>
              <a:ext uri="{FF2B5EF4-FFF2-40B4-BE49-F238E27FC236}">
                <a16:creationId xmlns:a16="http://schemas.microsoft.com/office/drawing/2014/main" id="{77E7E483-1794-768B-6D04-F4DCAC831663}"/>
              </a:ext>
            </a:extLst>
          </p:cNvPr>
          <p:cNvPicPr>
            <a:picLocks noChangeAspect="1"/>
          </p:cNvPicPr>
          <p:nvPr/>
        </p:nvPicPr>
        <p:blipFill>
          <a:blip r:embed="rId9"/>
          <a:stretch>
            <a:fillRect/>
          </a:stretch>
        </p:blipFill>
        <p:spPr>
          <a:xfrm>
            <a:off x="2970731" y="3504343"/>
            <a:ext cx="5600023" cy="585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E66E15C7-DCF7-B349-5298-A6749547BB0E}"/>
              </a:ext>
            </a:extLst>
          </p:cNvPr>
          <p:cNvPicPr>
            <a:picLocks noChangeAspect="1"/>
          </p:cNvPicPr>
          <p:nvPr/>
        </p:nvPicPr>
        <p:blipFill>
          <a:blip r:embed="rId10"/>
          <a:stretch>
            <a:fillRect/>
          </a:stretch>
        </p:blipFill>
        <p:spPr>
          <a:xfrm>
            <a:off x="9962987" y="3504343"/>
            <a:ext cx="5600023" cy="585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5493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14323945" y="5538498"/>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1920829" y="8950098"/>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4442037" y="-6035108"/>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4843983" y="70021"/>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546931" y="7912514"/>
            <a:ext cx="1162749" cy="290687"/>
          </a:xfrm>
          <a:custGeom>
            <a:avLst/>
            <a:gdLst/>
            <a:ahLst/>
            <a:cxnLst/>
            <a:rect l="l" t="t" r="r" b="b"/>
            <a:pathLst>
              <a:path w="1162749" h="290687">
                <a:moveTo>
                  <a:pt x="0" y="0"/>
                </a:moveTo>
                <a:lnTo>
                  <a:pt x="1162749" y="0"/>
                </a:lnTo>
                <a:lnTo>
                  <a:pt x="1162749" y="290688"/>
                </a:lnTo>
                <a:lnTo>
                  <a:pt x="0" y="2906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p:cNvGrpSpPr/>
          <p:nvPr/>
        </p:nvGrpSpPr>
        <p:grpSpPr>
          <a:xfrm>
            <a:off x="13468589" y="1254884"/>
            <a:ext cx="3487574" cy="348757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392395" y="3607660"/>
            <a:ext cx="8669929" cy="809490"/>
          </a:xfrm>
          <a:prstGeom prst="rect">
            <a:avLst/>
          </a:prstGeom>
        </p:spPr>
        <p:txBody>
          <a:bodyPr lIns="0" tIns="0" rIns="0" bIns="0" rtlCol="0" anchor="t">
            <a:spAutoFit/>
          </a:bodyPr>
          <a:lstStyle/>
          <a:p>
            <a:pPr>
              <a:lnSpc>
                <a:spcPts val="5680"/>
              </a:lnSpc>
            </a:pPr>
            <a:r>
              <a:rPr lang="en-US" sz="7012" dirty="0">
                <a:solidFill>
                  <a:srgbClr val="C4DF8F"/>
                </a:solidFill>
                <a:latin typeface="Montserrat Ultra-Bold"/>
              </a:rPr>
              <a:t>Conclusion</a:t>
            </a:r>
          </a:p>
        </p:txBody>
      </p:sp>
      <p:sp>
        <p:nvSpPr>
          <p:cNvPr id="14" name="Freeform 14"/>
          <p:cNvSpPr/>
          <p:nvPr/>
        </p:nvSpPr>
        <p:spPr>
          <a:xfrm>
            <a:off x="11394649" y="7964716"/>
            <a:ext cx="353725" cy="353725"/>
          </a:xfrm>
          <a:custGeom>
            <a:avLst/>
            <a:gdLst/>
            <a:ahLst/>
            <a:cxnLst/>
            <a:rect l="l" t="t" r="r" b="b"/>
            <a:pathLst>
              <a:path w="353725" h="353725">
                <a:moveTo>
                  <a:pt x="0" y="0"/>
                </a:moveTo>
                <a:lnTo>
                  <a:pt x="353725" y="0"/>
                </a:lnTo>
                <a:lnTo>
                  <a:pt x="353725" y="353726"/>
                </a:lnTo>
                <a:lnTo>
                  <a:pt x="0" y="3537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16470262" y="4631399"/>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7" name="Picture 16">
            <a:extLst>
              <a:ext uri="{FF2B5EF4-FFF2-40B4-BE49-F238E27FC236}">
                <a16:creationId xmlns:a16="http://schemas.microsoft.com/office/drawing/2014/main" id="{6EC60B7C-814E-3CA5-8F7A-BA901A0DC789}"/>
              </a:ext>
            </a:extLst>
          </p:cNvPr>
          <p:cNvPicPr>
            <a:picLocks noChangeAspect="1"/>
          </p:cNvPicPr>
          <p:nvPr/>
        </p:nvPicPr>
        <p:blipFill>
          <a:blip r:embed="rId10"/>
          <a:stretch>
            <a:fillRect/>
          </a:stretch>
        </p:blipFill>
        <p:spPr>
          <a:xfrm>
            <a:off x="14323945" y="8868636"/>
            <a:ext cx="3571875" cy="11525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4DF8F"/>
        </a:solidFill>
        <a:effectLst/>
      </p:bgPr>
    </p:bg>
    <p:spTree>
      <p:nvGrpSpPr>
        <p:cNvPr id="1" name=""/>
        <p:cNvGrpSpPr/>
        <p:nvPr/>
      </p:nvGrpSpPr>
      <p:grpSpPr>
        <a:xfrm>
          <a:off x="0" y="0"/>
          <a:ext cx="0" cy="0"/>
          <a:chOff x="0" y="0"/>
          <a:chExt cx="0" cy="0"/>
        </a:xfrm>
      </p:grpSpPr>
      <p:pic>
        <p:nvPicPr>
          <p:cNvPr id="19458" name="Picture 2" descr="Images Gratuites : l'écriture, la ...">
            <a:extLst>
              <a:ext uri="{FF2B5EF4-FFF2-40B4-BE49-F238E27FC236}">
                <a16:creationId xmlns:a16="http://schemas.microsoft.com/office/drawing/2014/main" id="{6651D6BA-3100-4497-209F-33999FF34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3433" y="0"/>
            <a:ext cx="6144567" cy="10286999"/>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2"/>
          <p:cNvSpPr/>
          <p:nvPr/>
        </p:nvSpPr>
        <p:spPr>
          <a:xfrm>
            <a:off x="4816062" y="-6290494"/>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3">
              <a:alphaModFix amt="4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6845085" y="-3817202"/>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3219340" y="4559118"/>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3">
              <a:alphaModFix amt="4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3112287" y="7811827"/>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2099937" y="6668567"/>
            <a:ext cx="1447236" cy="361809"/>
          </a:xfrm>
          <a:custGeom>
            <a:avLst/>
            <a:gdLst/>
            <a:ahLst/>
            <a:cxnLst/>
            <a:rect l="l" t="t" r="r" b="b"/>
            <a:pathLst>
              <a:path w="1447236" h="361809">
                <a:moveTo>
                  <a:pt x="0" y="0"/>
                </a:moveTo>
                <a:lnTo>
                  <a:pt x="1447236" y="0"/>
                </a:lnTo>
                <a:lnTo>
                  <a:pt x="1447236" y="361809"/>
                </a:lnTo>
                <a:lnTo>
                  <a:pt x="0" y="361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2812609" y="2900051"/>
            <a:ext cx="10275038" cy="5655394"/>
          </a:xfrm>
          <a:prstGeom prst="rect">
            <a:avLst/>
          </a:prstGeom>
        </p:spPr>
        <p:txBody>
          <a:bodyPr lIns="0" tIns="0" rIns="0" bIns="0" rtlCol="0" anchor="t">
            <a:spAutoFit/>
          </a:bodyPr>
          <a:lstStyle/>
          <a:p>
            <a:pPr>
              <a:lnSpc>
                <a:spcPts val="14746"/>
              </a:lnSpc>
            </a:pPr>
            <a:r>
              <a:rPr lang="en-US" sz="14043" spc="-800" dirty="0">
                <a:solidFill>
                  <a:srgbClr val="5350A2"/>
                </a:solidFill>
                <a:latin typeface="Montserrat Ultra-Bold"/>
              </a:rPr>
              <a:t>Merci pour </a:t>
            </a:r>
            <a:r>
              <a:rPr lang="en-US" sz="14043" spc="-800" dirty="0" err="1">
                <a:solidFill>
                  <a:srgbClr val="5350A2"/>
                </a:solidFill>
                <a:latin typeface="Montserrat Ultra-Bold"/>
              </a:rPr>
              <a:t>vôtre</a:t>
            </a:r>
            <a:r>
              <a:rPr lang="en-US" sz="14043" spc="-800" dirty="0">
                <a:solidFill>
                  <a:srgbClr val="5350A2"/>
                </a:solidFill>
                <a:latin typeface="Montserrat Ultra-Bold"/>
              </a:rPr>
              <a:t> attention</a:t>
            </a:r>
          </a:p>
        </p:txBody>
      </p:sp>
      <p:sp>
        <p:nvSpPr>
          <p:cNvPr id="10" name="Freeform 10"/>
          <p:cNvSpPr/>
          <p:nvPr/>
        </p:nvSpPr>
        <p:spPr>
          <a:xfrm>
            <a:off x="1868395" y="3453559"/>
            <a:ext cx="463083" cy="463083"/>
          </a:xfrm>
          <a:custGeom>
            <a:avLst/>
            <a:gdLst/>
            <a:ahLst/>
            <a:cxnLst/>
            <a:rect l="l" t="t" r="r" b="b"/>
            <a:pathLst>
              <a:path w="463083" h="463083">
                <a:moveTo>
                  <a:pt x="0" y="0"/>
                </a:moveTo>
                <a:lnTo>
                  <a:pt x="463084" y="0"/>
                </a:lnTo>
                <a:lnTo>
                  <a:pt x="463084" y="463084"/>
                </a:lnTo>
                <a:lnTo>
                  <a:pt x="0" y="46308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9144000" y="7030376"/>
            <a:ext cx="279507" cy="279507"/>
          </a:xfrm>
          <a:custGeom>
            <a:avLst/>
            <a:gdLst/>
            <a:ahLst/>
            <a:cxnLst/>
            <a:rect l="l" t="t" r="r" b="b"/>
            <a:pathLst>
              <a:path w="279507" h="279507">
                <a:moveTo>
                  <a:pt x="0" y="0"/>
                </a:moveTo>
                <a:lnTo>
                  <a:pt x="279507" y="0"/>
                </a:lnTo>
                <a:lnTo>
                  <a:pt x="279507" y="279506"/>
                </a:lnTo>
                <a:lnTo>
                  <a:pt x="0" y="27950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pic>
        <p:nvPicPr>
          <p:cNvPr id="13" name="Picture 12">
            <a:extLst>
              <a:ext uri="{FF2B5EF4-FFF2-40B4-BE49-F238E27FC236}">
                <a16:creationId xmlns:a16="http://schemas.microsoft.com/office/drawing/2014/main" id="{7B82A28D-BACE-BEE9-FFC0-D1B164996CE9}"/>
              </a:ext>
            </a:extLst>
          </p:cNvPr>
          <p:cNvPicPr>
            <a:picLocks noChangeAspect="1"/>
          </p:cNvPicPr>
          <p:nvPr/>
        </p:nvPicPr>
        <p:blipFill>
          <a:blip r:embed="rId11"/>
          <a:stretch>
            <a:fillRect/>
          </a:stretch>
        </p:blipFill>
        <p:spPr>
          <a:xfrm>
            <a:off x="14508143" y="8937370"/>
            <a:ext cx="3571875" cy="1152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4DF8F"/>
        </a:solidFill>
        <a:effectLst/>
      </p:bgPr>
    </p:bg>
    <p:spTree>
      <p:nvGrpSpPr>
        <p:cNvPr id="1" name=""/>
        <p:cNvGrpSpPr/>
        <p:nvPr/>
      </p:nvGrpSpPr>
      <p:grpSpPr>
        <a:xfrm>
          <a:off x="0" y="0"/>
          <a:ext cx="0" cy="0"/>
          <a:chOff x="0" y="0"/>
          <a:chExt cx="0" cy="0"/>
        </a:xfrm>
      </p:grpSpPr>
      <p:sp>
        <p:nvSpPr>
          <p:cNvPr id="2" name="Freeform 2"/>
          <p:cNvSpPr/>
          <p:nvPr/>
        </p:nvSpPr>
        <p:spPr>
          <a:xfrm rot="-10800000">
            <a:off x="-816223" y="5973843"/>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219340" y="7830732"/>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3855197" y="-2144863"/>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5" name="Freeform 5"/>
          <p:cNvSpPr/>
          <p:nvPr/>
        </p:nvSpPr>
        <p:spPr>
          <a:xfrm rot="-10800000">
            <a:off x="14983200" y="-1031178"/>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827386" y="2176512"/>
            <a:ext cx="4688376" cy="6245380"/>
          </a:xfrm>
          <a:custGeom>
            <a:avLst/>
            <a:gdLst/>
            <a:ahLst/>
            <a:cxnLst/>
            <a:rect l="l" t="t" r="r" b="b"/>
            <a:pathLst>
              <a:path w="4688376" h="6245380">
                <a:moveTo>
                  <a:pt x="0" y="0"/>
                </a:moveTo>
                <a:lnTo>
                  <a:pt x="4688376" y="0"/>
                </a:lnTo>
                <a:lnTo>
                  <a:pt x="4688376" y="6245380"/>
                </a:lnTo>
                <a:lnTo>
                  <a:pt x="0" y="62453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7149776" y="2542955"/>
            <a:ext cx="9571388" cy="1013098"/>
          </a:xfrm>
          <a:prstGeom prst="rect">
            <a:avLst/>
          </a:prstGeom>
        </p:spPr>
        <p:txBody>
          <a:bodyPr lIns="0" tIns="0" rIns="0" bIns="0" rtlCol="0" anchor="t">
            <a:spAutoFit/>
          </a:bodyPr>
          <a:lstStyle/>
          <a:p>
            <a:pPr>
              <a:lnSpc>
                <a:spcPts val="7897"/>
              </a:lnSpc>
            </a:pPr>
            <a:r>
              <a:rPr lang="en-US" sz="7521" dirty="0" err="1">
                <a:solidFill>
                  <a:srgbClr val="5350A2"/>
                </a:solidFill>
                <a:latin typeface="Montserrat Ultra-Bold"/>
              </a:rPr>
              <a:t>Sommaire</a:t>
            </a:r>
            <a:endParaRPr lang="en-US" sz="7521" dirty="0">
              <a:solidFill>
                <a:srgbClr val="5350A2"/>
              </a:solidFill>
              <a:latin typeface="Montserrat Ultra-Bold"/>
            </a:endParaRPr>
          </a:p>
        </p:txBody>
      </p:sp>
      <p:sp>
        <p:nvSpPr>
          <p:cNvPr id="8" name="TextBox 8"/>
          <p:cNvSpPr txBox="1"/>
          <p:nvPr/>
        </p:nvSpPr>
        <p:spPr>
          <a:xfrm>
            <a:off x="7149776" y="3556053"/>
            <a:ext cx="9028900" cy="6554295"/>
          </a:xfrm>
          <a:prstGeom prst="rect">
            <a:avLst/>
          </a:prstGeom>
        </p:spPr>
        <p:txBody>
          <a:bodyPr lIns="0" tIns="0" rIns="0" bIns="0" rtlCol="0" anchor="t">
            <a:spAutoFit/>
          </a:bodyPr>
          <a:lstStyle/>
          <a:p>
            <a:pPr marL="632545" lvl="1" indent="-316273">
              <a:lnSpc>
                <a:spcPct val="150000"/>
              </a:lnSpc>
              <a:buFont typeface="Arial"/>
              <a:buChar char="•"/>
            </a:pPr>
            <a:r>
              <a:rPr lang="en-US" sz="3600" dirty="0">
                <a:solidFill>
                  <a:srgbClr val="000000"/>
                </a:solidFill>
                <a:latin typeface="Montserrat"/>
              </a:rPr>
              <a:t>Introduction</a:t>
            </a:r>
          </a:p>
          <a:p>
            <a:pPr marL="632545" lvl="1" indent="-316273">
              <a:lnSpc>
                <a:spcPct val="150000"/>
              </a:lnSpc>
              <a:buFont typeface="Arial"/>
              <a:buChar char="•"/>
            </a:pPr>
            <a:r>
              <a:rPr lang="en-US" sz="3600" dirty="0" err="1">
                <a:solidFill>
                  <a:srgbClr val="000000"/>
                </a:solidFill>
                <a:latin typeface="Montserrat"/>
              </a:rPr>
              <a:t>Nettoyage</a:t>
            </a:r>
            <a:r>
              <a:rPr lang="en-US" sz="3600" dirty="0">
                <a:solidFill>
                  <a:srgbClr val="000000"/>
                </a:solidFill>
                <a:latin typeface="Montserrat"/>
              </a:rPr>
              <a:t> et </a:t>
            </a:r>
            <a:r>
              <a:rPr lang="en-US" sz="3600" dirty="0" err="1">
                <a:solidFill>
                  <a:srgbClr val="000000"/>
                </a:solidFill>
                <a:latin typeface="Montserrat"/>
              </a:rPr>
              <a:t>préparation</a:t>
            </a:r>
            <a:r>
              <a:rPr lang="en-US" sz="3600" dirty="0">
                <a:solidFill>
                  <a:srgbClr val="000000"/>
                </a:solidFill>
                <a:latin typeface="Montserrat"/>
              </a:rPr>
              <a:t> de données</a:t>
            </a:r>
          </a:p>
          <a:p>
            <a:pPr marL="632545" lvl="1" indent="-316273">
              <a:lnSpc>
                <a:spcPct val="150000"/>
              </a:lnSpc>
              <a:buFont typeface="Arial"/>
              <a:buChar char="•"/>
            </a:pPr>
            <a:r>
              <a:rPr lang="fr-FR" sz="3600" dirty="0">
                <a:solidFill>
                  <a:srgbClr val="000000"/>
                </a:solidFill>
                <a:latin typeface="Montserrat"/>
              </a:rPr>
              <a:t>Analyse de différents indicateurs de ventes</a:t>
            </a:r>
          </a:p>
          <a:p>
            <a:pPr marL="632545" lvl="1" indent="-316273">
              <a:lnSpc>
                <a:spcPct val="150000"/>
              </a:lnSpc>
              <a:buFont typeface="Arial"/>
              <a:buChar char="•"/>
            </a:pPr>
            <a:r>
              <a:rPr lang="en-US" sz="3600" dirty="0">
                <a:solidFill>
                  <a:srgbClr val="000000"/>
                </a:solidFill>
                <a:latin typeface="Montserrat"/>
              </a:rPr>
              <a:t>Segmentation RFM</a:t>
            </a:r>
          </a:p>
          <a:p>
            <a:pPr marL="632545" lvl="1" indent="-316273">
              <a:lnSpc>
                <a:spcPct val="150000"/>
              </a:lnSpc>
              <a:buFont typeface="Arial"/>
              <a:buChar char="•"/>
            </a:pPr>
            <a:r>
              <a:rPr lang="en-US" sz="3600" dirty="0">
                <a:solidFill>
                  <a:srgbClr val="000000"/>
                </a:solidFill>
                <a:latin typeface="Montserrat"/>
              </a:rPr>
              <a:t>Clients</a:t>
            </a:r>
            <a:endParaRPr lang="fr-FR" sz="3600" dirty="0">
              <a:solidFill>
                <a:srgbClr val="000000"/>
              </a:solidFill>
              <a:latin typeface="Montserrat"/>
            </a:endParaRPr>
          </a:p>
          <a:p>
            <a:pPr marL="632545" lvl="1" indent="-316273">
              <a:lnSpc>
                <a:spcPct val="150000"/>
              </a:lnSpc>
              <a:buFont typeface="Arial"/>
              <a:buChar char="•"/>
            </a:pPr>
            <a:r>
              <a:rPr lang="fr-FR" sz="3600" dirty="0">
                <a:solidFill>
                  <a:srgbClr val="000000"/>
                </a:solidFill>
                <a:latin typeface="Montserrat"/>
              </a:rPr>
              <a:t>Conclusion</a:t>
            </a:r>
            <a:endParaRPr lang="en-US" sz="3600" dirty="0">
              <a:solidFill>
                <a:srgbClr val="000000"/>
              </a:solidFill>
              <a:latin typeface="Montserrat"/>
            </a:endParaRPr>
          </a:p>
        </p:txBody>
      </p:sp>
      <p:sp>
        <p:nvSpPr>
          <p:cNvPr id="9" name="Freeform 9"/>
          <p:cNvSpPr/>
          <p:nvPr/>
        </p:nvSpPr>
        <p:spPr>
          <a:xfrm>
            <a:off x="6284221" y="1713429"/>
            <a:ext cx="463083" cy="463083"/>
          </a:xfrm>
          <a:custGeom>
            <a:avLst/>
            <a:gdLst/>
            <a:ahLst/>
            <a:cxnLst/>
            <a:rect l="l" t="t" r="r" b="b"/>
            <a:pathLst>
              <a:path w="463083" h="463083">
                <a:moveTo>
                  <a:pt x="0" y="0"/>
                </a:moveTo>
                <a:lnTo>
                  <a:pt x="463083" y="0"/>
                </a:lnTo>
                <a:lnTo>
                  <a:pt x="463083" y="463083"/>
                </a:lnTo>
                <a:lnTo>
                  <a:pt x="0" y="4630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220625" y="5344820"/>
            <a:ext cx="371847" cy="371847"/>
          </a:xfrm>
          <a:custGeom>
            <a:avLst/>
            <a:gdLst/>
            <a:ahLst/>
            <a:cxnLst/>
            <a:rect l="l" t="t" r="r" b="b"/>
            <a:pathLst>
              <a:path w="371847" h="371847">
                <a:moveTo>
                  <a:pt x="0" y="0"/>
                </a:moveTo>
                <a:lnTo>
                  <a:pt x="371847" y="0"/>
                </a:lnTo>
                <a:lnTo>
                  <a:pt x="371847" y="371848"/>
                </a:lnTo>
                <a:lnTo>
                  <a:pt x="0" y="3718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6561380" y="8050045"/>
            <a:ext cx="371847" cy="371847"/>
          </a:xfrm>
          <a:custGeom>
            <a:avLst/>
            <a:gdLst/>
            <a:ahLst/>
            <a:cxnLst/>
            <a:rect l="l" t="t" r="r" b="b"/>
            <a:pathLst>
              <a:path w="371847" h="371847">
                <a:moveTo>
                  <a:pt x="0" y="0"/>
                </a:moveTo>
                <a:lnTo>
                  <a:pt x="371848" y="0"/>
                </a:lnTo>
                <a:lnTo>
                  <a:pt x="371848" y="371847"/>
                </a:lnTo>
                <a:lnTo>
                  <a:pt x="0" y="37184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3" name="Picture 12">
            <a:extLst>
              <a:ext uri="{FF2B5EF4-FFF2-40B4-BE49-F238E27FC236}">
                <a16:creationId xmlns:a16="http://schemas.microsoft.com/office/drawing/2014/main" id="{69EA3D02-2B9D-4B1F-D73B-D4DDC19C2845}"/>
              </a:ext>
            </a:extLst>
          </p:cNvPr>
          <p:cNvPicPr>
            <a:picLocks noChangeAspect="1"/>
          </p:cNvPicPr>
          <p:nvPr/>
        </p:nvPicPr>
        <p:blipFill>
          <a:blip r:embed="rId10"/>
          <a:stretch>
            <a:fillRect/>
          </a:stretch>
        </p:blipFill>
        <p:spPr>
          <a:xfrm>
            <a:off x="14554200" y="8944417"/>
            <a:ext cx="3571875" cy="1152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295864" y="5299202"/>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219340" y="7830732"/>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2088636" y="5299202"/>
            <a:ext cx="2894564" cy="289456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3499"/>
                </a:lnSpc>
              </a:pPr>
              <a:endParaRPr/>
            </a:p>
          </p:txBody>
        </p:sp>
      </p:grpSp>
      <p:sp>
        <p:nvSpPr>
          <p:cNvPr id="7" name="Freeform 7"/>
          <p:cNvSpPr/>
          <p:nvPr/>
        </p:nvSpPr>
        <p:spPr>
          <a:xfrm rot="-10800000">
            <a:off x="13972769" y="-2065840"/>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14983200" y="-1031178"/>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2359888" y="7489713"/>
            <a:ext cx="1436428" cy="359107"/>
          </a:xfrm>
          <a:custGeom>
            <a:avLst/>
            <a:gdLst/>
            <a:ahLst/>
            <a:cxnLst/>
            <a:rect l="l" t="t" r="r" b="b"/>
            <a:pathLst>
              <a:path w="1436428" h="359107">
                <a:moveTo>
                  <a:pt x="0" y="0"/>
                </a:moveTo>
                <a:lnTo>
                  <a:pt x="1436428" y="0"/>
                </a:lnTo>
                <a:lnTo>
                  <a:pt x="1436428" y="359107"/>
                </a:lnTo>
                <a:lnTo>
                  <a:pt x="0" y="3591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2359888" y="2542955"/>
            <a:ext cx="9571388" cy="1038638"/>
          </a:xfrm>
          <a:prstGeom prst="rect">
            <a:avLst/>
          </a:prstGeom>
        </p:spPr>
        <p:txBody>
          <a:bodyPr lIns="0" tIns="0" rIns="0" bIns="0" rtlCol="0" anchor="t">
            <a:spAutoFit/>
          </a:bodyPr>
          <a:lstStyle/>
          <a:p>
            <a:pPr>
              <a:lnSpc>
                <a:spcPts val="7897"/>
              </a:lnSpc>
            </a:pPr>
            <a:r>
              <a:rPr lang="en-US" sz="7521">
                <a:solidFill>
                  <a:srgbClr val="C4DF8F"/>
                </a:solidFill>
                <a:latin typeface="Montserrat Ultra-Bold"/>
              </a:rPr>
              <a:t>Introduction</a:t>
            </a:r>
          </a:p>
        </p:txBody>
      </p:sp>
      <p:sp>
        <p:nvSpPr>
          <p:cNvPr id="13" name="TextBox 13"/>
          <p:cNvSpPr txBox="1"/>
          <p:nvPr/>
        </p:nvSpPr>
        <p:spPr>
          <a:xfrm>
            <a:off x="2283398" y="3791570"/>
            <a:ext cx="9571388" cy="2015103"/>
          </a:xfrm>
          <a:prstGeom prst="rect">
            <a:avLst/>
          </a:prstGeom>
        </p:spPr>
        <p:txBody>
          <a:bodyPr lIns="0" tIns="0" rIns="0" bIns="0" rtlCol="0" anchor="t">
            <a:spAutoFit/>
          </a:bodyPr>
          <a:lstStyle/>
          <a:p>
            <a:pPr>
              <a:lnSpc>
                <a:spcPts val="3076"/>
              </a:lnSpc>
            </a:pPr>
            <a:r>
              <a:rPr lang="fr-FR" sz="4000" dirty="0" err="1">
                <a:solidFill>
                  <a:srgbClr val="FFFFFF"/>
                </a:solidFill>
                <a:latin typeface="Montserrat"/>
              </a:rPr>
              <a:t>Lapage</a:t>
            </a:r>
            <a:r>
              <a:rPr lang="fr-FR" sz="4000" dirty="0">
                <a:solidFill>
                  <a:srgbClr val="FFFFFF"/>
                </a:solidFill>
                <a:latin typeface="Montserrat"/>
              </a:rPr>
              <a:t>, une entreprise à l'origine une librairie physique, a décidé d'ouvrir un site de vente en ligne.</a:t>
            </a:r>
          </a:p>
          <a:p>
            <a:pPr>
              <a:lnSpc>
                <a:spcPts val="3076"/>
              </a:lnSpc>
            </a:pPr>
            <a:r>
              <a:rPr lang="fr-FR" sz="4000" dirty="0">
                <a:solidFill>
                  <a:srgbClr val="FFFFFF"/>
                </a:solidFill>
                <a:latin typeface="Montserrat"/>
              </a:rPr>
              <a:t>Pour cela on va aider la structure à mieux comprendre ses données.</a:t>
            </a:r>
            <a:endParaRPr lang="en-US" sz="4000" dirty="0">
              <a:solidFill>
                <a:srgbClr val="FFFFFF"/>
              </a:solidFill>
              <a:latin typeface="Montserrat"/>
            </a:endParaRPr>
          </a:p>
        </p:txBody>
      </p:sp>
      <p:sp>
        <p:nvSpPr>
          <p:cNvPr id="15" name="Freeform 15"/>
          <p:cNvSpPr/>
          <p:nvPr/>
        </p:nvSpPr>
        <p:spPr>
          <a:xfrm>
            <a:off x="12374975" y="2431844"/>
            <a:ext cx="463083" cy="463083"/>
          </a:xfrm>
          <a:custGeom>
            <a:avLst/>
            <a:gdLst/>
            <a:ahLst/>
            <a:cxnLst/>
            <a:rect l="l" t="t" r="r" b="b"/>
            <a:pathLst>
              <a:path w="463083" h="463083">
                <a:moveTo>
                  <a:pt x="0" y="0"/>
                </a:moveTo>
                <a:lnTo>
                  <a:pt x="463083" y="0"/>
                </a:lnTo>
                <a:lnTo>
                  <a:pt x="463083" y="463083"/>
                </a:lnTo>
                <a:lnTo>
                  <a:pt x="0" y="4630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a:off x="16364918" y="7730683"/>
            <a:ext cx="231542" cy="231542"/>
          </a:xfrm>
          <a:custGeom>
            <a:avLst/>
            <a:gdLst/>
            <a:ahLst/>
            <a:cxnLst/>
            <a:rect l="l" t="t" r="r" b="b"/>
            <a:pathLst>
              <a:path w="231542" h="231542">
                <a:moveTo>
                  <a:pt x="0" y="0"/>
                </a:moveTo>
                <a:lnTo>
                  <a:pt x="231542" y="0"/>
                </a:lnTo>
                <a:lnTo>
                  <a:pt x="231542" y="231542"/>
                </a:lnTo>
                <a:lnTo>
                  <a:pt x="0" y="2315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8" name="Picture 17">
            <a:extLst>
              <a:ext uri="{FF2B5EF4-FFF2-40B4-BE49-F238E27FC236}">
                <a16:creationId xmlns:a16="http://schemas.microsoft.com/office/drawing/2014/main" id="{AE9D5392-9EEC-5DB0-3A02-881BA5A74C7A}"/>
              </a:ext>
            </a:extLst>
          </p:cNvPr>
          <p:cNvPicPr>
            <a:picLocks noChangeAspect="1"/>
          </p:cNvPicPr>
          <p:nvPr/>
        </p:nvPicPr>
        <p:blipFill>
          <a:blip r:embed="rId10"/>
          <a:stretch>
            <a:fillRect/>
          </a:stretch>
        </p:blipFill>
        <p:spPr>
          <a:xfrm>
            <a:off x="14485717" y="8875309"/>
            <a:ext cx="3571875" cy="1152525"/>
          </a:xfrm>
          <a:prstGeom prst="rect">
            <a:avLst/>
          </a:prstGeom>
        </p:spPr>
      </p:pic>
      <p:pic>
        <p:nvPicPr>
          <p:cNvPr id="1026" name="Picture 2" descr="Boulder Book Store | Downtown Boulder, CO">
            <a:extLst>
              <a:ext uri="{FF2B5EF4-FFF2-40B4-BE49-F238E27FC236}">
                <a16:creationId xmlns:a16="http://schemas.microsoft.com/office/drawing/2014/main" id="{9B83D1DD-45B6-1189-E131-501C84F305D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34751" y="1305509"/>
            <a:ext cx="5342601" cy="5459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4DF8F"/>
        </a:solidFill>
        <a:effectLst/>
      </p:bgPr>
    </p:bg>
    <p:spTree>
      <p:nvGrpSpPr>
        <p:cNvPr id="1" name=""/>
        <p:cNvGrpSpPr/>
        <p:nvPr/>
      </p:nvGrpSpPr>
      <p:grpSpPr>
        <a:xfrm>
          <a:off x="0" y="0"/>
          <a:ext cx="0" cy="0"/>
          <a:chOff x="0" y="0"/>
          <a:chExt cx="0" cy="0"/>
        </a:xfrm>
      </p:grpSpPr>
      <p:sp>
        <p:nvSpPr>
          <p:cNvPr id="2" name="Freeform 2"/>
          <p:cNvSpPr/>
          <p:nvPr/>
        </p:nvSpPr>
        <p:spPr>
          <a:xfrm>
            <a:off x="12550677" y="-5776333"/>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6439878" y="-2172198"/>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219340" y="3685101"/>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5" name="Freeform 5"/>
          <p:cNvSpPr/>
          <p:nvPr/>
        </p:nvSpPr>
        <p:spPr>
          <a:xfrm>
            <a:off x="-1762662" y="6689712"/>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9596357" y="4199262"/>
            <a:ext cx="756881" cy="0"/>
          </a:xfrm>
          <a:prstGeom prst="line">
            <a:avLst/>
          </a:prstGeom>
          <a:ln w="47625" cap="flat">
            <a:solidFill>
              <a:srgbClr val="5350A2"/>
            </a:solidFill>
            <a:prstDash val="solid"/>
            <a:headEnd type="none" w="sm" len="sm"/>
            <a:tailEnd type="none" w="sm" len="sm"/>
          </a:ln>
        </p:spPr>
      </p:sp>
      <p:sp>
        <p:nvSpPr>
          <p:cNvPr id="7" name="Freeform 7"/>
          <p:cNvSpPr/>
          <p:nvPr/>
        </p:nvSpPr>
        <p:spPr>
          <a:xfrm>
            <a:off x="9539984" y="7173149"/>
            <a:ext cx="869627" cy="217407"/>
          </a:xfrm>
          <a:custGeom>
            <a:avLst/>
            <a:gdLst/>
            <a:ahLst/>
            <a:cxnLst/>
            <a:rect l="l" t="t" r="r" b="b"/>
            <a:pathLst>
              <a:path w="869627" h="217407">
                <a:moveTo>
                  <a:pt x="0" y="0"/>
                </a:moveTo>
                <a:lnTo>
                  <a:pt x="869627" y="0"/>
                </a:lnTo>
                <a:lnTo>
                  <a:pt x="869627" y="217406"/>
                </a:lnTo>
                <a:lnTo>
                  <a:pt x="0" y="2174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249139">
            <a:off x="14822471" y="5932089"/>
            <a:ext cx="4873659" cy="5481620"/>
          </a:xfrm>
          <a:custGeom>
            <a:avLst/>
            <a:gdLst/>
            <a:ahLst/>
            <a:cxnLst/>
            <a:rect l="l" t="t" r="r" b="b"/>
            <a:pathLst>
              <a:path w="4873659" h="5481620">
                <a:moveTo>
                  <a:pt x="0" y="0"/>
                </a:moveTo>
                <a:lnTo>
                  <a:pt x="4873658" y="0"/>
                </a:lnTo>
                <a:lnTo>
                  <a:pt x="4873658" y="5481620"/>
                </a:lnTo>
                <a:lnTo>
                  <a:pt x="0" y="54816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249139" flipH="1" flipV="1">
            <a:off x="275220" y="-950372"/>
            <a:ext cx="4068495" cy="4576017"/>
          </a:xfrm>
          <a:custGeom>
            <a:avLst/>
            <a:gdLst/>
            <a:ahLst/>
            <a:cxnLst/>
            <a:rect l="l" t="t" r="r" b="b"/>
            <a:pathLst>
              <a:path w="4068495" h="4576017">
                <a:moveTo>
                  <a:pt x="4068495" y="4576017"/>
                </a:moveTo>
                <a:lnTo>
                  <a:pt x="0" y="4576017"/>
                </a:lnTo>
                <a:lnTo>
                  <a:pt x="0" y="0"/>
                </a:lnTo>
                <a:lnTo>
                  <a:pt x="4068495" y="0"/>
                </a:lnTo>
                <a:lnTo>
                  <a:pt x="4068495" y="4576017"/>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1940481" y="4342137"/>
            <a:ext cx="7375542" cy="2846933"/>
          </a:xfrm>
          <a:prstGeom prst="rect">
            <a:avLst/>
          </a:prstGeom>
        </p:spPr>
        <p:txBody>
          <a:bodyPr lIns="0" tIns="0" rIns="0" bIns="0" rtlCol="0" anchor="t">
            <a:spAutoFit/>
          </a:bodyPr>
          <a:lstStyle/>
          <a:p>
            <a:pPr>
              <a:lnSpc>
                <a:spcPts val="7351"/>
              </a:lnSpc>
            </a:pPr>
            <a:r>
              <a:rPr lang="en-US" sz="7001" dirty="0" err="1">
                <a:solidFill>
                  <a:srgbClr val="5350A2"/>
                </a:solidFill>
                <a:latin typeface="Montserrat Ultra-Bold"/>
              </a:rPr>
              <a:t>Nettoyage</a:t>
            </a:r>
            <a:r>
              <a:rPr lang="en-US" sz="7001" dirty="0">
                <a:solidFill>
                  <a:srgbClr val="5350A2"/>
                </a:solidFill>
                <a:latin typeface="Montserrat Ultra-Bold"/>
              </a:rPr>
              <a:t> et </a:t>
            </a:r>
            <a:r>
              <a:rPr lang="en-US" sz="7001" dirty="0" err="1">
                <a:solidFill>
                  <a:srgbClr val="5350A2"/>
                </a:solidFill>
                <a:latin typeface="Montserrat Ultra-Bold"/>
              </a:rPr>
              <a:t>préparation</a:t>
            </a:r>
            <a:r>
              <a:rPr lang="en-US" sz="7001" dirty="0">
                <a:solidFill>
                  <a:srgbClr val="5350A2"/>
                </a:solidFill>
                <a:latin typeface="Montserrat Ultra-Bold"/>
              </a:rPr>
              <a:t> de données</a:t>
            </a:r>
          </a:p>
        </p:txBody>
      </p:sp>
      <p:sp>
        <p:nvSpPr>
          <p:cNvPr id="11" name="TextBox 11"/>
          <p:cNvSpPr txBox="1"/>
          <p:nvPr/>
        </p:nvSpPr>
        <p:spPr>
          <a:xfrm>
            <a:off x="9531538" y="4534122"/>
            <a:ext cx="6557059" cy="1362361"/>
          </a:xfrm>
          <a:prstGeom prst="rect">
            <a:avLst/>
          </a:prstGeom>
        </p:spPr>
        <p:txBody>
          <a:bodyPr lIns="0" tIns="0" rIns="0" bIns="0" rtlCol="0" anchor="t">
            <a:spAutoFit/>
          </a:bodyPr>
          <a:lstStyle/>
          <a:p>
            <a:pPr marL="457200" indent="-457200">
              <a:lnSpc>
                <a:spcPts val="3603"/>
              </a:lnSpc>
              <a:buFont typeface="Arial" panose="020B0604020202020204" pitchFamily="34" charset="0"/>
              <a:buChar char="•"/>
            </a:pPr>
            <a:r>
              <a:rPr lang="en-US" sz="2929" dirty="0" err="1">
                <a:solidFill>
                  <a:srgbClr val="000000"/>
                </a:solidFill>
                <a:latin typeface="Montserrat"/>
              </a:rPr>
              <a:t>Détection</a:t>
            </a:r>
            <a:r>
              <a:rPr lang="en-US" sz="2929" dirty="0">
                <a:solidFill>
                  <a:srgbClr val="000000"/>
                </a:solidFill>
                <a:latin typeface="Montserrat"/>
              </a:rPr>
              <a:t> des données test</a:t>
            </a:r>
          </a:p>
          <a:p>
            <a:pPr marL="457200" indent="-457200">
              <a:lnSpc>
                <a:spcPts val="3603"/>
              </a:lnSpc>
              <a:buFont typeface="Arial" panose="020B0604020202020204" pitchFamily="34" charset="0"/>
              <a:buChar char="•"/>
            </a:pPr>
            <a:r>
              <a:rPr lang="en-US" sz="2929" dirty="0" err="1">
                <a:solidFill>
                  <a:srgbClr val="000000"/>
                </a:solidFill>
                <a:latin typeface="Montserrat"/>
              </a:rPr>
              <a:t>Détection</a:t>
            </a:r>
            <a:r>
              <a:rPr lang="en-US" sz="2929" dirty="0">
                <a:solidFill>
                  <a:srgbClr val="000000"/>
                </a:solidFill>
                <a:latin typeface="Montserrat"/>
              </a:rPr>
              <a:t> des outliers</a:t>
            </a:r>
          </a:p>
          <a:p>
            <a:pPr marL="457200" indent="-457200">
              <a:lnSpc>
                <a:spcPts val="3603"/>
              </a:lnSpc>
              <a:buFont typeface="Arial" panose="020B0604020202020204" pitchFamily="34" charset="0"/>
              <a:buChar char="•"/>
            </a:pPr>
            <a:r>
              <a:rPr lang="en-US" sz="2929" dirty="0">
                <a:solidFill>
                  <a:srgbClr val="000000"/>
                </a:solidFill>
                <a:latin typeface="Montserrat"/>
              </a:rPr>
              <a:t>Jointure des tables</a:t>
            </a:r>
          </a:p>
        </p:txBody>
      </p:sp>
      <p:pic>
        <p:nvPicPr>
          <p:cNvPr id="13" name="Picture 12">
            <a:extLst>
              <a:ext uri="{FF2B5EF4-FFF2-40B4-BE49-F238E27FC236}">
                <a16:creationId xmlns:a16="http://schemas.microsoft.com/office/drawing/2014/main" id="{133D8B4F-7846-0275-D125-5F6F2A1ACFDC}"/>
              </a:ext>
            </a:extLst>
          </p:cNvPr>
          <p:cNvPicPr>
            <a:picLocks noChangeAspect="1"/>
          </p:cNvPicPr>
          <p:nvPr/>
        </p:nvPicPr>
        <p:blipFill>
          <a:blip r:embed="rId10"/>
          <a:stretch>
            <a:fillRect/>
          </a:stretch>
        </p:blipFill>
        <p:spPr>
          <a:xfrm>
            <a:off x="14478000" y="8883402"/>
            <a:ext cx="3571875" cy="1152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4DF8F"/>
        </a:solidFill>
        <a:effectLst/>
      </p:bgPr>
    </p:bg>
    <p:spTree>
      <p:nvGrpSpPr>
        <p:cNvPr id="1" name=""/>
        <p:cNvGrpSpPr/>
        <p:nvPr/>
      </p:nvGrpSpPr>
      <p:grpSpPr>
        <a:xfrm>
          <a:off x="0" y="0"/>
          <a:ext cx="0" cy="0"/>
          <a:chOff x="0" y="0"/>
          <a:chExt cx="0" cy="0"/>
        </a:xfrm>
      </p:grpSpPr>
      <p:sp>
        <p:nvSpPr>
          <p:cNvPr id="2" name="Freeform 2"/>
          <p:cNvSpPr/>
          <p:nvPr/>
        </p:nvSpPr>
        <p:spPr>
          <a:xfrm>
            <a:off x="12550677" y="-5776333"/>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6439878" y="-2172198"/>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219340" y="4559118"/>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5" name="Freeform 5"/>
          <p:cNvSpPr/>
          <p:nvPr/>
        </p:nvSpPr>
        <p:spPr>
          <a:xfrm>
            <a:off x="-1762662" y="7563729"/>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099937" y="7836859"/>
            <a:ext cx="1386642" cy="346661"/>
          </a:xfrm>
          <a:custGeom>
            <a:avLst/>
            <a:gdLst/>
            <a:ahLst/>
            <a:cxnLst/>
            <a:rect l="l" t="t" r="r" b="b"/>
            <a:pathLst>
              <a:path w="1386642" h="346661">
                <a:moveTo>
                  <a:pt x="0" y="0"/>
                </a:moveTo>
                <a:lnTo>
                  <a:pt x="1386643" y="0"/>
                </a:lnTo>
                <a:lnTo>
                  <a:pt x="1386643" y="346661"/>
                </a:lnTo>
                <a:lnTo>
                  <a:pt x="0" y="3466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2134443" y="2326221"/>
            <a:ext cx="10104849" cy="4744889"/>
          </a:xfrm>
          <a:prstGeom prst="rect">
            <a:avLst/>
          </a:prstGeom>
        </p:spPr>
        <p:txBody>
          <a:bodyPr lIns="0" tIns="0" rIns="0" bIns="0" rtlCol="0" anchor="t">
            <a:spAutoFit/>
          </a:bodyPr>
          <a:lstStyle/>
          <a:p>
            <a:pPr>
              <a:lnSpc>
                <a:spcPts val="7351"/>
              </a:lnSpc>
            </a:pPr>
            <a:r>
              <a:rPr lang="fr-FR" sz="7001" dirty="0">
                <a:solidFill>
                  <a:srgbClr val="5350A2"/>
                </a:solidFill>
                <a:latin typeface="Montserrat Ultra-Bold"/>
              </a:rPr>
              <a:t>Analyse de différents indicateurs de ventes</a:t>
            </a:r>
          </a:p>
          <a:p>
            <a:pPr>
              <a:lnSpc>
                <a:spcPts val="7351"/>
              </a:lnSpc>
            </a:pPr>
            <a:endParaRPr lang="en-US" sz="7001" dirty="0">
              <a:solidFill>
                <a:srgbClr val="5350A2"/>
              </a:solidFill>
              <a:latin typeface="Montserrat Ultra-Bold"/>
            </a:endParaRPr>
          </a:p>
        </p:txBody>
      </p:sp>
      <p:grpSp>
        <p:nvGrpSpPr>
          <p:cNvPr id="9" name="Group 9"/>
          <p:cNvGrpSpPr/>
          <p:nvPr/>
        </p:nvGrpSpPr>
        <p:grpSpPr>
          <a:xfrm>
            <a:off x="13973236" y="2392006"/>
            <a:ext cx="2894564" cy="289456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56A5"/>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499"/>
                </a:lnSpc>
              </a:pPr>
              <a:endParaRPr/>
            </a:p>
          </p:txBody>
        </p:sp>
      </p:grpSp>
      <p:sp>
        <p:nvSpPr>
          <p:cNvPr id="14" name="Freeform 14"/>
          <p:cNvSpPr/>
          <p:nvPr/>
        </p:nvSpPr>
        <p:spPr>
          <a:xfrm>
            <a:off x="12374975" y="2431844"/>
            <a:ext cx="463083" cy="463083"/>
          </a:xfrm>
          <a:custGeom>
            <a:avLst/>
            <a:gdLst/>
            <a:ahLst/>
            <a:cxnLst/>
            <a:rect l="l" t="t" r="r" b="b"/>
            <a:pathLst>
              <a:path w="463083" h="463083">
                <a:moveTo>
                  <a:pt x="0" y="0"/>
                </a:moveTo>
                <a:lnTo>
                  <a:pt x="463083" y="0"/>
                </a:lnTo>
                <a:lnTo>
                  <a:pt x="463083" y="463083"/>
                </a:lnTo>
                <a:lnTo>
                  <a:pt x="0" y="4630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16364918" y="7730683"/>
            <a:ext cx="279507" cy="279507"/>
          </a:xfrm>
          <a:custGeom>
            <a:avLst/>
            <a:gdLst/>
            <a:ahLst/>
            <a:cxnLst/>
            <a:rect l="l" t="t" r="r" b="b"/>
            <a:pathLst>
              <a:path w="279507" h="279507">
                <a:moveTo>
                  <a:pt x="0" y="0"/>
                </a:moveTo>
                <a:lnTo>
                  <a:pt x="279507" y="0"/>
                </a:lnTo>
                <a:lnTo>
                  <a:pt x="279507" y="279507"/>
                </a:lnTo>
                <a:lnTo>
                  <a:pt x="0" y="27950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7" name="Picture 16">
            <a:extLst>
              <a:ext uri="{FF2B5EF4-FFF2-40B4-BE49-F238E27FC236}">
                <a16:creationId xmlns:a16="http://schemas.microsoft.com/office/drawing/2014/main" id="{0C9A5FBA-4B48-68CD-452E-8EF036CD78DD}"/>
              </a:ext>
            </a:extLst>
          </p:cNvPr>
          <p:cNvPicPr>
            <a:picLocks noChangeAspect="1"/>
          </p:cNvPicPr>
          <p:nvPr/>
        </p:nvPicPr>
        <p:blipFill>
          <a:blip r:embed="rId10"/>
          <a:stretch>
            <a:fillRect/>
          </a:stretch>
        </p:blipFill>
        <p:spPr>
          <a:xfrm>
            <a:off x="14578980" y="8970652"/>
            <a:ext cx="3571875" cy="1152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295864" y="5273183"/>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219340" y="7804713"/>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3972769" y="-2091859"/>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14983200" y="-1057197"/>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2319422" y="2188845"/>
            <a:ext cx="8608691" cy="2954655"/>
          </a:xfrm>
          <a:prstGeom prst="rect">
            <a:avLst/>
          </a:prstGeom>
        </p:spPr>
        <p:txBody>
          <a:bodyPr lIns="0" tIns="0" rIns="0" bIns="0" rtlCol="0" anchor="t">
            <a:spAutoFit/>
          </a:bodyPr>
          <a:lstStyle/>
          <a:p>
            <a:r>
              <a:rPr lang="en-US" sz="9600" dirty="0">
                <a:solidFill>
                  <a:srgbClr val="C4DF8F"/>
                </a:solidFill>
                <a:latin typeface="Montserrat Ultra-Bold"/>
              </a:rPr>
              <a:t>Analyses </a:t>
            </a:r>
            <a:r>
              <a:rPr lang="en-US" sz="9600" dirty="0" err="1">
                <a:solidFill>
                  <a:srgbClr val="C4DF8F"/>
                </a:solidFill>
                <a:latin typeface="Montserrat Ultra-Bold"/>
              </a:rPr>
              <a:t>univariées</a:t>
            </a:r>
            <a:endParaRPr lang="en-US" sz="9600" dirty="0">
              <a:solidFill>
                <a:srgbClr val="C4DF8F"/>
              </a:solidFill>
              <a:latin typeface="Montserrat Ultra-Bold"/>
            </a:endParaRPr>
          </a:p>
        </p:txBody>
      </p:sp>
      <p:sp>
        <p:nvSpPr>
          <p:cNvPr id="10" name="Freeform 10"/>
          <p:cNvSpPr/>
          <p:nvPr/>
        </p:nvSpPr>
        <p:spPr>
          <a:xfrm>
            <a:off x="15459944" y="2538291"/>
            <a:ext cx="463083" cy="463083"/>
          </a:xfrm>
          <a:custGeom>
            <a:avLst/>
            <a:gdLst/>
            <a:ahLst/>
            <a:cxnLst/>
            <a:rect l="l" t="t" r="r" b="b"/>
            <a:pathLst>
              <a:path w="463083" h="463083">
                <a:moveTo>
                  <a:pt x="0" y="0"/>
                </a:moveTo>
                <a:lnTo>
                  <a:pt x="463084" y="0"/>
                </a:lnTo>
                <a:lnTo>
                  <a:pt x="463084" y="463083"/>
                </a:lnTo>
                <a:lnTo>
                  <a:pt x="0" y="4630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0861249" y="8055187"/>
            <a:ext cx="283530" cy="283530"/>
          </a:xfrm>
          <a:custGeom>
            <a:avLst/>
            <a:gdLst/>
            <a:ahLst/>
            <a:cxnLst/>
            <a:rect l="l" t="t" r="r" b="b"/>
            <a:pathLst>
              <a:path w="283530" h="283530">
                <a:moveTo>
                  <a:pt x="0" y="0"/>
                </a:moveTo>
                <a:lnTo>
                  <a:pt x="283530" y="0"/>
                </a:lnTo>
                <a:lnTo>
                  <a:pt x="283530" y="283530"/>
                </a:lnTo>
                <a:lnTo>
                  <a:pt x="0" y="2835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3" name="Picture 12">
            <a:extLst>
              <a:ext uri="{FF2B5EF4-FFF2-40B4-BE49-F238E27FC236}">
                <a16:creationId xmlns:a16="http://schemas.microsoft.com/office/drawing/2014/main" id="{92FDBD82-933A-FF31-66DB-EB3D7D8AA5B5}"/>
              </a:ext>
            </a:extLst>
          </p:cNvPr>
          <p:cNvPicPr>
            <a:picLocks noChangeAspect="1"/>
          </p:cNvPicPr>
          <p:nvPr/>
        </p:nvPicPr>
        <p:blipFill>
          <a:blip r:embed="rId8"/>
          <a:stretch>
            <a:fillRect/>
          </a:stretch>
        </p:blipFill>
        <p:spPr>
          <a:xfrm>
            <a:off x="14401800" y="8923841"/>
            <a:ext cx="3571875" cy="1152525"/>
          </a:xfrm>
          <a:prstGeom prst="rect">
            <a:avLst/>
          </a:prstGeom>
        </p:spPr>
      </p:pic>
      <p:pic>
        <p:nvPicPr>
          <p:cNvPr id="4098" name="Picture 2" descr="Statistique pour thèse et pfe | La Marsa">
            <a:extLst>
              <a:ext uri="{FF2B5EF4-FFF2-40B4-BE49-F238E27FC236}">
                <a16:creationId xmlns:a16="http://schemas.microsoft.com/office/drawing/2014/main" id="{F88B4C9A-A0F4-2D27-8C47-61C6E50090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44400" y="3390900"/>
            <a:ext cx="4114800" cy="36965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a:off x="12714499" y="-3626971"/>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23028" y="-1567823"/>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457170" y="5875299"/>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217505" y="8356817"/>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784819" y="1934363"/>
            <a:ext cx="4168624" cy="41686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7253099" y="2545109"/>
            <a:ext cx="8669929" cy="664541"/>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La variable ‘price’</a:t>
            </a:r>
          </a:p>
        </p:txBody>
      </p:sp>
      <p:sp>
        <p:nvSpPr>
          <p:cNvPr id="13" name="Freeform 13"/>
          <p:cNvSpPr/>
          <p:nvPr/>
        </p:nvSpPr>
        <p:spPr>
          <a:xfrm>
            <a:off x="1228921" y="7899768"/>
            <a:ext cx="603414" cy="603414"/>
          </a:xfrm>
          <a:custGeom>
            <a:avLst/>
            <a:gdLst/>
            <a:ahLst/>
            <a:cxnLst/>
            <a:rect l="l" t="t" r="r" b="b"/>
            <a:pathLst>
              <a:path w="603414" h="603414">
                <a:moveTo>
                  <a:pt x="0" y="0"/>
                </a:moveTo>
                <a:lnTo>
                  <a:pt x="603414" y="0"/>
                </a:lnTo>
                <a:lnTo>
                  <a:pt x="603414" y="603414"/>
                </a:lnTo>
                <a:lnTo>
                  <a:pt x="0" y="603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6275475" y="2302159"/>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6" name="Picture 15">
            <a:extLst>
              <a:ext uri="{FF2B5EF4-FFF2-40B4-BE49-F238E27FC236}">
                <a16:creationId xmlns:a16="http://schemas.microsoft.com/office/drawing/2014/main" id="{57143A93-0A53-65FC-7C80-C27CF05F4DFD}"/>
              </a:ext>
            </a:extLst>
          </p:cNvPr>
          <p:cNvPicPr>
            <a:picLocks noChangeAspect="1"/>
          </p:cNvPicPr>
          <p:nvPr/>
        </p:nvPicPr>
        <p:blipFill>
          <a:blip r:embed="rId8"/>
          <a:stretch>
            <a:fillRect/>
          </a:stretch>
        </p:blipFill>
        <p:spPr>
          <a:xfrm>
            <a:off x="14585496" y="8767952"/>
            <a:ext cx="3571875" cy="1152525"/>
          </a:xfrm>
          <a:prstGeom prst="rect">
            <a:avLst/>
          </a:prstGeom>
        </p:spPr>
      </p:pic>
      <p:pic>
        <p:nvPicPr>
          <p:cNvPr id="5122" name="Picture 2">
            <a:extLst>
              <a:ext uri="{FF2B5EF4-FFF2-40B4-BE49-F238E27FC236}">
                <a16:creationId xmlns:a16="http://schemas.microsoft.com/office/drawing/2014/main" id="{8931EDD3-AC5D-ACCC-694B-89A8460A1C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8218" y="3783821"/>
            <a:ext cx="9466625" cy="4743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 Placeholder 17">
            <a:extLst>
              <a:ext uri="{FF2B5EF4-FFF2-40B4-BE49-F238E27FC236}">
                <a16:creationId xmlns:a16="http://schemas.microsoft.com/office/drawing/2014/main" id="{10B3A50F-73CC-5272-CFB9-7BAB6DDCDA66}"/>
              </a:ext>
            </a:extLst>
          </p:cNvPr>
          <p:cNvSpPr>
            <a:spLocks noGrp="1"/>
          </p:cNvSpPr>
          <p:nvPr>
            <p:ph type="body" idx="1"/>
          </p:nvPr>
        </p:nvSpPr>
        <p:spPr>
          <a:xfrm>
            <a:off x="10547164" y="4962084"/>
            <a:ext cx="7772400" cy="1500187"/>
          </a:xfrm>
        </p:spPr>
        <p:txBody>
          <a:bodyPr>
            <a:noAutofit/>
          </a:bodyPr>
          <a:lstStyle/>
          <a:p>
            <a:r>
              <a:rPr lang="en-US" sz="4400" b="0" i="0" dirty="0">
                <a:solidFill>
                  <a:schemeClr val="bg1"/>
                </a:solidFill>
                <a:effectLst/>
                <a:latin typeface="Aptos Narrow" panose="020B0004020202020204" pitchFamily="34" charset="0"/>
              </a:rPr>
              <a:t>Shapiro-Wilk test statistic: 0.5473</a:t>
            </a:r>
          </a:p>
          <a:p>
            <a:r>
              <a:rPr lang="en-US" sz="4400" b="0" i="0" dirty="0">
                <a:solidFill>
                  <a:schemeClr val="bg1"/>
                </a:solidFill>
                <a:effectLst/>
                <a:latin typeface="Aptos Narrow" panose="020B0004020202020204" pitchFamily="34" charset="0"/>
              </a:rPr>
              <a:t>P-value : 0.0</a:t>
            </a:r>
          </a:p>
          <a:p>
            <a:r>
              <a:rPr lang="en-US" sz="4400" dirty="0">
                <a:solidFill>
                  <a:schemeClr val="bg1"/>
                </a:solidFill>
                <a:latin typeface="Aptos Narrow" panose="020B0004020202020204" pitchFamily="34" charset="0"/>
              </a:rPr>
              <a:t>          H0 </a:t>
            </a:r>
            <a:r>
              <a:rPr lang="en-US" sz="4400" dirty="0" err="1">
                <a:solidFill>
                  <a:schemeClr val="bg1"/>
                </a:solidFill>
                <a:latin typeface="Aptos Narrow" panose="020B0004020202020204" pitchFamily="34" charset="0"/>
              </a:rPr>
              <a:t>rejetée</a:t>
            </a:r>
            <a:endParaRPr lang="en-US" sz="4400" dirty="0">
              <a:solidFill>
                <a:schemeClr val="bg1"/>
              </a:solidFill>
              <a:latin typeface="Aptos Narrow" panose="020B0004020202020204" pitchFamily="34" charset="0"/>
            </a:endParaRPr>
          </a:p>
        </p:txBody>
      </p:sp>
      <p:sp>
        <p:nvSpPr>
          <p:cNvPr id="19" name="Arrow: Right 18">
            <a:extLst>
              <a:ext uri="{FF2B5EF4-FFF2-40B4-BE49-F238E27FC236}">
                <a16:creationId xmlns:a16="http://schemas.microsoft.com/office/drawing/2014/main" id="{96141797-E780-8830-4E08-FE5041B48439}"/>
              </a:ext>
            </a:extLst>
          </p:cNvPr>
          <p:cNvSpPr/>
          <p:nvPr/>
        </p:nvSpPr>
        <p:spPr>
          <a:xfrm>
            <a:off x="10778123" y="6185503"/>
            <a:ext cx="673954" cy="163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a:extLst>
            <a:ext uri="{FF2B5EF4-FFF2-40B4-BE49-F238E27FC236}">
              <a16:creationId xmlns:a16="http://schemas.microsoft.com/office/drawing/2014/main" id="{C99B8503-2981-9A50-7A74-29DF70A13BE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5075A71-41BB-7B86-B324-3E0147BBE21C}"/>
              </a:ext>
            </a:extLst>
          </p:cNvPr>
          <p:cNvSpPr/>
          <p:nvPr/>
        </p:nvSpPr>
        <p:spPr>
          <a:xfrm>
            <a:off x="12714499" y="-3626971"/>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C377412-82A3-1124-CDAF-ABF245939DE3}"/>
              </a:ext>
            </a:extLst>
          </p:cNvPr>
          <p:cNvSpPr/>
          <p:nvPr/>
        </p:nvSpPr>
        <p:spPr>
          <a:xfrm>
            <a:off x="15923028" y="-1567823"/>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87141629-5A66-0052-6A60-9076DDD1BCCA}"/>
              </a:ext>
            </a:extLst>
          </p:cNvPr>
          <p:cNvSpPr/>
          <p:nvPr/>
        </p:nvSpPr>
        <p:spPr>
          <a:xfrm>
            <a:off x="-3457170" y="5875299"/>
            <a:ext cx="9975595" cy="9975595"/>
          </a:xfrm>
          <a:custGeom>
            <a:avLst/>
            <a:gdLst/>
            <a:ahLst/>
            <a:cxnLst/>
            <a:rect l="l" t="t" r="r" b="b"/>
            <a:pathLst>
              <a:path w="9975595" h="9975595">
                <a:moveTo>
                  <a:pt x="0" y="0"/>
                </a:moveTo>
                <a:lnTo>
                  <a:pt x="9975596" y="0"/>
                </a:lnTo>
                <a:lnTo>
                  <a:pt x="9975596"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DF3083FE-9764-A1CC-BC94-8FD0783938C9}"/>
              </a:ext>
            </a:extLst>
          </p:cNvPr>
          <p:cNvSpPr/>
          <p:nvPr/>
        </p:nvSpPr>
        <p:spPr>
          <a:xfrm>
            <a:off x="-2217505" y="8356817"/>
            <a:ext cx="7390914" cy="5857299"/>
          </a:xfrm>
          <a:custGeom>
            <a:avLst/>
            <a:gdLst/>
            <a:ahLst/>
            <a:cxnLst/>
            <a:rect l="l" t="t" r="r" b="b"/>
            <a:pathLst>
              <a:path w="7390914" h="5857299">
                <a:moveTo>
                  <a:pt x="0" y="0"/>
                </a:moveTo>
                <a:lnTo>
                  <a:pt x="7390915" y="0"/>
                </a:lnTo>
                <a:lnTo>
                  <a:pt x="7390915"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a:extLst>
              <a:ext uri="{FF2B5EF4-FFF2-40B4-BE49-F238E27FC236}">
                <a16:creationId xmlns:a16="http://schemas.microsoft.com/office/drawing/2014/main" id="{9A592D4F-50DE-6515-41D6-B7D54C4F965A}"/>
              </a:ext>
            </a:extLst>
          </p:cNvPr>
          <p:cNvGrpSpPr/>
          <p:nvPr/>
        </p:nvGrpSpPr>
        <p:grpSpPr>
          <a:xfrm>
            <a:off x="784819" y="1934363"/>
            <a:ext cx="4168624" cy="4168624"/>
            <a:chOff x="0" y="0"/>
            <a:chExt cx="812800" cy="812800"/>
          </a:xfrm>
        </p:grpSpPr>
        <p:sp>
          <p:nvSpPr>
            <p:cNvPr id="7" name="Freeform 7">
              <a:extLst>
                <a:ext uri="{FF2B5EF4-FFF2-40B4-BE49-F238E27FC236}">
                  <a16:creationId xmlns:a16="http://schemas.microsoft.com/office/drawing/2014/main" id="{5151B746-EA5E-CFB6-62A6-7D30AA10EE7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8" name="TextBox 8">
              <a:extLst>
                <a:ext uri="{FF2B5EF4-FFF2-40B4-BE49-F238E27FC236}">
                  <a16:creationId xmlns:a16="http://schemas.microsoft.com/office/drawing/2014/main" id="{27117089-ACDF-6C20-9361-31AAC5359FC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a:extLst>
              <a:ext uri="{FF2B5EF4-FFF2-40B4-BE49-F238E27FC236}">
                <a16:creationId xmlns:a16="http://schemas.microsoft.com/office/drawing/2014/main" id="{CA257631-238D-9F7C-4C68-8532C862AA9A}"/>
              </a:ext>
            </a:extLst>
          </p:cNvPr>
          <p:cNvSpPr txBox="1"/>
          <p:nvPr/>
        </p:nvSpPr>
        <p:spPr>
          <a:xfrm>
            <a:off x="7253099" y="2545109"/>
            <a:ext cx="8669929" cy="664541"/>
          </a:xfrm>
          <a:prstGeom prst="rect">
            <a:avLst/>
          </a:prstGeom>
        </p:spPr>
        <p:txBody>
          <a:bodyPr lIns="0" tIns="0" rIns="0" bIns="0" rtlCol="0" anchor="t">
            <a:spAutoFit/>
          </a:bodyPr>
          <a:lstStyle/>
          <a:p>
            <a:pPr>
              <a:lnSpc>
                <a:spcPts val="4941"/>
              </a:lnSpc>
            </a:pPr>
            <a:r>
              <a:rPr lang="en-US" sz="6100" dirty="0">
                <a:solidFill>
                  <a:srgbClr val="C4DF8F"/>
                </a:solidFill>
                <a:latin typeface="Montserrat Ultra-Bold"/>
              </a:rPr>
              <a:t>La variable ‘</a:t>
            </a:r>
            <a:r>
              <a:rPr lang="en-US" sz="6100" dirty="0" err="1">
                <a:solidFill>
                  <a:srgbClr val="C4DF8F"/>
                </a:solidFill>
                <a:latin typeface="Montserrat Ultra-Bold"/>
              </a:rPr>
              <a:t>categ</a:t>
            </a:r>
            <a:r>
              <a:rPr lang="en-US" sz="6100" dirty="0">
                <a:solidFill>
                  <a:srgbClr val="C4DF8F"/>
                </a:solidFill>
                <a:latin typeface="Montserrat Ultra-Bold"/>
              </a:rPr>
              <a:t>’</a:t>
            </a:r>
          </a:p>
        </p:txBody>
      </p:sp>
      <p:sp>
        <p:nvSpPr>
          <p:cNvPr id="13" name="Freeform 13">
            <a:extLst>
              <a:ext uri="{FF2B5EF4-FFF2-40B4-BE49-F238E27FC236}">
                <a16:creationId xmlns:a16="http://schemas.microsoft.com/office/drawing/2014/main" id="{1B04EC4C-DED2-B95B-C4E0-5F7AF181224E}"/>
              </a:ext>
            </a:extLst>
          </p:cNvPr>
          <p:cNvSpPr/>
          <p:nvPr/>
        </p:nvSpPr>
        <p:spPr>
          <a:xfrm>
            <a:off x="1228921" y="7899768"/>
            <a:ext cx="603414" cy="603414"/>
          </a:xfrm>
          <a:custGeom>
            <a:avLst/>
            <a:gdLst/>
            <a:ahLst/>
            <a:cxnLst/>
            <a:rect l="l" t="t" r="r" b="b"/>
            <a:pathLst>
              <a:path w="603414" h="603414">
                <a:moveTo>
                  <a:pt x="0" y="0"/>
                </a:moveTo>
                <a:lnTo>
                  <a:pt x="603414" y="0"/>
                </a:lnTo>
                <a:lnTo>
                  <a:pt x="603414" y="603414"/>
                </a:lnTo>
                <a:lnTo>
                  <a:pt x="0" y="603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a:extLst>
              <a:ext uri="{FF2B5EF4-FFF2-40B4-BE49-F238E27FC236}">
                <a16:creationId xmlns:a16="http://schemas.microsoft.com/office/drawing/2014/main" id="{E3782B79-F309-7085-CDC7-092D85572D07}"/>
              </a:ext>
            </a:extLst>
          </p:cNvPr>
          <p:cNvSpPr/>
          <p:nvPr/>
        </p:nvSpPr>
        <p:spPr>
          <a:xfrm>
            <a:off x="6275475" y="2302159"/>
            <a:ext cx="485901" cy="485901"/>
          </a:xfrm>
          <a:custGeom>
            <a:avLst/>
            <a:gdLst/>
            <a:ahLst/>
            <a:cxnLst/>
            <a:rect l="l" t="t" r="r" b="b"/>
            <a:pathLst>
              <a:path w="485901" h="485901">
                <a:moveTo>
                  <a:pt x="0" y="0"/>
                </a:moveTo>
                <a:lnTo>
                  <a:pt x="485901" y="0"/>
                </a:lnTo>
                <a:lnTo>
                  <a:pt x="485901" y="485901"/>
                </a:lnTo>
                <a:lnTo>
                  <a:pt x="0" y="485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6" name="Picture 15">
            <a:extLst>
              <a:ext uri="{FF2B5EF4-FFF2-40B4-BE49-F238E27FC236}">
                <a16:creationId xmlns:a16="http://schemas.microsoft.com/office/drawing/2014/main" id="{7F9710C2-51CC-5C1D-455C-F6C58B8A020F}"/>
              </a:ext>
            </a:extLst>
          </p:cNvPr>
          <p:cNvPicPr>
            <a:picLocks noChangeAspect="1"/>
          </p:cNvPicPr>
          <p:nvPr/>
        </p:nvPicPr>
        <p:blipFill>
          <a:blip r:embed="rId8"/>
          <a:stretch>
            <a:fillRect/>
          </a:stretch>
        </p:blipFill>
        <p:spPr>
          <a:xfrm>
            <a:off x="14585496" y="8767952"/>
            <a:ext cx="3571875" cy="1152525"/>
          </a:xfrm>
          <a:prstGeom prst="rect">
            <a:avLst/>
          </a:prstGeom>
        </p:spPr>
      </p:pic>
      <p:sp>
        <p:nvSpPr>
          <p:cNvPr id="19" name="Arrow: Right 18">
            <a:extLst>
              <a:ext uri="{FF2B5EF4-FFF2-40B4-BE49-F238E27FC236}">
                <a16:creationId xmlns:a16="http://schemas.microsoft.com/office/drawing/2014/main" id="{728C4D23-6382-732A-92B3-07C47FDED221}"/>
              </a:ext>
            </a:extLst>
          </p:cNvPr>
          <p:cNvSpPr/>
          <p:nvPr/>
        </p:nvSpPr>
        <p:spPr>
          <a:xfrm>
            <a:off x="10249859" y="5712178"/>
            <a:ext cx="673954" cy="163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B2B8A51F-9BDE-EE48-A0A4-A6E58DC952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5949" y="3372771"/>
            <a:ext cx="9975594" cy="51635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172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1864</TotalTime>
  <Words>298</Words>
  <Application>Microsoft Office PowerPoint</Application>
  <PresentationFormat>Custom</PresentationFormat>
  <Paragraphs>59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Montserrat</vt:lpstr>
      <vt:lpstr>Courier New</vt:lpstr>
      <vt:lpstr>Montserrat Ultra-Bold</vt:lpstr>
      <vt:lpstr>Arial</vt:lpstr>
      <vt:lpstr>Aptos Display</vt:lpstr>
      <vt:lpstr>Aptos</vt:lpstr>
      <vt:lpstr>Calibri</vt:lpstr>
      <vt:lpstr>Aptos Narrow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Hanen Ben Brahim</cp:lastModifiedBy>
  <cp:revision>13</cp:revision>
  <dcterms:created xsi:type="dcterms:W3CDTF">2006-08-16T00:00:00Z</dcterms:created>
  <dcterms:modified xsi:type="dcterms:W3CDTF">2024-02-18T15:08:47Z</dcterms:modified>
  <dc:identifier>DAF8SD41AvY</dc:identifier>
</cp:coreProperties>
</file>