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4660"/>
  </p:normalViewPr>
  <p:slideViewPr>
    <p:cSldViewPr>
      <p:cViewPr varScale="1">
        <p:scale>
          <a:sx n="67" d="100"/>
          <a:sy n="67" d="100"/>
        </p:scale>
        <p:origin x="-148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D00DFBD8-D5C1-466A-9856-D7C118E76F3A}" type="datetimeFigureOut">
              <a:rPr lang="fr-FR" smtClean="0"/>
              <a:t>25-08-20</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88E6D3FB-DDA8-4CD7-86F8-4A23104E1B15}" type="slidenum">
              <a:rPr lang="fr-FR" smtClean="0"/>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00DFBD8-D5C1-466A-9856-D7C118E76F3A}" type="datetimeFigureOut">
              <a:rPr lang="fr-FR" smtClean="0"/>
              <a:t>25-08-20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E6D3FB-DDA8-4CD7-86F8-4A23104E1B15}"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00DFBD8-D5C1-466A-9856-D7C118E76F3A}" type="datetimeFigureOut">
              <a:rPr lang="fr-FR" smtClean="0"/>
              <a:t>25-08-20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E6D3FB-DDA8-4CD7-86F8-4A23104E1B15}"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D00DFBD8-D5C1-466A-9856-D7C118E76F3A}" type="datetimeFigureOut">
              <a:rPr lang="fr-FR" smtClean="0"/>
              <a:t>25-08-20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E6D3FB-DDA8-4CD7-86F8-4A23104E1B15}" type="slidenum">
              <a:rPr lang="fr-FR" smtClean="0"/>
              <a:t>‹N°›</a:t>
            </a:fld>
            <a:endParaRPr lang="fr-FR"/>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D00DFBD8-D5C1-466A-9856-D7C118E76F3A}" type="datetimeFigureOut">
              <a:rPr lang="fr-FR" smtClean="0"/>
              <a:t>25-08-20</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endParaRPr lang="fr-F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88E6D3FB-DDA8-4CD7-86F8-4A23104E1B15}"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D00DFBD8-D5C1-466A-9856-D7C118E76F3A}" type="datetimeFigureOut">
              <a:rPr lang="fr-FR" smtClean="0"/>
              <a:t>25-08-20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8E6D3FB-DDA8-4CD7-86F8-4A23104E1B15}" type="slidenum">
              <a:rPr lang="fr-FR" smtClean="0"/>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D00DFBD8-D5C1-466A-9856-D7C118E76F3A}" type="datetimeFigureOut">
              <a:rPr lang="fr-FR" smtClean="0"/>
              <a:t>25-08-20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8E6D3FB-DDA8-4CD7-86F8-4A23104E1B15}" type="slidenum">
              <a:rPr lang="fr-FR" smtClean="0"/>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D00DFBD8-D5C1-466A-9856-D7C118E76F3A}" type="datetimeFigureOut">
              <a:rPr lang="fr-FR" smtClean="0"/>
              <a:t>25-08-20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8E6D3FB-DDA8-4CD7-86F8-4A23104E1B15}"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00DFBD8-D5C1-466A-9856-D7C118E76F3A}" type="datetimeFigureOut">
              <a:rPr lang="fr-FR" smtClean="0"/>
              <a:t>25-08-20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8E6D3FB-DDA8-4CD7-86F8-4A23104E1B15}"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D00DFBD8-D5C1-466A-9856-D7C118E76F3A}" type="datetimeFigureOut">
              <a:rPr lang="fr-FR" smtClean="0"/>
              <a:t>25-08-20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8E6D3FB-DDA8-4CD7-86F8-4A23104E1B15}" type="slidenum">
              <a:rPr lang="fr-FR" smtClean="0"/>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D00DFBD8-D5C1-466A-9856-D7C118E76F3A}" type="datetimeFigureOut">
              <a:rPr lang="fr-FR" smtClean="0"/>
              <a:t>25-08-20</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endParaRPr lang="fr-FR"/>
          </a:p>
        </p:txBody>
      </p:sp>
      <p:sp>
        <p:nvSpPr>
          <p:cNvPr id="7" name="Espace réservé du numéro de diapositive 6"/>
          <p:cNvSpPr>
            <a:spLocks noGrp="1"/>
          </p:cNvSpPr>
          <p:nvPr>
            <p:ph type="sldNum" sz="quarter" idx="12"/>
          </p:nvPr>
        </p:nvSpPr>
        <p:spPr>
          <a:xfrm>
            <a:off x="146304" y="6208776"/>
            <a:ext cx="457200" cy="457200"/>
          </a:xfrm>
        </p:spPr>
        <p:txBody>
          <a:bodyPr/>
          <a:lstStyle/>
          <a:p>
            <a:fld id="{88E6D3FB-DDA8-4CD7-86F8-4A23104E1B15}" type="slidenum">
              <a:rPr lang="fr-FR" smtClean="0"/>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00DFBD8-D5C1-466A-9856-D7C118E76F3A}" type="datetimeFigureOut">
              <a:rPr lang="fr-FR" smtClean="0"/>
              <a:t>25-08-20</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8E6D3FB-DDA8-4CD7-86F8-4A23104E1B15}"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fr.wikipedia.org/wiki/Oracle_Database" TargetMode="External"/><Relationship Id="rId3" Type="http://schemas.openxmlformats.org/officeDocument/2006/relationships/hyperlink" Target="https://fr.wikipedia.org/wiki/Syst%C3%A8me_de_gestion_de_base_de_donn%C3%A9es" TargetMode="External"/><Relationship Id="rId7" Type="http://schemas.openxmlformats.org/officeDocument/2006/relationships/hyperlink" Target="https://fr.wikipedia.org/wiki/MySQL" TargetMode="External"/><Relationship Id="rId2" Type="http://schemas.openxmlformats.org/officeDocument/2006/relationships/hyperlink" Target="https://fr.wikipedia.org/wiki/Alphabet_phon%C3%A9tique_international" TargetMode="External"/><Relationship Id="rId1" Type="http://schemas.openxmlformats.org/officeDocument/2006/relationships/slideLayout" Target="../slideLayouts/slideLayout1.xml"/><Relationship Id="rId6" Type="http://schemas.openxmlformats.org/officeDocument/2006/relationships/hyperlink" Target="https://fr.wikipedia.org/wiki/Base_de_donn%C3%A9es" TargetMode="External"/><Relationship Id="rId5" Type="http://schemas.openxmlformats.org/officeDocument/2006/relationships/hyperlink" Target="https://fr.wikipedia.org/wiki/Logiciel_propri%C3%A9taire" TargetMode="External"/><Relationship Id="rId10" Type="http://schemas.openxmlformats.org/officeDocument/2006/relationships/hyperlink" Target="https://fr.wikipedia.org/wiki/Microsoft_SQL_Server" TargetMode="External"/><Relationship Id="rId4" Type="http://schemas.openxmlformats.org/officeDocument/2006/relationships/hyperlink" Target="https://fr.wikipedia.org/wiki/Licence_publique_g%C3%A9n%C3%A9rale_GNU" TargetMode="External"/><Relationship Id="rId9" Type="http://schemas.openxmlformats.org/officeDocument/2006/relationships/hyperlink" Target="https://fr.wikipedia.org/wiki/PostgreSQ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fr.wikipedia.org/wiki/Licence_publique_g%C3%A9n%C3%A9rale_GNU" TargetMode="External"/><Relationship Id="rId3" Type="http://schemas.openxmlformats.org/officeDocument/2006/relationships/hyperlink" Target="https://fr.wikipedia.org/wiki/Structured_Query_Language" TargetMode="External"/><Relationship Id="rId7" Type="http://schemas.openxmlformats.org/officeDocument/2006/relationships/hyperlink" Target="https://fr.wikipedia.org/wiki/Open_source" TargetMode="External"/><Relationship Id="rId2" Type="http://schemas.openxmlformats.org/officeDocument/2006/relationships/hyperlink" Target="https://fr.wikipedia.org/wiki/Base_de_donn%C3%A9es_relationnelle" TargetMode="External"/><Relationship Id="rId1" Type="http://schemas.openxmlformats.org/officeDocument/2006/relationships/slideLayout" Target="../slideLayouts/slideLayout2.xml"/><Relationship Id="rId6" Type="http://schemas.openxmlformats.org/officeDocument/2006/relationships/hyperlink" Target="https://fr.wikipedia.org/wiki/MySQL" TargetMode="External"/><Relationship Id="rId11" Type="http://schemas.openxmlformats.org/officeDocument/2006/relationships/hyperlink" Target="https://fr.wikipedia.org/wiki/Qt" TargetMode="External"/><Relationship Id="rId5" Type="http://schemas.openxmlformats.org/officeDocument/2006/relationships/hyperlink" Target="https://fr.wikipedia.org/wiki/Logiciel_libre" TargetMode="External"/><Relationship Id="rId10" Type="http://schemas.openxmlformats.org/officeDocument/2006/relationships/hyperlink" Target="https://fr.wikipedia.org/wiki/D%C3%A9veloppement_de_logiciel" TargetMode="External"/><Relationship Id="rId4" Type="http://schemas.openxmlformats.org/officeDocument/2006/relationships/hyperlink" Target="https://fr.wikipedia.org/wiki/Processus_l%C3%A9ger" TargetMode="External"/><Relationship Id="rId9" Type="http://schemas.openxmlformats.org/officeDocument/2006/relationships/hyperlink" Target="https://fr.wikipedia.org/wiki/Framework"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fr.wikipedia.org/wiki/MariaDB" TargetMode="External"/><Relationship Id="rId13" Type="http://schemas.openxmlformats.org/officeDocument/2006/relationships/hyperlink" Target="https://fr.wikipedia.org/wiki/DB2" TargetMode="External"/><Relationship Id="rId3" Type="http://schemas.openxmlformats.org/officeDocument/2006/relationships/hyperlink" Target="https://fr.wikipedia.org/wiki/Base_de_donn%C3%A9es_relationnelle" TargetMode="External"/><Relationship Id="rId7" Type="http://schemas.openxmlformats.org/officeDocument/2006/relationships/hyperlink" Target="https://fr.wikipedia.org/wiki/Licence_BSD" TargetMode="External"/><Relationship Id="rId12" Type="http://schemas.openxmlformats.org/officeDocument/2006/relationships/hyperlink" Target="https://fr.wikipedia.org/wiki/Sybase" TargetMode="External"/><Relationship Id="rId17" Type="http://schemas.openxmlformats.org/officeDocument/2006/relationships/hyperlink" Target="https://fr.wikipedia.org/wiki/Linux" TargetMode="External"/><Relationship Id="rId2" Type="http://schemas.openxmlformats.org/officeDocument/2006/relationships/hyperlink" Target="https://fr.wikipedia.org/wiki/Syst%C3%A8me_de_gestion_de_base_de_donn%C3%A9es" TargetMode="External"/><Relationship Id="rId16" Type="http://schemas.openxmlformats.org/officeDocument/2006/relationships/hyperlink" Target="https://fr.wikipedia.org/wiki/Apache_HTTP_Server" TargetMode="External"/><Relationship Id="rId1" Type="http://schemas.openxmlformats.org/officeDocument/2006/relationships/slideLayout" Target="../slideLayouts/slideLayout2.xml"/><Relationship Id="rId6" Type="http://schemas.openxmlformats.org/officeDocument/2006/relationships/hyperlink" Target="https://fr.wikipedia.org/wiki/Logiciel_libre" TargetMode="External"/><Relationship Id="rId11" Type="http://schemas.openxmlformats.org/officeDocument/2006/relationships/hyperlink" Target="https://fr.wikipedia.org/wiki/MySQL" TargetMode="External"/><Relationship Id="rId5" Type="http://schemas.openxmlformats.org/officeDocument/2006/relationships/hyperlink" Target="https://fr.wikipedia.org/wiki/Syst%C3%A8me_de_gestion_de_base_de_donn%C3%A9es_relationnel-objet" TargetMode="External"/><Relationship Id="rId15" Type="http://schemas.openxmlformats.org/officeDocument/2006/relationships/hyperlink" Target="https://fr.wikipedia.org/wiki/Microsoft_SQL_Server" TargetMode="External"/><Relationship Id="rId10" Type="http://schemas.openxmlformats.org/officeDocument/2006/relationships/hyperlink" Target="https://fr.wikipedia.org/wiki/Oracle_(base_de_donn%C3%A9es)" TargetMode="External"/><Relationship Id="rId4" Type="http://schemas.openxmlformats.org/officeDocument/2006/relationships/hyperlink" Target="https://fr.wikipedia.org/wiki/Base_de_donn%C3%A9es_orient%C3%A9e_objet" TargetMode="External"/><Relationship Id="rId9" Type="http://schemas.openxmlformats.org/officeDocument/2006/relationships/hyperlink" Target="https://fr.wikipedia.org/wiki/Firebird_(SGBDR)" TargetMode="External"/><Relationship Id="rId14" Type="http://schemas.openxmlformats.org/officeDocument/2006/relationships/hyperlink" Target="https://fr.wikipedia.org/wiki/Informi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fr.wikipedia.org/wiki/Structured_Query_Language" TargetMode="External"/><Relationship Id="rId2" Type="http://schemas.openxmlformats.org/officeDocument/2006/relationships/hyperlink" Target="https://fr.wikipedia.org/wiki/Syst%C3%A8me_de_gestion_de_base_de_donn%C3%A9es" TargetMode="External"/><Relationship Id="rId1" Type="http://schemas.openxmlformats.org/officeDocument/2006/relationships/slideLayout" Target="../slideLayouts/slideLayout2.xml"/><Relationship Id="rId6" Type="http://schemas.openxmlformats.org/officeDocument/2006/relationships/hyperlink" Target="https://fr.wikipedia.org/wiki/Docker_(logiciel)" TargetMode="External"/><Relationship Id="rId5" Type="http://schemas.openxmlformats.org/officeDocument/2006/relationships/hyperlink" Target="https://fr.wikipedia.org/wiki/Microsoft" TargetMode="External"/><Relationship Id="rId4" Type="http://schemas.openxmlformats.org/officeDocument/2006/relationships/hyperlink" Target="https://fr.wikipedia.org/wiki/Base_de_donn%C3%A9es_relationnel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56992"/>
            <a:ext cx="7812360" cy="2308324"/>
          </a:xfrm>
          <a:prstGeom prst="rect">
            <a:avLst/>
          </a:prstGeom>
          <a:noFill/>
        </p:spPr>
        <p:txBody>
          <a:bodyPr wrap="square" rtlCol="0">
            <a:spAutoFit/>
          </a:bodyPr>
          <a:lstStyle/>
          <a:p>
            <a:r>
              <a:rPr lang="fr-FR" sz="2400" dirty="0">
                <a:latin typeface="Aparajita" pitchFamily="34" charset="0"/>
                <a:cs typeface="Aparajita" pitchFamily="34" charset="0"/>
              </a:rPr>
              <a:t>MySQL (prononcer [</a:t>
            </a:r>
            <a:r>
              <a:rPr lang="fr-FR" sz="2400" dirty="0" err="1">
                <a:latin typeface="Aparajita" pitchFamily="34" charset="0"/>
                <a:cs typeface="Aparajita" pitchFamily="34" charset="0"/>
                <a:hlinkClick r:id="rId2" tooltip="Alphabet phonétique international"/>
              </a:rPr>
              <a:t>maj.ɛs.ky.ɛl</a:t>
            </a:r>
            <a:r>
              <a:rPr lang="fr-FR" sz="2400" dirty="0">
                <a:latin typeface="Aparajita" pitchFamily="34" charset="0"/>
                <a:cs typeface="Aparajita" pitchFamily="34" charset="0"/>
              </a:rPr>
              <a:t>]) est un </a:t>
            </a:r>
            <a:r>
              <a:rPr lang="fr-FR" sz="2400" dirty="0">
                <a:latin typeface="Aparajita" pitchFamily="34" charset="0"/>
                <a:cs typeface="Aparajita" pitchFamily="34" charset="0"/>
                <a:hlinkClick r:id="rId3" tooltip="Système de gestion de base de données"/>
              </a:rPr>
              <a:t>système de gestion de bases de données</a:t>
            </a:r>
            <a:r>
              <a:rPr lang="fr-FR" sz="2400" dirty="0">
                <a:latin typeface="Aparajita" pitchFamily="34" charset="0"/>
                <a:cs typeface="Aparajita" pitchFamily="34" charset="0"/>
              </a:rPr>
              <a:t> relationnelles (SGBDR). Il est distribué sous une double licence </a:t>
            </a:r>
            <a:r>
              <a:rPr lang="fr-FR" sz="2400" dirty="0">
                <a:latin typeface="Aparajita" pitchFamily="34" charset="0"/>
                <a:cs typeface="Aparajita" pitchFamily="34" charset="0"/>
                <a:hlinkClick r:id="rId4" tooltip="Licence publique générale GNU"/>
              </a:rPr>
              <a:t>GPL</a:t>
            </a:r>
            <a:r>
              <a:rPr lang="fr-FR" sz="2400" dirty="0">
                <a:latin typeface="Aparajita" pitchFamily="34" charset="0"/>
                <a:cs typeface="Aparajita" pitchFamily="34" charset="0"/>
              </a:rPr>
              <a:t> et </a:t>
            </a:r>
            <a:r>
              <a:rPr lang="fr-FR" sz="2400" dirty="0">
                <a:latin typeface="Aparajita" pitchFamily="34" charset="0"/>
                <a:cs typeface="Aparajita" pitchFamily="34" charset="0"/>
                <a:hlinkClick r:id="rId5" tooltip="Logiciel propriétaire"/>
              </a:rPr>
              <a:t>propriétaire</a:t>
            </a:r>
            <a:r>
              <a:rPr lang="fr-FR" sz="2400" dirty="0">
                <a:latin typeface="Aparajita" pitchFamily="34" charset="0"/>
                <a:cs typeface="Aparajita" pitchFamily="34" charset="0"/>
              </a:rPr>
              <a:t>. </a:t>
            </a:r>
            <a:r>
              <a:rPr lang="fr-FR" sz="2400" dirty="0">
                <a:latin typeface="Aparajita" pitchFamily="34" charset="0"/>
                <a:cs typeface="Aparajita" pitchFamily="34" charset="0"/>
              </a:rPr>
              <a:t>Il fait partie des logiciels de gestion de </a:t>
            </a:r>
            <a:r>
              <a:rPr lang="fr-FR" sz="2400" dirty="0">
                <a:latin typeface="Aparajita" pitchFamily="34" charset="0"/>
                <a:cs typeface="Aparajita" pitchFamily="34" charset="0"/>
                <a:hlinkClick r:id="rId6" tooltip="Base de données"/>
              </a:rPr>
              <a:t>base de données</a:t>
            </a:r>
            <a:r>
              <a:rPr lang="fr-FR" sz="2400" dirty="0">
                <a:latin typeface="Aparajita" pitchFamily="34" charset="0"/>
                <a:cs typeface="Aparajita" pitchFamily="34" charset="0"/>
              </a:rPr>
              <a:t> les plus utilisés au monde</a:t>
            </a:r>
            <a:r>
              <a:rPr lang="fr-FR" sz="2400" dirty="0">
                <a:latin typeface="Aparajita" pitchFamily="34" charset="0"/>
                <a:cs typeface="Aparajita" pitchFamily="34" charset="0"/>
                <a:hlinkClick r:id="rId7"/>
              </a:rPr>
              <a:t>4</a:t>
            </a:r>
            <a:r>
              <a:rPr lang="fr-FR" sz="2400" dirty="0">
                <a:latin typeface="Aparajita" pitchFamily="34" charset="0"/>
                <a:cs typeface="Aparajita" pitchFamily="34" charset="0"/>
              </a:rPr>
              <a:t>, autant par le grand public (applications web principalement) que par des professionnels, en concurrence avec </a:t>
            </a:r>
            <a:r>
              <a:rPr lang="fr-FR" sz="2400" dirty="0">
                <a:latin typeface="Aparajita" pitchFamily="34" charset="0"/>
                <a:cs typeface="Aparajita" pitchFamily="34" charset="0"/>
                <a:hlinkClick r:id="rId8" tooltip="Oracle Database"/>
              </a:rPr>
              <a:t>Oracle</a:t>
            </a:r>
            <a:r>
              <a:rPr lang="fr-FR" sz="2400" dirty="0">
                <a:latin typeface="Aparajita" pitchFamily="34" charset="0"/>
                <a:cs typeface="Aparajita" pitchFamily="34" charset="0"/>
              </a:rPr>
              <a:t>, </a:t>
            </a:r>
            <a:r>
              <a:rPr lang="fr-FR" sz="2400" dirty="0">
                <a:latin typeface="Aparajita" pitchFamily="34" charset="0"/>
                <a:cs typeface="Aparajita" pitchFamily="34" charset="0"/>
                <a:hlinkClick r:id="rId9" tooltip="PostgreSQL"/>
              </a:rPr>
              <a:t>PostgreSQL</a:t>
            </a:r>
            <a:r>
              <a:rPr lang="fr-FR" sz="2400" dirty="0">
                <a:latin typeface="Aparajita" pitchFamily="34" charset="0"/>
                <a:cs typeface="Aparajita" pitchFamily="34" charset="0"/>
              </a:rPr>
              <a:t> et </a:t>
            </a:r>
            <a:r>
              <a:rPr lang="fr-FR" sz="2400" dirty="0">
                <a:latin typeface="Aparajita" pitchFamily="34" charset="0"/>
                <a:cs typeface="Aparajita" pitchFamily="34" charset="0"/>
                <a:hlinkClick r:id="rId10" tooltip="Microsoft SQL Server"/>
              </a:rPr>
              <a:t>Microsoft SQL Server</a:t>
            </a:r>
            <a:r>
              <a:rPr lang="fr-FR" sz="2400" dirty="0">
                <a:latin typeface="Aparajita" pitchFamily="34" charset="0"/>
                <a:cs typeface="Aparajita" pitchFamily="34" charset="0"/>
              </a:rPr>
              <a:t>. </a:t>
            </a:r>
            <a:endParaRPr lang="fr-FR" sz="2400" dirty="0">
              <a:latin typeface="Aparajita" pitchFamily="34" charset="0"/>
              <a:cs typeface="Aparajita" pitchFamily="34" charset="0"/>
            </a:endParaRPr>
          </a:p>
        </p:txBody>
      </p:sp>
      <p:sp>
        <p:nvSpPr>
          <p:cNvPr id="5" name="ZoneTexte 4"/>
          <p:cNvSpPr txBox="1"/>
          <p:nvPr/>
        </p:nvSpPr>
        <p:spPr>
          <a:xfrm>
            <a:off x="1979712" y="1988840"/>
            <a:ext cx="4104456" cy="769441"/>
          </a:xfrm>
          <a:prstGeom prst="rect">
            <a:avLst/>
          </a:prstGeom>
          <a:noFill/>
        </p:spPr>
        <p:txBody>
          <a:bodyPr wrap="square" rtlCol="0">
            <a:spAutoFit/>
          </a:bodyPr>
          <a:lstStyle/>
          <a:p>
            <a:pPr algn="ctr"/>
            <a:r>
              <a:rPr lang="fr-FR" sz="4400" dirty="0" smtClean="0">
                <a:latin typeface="Aparajita" pitchFamily="34" charset="0"/>
                <a:cs typeface="Aparajita" pitchFamily="34" charset="0"/>
              </a:rPr>
              <a:t>MySQL</a:t>
            </a:r>
            <a:endParaRPr lang="fr-FR"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04664"/>
            <a:ext cx="8190656" cy="6001643"/>
          </a:xfrm>
          <a:prstGeom prst="rect">
            <a:avLst/>
          </a:prstGeom>
        </p:spPr>
        <p:txBody>
          <a:bodyPr wrap="square">
            <a:spAutoFit/>
          </a:bodyPr>
          <a:lstStyle/>
          <a:p>
            <a:r>
              <a:rPr lang="fr-FR" sz="2400" dirty="0" smtClean="0"/>
              <a:t>MySQL est un serveur de </a:t>
            </a:r>
            <a:r>
              <a:rPr lang="fr-FR" sz="2400" dirty="0" smtClean="0">
                <a:hlinkClick r:id="rId2" tooltip="Base de données relationnelle"/>
              </a:rPr>
              <a:t>bases de données relationnelles</a:t>
            </a:r>
            <a:r>
              <a:rPr lang="fr-FR" sz="2400" dirty="0" smtClean="0"/>
              <a:t> </a:t>
            </a:r>
            <a:r>
              <a:rPr lang="fr-FR" sz="2400" dirty="0" smtClean="0">
                <a:hlinkClick r:id="rId3" tooltip="Structured Query Language"/>
              </a:rPr>
              <a:t>SQL</a:t>
            </a:r>
            <a:r>
              <a:rPr lang="fr-FR" sz="2400" dirty="0" smtClean="0"/>
              <a:t> développé dans un souci de performances élevées en lecture, ce qui signifie qu'il est davantage orienté vers le service de données déjà en place que vers celui de mises à jour fréquentes et fortement sécurisées. Il est </a:t>
            </a:r>
            <a:r>
              <a:rPr lang="fr-FR" sz="2400" dirty="0" err="1" smtClean="0">
                <a:hlinkClick r:id="rId4" tooltip="Processus léger"/>
              </a:rPr>
              <a:t>multi-thread</a:t>
            </a:r>
            <a:r>
              <a:rPr lang="fr-FR" sz="2400" dirty="0" smtClean="0"/>
              <a:t> et </a:t>
            </a:r>
            <a:r>
              <a:rPr lang="fr-FR" sz="2400" dirty="0" err="1" smtClean="0"/>
              <a:t>multi-utilisateur</a:t>
            </a:r>
            <a:r>
              <a:rPr lang="fr-FR" sz="2400" dirty="0" smtClean="0"/>
              <a:t>. </a:t>
            </a:r>
          </a:p>
          <a:p>
            <a:r>
              <a:rPr lang="fr-FR" sz="2400" dirty="0" smtClean="0"/>
              <a:t>C'est un </a:t>
            </a:r>
            <a:r>
              <a:rPr lang="fr-FR" sz="2400" dirty="0" smtClean="0">
                <a:hlinkClick r:id="rId5" tooltip="Logiciel libre"/>
              </a:rPr>
              <a:t>logiciel libre</a:t>
            </a:r>
            <a:r>
              <a:rPr lang="fr-FR" sz="2400" baseline="30000" dirty="0" smtClean="0">
                <a:hlinkClick r:id="rId6"/>
              </a:rPr>
              <a:t>8</a:t>
            </a:r>
            <a:r>
              <a:rPr lang="fr-FR" sz="2400" dirty="0" smtClean="0"/>
              <a:t>, </a:t>
            </a:r>
            <a:r>
              <a:rPr lang="fr-FR" sz="2400" dirty="0" smtClean="0">
                <a:hlinkClick r:id="rId7" tooltip="Open source"/>
              </a:rPr>
              <a:t>open source</a:t>
            </a:r>
            <a:r>
              <a:rPr lang="fr-FR" sz="2400" baseline="30000" dirty="0" smtClean="0">
                <a:hlinkClick r:id="rId6"/>
              </a:rPr>
              <a:t>9</a:t>
            </a:r>
            <a:r>
              <a:rPr lang="fr-FR" sz="2400" dirty="0" smtClean="0"/>
              <a:t>, développé sous double licence selon qu'il est distribué avec un produit libre ou avec un produit propriétaire. Dans ce dernier cas, la licence est payante, sinon c'est la </a:t>
            </a:r>
            <a:r>
              <a:rPr lang="fr-FR" sz="2400" dirty="0" smtClean="0">
                <a:hlinkClick r:id="rId8" tooltip="Licence publique générale GNU"/>
              </a:rPr>
              <a:t>licence publique générale GNU</a:t>
            </a:r>
            <a:r>
              <a:rPr lang="fr-FR" sz="2400" dirty="0" smtClean="0"/>
              <a:t> (GPL) qui s'applique. Un logiciel qui intègre du code MySQL ou intègre MySQL lors de son installation devra donc être libre ou acquérir une licence payante. Cependant, si la base de données est séparée du logiciel propriétaire qui ne fait qu'utiliser des API tierces (par exemple en C# ou </a:t>
            </a:r>
            <a:r>
              <a:rPr lang="fr-FR" sz="2400" dirty="0" err="1" smtClean="0"/>
              <a:t>php</a:t>
            </a:r>
            <a:r>
              <a:rPr lang="fr-FR" sz="2400" dirty="0" smtClean="0"/>
              <a:t>), alors il n'y a pas besoin d'acquérir une licence payante MySQL. Ce type de licence double est utilisé par d'autres produits comme le </a:t>
            </a:r>
            <a:r>
              <a:rPr lang="fr-FR" sz="2400" dirty="0" err="1" smtClean="0">
                <a:hlinkClick r:id="rId9" tooltip="Framework"/>
              </a:rPr>
              <a:t>framework</a:t>
            </a:r>
            <a:r>
              <a:rPr lang="fr-FR" sz="2400" dirty="0" smtClean="0"/>
              <a:t> de </a:t>
            </a:r>
            <a:r>
              <a:rPr lang="fr-FR" sz="2400" dirty="0" smtClean="0">
                <a:hlinkClick r:id="rId10" tooltip="Développement de logiciel"/>
              </a:rPr>
              <a:t>développement de logiciels</a:t>
            </a:r>
            <a:r>
              <a:rPr lang="fr-FR" sz="2400" dirty="0" smtClean="0"/>
              <a:t> </a:t>
            </a:r>
            <a:r>
              <a:rPr lang="fr-FR" sz="2400" dirty="0" err="1" smtClean="0">
                <a:hlinkClick r:id="rId11" tooltip="Qt"/>
              </a:rPr>
              <a:t>Qt</a:t>
            </a:r>
            <a:r>
              <a:rPr lang="fr-FR" sz="2400" dirty="0" smtClean="0"/>
              <a:t> (pour les versions antérieures à la 4.5). </a:t>
            </a:r>
            <a:endParaRPr lang="fr-F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260648"/>
            <a:ext cx="7772400" cy="1143000"/>
          </a:xfrm>
        </p:spPr>
        <p:txBody>
          <a:bodyPr/>
          <a:lstStyle/>
          <a:p>
            <a:pPr algn="ctr"/>
            <a:r>
              <a:rPr lang="fr-FR" b="1" dirty="0" smtClean="0"/>
              <a:t>PostgreSQL</a:t>
            </a:r>
            <a:endParaRPr lang="fr-FR" dirty="0"/>
          </a:p>
        </p:txBody>
      </p:sp>
      <p:sp>
        <p:nvSpPr>
          <p:cNvPr id="4" name="ZoneTexte 3"/>
          <p:cNvSpPr txBox="1"/>
          <p:nvPr/>
        </p:nvSpPr>
        <p:spPr>
          <a:xfrm>
            <a:off x="431032" y="1628800"/>
            <a:ext cx="8245424" cy="4401205"/>
          </a:xfrm>
          <a:prstGeom prst="rect">
            <a:avLst/>
          </a:prstGeom>
          <a:noFill/>
        </p:spPr>
        <p:txBody>
          <a:bodyPr wrap="square" rtlCol="0">
            <a:spAutoFit/>
          </a:bodyPr>
          <a:lstStyle/>
          <a:p>
            <a:r>
              <a:rPr lang="fr-FR" sz="2800" b="1" dirty="0" smtClean="0"/>
              <a:t>PostgreSQL</a:t>
            </a:r>
            <a:r>
              <a:rPr lang="fr-FR" sz="2800" dirty="0" smtClean="0"/>
              <a:t> est un </a:t>
            </a:r>
            <a:r>
              <a:rPr lang="fr-FR" sz="2800" dirty="0" smtClean="0">
                <a:hlinkClick r:id="rId2" tooltip="Système de gestion de base de données"/>
              </a:rPr>
              <a:t>système de gestion de base de données</a:t>
            </a:r>
            <a:r>
              <a:rPr lang="fr-FR" sz="2800" dirty="0" smtClean="0"/>
              <a:t> </a:t>
            </a:r>
            <a:r>
              <a:rPr lang="fr-FR" sz="2800" dirty="0" smtClean="0">
                <a:hlinkClick r:id="rId3" tooltip="Base de données relationnelle"/>
              </a:rPr>
              <a:t>relationnelle</a:t>
            </a:r>
            <a:r>
              <a:rPr lang="fr-FR" sz="2800" dirty="0" smtClean="0"/>
              <a:t> et </a:t>
            </a:r>
            <a:r>
              <a:rPr lang="fr-FR" sz="2800" dirty="0" smtClean="0">
                <a:hlinkClick r:id="rId4" tooltip="Base de données orientée objet"/>
              </a:rPr>
              <a:t>objet</a:t>
            </a:r>
            <a:r>
              <a:rPr lang="fr-FR" sz="2800" dirty="0" smtClean="0"/>
              <a:t> (</a:t>
            </a:r>
            <a:r>
              <a:rPr lang="fr-FR" sz="2800" dirty="0" smtClean="0">
                <a:hlinkClick r:id="rId5" tooltip="Système de gestion de base de données relationnel-objet"/>
              </a:rPr>
              <a:t>SGBDRO</a:t>
            </a:r>
            <a:r>
              <a:rPr lang="fr-FR" sz="2800" dirty="0" smtClean="0"/>
              <a:t>). C'est un outil </a:t>
            </a:r>
            <a:r>
              <a:rPr lang="fr-FR" sz="2800" dirty="0" smtClean="0">
                <a:hlinkClick r:id="rId6" tooltip="Logiciel libre"/>
              </a:rPr>
              <a:t>libre</a:t>
            </a:r>
            <a:r>
              <a:rPr lang="fr-FR" sz="2800" dirty="0" smtClean="0"/>
              <a:t> disponible selon les termes d'une licence de type </a:t>
            </a:r>
            <a:r>
              <a:rPr lang="fr-FR" sz="2800" dirty="0" smtClean="0">
                <a:hlinkClick r:id="rId7" tooltip="Licence BSD"/>
              </a:rPr>
              <a:t>BSD</a:t>
            </a:r>
            <a:r>
              <a:rPr lang="fr-FR" sz="2800" dirty="0" smtClean="0"/>
              <a:t>. </a:t>
            </a:r>
          </a:p>
          <a:p>
            <a:r>
              <a:rPr lang="fr-FR" sz="2800" dirty="0" smtClean="0"/>
              <a:t>Ce système est concurrent d'autres systèmes de gestion de base de données, qu'ils soient libres (comme </a:t>
            </a:r>
            <a:r>
              <a:rPr lang="fr-FR" sz="2800" dirty="0" err="1" smtClean="0">
                <a:hlinkClick r:id="rId8" tooltip="MariaDB"/>
              </a:rPr>
              <a:t>MariaDB</a:t>
            </a:r>
            <a:r>
              <a:rPr lang="fr-FR" sz="2800" dirty="0" smtClean="0"/>
              <a:t> et </a:t>
            </a:r>
            <a:r>
              <a:rPr lang="fr-FR" sz="2800" dirty="0" err="1" smtClean="0">
                <a:hlinkClick r:id="rId9" tooltip="Firebird (SGBDR)"/>
              </a:rPr>
              <a:t>Firebird</a:t>
            </a:r>
            <a:r>
              <a:rPr lang="fr-FR" sz="2800" dirty="0" smtClean="0"/>
              <a:t>), ou propriétaires (comme </a:t>
            </a:r>
            <a:r>
              <a:rPr lang="fr-FR" sz="2800" dirty="0" smtClean="0">
                <a:hlinkClick r:id="rId10" tooltip="Oracle (base de données)"/>
              </a:rPr>
              <a:t>Oracle</a:t>
            </a:r>
            <a:r>
              <a:rPr lang="fr-FR" sz="2800" dirty="0" smtClean="0"/>
              <a:t>, </a:t>
            </a:r>
            <a:r>
              <a:rPr lang="fr-FR" sz="2800" dirty="0" smtClean="0">
                <a:hlinkClick r:id="rId11" tooltip="MySQL"/>
              </a:rPr>
              <a:t>MySQL</a:t>
            </a:r>
            <a:r>
              <a:rPr lang="fr-FR" sz="2800" dirty="0" smtClean="0"/>
              <a:t>, </a:t>
            </a:r>
            <a:r>
              <a:rPr lang="fr-FR" sz="2800" dirty="0" smtClean="0">
                <a:hlinkClick r:id="rId12" tooltip="Sybase"/>
              </a:rPr>
              <a:t>Sybase</a:t>
            </a:r>
            <a:r>
              <a:rPr lang="fr-FR" sz="2800" dirty="0" smtClean="0"/>
              <a:t>, </a:t>
            </a:r>
            <a:r>
              <a:rPr lang="fr-FR" sz="2800" dirty="0" smtClean="0">
                <a:hlinkClick r:id="rId13" tooltip="DB2"/>
              </a:rPr>
              <a:t>DB2</a:t>
            </a:r>
            <a:r>
              <a:rPr lang="fr-FR" sz="2800" dirty="0" smtClean="0"/>
              <a:t>, </a:t>
            </a:r>
            <a:r>
              <a:rPr lang="fr-FR" sz="2800" dirty="0" err="1" smtClean="0">
                <a:hlinkClick r:id="rId14" tooltip="Informix"/>
              </a:rPr>
              <a:t>Informix</a:t>
            </a:r>
            <a:r>
              <a:rPr lang="fr-FR" sz="2800" dirty="0" smtClean="0"/>
              <a:t> et </a:t>
            </a:r>
            <a:r>
              <a:rPr lang="fr-FR" sz="2800" dirty="0" smtClean="0">
                <a:hlinkClick r:id="rId15" tooltip="Microsoft SQL Server"/>
              </a:rPr>
              <a:t>Microsoft SQL Server</a:t>
            </a:r>
            <a:r>
              <a:rPr lang="fr-FR" sz="2800" dirty="0" smtClean="0"/>
              <a:t>). Comme les projets libres </a:t>
            </a:r>
            <a:r>
              <a:rPr lang="fr-FR" sz="2800" dirty="0" smtClean="0">
                <a:hlinkClick r:id="rId16" tooltip="Apache HTTP Server"/>
              </a:rPr>
              <a:t>Apache</a:t>
            </a:r>
            <a:r>
              <a:rPr lang="fr-FR" sz="2800" dirty="0" smtClean="0"/>
              <a:t> et </a:t>
            </a:r>
            <a:r>
              <a:rPr lang="fr-FR" sz="2800" dirty="0" smtClean="0">
                <a:hlinkClick r:id="rId17" tooltip="Linux"/>
              </a:rPr>
              <a:t>Linux</a:t>
            </a:r>
            <a:r>
              <a:rPr lang="fr-FR" sz="2800" dirty="0" smtClean="0"/>
              <a:t>, PostgreSQL n'est pas contrôlé par une seule entreprise, mais est fondé sur une communauté mondiale de développeurs et d'entreprises. </a:t>
            </a:r>
            <a:endParaRPr lang="fr-F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SQL SERVER</a:t>
            </a:r>
            <a:endParaRPr lang="fr-FR" dirty="0"/>
          </a:p>
        </p:txBody>
      </p:sp>
      <p:sp>
        <p:nvSpPr>
          <p:cNvPr id="4" name="ZoneTexte 3"/>
          <p:cNvSpPr txBox="1"/>
          <p:nvPr/>
        </p:nvSpPr>
        <p:spPr>
          <a:xfrm>
            <a:off x="395536" y="1844824"/>
            <a:ext cx="8389440" cy="4401205"/>
          </a:xfrm>
          <a:prstGeom prst="rect">
            <a:avLst/>
          </a:prstGeom>
          <a:noFill/>
        </p:spPr>
        <p:txBody>
          <a:bodyPr wrap="square" rtlCol="0">
            <a:spAutoFit/>
          </a:bodyPr>
          <a:lstStyle/>
          <a:p>
            <a:r>
              <a:rPr lang="fr-FR" sz="2800" b="1" i="1" dirty="0" smtClean="0"/>
              <a:t>Microsoft SQL Server</a:t>
            </a:r>
            <a:r>
              <a:rPr lang="fr-FR" sz="2800" dirty="0" smtClean="0"/>
              <a:t> est un </a:t>
            </a:r>
            <a:r>
              <a:rPr lang="fr-FR" sz="2800" dirty="0" smtClean="0">
                <a:hlinkClick r:id="rId2" tooltip="Système de gestion de base de données"/>
              </a:rPr>
              <a:t>système de gestion de base de données</a:t>
            </a:r>
            <a:r>
              <a:rPr lang="fr-FR" sz="2800" dirty="0" smtClean="0"/>
              <a:t> (SGBD) en langage </a:t>
            </a:r>
            <a:r>
              <a:rPr lang="fr-FR" sz="2800" dirty="0" smtClean="0">
                <a:hlinkClick r:id="rId3" tooltip="Structured Query Language"/>
              </a:rPr>
              <a:t>SQL</a:t>
            </a:r>
            <a:r>
              <a:rPr lang="fr-FR" sz="2800" dirty="0" smtClean="0"/>
              <a:t> incorporant entre autres un SGBDR (SGBD </a:t>
            </a:r>
            <a:r>
              <a:rPr lang="fr-FR" sz="2800" dirty="0" smtClean="0">
                <a:hlinkClick r:id="rId4" tooltip="Base de données relationnelle"/>
              </a:rPr>
              <a:t>relationnel</a:t>
            </a:r>
            <a:r>
              <a:rPr lang="fr-FR" sz="2800" dirty="0" smtClean="0"/>
              <a:t> ») développé et commercialisé par la société </a:t>
            </a:r>
            <a:r>
              <a:rPr lang="fr-FR" sz="2800" dirty="0" smtClean="0">
                <a:hlinkClick r:id="rId5" tooltip="Microsoft"/>
              </a:rPr>
              <a:t>Microsoft</a:t>
            </a:r>
            <a:r>
              <a:rPr lang="fr-FR" sz="2800" dirty="0" smtClean="0"/>
              <a:t>. Il fonctionne sous les OS Windows et Linux (depuis mars 2016), mais il est possible de le lancer sur Mac OS via </a:t>
            </a:r>
            <a:r>
              <a:rPr lang="fr-FR" sz="2800" dirty="0" smtClean="0">
                <a:hlinkClick r:id="rId6" tooltip="Docker (logiciel)"/>
              </a:rPr>
              <a:t>Docker</a:t>
            </a:r>
            <a:r>
              <a:rPr lang="fr-FR" sz="2800" dirty="0" smtClean="0"/>
              <a:t>, car il en existe une version en téléchargement sur le site de Microsoft</a:t>
            </a:r>
          </a:p>
          <a:p>
            <a:r>
              <a:rPr lang="fr-FR" sz="2800" smtClean="0"/>
              <a:t>SQL Server se distingue de la concurrence par une grande richesse ne nécessitant aucune option payante supplémentaire dans la limite de la version choisie.</a:t>
            </a:r>
            <a:endParaRPr lang="fr-FR"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TotalTime>
  <Words>395</Words>
  <Application>Microsoft Office PowerPoint</Application>
  <PresentationFormat>Affichage à l'écran (4:3)</PresentationFormat>
  <Paragraphs>10</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Capitaux</vt:lpstr>
      <vt:lpstr>Diapositive 1</vt:lpstr>
      <vt:lpstr>Diapositive 2</vt:lpstr>
      <vt:lpstr>PostgreSQL</vt:lpstr>
      <vt:lpstr>SQL SERVER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Hanene</dc:creator>
  <cp:lastModifiedBy>Hanene</cp:lastModifiedBy>
  <cp:revision>1</cp:revision>
  <dcterms:created xsi:type="dcterms:W3CDTF">2020-08-25T13:57:41Z</dcterms:created>
  <dcterms:modified xsi:type="dcterms:W3CDTF">2020-08-25T14:13:21Z</dcterms:modified>
</cp:coreProperties>
</file>