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79" r:id="rId9"/>
    <p:sldId id="263" r:id="rId10"/>
    <p:sldId id="280" r:id="rId11"/>
    <p:sldId id="285" r:id="rId12"/>
    <p:sldId id="281" r:id="rId13"/>
    <p:sldId id="282" r:id="rId14"/>
    <p:sldId id="283" r:id="rId15"/>
    <p:sldId id="284" r:id="rId16"/>
    <p:sldId id="264" r:id="rId17"/>
    <p:sldId id="271" r:id="rId18"/>
    <p:sldId id="272" r:id="rId19"/>
    <p:sldId id="273" r:id="rId20"/>
    <p:sldId id="274" r:id="rId21"/>
    <p:sldId id="275" r:id="rId22"/>
    <p:sldId id="276" r:id="rId23"/>
    <p:sldId id="286" r:id="rId24"/>
    <p:sldId id="287" r:id="rId25"/>
    <p:sldId id="277" r:id="rId26"/>
    <p:sldId id="270" r:id="rId27"/>
    <p:sldId id="26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18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C843-2AA2-4840-95AB-093F8A8D52BA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7563C-74F6-429D-B7CB-A666F9BC2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7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563C-74F6-429D-B7CB-A666F9BC28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2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563C-74F6-429D-B7CB-A666F9BC28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2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7563C-74F6-429D-B7CB-A666F9BC286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2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1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4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3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0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2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B8DB-B4BC-45C7-8AC1-BB3E8C827724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570F-2D85-4E8A-AA90-BDCF85C68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4604" y="949139"/>
            <a:ext cx="5627687" cy="5627687"/>
            <a:chOff x="3234604" y="699760"/>
            <a:chExt cx="5627687" cy="5627687"/>
          </a:xfrm>
        </p:grpSpPr>
        <p:sp>
          <p:nvSpPr>
            <p:cNvPr id="18" name="타원 17"/>
            <p:cNvSpPr/>
            <p:nvPr/>
          </p:nvSpPr>
          <p:spPr>
            <a:xfrm>
              <a:off x="3234604" y="699760"/>
              <a:ext cx="5627687" cy="5627687"/>
            </a:xfrm>
            <a:prstGeom prst="ellipse">
              <a:avLst/>
            </a:prstGeom>
            <a:noFill/>
            <a:ln w="476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660" y="1001965"/>
              <a:ext cx="1614704" cy="16147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" name="TextBox 18"/>
            <p:cNvSpPr txBox="1"/>
            <p:nvPr/>
          </p:nvSpPr>
          <p:spPr>
            <a:xfrm>
              <a:off x="5061638" y="5218440"/>
              <a:ext cx="19736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00B0F0"/>
                  </a:solidFill>
                  <a:latin typeface="Gill Sans Ultra Bold" panose="020B0A02020104020203" pitchFamily="34" charset="0"/>
                </a:rPr>
                <a:t>HI</a:t>
              </a:r>
              <a:r>
                <a:rPr lang="en-US" altLang="ko-KR" sz="3200" dirty="0" smtClean="0">
                  <a:solidFill>
                    <a:srgbClr val="00B0F0"/>
                  </a:solidFill>
                  <a:latin typeface="Gill Sans Ultra Bold" panose="020B0A02020104020203" pitchFamily="34" charset="0"/>
                </a:rPr>
                <a:t>AIR</a:t>
              </a:r>
              <a:endParaRPr lang="ko-KR" altLang="en-US" sz="3200" dirty="0">
                <a:solidFill>
                  <a:srgbClr val="00B0F0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52547" y="3310544"/>
            <a:ext cx="3991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국내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최저가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비행기표 예매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25" name="직선 연결선 24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7" name="타원 26"/>
          <p:cNvSpPr/>
          <p:nvPr/>
        </p:nvSpPr>
        <p:spPr>
          <a:xfrm>
            <a:off x="8044344" y="4876800"/>
            <a:ext cx="868218" cy="8682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6" y="915341"/>
            <a:ext cx="10196512" cy="5544609"/>
          </a:xfrm>
          <a:prstGeom prst="rect">
            <a:avLst/>
          </a:prstGeom>
        </p:spPr>
      </p:pic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4504025" y="734207"/>
            <a:ext cx="2520440" cy="37669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UseCaseDiagram</a:t>
            </a:r>
            <a:endParaRPr lang="ko-KR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UML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8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UML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43" y="1295400"/>
            <a:ext cx="8153400" cy="5219700"/>
          </a:xfrm>
          <a:prstGeom prst="rect">
            <a:avLst/>
          </a:prstGeom>
        </p:spPr>
      </p:pic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584987" y="825300"/>
            <a:ext cx="2920713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회원가입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ClassDiagram</a:t>
            </a:r>
            <a:endParaRPr lang="ko-KR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9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584987" y="844350"/>
            <a:ext cx="2549237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로그인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ClassDiagram</a:t>
            </a:r>
            <a:endParaRPr lang="ko-KR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UML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408039"/>
            <a:ext cx="93726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584987" y="844350"/>
            <a:ext cx="2911188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  <a:defRPr/>
            </a:pPr>
            <a:r>
              <a:rPr lang="ko-KR" altLang="en-US" sz="1600" b="1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항공편 조회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ClassDiagram</a:t>
            </a:r>
            <a:endParaRPr lang="ko-KR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UML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61" y="1541389"/>
            <a:ext cx="8963025" cy="48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584987" y="844350"/>
            <a:ext cx="2749263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예약확인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ClassDiagram</a:t>
            </a:r>
            <a:endParaRPr lang="ko-KR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UML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72" y="1373871"/>
            <a:ext cx="9065892" cy="50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2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584987" y="844350"/>
            <a:ext cx="2787363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고객센터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ClassDiagram</a:t>
            </a:r>
            <a:endParaRPr lang="ko-KR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UML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51" y="1571625"/>
            <a:ext cx="82200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17" y="1590413"/>
            <a:ext cx="5612764" cy="370745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상세 내역도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56399" y="107457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259762" y="130158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18399" y="1301583"/>
            <a:ext cx="741363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en-US" sz="900" dirty="0">
              <a:latin typeface="Tahoma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17999" y="130158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latin typeface="Tahoma" pitchFamily="34" charset="0"/>
              </a:rPr>
              <a:t>home</a:t>
            </a:r>
            <a:endParaRPr lang="ko-KR" altLang="ko-KR" sz="1000" dirty="0">
              <a:latin typeface="Tahoma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76637" y="130158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59762" y="107457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18399" y="107457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7999" y="107457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>
                <a:latin typeface="Tahoma" pitchFamily="34" charset="0"/>
              </a:rPr>
              <a:t>화면 </a:t>
            </a:r>
            <a:r>
              <a:rPr lang="en-US" altLang="ko-KR" sz="1050">
                <a:latin typeface="Tahoma" pitchFamily="34" charset="0"/>
              </a:rPr>
              <a:t>0</a:t>
            </a:r>
            <a:endParaRPr lang="ko-KR" altLang="ko-KR" sz="1050">
              <a:latin typeface="Tahoma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76637" y="107457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259762" y="84279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18399" y="84279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317999" y="84279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 err="1" smtClean="0">
                <a:latin typeface="Tahoma" pitchFamily="34" charset="0"/>
              </a:rPr>
              <a:t>메인페이지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576637" y="84279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641599" y="84279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641599" y="153177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6415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4317999" y="84279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518399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8259762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91947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3576637" y="130158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576637" y="84279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15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91947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2641599" y="54179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576637" y="107457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641599" y="5417970"/>
            <a:ext cx="65532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0" dirty="0" smtClean="0"/>
              <a:t>1</a:t>
            </a:r>
            <a:r>
              <a:rPr lang="en-US" altLang="ko-KR" sz="1100" dirty="0"/>
              <a:t>. </a:t>
            </a:r>
            <a:r>
              <a:rPr lang="ko-KR" altLang="en-US" sz="1100" dirty="0" smtClean="0"/>
              <a:t>각종 </a:t>
            </a:r>
            <a:r>
              <a:rPr lang="ko-KR" altLang="en-US" sz="1100" dirty="0"/>
              <a:t>페이지로 이동할 수 있는 버튼</a:t>
            </a:r>
            <a:r>
              <a:rPr lang="en-US" altLang="ko-KR" sz="1100" dirty="0"/>
              <a:t>(</a:t>
            </a:r>
            <a:r>
              <a:rPr lang="ko-KR" altLang="en-US" sz="1100" dirty="0"/>
              <a:t>모든 페이지에 메뉴 노출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날짜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출발지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도착지를 선택하며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원하는 항공편 조회 가능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조회 시 리스트 페이지로 이동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0994" y="104924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HI</a:t>
            </a:r>
            <a:r>
              <a:rPr lang="en-US" altLang="ko-KR" sz="10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AIR</a:t>
            </a:r>
            <a:endParaRPr lang="ko-KR" altLang="en-US" sz="1000" dirty="0">
              <a:solidFill>
                <a:srgbClr val="00B0F0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5" y="1001291"/>
            <a:ext cx="266308" cy="266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직사각형 4"/>
          <p:cNvSpPr/>
          <p:nvPr/>
        </p:nvSpPr>
        <p:spPr>
          <a:xfrm>
            <a:off x="3459637" y="2552700"/>
            <a:ext cx="4782573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195687" y="3384187"/>
            <a:ext cx="5528894" cy="1341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41834" y="8424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정창열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345872" y="2407568"/>
            <a:ext cx="233364" cy="233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092963" y="3264851"/>
            <a:ext cx="233364" cy="233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4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69" y="1601202"/>
            <a:ext cx="4891661" cy="376708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상세 내역도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56399" y="107457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259762" y="130158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18399" y="1301583"/>
            <a:ext cx="741363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en-US" sz="900" dirty="0">
              <a:latin typeface="Tahoma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17999" y="130158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latin typeface="Tahoma" pitchFamily="34" charset="0"/>
              </a:rPr>
              <a:t>signup</a:t>
            </a:r>
            <a:endParaRPr lang="ko-KR" altLang="ko-KR" sz="1000" dirty="0">
              <a:latin typeface="Tahoma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76637" y="130158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59762" y="107457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18399" y="107457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7999" y="107457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>
                <a:latin typeface="Tahoma" pitchFamily="34" charset="0"/>
              </a:rPr>
              <a:t>화면 </a:t>
            </a:r>
            <a:r>
              <a:rPr lang="en-US" altLang="ko-KR" sz="1050" dirty="0" smtClean="0">
                <a:latin typeface="Tahoma" pitchFamily="34" charset="0"/>
              </a:rPr>
              <a:t>0-1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76637" y="107457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259762" y="84279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18399" y="84279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317999" y="84279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 smtClean="0">
                <a:latin typeface="Tahoma" pitchFamily="34" charset="0"/>
              </a:rPr>
              <a:t>회원가입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576637" y="84279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641599" y="84279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641599" y="153177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6415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4317999" y="84279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518399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8259762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91947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3576637" y="130158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576637" y="84279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15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91947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2641599" y="54179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576637" y="107457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641599" y="5417970"/>
            <a:ext cx="65532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 홈 화면으로 이동하기</a:t>
            </a:r>
            <a:endParaRPr lang="en-US" altLang="ko-KR" sz="1100" dirty="0" smtClean="0"/>
          </a:p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 회원가입 입력 폼</a:t>
            </a:r>
            <a:endParaRPr lang="en-US" altLang="ko-KR" sz="1100" dirty="0"/>
          </a:p>
          <a:p>
            <a:r>
              <a:rPr lang="en-US" altLang="ko-KR" sz="1100" dirty="0" smtClean="0"/>
              <a:t>- </a:t>
            </a:r>
            <a:r>
              <a:rPr lang="ko-KR" altLang="en-US" sz="1100" dirty="0"/>
              <a:t>아이디는 영문 </a:t>
            </a:r>
            <a:r>
              <a:rPr lang="ko-KR" altLang="en-US" sz="1100" dirty="0" err="1"/>
              <a:t>대소문자와</a:t>
            </a:r>
            <a:r>
              <a:rPr lang="ko-KR" altLang="en-US" sz="1100" dirty="0"/>
              <a:t> 숫자만 허용되며</a:t>
            </a:r>
            <a:r>
              <a:rPr lang="en-US" altLang="ko-KR" sz="1100" dirty="0"/>
              <a:t>, </a:t>
            </a:r>
            <a:r>
              <a:rPr lang="ko-KR" altLang="en-US" sz="1100" dirty="0"/>
              <a:t>최소 </a:t>
            </a:r>
            <a:r>
              <a:rPr lang="en-US" altLang="ko-KR" sz="1100" dirty="0"/>
              <a:t>5</a:t>
            </a:r>
            <a:r>
              <a:rPr lang="ko-KR" altLang="en-US" sz="1100" dirty="0"/>
              <a:t>글자 </a:t>
            </a:r>
            <a:r>
              <a:rPr lang="ko-KR" altLang="en-US" sz="1100" dirty="0" smtClean="0"/>
              <a:t>이상 </a:t>
            </a:r>
            <a:r>
              <a:rPr lang="ko-KR" altLang="en-US" sz="1100" dirty="0" err="1" smtClean="0"/>
              <a:t>입력되야하도록</a:t>
            </a:r>
            <a:r>
              <a:rPr lang="ko-KR" altLang="en-US" sz="1100" dirty="0" smtClean="0"/>
              <a:t> 설계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이름 및 이메일 규격에 맞게 입력할 수 있도록 설계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영문 입력 불가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이메일 </a:t>
            </a:r>
            <a:r>
              <a:rPr lang="en-US" altLang="ko-KR" sz="1100" dirty="0" smtClean="0"/>
              <a:t>@</a:t>
            </a:r>
            <a:r>
              <a:rPr lang="ko-KR" altLang="en-US" sz="1100" dirty="0" smtClean="0"/>
              <a:t>표시 필수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중복</a:t>
            </a:r>
            <a:r>
              <a:rPr lang="en-US" altLang="ko-KR" sz="1100" dirty="0" smtClean="0"/>
              <a:t>ID </a:t>
            </a:r>
            <a:r>
              <a:rPr lang="ko-KR" altLang="en-US" sz="1100" dirty="0" smtClean="0"/>
              <a:t>및 비밀번호 오타 방지할 수 있도록 설계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중복</a:t>
            </a:r>
            <a:r>
              <a:rPr lang="en-US" altLang="ko-KR" sz="1100" dirty="0" smtClean="0"/>
              <a:t>ID </a:t>
            </a:r>
            <a:r>
              <a:rPr lang="ko-KR" altLang="en-US" sz="1100" dirty="0" smtClean="0"/>
              <a:t>및 비밀번호 불일치 시 </a:t>
            </a:r>
            <a:r>
              <a:rPr lang="ko-KR" altLang="en-US" sz="1100" dirty="0" err="1" smtClean="0"/>
              <a:t>알럿창</a:t>
            </a:r>
            <a:r>
              <a:rPr lang="ko-KR" altLang="en-US" sz="1100" dirty="0" smtClean="0"/>
              <a:t> 발생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0994" y="104924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HI</a:t>
            </a:r>
            <a:r>
              <a:rPr lang="en-US" altLang="ko-KR" sz="10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AIR</a:t>
            </a:r>
            <a:endParaRPr lang="ko-KR" altLang="en-US" sz="1000" dirty="0">
              <a:solidFill>
                <a:srgbClr val="00B0F0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5" y="1001291"/>
            <a:ext cx="266308" cy="266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8" name="직사각형 47"/>
          <p:cNvSpPr/>
          <p:nvPr/>
        </p:nvSpPr>
        <p:spPr>
          <a:xfrm>
            <a:off x="3472369" y="2526384"/>
            <a:ext cx="4891661" cy="2822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1834" y="8424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정창열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574" y="2895055"/>
            <a:ext cx="2678637" cy="812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2" name="직사각형 51"/>
          <p:cNvSpPr/>
          <p:nvPr/>
        </p:nvSpPr>
        <p:spPr>
          <a:xfrm>
            <a:off x="5486402" y="1619441"/>
            <a:ext cx="867266" cy="330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337531" y="2397131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5349301" y="1560525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54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44" y="1680901"/>
            <a:ext cx="3726955" cy="361892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상세 내역도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56399" y="107457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259762" y="130158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18399" y="1301583"/>
            <a:ext cx="741363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en-US" sz="900" dirty="0">
              <a:latin typeface="Tahoma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17999" y="130158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latin typeface="Tahoma" pitchFamily="34" charset="0"/>
              </a:rPr>
              <a:t>login</a:t>
            </a:r>
            <a:endParaRPr lang="ko-KR" altLang="ko-KR" sz="1000" dirty="0">
              <a:latin typeface="Tahoma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76637" y="130158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59762" y="107457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18399" y="107457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7999" y="107457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>
                <a:latin typeface="Tahoma" pitchFamily="34" charset="0"/>
              </a:rPr>
              <a:t>화면 </a:t>
            </a:r>
            <a:r>
              <a:rPr lang="en-US" altLang="ko-KR" sz="1050" dirty="0" smtClean="0">
                <a:latin typeface="Tahoma" pitchFamily="34" charset="0"/>
              </a:rPr>
              <a:t>0-2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76637" y="107457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259762" y="84279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18399" y="84279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317999" y="84279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 smtClean="0">
                <a:latin typeface="Tahoma" pitchFamily="34" charset="0"/>
              </a:rPr>
              <a:t>로그인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576637" y="84279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641599" y="84279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641599" y="153177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6415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4317999" y="84279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518399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8259762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91947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3576637" y="130158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576637" y="84279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15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91947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2641599" y="54179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576637" y="107457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641599" y="5417970"/>
            <a:ext cx="65532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로그인 아이디 입력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2. </a:t>
            </a:r>
            <a:r>
              <a:rPr lang="ko-KR" altLang="en-US" sz="1100" dirty="0" smtClean="0">
                <a:latin typeface="+mn-ea"/>
              </a:rPr>
              <a:t>로그인 비밀번호 입력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보안을 위해 </a:t>
            </a:r>
            <a:r>
              <a:rPr lang="en-US" altLang="ko-KR" sz="1100" dirty="0" smtClean="0">
                <a:latin typeface="+mn-ea"/>
              </a:rPr>
              <a:t>password</a:t>
            </a:r>
            <a:r>
              <a:rPr lang="ko-KR" altLang="en-US" sz="1100" dirty="0" smtClean="0">
                <a:latin typeface="+mn-ea"/>
              </a:rPr>
              <a:t>설정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3. </a:t>
            </a:r>
            <a:r>
              <a:rPr lang="ko-KR" altLang="en-US" sz="1100" dirty="0" smtClean="0">
                <a:latin typeface="+mn-ea"/>
              </a:rPr>
              <a:t>비회원 고객 접속 시 </a:t>
            </a:r>
            <a:r>
              <a:rPr lang="ko-KR" altLang="en-US" sz="1100" dirty="0" err="1" smtClean="0">
                <a:latin typeface="+mn-ea"/>
              </a:rPr>
              <a:t>회원가입할</a:t>
            </a:r>
            <a:r>
              <a:rPr lang="ko-KR" altLang="en-US" sz="1100" dirty="0" smtClean="0">
                <a:latin typeface="+mn-ea"/>
              </a:rPr>
              <a:t> 수 있도록 버튼 설정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4. ID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PW </a:t>
            </a:r>
            <a:r>
              <a:rPr lang="ko-KR" altLang="en-US" sz="1100" dirty="0" smtClean="0">
                <a:latin typeface="+mn-ea"/>
              </a:rPr>
              <a:t>일치 여부 확인 후 표시할 수 있도록 설계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0994" y="104924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HI</a:t>
            </a:r>
            <a:r>
              <a:rPr lang="en-US" altLang="ko-KR" sz="10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AIR</a:t>
            </a:r>
            <a:endParaRPr lang="ko-KR" altLang="en-US" sz="1000" dirty="0">
              <a:solidFill>
                <a:srgbClr val="00B0F0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5" y="1001291"/>
            <a:ext cx="266308" cy="266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TextBox 42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41834" y="8424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정창열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69612" y="2770923"/>
            <a:ext cx="2673867" cy="4257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532512" y="2712007"/>
            <a:ext cx="266913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668303" y="3387685"/>
            <a:ext cx="2675175" cy="4257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531203" y="3328769"/>
            <a:ext cx="267043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673594" y="4408896"/>
            <a:ext cx="2675175" cy="1904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536494" y="4249817"/>
            <a:ext cx="267043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420412" y="4635286"/>
            <a:ext cx="1187778" cy="3254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86890" y="4597773"/>
            <a:ext cx="267043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0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상세 내역도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56399" y="107457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259762" y="130158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18399" y="1301583"/>
            <a:ext cx="741363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en-US" sz="900" dirty="0">
              <a:latin typeface="Tahoma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17999" y="130158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latin typeface="Tahoma" pitchFamily="34" charset="0"/>
              </a:rPr>
              <a:t>flights</a:t>
            </a:r>
            <a:endParaRPr lang="ko-KR" altLang="ko-KR" sz="1000" dirty="0">
              <a:latin typeface="Tahoma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76637" y="130158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59762" y="107457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18399" y="107457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7999" y="107457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>
                <a:latin typeface="Tahoma" pitchFamily="34" charset="0"/>
              </a:rPr>
              <a:t>화면 </a:t>
            </a:r>
            <a:r>
              <a:rPr lang="en-US" altLang="ko-KR" sz="1050" dirty="0" smtClean="0">
                <a:latin typeface="Tahoma" pitchFamily="34" charset="0"/>
              </a:rPr>
              <a:t>0-3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76637" y="107457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259762" y="84279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18399" y="84279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317999" y="84279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 smtClean="0">
                <a:latin typeface="Tahoma" pitchFamily="34" charset="0"/>
              </a:rPr>
              <a:t>항공편 조회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576637" y="84279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641599" y="84279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641599" y="153177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641599" y="842795"/>
            <a:ext cx="0" cy="6889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4317999" y="84279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518399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8259762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9193293" y="842795"/>
            <a:ext cx="1506" cy="68580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3576637" y="130158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576637" y="84279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15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91947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2641599" y="54179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576637" y="107457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641599" y="5417970"/>
            <a:ext cx="65532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현재 데이터베이스에 보유중인 </a:t>
            </a:r>
            <a:r>
              <a:rPr lang="en-US" altLang="ko-KR" sz="1100" dirty="0" smtClean="0"/>
              <a:t>DB </a:t>
            </a:r>
            <a:r>
              <a:rPr lang="ko-KR" altLang="en-US" sz="1100" dirty="0" smtClean="0"/>
              <a:t>리스트 출력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출발지 선택을 통해 항공편 상세보기 가능</a:t>
            </a:r>
            <a:endParaRPr lang="en-US" altLang="ko-KR" sz="1100" dirty="0" smtClean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한 페이지당 최대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개씩 출력 가능하며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개 이상의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가 있는 경우 </a:t>
            </a:r>
            <a:r>
              <a:rPr lang="ko-KR" altLang="en-US" sz="1100" dirty="0" err="1" smtClean="0"/>
              <a:t>다음페이지</a:t>
            </a:r>
            <a:r>
              <a:rPr lang="ko-KR" altLang="en-US" sz="1100" dirty="0" smtClean="0"/>
              <a:t> 이동하도록 설계</a:t>
            </a:r>
            <a:endParaRPr lang="en-US" altLang="ko-KR" sz="1100" dirty="0" smtClean="0"/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로그인 세션이 유지되고 있음을 확인하기 위해 로그인 후 경로 이동 중에도 로그아웃 버튼 유지</a:t>
            </a:r>
            <a:endParaRPr lang="en-US" altLang="ko-KR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620994" y="104924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HI</a:t>
            </a:r>
            <a:r>
              <a:rPr lang="en-US" altLang="ko-KR" sz="10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AIR</a:t>
            </a:r>
            <a:endParaRPr lang="ko-KR" altLang="en-US" sz="1000" dirty="0">
              <a:solidFill>
                <a:srgbClr val="00B0F0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5" y="1001291"/>
            <a:ext cx="266308" cy="266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TextBox 42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1834" y="8424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정창열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674" y="1996907"/>
            <a:ext cx="6351050" cy="289321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774423" y="3186406"/>
            <a:ext cx="6204477" cy="1260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673348" y="3012836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773057" y="3359976"/>
            <a:ext cx="6205843" cy="117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76637" y="3216067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775216" y="4466957"/>
            <a:ext cx="254528" cy="12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646139" y="4268278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235700" y="2440602"/>
            <a:ext cx="431800" cy="192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116147" y="2242411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4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18" y="88742"/>
            <a:ext cx="256078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00861" y="1945571"/>
            <a:ext cx="2185214" cy="2479717"/>
            <a:chOff x="1516498" y="1990682"/>
            <a:chExt cx="2185214" cy="24797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8301" y="2448790"/>
              <a:ext cx="2021609" cy="2021609"/>
            </a:xfrm>
            <a:prstGeom prst="rect">
              <a:avLst/>
            </a:prstGeom>
          </p:spPr>
        </p:pic>
        <p:sp>
          <p:nvSpPr>
            <p:cNvPr id="12" name="Rectangle 26"/>
            <p:cNvSpPr/>
            <p:nvPr/>
          </p:nvSpPr>
          <p:spPr>
            <a:xfrm>
              <a:off x="1516498" y="1990682"/>
              <a:ext cx="21852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서비스 배경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964139" y="1919513"/>
            <a:ext cx="2185214" cy="2413495"/>
            <a:chOff x="5169649" y="1919513"/>
            <a:chExt cx="2185214" cy="24134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00" y="2485736"/>
              <a:ext cx="1847272" cy="1847272"/>
            </a:xfrm>
            <a:prstGeom prst="rect">
              <a:avLst/>
            </a:prstGeom>
          </p:spPr>
        </p:pic>
        <p:sp>
          <p:nvSpPr>
            <p:cNvPr id="13" name="Rectangle 28"/>
            <p:cNvSpPr/>
            <p:nvPr/>
          </p:nvSpPr>
          <p:spPr>
            <a:xfrm>
              <a:off x="5169649" y="1919513"/>
              <a:ext cx="21852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서비스 구성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647881" y="1919512"/>
            <a:ext cx="2185214" cy="2413496"/>
            <a:chOff x="8647882" y="1919512"/>
            <a:chExt cx="2185214" cy="24134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380" y="2448790"/>
              <a:ext cx="1884218" cy="1884218"/>
            </a:xfrm>
            <a:prstGeom prst="rect">
              <a:avLst/>
            </a:prstGeom>
          </p:spPr>
        </p:pic>
        <p:sp>
          <p:nvSpPr>
            <p:cNvPr id="15" name="Rectangle 30"/>
            <p:cNvSpPr/>
            <p:nvPr/>
          </p:nvSpPr>
          <p:spPr>
            <a:xfrm>
              <a:off x="8647882" y="1919512"/>
              <a:ext cx="21852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컨텐츠 구성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8" name="Rectangle 25"/>
          <p:cNvSpPr/>
          <p:nvPr/>
        </p:nvSpPr>
        <p:spPr>
          <a:xfrm>
            <a:off x="1326341" y="4425288"/>
            <a:ext cx="18764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배경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서비스목표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기술목표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5124011" y="4437566"/>
            <a:ext cx="18764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메뉴구조도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화면상세내역도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Rectangle 25"/>
          <p:cNvSpPr/>
          <p:nvPr/>
        </p:nvSpPr>
        <p:spPr>
          <a:xfrm>
            <a:off x="8827417" y="4437566"/>
            <a:ext cx="1876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컨텐츠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벤치마킹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69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상세 내역도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56399" y="107457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259762" y="130158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18399" y="1301583"/>
            <a:ext cx="741363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en-US" sz="900" dirty="0">
              <a:latin typeface="Tahoma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17999" y="130158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000" dirty="0" err="1" smtClean="0">
                <a:latin typeface="Tahoma" pitchFamily="34" charset="0"/>
              </a:rPr>
              <a:t>flight_view</a:t>
            </a:r>
            <a:endParaRPr lang="ko-KR" altLang="ko-KR" sz="1000" dirty="0">
              <a:latin typeface="Tahoma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76637" y="130158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59762" y="107457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18399" y="107457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7999" y="107457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>
                <a:latin typeface="Tahoma" pitchFamily="34" charset="0"/>
              </a:rPr>
              <a:t>화면 </a:t>
            </a:r>
            <a:r>
              <a:rPr lang="en-US" altLang="ko-KR" sz="1050" dirty="0" smtClean="0">
                <a:latin typeface="Tahoma" pitchFamily="34" charset="0"/>
              </a:rPr>
              <a:t>0-3-1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76637" y="107457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259762" y="84279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18399" y="84279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317999" y="84279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 smtClean="0">
                <a:latin typeface="Tahoma" pitchFamily="34" charset="0"/>
              </a:rPr>
              <a:t>항공편 예약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576637" y="84279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641599" y="84279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641599" y="153177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6415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4317999" y="84279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518399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8259762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91947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3576637" y="130158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576637" y="84279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15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91947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2641599" y="54179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576637" y="107457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641599" y="5417970"/>
            <a:ext cx="65532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항공편 </a:t>
            </a:r>
            <a:r>
              <a:rPr lang="ko-KR" altLang="en-US" sz="1100" dirty="0" smtClean="0"/>
              <a:t>조회를 통해 상세보기 선택 시 상세 티켓 출력</a:t>
            </a:r>
            <a:endParaRPr lang="en-US" altLang="ko-KR" sz="1100" dirty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예약하기 버튼을 통해 </a:t>
            </a:r>
            <a:r>
              <a:rPr lang="en-US" altLang="ko-KR" sz="1100" dirty="0"/>
              <a:t>User</a:t>
            </a:r>
            <a:r>
              <a:rPr lang="ko-KR" altLang="en-US" sz="1100" dirty="0"/>
              <a:t>정보와 </a:t>
            </a:r>
            <a:r>
              <a:rPr lang="en-US" altLang="ko-KR" sz="1100" dirty="0" err="1"/>
              <a:t>FlightID</a:t>
            </a:r>
            <a:r>
              <a:rPr lang="ko-KR" altLang="en-US" sz="1100" dirty="0"/>
              <a:t>를 가져와서 예약 테이블 삽입</a:t>
            </a:r>
            <a:endParaRPr lang="en-US" altLang="ko-KR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620994" y="104924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HI</a:t>
            </a:r>
            <a:r>
              <a:rPr lang="en-US" altLang="ko-KR" sz="10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AIR</a:t>
            </a:r>
            <a:endParaRPr lang="ko-KR" altLang="en-US" sz="1000" dirty="0">
              <a:solidFill>
                <a:srgbClr val="00B0F0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5" y="1001291"/>
            <a:ext cx="266308" cy="266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TextBox 42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594" y="2057107"/>
            <a:ext cx="6389209" cy="280695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774423" y="3774511"/>
            <a:ext cx="6287027" cy="634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692427" y="3654753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496300" y="4114800"/>
            <a:ext cx="508000" cy="220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424132" y="3956519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441834" y="8424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이영균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9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상세 내역도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56399" y="107457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259762" y="130158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18399" y="1301583"/>
            <a:ext cx="741363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en-US" sz="900" dirty="0">
              <a:latin typeface="Tahoma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17999" y="130158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latin typeface="Tahoma" pitchFamily="34" charset="0"/>
              </a:rPr>
              <a:t>reservation</a:t>
            </a:r>
            <a:endParaRPr lang="ko-KR" altLang="ko-KR" sz="1000" dirty="0">
              <a:latin typeface="Tahoma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76637" y="130158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59762" y="107457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18399" y="107457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7999" y="107457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>
                <a:latin typeface="Tahoma" pitchFamily="34" charset="0"/>
              </a:rPr>
              <a:t>화면 </a:t>
            </a:r>
            <a:r>
              <a:rPr lang="en-US" altLang="ko-KR" sz="1050" dirty="0" smtClean="0">
                <a:latin typeface="Tahoma" pitchFamily="34" charset="0"/>
              </a:rPr>
              <a:t>0-4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76637" y="107457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259762" y="84279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18399" y="84279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317999" y="84279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 smtClean="0">
                <a:latin typeface="Tahoma" pitchFamily="34" charset="0"/>
              </a:rPr>
              <a:t>예약확인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576637" y="84279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641599" y="84279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641599" y="153177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6415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4317999" y="84279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518399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8259762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91947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3576637" y="130158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576637" y="84279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15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91947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2641599" y="54179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576637" y="107457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641599" y="5417970"/>
            <a:ext cx="65532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데이터베이스에 삽입된 예약 테이블에서 로그인 된 </a:t>
            </a:r>
            <a:r>
              <a:rPr lang="en-US" altLang="ko-KR" sz="1100" dirty="0" smtClean="0"/>
              <a:t>User</a:t>
            </a:r>
            <a:r>
              <a:rPr lang="ko-KR" altLang="en-US" sz="1100" dirty="0" smtClean="0"/>
              <a:t>정보를 가져와 리스트에 출력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잘못 예약한 리스트들은 예약 취소를 통해 재 예약할 수 있도록 홈 화면 이동으로 </a:t>
            </a:r>
            <a:r>
              <a:rPr lang="en-US" altLang="ko-KR" sz="1100" dirty="0" smtClean="0"/>
              <a:t>redirect</a:t>
            </a:r>
            <a:r>
              <a:rPr lang="ko-KR" altLang="en-US" sz="1100" dirty="0" smtClean="0"/>
              <a:t> 설계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620994" y="104924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HI</a:t>
            </a:r>
            <a:r>
              <a:rPr lang="en-US" altLang="ko-KR" sz="10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AIR</a:t>
            </a:r>
            <a:endParaRPr lang="ko-KR" altLang="en-US" sz="1000" dirty="0">
              <a:solidFill>
                <a:srgbClr val="00B0F0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5" y="1001291"/>
            <a:ext cx="266308" cy="266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TextBox 42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41834" y="8424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이영균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14" y="1590413"/>
            <a:ext cx="5800813" cy="3762375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3003286" y="2576123"/>
            <a:ext cx="5809242" cy="214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921289" y="2456366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825739" y="2866021"/>
            <a:ext cx="899161" cy="176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698060" y="2746264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0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39" y="2239416"/>
            <a:ext cx="6410508" cy="243878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상세 내역도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56399" y="107457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259762" y="130158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17999" y="130158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latin typeface="Tahoma" pitchFamily="34" charset="0"/>
              </a:rPr>
              <a:t>board</a:t>
            </a:r>
            <a:endParaRPr lang="ko-KR" altLang="ko-KR" sz="1000" dirty="0">
              <a:latin typeface="Tahoma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76637" y="130158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59762" y="107457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18399" y="107457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7999" y="107457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>
                <a:latin typeface="Tahoma" pitchFamily="34" charset="0"/>
              </a:rPr>
              <a:t>화면 </a:t>
            </a:r>
            <a:r>
              <a:rPr lang="en-US" altLang="ko-KR" sz="1050" dirty="0" smtClean="0">
                <a:latin typeface="Tahoma" pitchFamily="34" charset="0"/>
              </a:rPr>
              <a:t>0-5, 0-5-1 ~ 0-5-3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76637" y="107457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259762" y="84279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18399" y="84279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317999" y="84279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 smtClean="0">
                <a:latin typeface="Tahoma" pitchFamily="34" charset="0"/>
              </a:rPr>
              <a:t>고객센터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576637" y="84279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641599" y="84279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641599" y="153177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6415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4317999" y="84279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518399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8259762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91947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3576637" y="130158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576637" y="84279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15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91947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2641599" y="54179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576637" y="107457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641599" y="5417970"/>
            <a:ext cx="65532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작성 시 제목 내용으로 리스트 출력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신규 </a:t>
            </a:r>
            <a:r>
              <a:rPr lang="ko-KR" altLang="en-US" sz="1100" dirty="0" err="1" smtClean="0"/>
              <a:t>문의글</a:t>
            </a:r>
            <a:r>
              <a:rPr lang="ko-KR" altLang="en-US" sz="1100" dirty="0" smtClean="0"/>
              <a:t> 작성 페이지로 이동 가능하도록 설계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620994" y="104924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HI</a:t>
            </a:r>
            <a:r>
              <a:rPr lang="en-US" altLang="ko-KR" sz="10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AIR</a:t>
            </a:r>
            <a:endParaRPr lang="ko-KR" altLang="en-US" sz="1000" dirty="0">
              <a:solidFill>
                <a:srgbClr val="00B0F0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5" y="1001291"/>
            <a:ext cx="266308" cy="266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8" name="TextBox 37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41834" y="8424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이주형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19539" y="2910072"/>
            <a:ext cx="6397319" cy="1401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673929" y="2710047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117493" y="3880424"/>
            <a:ext cx="239106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62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22" y="1795942"/>
            <a:ext cx="5618116" cy="324292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상세 내역도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56399" y="107457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259762" y="130158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17999" y="130158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latin typeface="Tahoma" pitchFamily="34" charset="0"/>
              </a:rPr>
              <a:t>article</a:t>
            </a:r>
            <a:endParaRPr lang="ko-KR" altLang="ko-KR" sz="1000" dirty="0">
              <a:latin typeface="Tahoma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76637" y="130158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59762" y="107457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18399" y="107457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7999" y="107457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>
                <a:latin typeface="Tahoma" pitchFamily="34" charset="0"/>
              </a:rPr>
              <a:t>화면 </a:t>
            </a:r>
            <a:r>
              <a:rPr lang="en-US" altLang="ko-KR" sz="1050" dirty="0" smtClean="0">
                <a:latin typeface="Tahoma" pitchFamily="34" charset="0"/>
              </a:rPr>
              <a:t>0-5, 0-5-1 ~ 0-5-3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76637" y="107457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259762" y="84279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18399" y="84279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317999" y="84279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 smtClean="0">
                <a:latin typeface="Tahoma" pitchFamily="34" charset="0"/>
              </a:rPr>
              <a:t>고객센터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576637" y="84279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641599" y="84279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641599" y="153177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6415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4317999" y="84279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518399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8259762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91947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3576637" y="130158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576637" y="84279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15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91947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2641599" y="54179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576637" y="107457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641599" y="5417970"/>
            <a:ext cx="65532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입력한 문의 </a:t>
            </a:r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상세 내용 확인 가능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제목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작성자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작성일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내용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입력한 </a:t>
            </a:r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수정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삭제 기능 가능하도록 설계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수정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 삭제 시 데이터베이스 테이블과 연동하여 수정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삭제 가능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620994" y="104924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HI</a:t>
            </a:r>
            <a:r>
              <a:rPr lang="en-US" altLang="ko-KR" sz="10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AIR</a:t>
            </a:r>
            <a:endParaRPr lang="ko-KR" altLang="en-US" sz="1000" dirty="0">
              <a:solidFill>
                <a:srgbClr val="00B0F0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5" y="1001291"/>
            <a:ext cx="266308" cy="266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8" name="TextBox 37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1834" y="8424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이주형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10751" y="2797291"/>
            <a:ext cx="5231083" cy="136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30409" y="2685598"/>
            <a:ext cx="205861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224788" y="4187414"/>
            <a:ext cx="631791" cy="270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111756" y="4089063"/>
            <a:ext cx="226062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9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상세 내역도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56399" y="1074570"/>
            <a:ext cx="7620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259762" y="1301583"/>
            <a:ext cx="93503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800">
              <a:latin typeface="Tahoma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317999" y="1301583"/>
            <a:ext cx="32004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000" dirty="0" smtClean="0">
                <a:latin typeface="Tahoma" pitchFamily="34" charset="0"/>
              </a:rPr>
              <a:t>update</a:t>
            </a:r>
            <a:endParaRPr lang="ko-KR" altLang="ko-KR" sz="1000" dirty="0">
              <a:latin typeface="Tahoma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576637" y="1301583"/>
            <a:ext cx="741362" cy="2333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위     치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8259762" y="1074570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518399" y="1074570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일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7999" y="1074570"/>
            <a:ext cx="18288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>
                <a:latin typeface="Tahoma" pitchFamily="34" charset="0"/>
              </a:rPr>
              <a:t>화면 </a:t>
            </a:r>
            <a:r>
              <a:rPr lang="en-US" altLang="ko-KR" sz="1050" dirty="0" smtClean="0">
                <a:latin typeface="Tahoma" pitchFamily="34" charset="0"/>
              </a:rPr>
              <a:t>0-5, 0-5-1 ~ 0-5-3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76637" y="1074570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화면 </a:t>
            </a:r>
            <a:r>
              <a:rPr lang="en-US" altLang="ko-KR" sz="900">
                <a:latin typeface="Tahoma" pitchFamily="34" charset="0"/>
              </a:rPr>
              <a:t>ID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259762" y="842795"/>
            <a:ext cx="935037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1100" dirty="0">
              <a:latin typeface="Tahoma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18399" y="842795"/>
            <a:ext cx="741363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작 성 자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4317999" y="842795"/>
            <a:ext cx="32004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ko-KR" altLang="en-US" sz="1050" dirty="0" smtClean="0">
                <a:latin typeface="Tahoma" pitchFamily="34" charset="0"/>
              </a:rPr>
              <a:t>고객센터</a:t>
            </a:r>
            <a:endParaRPr lang="ko-KR" altLang="ko-KR" sz="1050" dirty="0">
              <a:latin typeface="Tahoma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576637" y="842795"/>
            <a:ext cx="741362" cy="227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900">
                <a:latin typeface="Tahoma" pitchFamily="34" charset="0"/>
              </a:rPr>
              <a:t>제      목</a:t>
            </a: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2641599" y="842795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641599" y="1531770"/>
            <a:ext cx="655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26415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4317999" y="842795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518399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8259762" y="842795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9194799" y="842795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3576637" y="1301583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3576637" y="842795"/>
            <a:ext cx="0" cy="6762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15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9194799" y="153177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2641599" y="54179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3576637" y="1074570"/>
            <a:ext cx="5618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2641599" y="5417970"/>
            <a:ext cx="65532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100" dirty="0" smtClean="0"/>
              <a:t>1. ID</a:t>
            </a:r>
            <a:r>
              <a:rPr lang="ko-KR" altLang="en-US" sz="1100" dirty="0" smtClean="0"/>
              <a:t>는 </a:t>
            </a:r>
            <a:r>
              <a:rPr lang="en-US" altLang="ko-KR" sz="1100" dirty="0" err="1" smtClean="0"/>
              <a:t>jsp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파일에서 </a:t>
            </a:r>
            <a:r>
              <a:rPr lang="en-US" altLang="ko-KR" sz="1100" dirty="0" err="1" smtClean="0"/>
              <a:t>readonly</a:t>
            </a:r>
            <a:r>
              <a:rPr lang="ko-KR" altLang="en-US" sz="1100" dirty="0" smtClean="0"/>
              <a:t>를 사용하여 수정할 수 없도록 설계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2.  </a:t>
            </a:r>
            <a:r>
              <a:rPr lang="ko-KR" altLang="en-US" sz="1100" dirty="0" smtClean="0"/>
              <a:t>기존 내용에서 수정할 내용 입력 가능하며</a:t>
            </a:r>
            <a:r>
              <a:rPr lang="en-US" altLang="ko-KR" sz="1100" dirty="0" smtClean="0"/>
              <a:t>, DB </a:t>
            </a:r>
            <a:r>
              <a:rPr lang="ko-KR" altLang="en-US" sz="1100" dirty="0" smtClean="0"/>
              <a:t>설계 시 </a:t>
            </a:r>
            <a:r>
              <a:rPr lang="en-US" altLang="ko-KR" sz="1100" dirty="0"/>
              <a:t>CLOB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사용하여 </a:t>
            </a:r>
            <a:r>
              <a:rPr lang="en-US" altLang="ko-KR" sz="1100" dirty="0" smtClean="0"/>
              <a:t>4,000</a:t>
            </a:r>
            <a:r>
              <a:rPr lang="ko-KR" altLang="en-US" sz="1100" dirty="0" smtClean="0"/>
              <a:t>자 이상 입력 가능</a:t>
            </a:r>
            <a:endParaRPr lang="en-US" altLang="ko-KR" sz="1100" dirty="0" smtClean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수정 완료 선택 시 </a:t>
            </a:r>
            <a:r>
              <a:rPr lang="en-US" altLang="ko-KR" sz="1100" dirty="0" smtClean="0"/>
              <a:t>DB </a:t>
            </a:r>
            <a:r>
              <a:rPr lang="ko-KR" altLang="en-US" sz="1100" dirty="0" smtClean="0"/>
              <a:t>업데이트 가능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620994" y="1049243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HI</a:t>
            </a:r>
            <a:r>
              <a:rPr lang="en-US" altLang="ko-KR" sz="1000" dirty="0" smtClean="0">
                <a:solidFill>
                  <a:srgbClr val="00B0F0"/>
                </a:solidFill>
                <a:latin typeface="Gill Sans Ultra Bold" panose="020B0A02020104020203" pitchFamily="34" charset="0"/>
              </a:rPr>
              <a:t>AIR</a:t>
            </a:r>
            <a:endParaRPr lang="ko-KR" altLang="en-US" sz="1000" dirty="0">
              <a:solidFill>
                <a:srgbClr val="00B0F0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45" y="1001291"/>
            <a:ext cx="266308" cy="266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8" name="TextBox 37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42211" y="10580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강M"/>
              </a:rPr>
              <a:t>2024-04-15</a:t>
            </a:r>
            <a:endParaRPr lang="ko-KR" altLang="en-US" sz="1050" dirty="0">
              <a:latin typeface="HY강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41834" y="8424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이주형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47" y="1769152"/>
            <a:ext cx="5580633" cy="335832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210751" y="2688245"/>
            <a:ext cx="5380799" cy="181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451209" y="3052802"/>
            <a:ext cx="205861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5815269" y="3687802"/>
            <a:ext cx="205861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741457" y="4277331"/>
            <a:ext cx="205861" cy="23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Rectangle 2"/>
          <p:cNvSpPr>
            <a:spLocks noChangeArrowheads="1"/>
          </p:cNvSpPr>
          <p:nvPr/>
        </p:nvSpPr>
        <p:spPr bwMode="auto">
          <a:xfrm>
            <a:off x="4849368" y="780207"/>
            <a:ext cx="22098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프로젝트 일정</a:t>
            </a:r>
            <a:endParaRPr lang="ko-KR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굴림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0" y="134909"/>
            <a:ext cx="2590800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프로젝트 일정</a:t>
            </a:r>
            <a:endParaRPr lang="ko-KR" altLang="en-US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11898" y="1345403"/>
            <a:ext cx="9656497" cy="4091121"/>
            <a:chOff x="1411898" y="1345403"/>
            <a:chExt cx="9656497" cy="4091121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0091" y="1346662"/>
              <a:ext cx="9648304" cy="1346663"/>
              <a:chOff x="1420091" y="1346662"/>
              <a:chExt cx="9648304" cy="1346663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420091" y="1346662"/>
                <a:ext cx="1379912" cy="1346662"/>
                <a:chOff x="1903615" y="1487978"/>
                <a:chExt cx="1379912" cy="1346662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1903615" y="1487978"/>
                  <a:ext cx="1379912" cy="13466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cxnSp>
              <p:nvCxnSpPr>
                <p:cNvPr id="7" name="직선 연결선 6"/>
                <p:cNvCxnSpPr/>
                <p:nvPr/>
              </p:nvCxnSpPr>
              <p:spPr>
                <a:xfrm>
                  <a:off x="1903615" y="1803862"/>
                  <a:ext cx="1379912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/>
              <p:cNvGrpSpPr/>
              <p:nvPr/>
            </p:nvGrpSpPr>
            <p:grpSpPr>
              <a:xfrm>
                <a:off x="2797233" y="1346662"/>
                <a:ext cx="1379912" cy="1346662"/>
                <a:chOff x="1903615" y="1487978"/>
                <a:chExt cx="1379912" cy="1346662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1903615" y="1487978"/>
                  <a:ext cx="1379912" cy="13466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cxnSp>
              <p:nvCxnSpPr>
                <p:cNvPr id="75" name="직선 연결선 74"/>
                <p:cNvCxnSpPr/>
                <p:nvPr/>
              </p:nvCxnSpPr>
              <p:spPr>
                <a:xfrm>
                  <a:off x="1903615" y="1803862"/>
                  <a:ext cx="1379912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그룹 78"/>
              <p:cNvGrpSpPr/>
              <p:nvPr/>
            </p:nvGrpSpPr>
            <p:grpSpPr>
              <a:xfrm>
                <a:off x="4177145" y="1346662"/>
                <a:ext cx="1379912" cy="1346662"/>
                <a:chOff x="1903615" y="1487978"/>
                <a:chExt cx="1379912" cy="1346662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1903615" y="1487978"/>
                  <a:ext cx="1379912" cy="13466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cxnSp>
              <p:nvCxnSpPr>
                <p:cNvPr id="81" name="직선 연결선 80"/>
                <p:cNvCxnSpPr/>
                <p:nvPr/>
              </p:nvCxnSpPr>
              <p:spPr>
                <a:xfrm>
                  <a:off x="1903615" y="1803862"/>
                  <a:ext cx="1379912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그룹 90"/>
              <p:cNvGrpSpPr/>
              <p:nvPr/>
            </p:nvGrpSpPr>
            <p:grpSpPr>
              <a:xfrm>
                <a:off x="5554287" y="1346663"/>
                <a:ext cx="1379912" cy="1346662"/>
                <a:chOff x="1903615" y="1487978"/>
                <a:chExt cx="1379912" cy="1346662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1903615" y="1487978"/>
                  <a:ext cx="1379912" cy="13466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cxnSp>
              <p:nvCxnSpPr>
                <p:cNvPr id="93" name="직선 연결선 92"/>
                <p:cNvCxnSpPr/>
                <p:nvPr/>
              </p:nvCxnSpPr>
              <p:spPr>
                <a:xfrm>
                  <a:off x="1903615" y="1803862"/>
                  <a:ext cx="1379912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그룹 97"/>
              <p:cNvGrpSpPr/>
              <p:nvPr/>
            </p:nvGrpSpPr>
            <p:grpSpPr>
              <a:xfrm>
                <a:off x="6934199" y="1346662"/>
                <a:ext cx="1379912" cy="1346662"/>
                <a:chOff x="1903615" y="1487978"/>
                <a:chExt cx="1379912" cy="1346662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1903615" y="1487978"/>
                  <a:ext cx="1379912" cy="13466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1903615" y="1803862"/>
                  <a:ext cx="1379912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그룹 104"/>
              <p:cNvGrpSpPr/>
              <p:nvPr/>
            </p:nvGrpSpPr>
            <p:grpSpPr>
              <a:xfrm>
                <a:off x="8311341" y="1346662"/>
                <a:ext cx="1379912" cy="1346662"/>
                <a:chOff x="1903615" y="1487978"/>
                <a:chExt cx="1379912" cy="1346662"/>
              </a:xfrm>
            </p:grpSpPr>
            <p:sp>
              <p:nvSpPr>
                <p:cNvPr id="106" name="직사각형 105"/>
                <p:cNvSpPr/>
                <p:nvPr/>
              </p:nvSpPr>
              <p:spPr>
                <a:xfrm>
                  <a:off x="1903615" y="1487978"/>
                  <a:ext cx="1379912" cy="13466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1903615" y="1803862"/>
                  <a:ext cx="1379912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그룹 110"/>
              <p:cNvGrpSpPr/>
              <p:nvPr/>
            </p:nvGrpSpPr>
            <p:grpSpPr>
              <a:xfrm>
                <a:off x="9688483" y="1346662"/>
                <a:ext cx="1379912" cy="1346662"/>
                <a:chOff x="1903615" y="1487978"/>
                <a:chExt cx="1379912" cy="1346662"/>
              </a:xfrm>
            </p:grpSpPr>
            <p:sp>
              <p:nvSpPr>
                <p:cNvPr id="116" name="직사각형 115"/>
                <p:cNvSpPr/>
                <p:nvPr/>
              </p:nvSpPr>
              <p:spPr>
                <a:xfrm>
                  <a:off x="1903615" y="1487978"/>
                  <a:ext cx="1379912" cy="13466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1903615" y="1803862"/>
                  <a:ext cx="1379912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그룹 117"/>
            <p:cNvGrpSpPr/>
            <p:nvPr/>
          </p:nvGrpSpPr>
          <p:grpSpPr>
            <a:xfrm>
              <a:off x="1420091" y="2718262"/>
              <a:ext cx="9648304" cy="1346663"/>
              <a:chOff x="1420091" y="1346662"/>
              <a:chExt cx="9648304" cy="1346663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1420091" y="1346662"/>
                <a:ext cx="1379912" cy="13466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2797233" y="1346662"/>
                <a:ext cx="1379912" cy="13466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4177145" y="1346662"/>
                <a:ext cx="1379912" cy="13466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554287" y="1346663"/>
                <a:ext cx="1379912" cy="13466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934199" y="1346662"/>
                <a:ext cx="1379912" cy="13466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8311341" y="1346662"/>
                <a:ext cx="1379912" cy="13466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688483" y="1346662"/>
                <a:ext cx="1379912" cy="13466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926561" y="137865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일</a:t>
              </a:r>
              <a:endParaRPr lang="ko-KR" altLang="en-US" sz="14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05088" y="135371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월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82230" y="135371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화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62142" y="134540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수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427983" y="135371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목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807895" y="134540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금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0207639" y="136076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97233" y="1682793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4/1</a:t>
              </a:r>
              <a:endParaRPr lang="ko-KR" altLang="en-US" sz="11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74375" y="170899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83593" y="170657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060735" y="170657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8377379" y="169033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5</a:t>
              </a:r>
              <a:endParaRPr lang="ko-KR" altLang="en-US" sz="11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817789" y="172242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6</a:t>
              </a:r>
              <a:endParaRPr lang="ko-KR" altLang="en-US" sz="11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482895" y="274759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7</a:t>
              </a:r>
              <a:endParaRPr lang="ko-KR" altLang="en-US" sz="11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30281" y="275591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8</a:t>
              </a:r>
              <a:endParaRPr lang="ko-KR" altLang="en-US" sz="11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233975" y="275591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9</a:t>
              </a:r>
              <a:endParaRPr lang="ko-KR" altLang="en-US" sz="1100" b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736748" y="2755912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10</a:t>
              </a:r>
              <a:endParaRPr lang="ko-KR" altLang="en-US" sz="1100" b="1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032740" y="279428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11</a:t>
              </a:r>
              <a:endParaRPr lang="ko-KR" altLang="en-US" sz="1100" b="1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479246" y="281629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12</a:t>
              </a:r>
              <a:endParaRPr lang="ko-KR" altLang="en-US" sz="11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745655" y="2804796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13</a:t>
              </a:r>
              <a:endParaRPr lang="ko-KR" altLang="en-US" sz="1100" b="1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411898" y="4089862"/>
              <a:ext cx="1379912" cy="134666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800003" y="4089861"/>
              <a:ext cx="1379912" cy="13466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82895" y="420256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14</a:t>
              </a:r>
              <a:endParaRPr lang="ko-KR" altLang="en-US" sz="11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73457" y="420256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15</a:t>
              </a:r>
              <a:endParaRPr lang="ko-KR" altLang="en-US" sz="1100" b="1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2800003" y="1927679"/>
              <a:ext cx="1375386" cy="73423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b="1" dirty="0">
                  <a:solidFill>
                    <a:schemeClr val="tx1"/>
                  </a:solidFill>
                  <a:latin typeface="+mj-ea"/>
                  <a:ea typeface="+mj-ea"/>
                </a:rPr>
                <a:t>사용자 </a:t>
              </a:r>
              <a:r>
                <a:rPr lang="ko-KR" altLang="en-US" sz="1050" b="1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요구분석</a:t>
              </a:r>
              <a:endParaRPr lang="en-US" altLang="ko-KR" sz="105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en-US" altLang="ko-KR" sz="105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DB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설계</a:t>
              </a:r>
              <a:endParaRPr lang="en-US" altLang="ko-KR" sz="105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ko-KR" altLang="en-US" sz="105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데이터 모델링</a:t>
              </a:r>
              <a:endParaRPr lang="en-US" altLang="ko-KR" sz="105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4232877" y="1837376"/>
              <a:ext cx="4078464" cy="75455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/>
              </a:r>
              <a:b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</a:br>
              <a:r>
                <a:rPr lang="ko-KR" altLang="en-US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상세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DB</a:t>
              </a:r>
              <a:r>
                <a:rPr lang="ko-KR" altLang="en-US" sz="1200" b="1" dirty="0">
                  <a:solidFill>
                    <a:schemeClr val="tx1"/>
                  </a:solidFill>
                  <a:latin typeface="+mj-ea"/>
                  <a:ea typeface="+mj-ea"/>
                </a:rPr>
                <a:t>설계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/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+mj-ea"/>
                  <a:ea typeface="+mj-ea"/>
                </a:rPr>
                <a:t>엔티티</a:t>
              </a:r>
              <a:r>
                <a:rPr lang="ko-KR" altLang="en-US" sz="1200" b="1" dirty="0">
                  <a:solidFill>
                    <a:schemeClr val="tx1"/>
                  </a:solidFill>
                  <a:latin typeface="+mj-ea"/>
                  <a:ea typeface="+mj-ea"/>
                </a:rPr>
                <a:t> 유형 정의</a:t>
              </a:r>
              <a:r>
                <a:rPr lang="en-US" altLang="ko-KR" sz="1200" b="1" dirty="0">
                  <a:solidFill>
                    <a:schemeClr val="tx1"/>
                  </a:solidFill>
                  <a:latin typeface="+mj-ea"/>
                  <a:ea typeface="+mj-ea"/>
                </a:rPr>
                <a:t> /</a:t>
              </a:r>
              <a:r>
                <a:rPr lang="ko-KR" altLang="en-US" sz="1200" b="1" dirty="0">
                  <a:solidFill>
                    <a:schemeClr val="tx1"/>
                  </a:solidFill>
                  <a:latin typeface="+mj-ea"/>
                  <a:ea typeface="+mj-ea"/>
                </a:rPr>
                <a:t>실행프로그램 정의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816657" y="2901843"/>
              <a:ext cx="8174616" cy="533511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016" y="3042459"/>
              <a:ext cx="241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j-ea"/>
                  <a:ea typeface="+mj-ea"/>
                </a:rPr>
                <a:t>프로그램 </a:t>
              </a:r>
              <a:r>
                <a:rPr lang="ko-KR" altLang="en-US" sz="1200" b="1" dirty="0" smtClean="0">
                  <a:latin typeface="+mj-ea"/>
                  <a:ea typeface="+mj-ea"/>
                </a:rPr>
                <a:t>코딩 및 수정</a:t>
              </a:r>
              <a:endParaRPr lang="ko-KR" altLang="en-US" sz="1200" b="1" dirty="0">
                <a:latin typeface="+mj-ea"/>
                <a:ea typeface="+mj-ea"/>
              </a:endParaRPr>
            </a:p>
            <a:p>
              <a:endParaRPr lang="ko-KR" altLang="en-US" sz="1200" b="1" dirty="0">
                <a:latin typeface="+mj-ea"/>
                <a:ea typeface="+mj-ea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828266" y="3436047"/>
              <a:ext cx="2215061" cy="533511"/>
              <a:chOff x="2828266" y="3436047"/>
              <a:chExt cx="2215061" cy="533511"/>
            </a:xfrm>
          </p:grpSpPr>
          <p:sp>
            <p:nvSpPr>
              <p:cNvPr id="168" name="오른쪽 화살표 167"/>
              <p:cNvSpPr/>
              <p:nvPr/>
            </p:nvSpPr>
            <p:spPr>
              <a:xfrm>
                <a:off x="2828266" y="3436047"/>
                <a:ext cx="2215061" cy="533511"/>
              </a:xfrm>
              <a:prstGeom prst="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506155" y="3581285"/>
                <a:ext cx="879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latin typeface="+mj-ea"/>
                    <a:ea typeface="+mj-ea"/>
                  </a:rPr>
                  <a:t>화면 설계</a:t>
                </a:r>
                <a:endParaRPr lang="ko-KR" altLang="en-US" sz="12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2816657" y="3414682"/>
              <a:ext cx="5286377" cy="1520354"/>
              <a:chOff x="2816657" y="3414682"/>
              <a:chExt cx="5286377" cy="1520354"/>
            </a:xfrm>
          </p:grpSpPr>
          <p:sp>
            <p:nvSpPr>
              <p:cNvPr id="26" name="오른쪽 화살표 25"/>
              <p:cNvSpPr/>
              <p:nvPr/>
            </p:nvSpPr>
            <p:spPr>
              <a:xfrm>
                <a:off x="5815189" y="3414682"/>
                <a:ext cx="2287845" cy="557194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477896" y="3554779"/>
                <a:ext cx="879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+mj-ea"/>
                    <a:ea typeface="+mj-ea"/>
                  </a:rPr>
                  <a:t>DB </a:t>
                </a:r>
                <a:r>
                  <a:rPr lang="ko-KR" altLang="en-US" sz="1200" b="1" dirty="0" smtClean="0">
                    <a:latin typeface="+mj-ea"/>
                    <a:ea typeface="+mj-ea"/>
                  </a:rPr>
                  <a:t>수정</a:t>
                </a:r>
                <a:endParaRPr lang="ko-KR" altLang="en-US" sz="1200" b="1" dirty="0">
                  <a:latin typeface="+mj-ea"/>
                  <a:ea typeface="+mj-ea"/>
                </a:endParaRPr>
              </a:p>
            </p:txBody>
          </p:sp>
          <p:sp>
            <p:nvSpPr>
              <p:cNvPr id="82" name="오른쪽 화살표 81"/>
              <p:cNvSpPr/>
              <p:nvPr/>
            </p:nvSpPr>
            <p:spPr>
              <a:xfrm>
                <a:off x="2816657" y="4377842"/>
                <a:ext cx="1278777" cy="557194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  <a:latin typeface="+mn-ea"/>
                  </a:rPr>
                  <a:t>프로그램 코딩 및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DB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  <a:latin typeface="+mn-ea"/>
                  </a:rPr>
                  <a:t>수정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375517" y="3399178"/>
              <a:ext cx="2615756" cy="570380"/>
              <a:chOff x="8375517" y="3399178"/>
              <a:chExt cx="1304639" cy="570380"/>
            </a:xfrm>
          </p:grpSpPr>
          <p:sp>
            <p:nvSpPr>
              <p:cNvPr id="38" name="오른쪽 화살표 37"/>
              <p:cNvSpPr/>
              <p:nvPr/>
            </p:nvSpPr>
            <p:spPr>
              <a:xfrm>
                <a:off x="8375517" y="3399178"/>
                <a:ext cx="1304639" cy="570380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389758" y="3542912"/>
                <a:ext cx="1005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>
                    <a:latin typeface="+mj-ea"/>
                    <a:ea typeface="+mj-ea"/>
                  </a:rPr>
                  <a:t>코드 세팅</a:t>
                </a:r>
                <a:endParaRPr lang="ko-KR" altLang="en-US" sz="1200" b="1" dirty="0">
                  <a:latin typeface="+mj-ea"/>
                  <a:ea typeface="+mj-ea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164023" y="468137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b="1" dirty="0" smtClean="0"/>
            </a:p>
            <a:p>
              <a:r>
                <a:rPr lang="ko-KR" altLang="en-US" b="1" dirty="0" smtClean="0"/>
                <a:t>발표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0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34909"/>
            <a:ext cx="2590800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프로젝트 팀 구성</a:t>
            </a:r>
            <a:endParaRPr lang="ko-KR" altLang="en-US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690361" y="958491"/>
            <a:ext cx="22098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90488" indent="-90488" algn="ctr">
              <a:buClr>
                <a:srgbClr val="000000"/>
              </a:buClr>
              <a:buSzPct val="90000"/>
              <a:buFont typeface="Monotype Sorts" pitchFamily="2" charset="2"/>
              <a:buNone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프로젝트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Arial Black" panose="020B0A04020102020204" pitchFamily="34" charset="0"/>
                <a:ea typeface="굴림" pitchFamily="50" charset="-127"/>
              </a:rPr>
              <a:t>팀구성</a:t>
            </a:r>
            <a:endParaRPr lang="ko-KR" altLang="en-US" sz="1600" b="1" dirty="0">
              <a:solidFill>
                <a:schemeClr val="bg1"/>
              </a:solidFill>
              <a:latin typeface="Arial Black" panose="020B0A04020102020204" pitchFamily="34" charset="0"/>
              <a:ea typeface="굴림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90800" y="1967680"/>
            <a:ext cx="6400800" cy="3278191"/>
            <a:chOff x="2787212" y="1934430"/>
            <a:chExt cx="6400800" cy="3278191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5149412" y="3764821"/>
              <a:ext cx="1676400" cy="457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DataBase</a:t>
              </a:r>
              <a:endParaRPr lang="ko-KR" altLang="en-US" sz="105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787212" y="3764821"/>
              <a:ext cx="1676400" cy="457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Times New Roman" pitchFamily="18" charset="0"/>
                </a:rPr>
                <a:t>고객게시판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Times New Roman" pitchFamily="18" charset="0"/>
                </a:rPr>
                <a:t/>
              </a:r>
              <a:br>
                <a:rPr lang="en-US" altLang="ko-KR" sz="1050" b="1" dirty="0" smtClean="0">
                  <a:solidFill>
                    <a:schemeClr val="bg1"/>
                  </a:solidFill>
                  <a:latin typeface="Times New Roman" pitchFamily="18" charset="0"/>
                </a:rPr>
              </a:br>
              <a:r>
                <a:rPr lang="en-US" altLang="ko-KR" sz="1050" b="1" dirty="0" smtClean="0">
                  <a:solidFill>
                    <a:schemeClr val="bg1"/>
                  </a:solidFill>
                  <a:latin typeface="Times New Roman" pitchFamily="18" charset="0"/>
                </a:rPr>
                <a:t>JS/CSS/HTML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149412" y="4222021"/>
              <a:ext cx="1676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>
                <a:lnSpc>
                  <a:spcPct val="250000"/>
                </a:lnSpc>
                <a:spcBef>
                  <a:spcPct val="50000"/>
                </a:spcBef>
              </a:pPr>
              <a:r>
                <a:rPr lang="ko-KR" altLang="en-US" sz="1600" b="1" dirty="0" smtClean="0">
                  <a:latin typeface="Times New Roman" pitchFamily="18" charset="0"/>
                </a:rPr>
                <a:t>김정은</a:t>
              </a:r>
              <a:endParaRPr lang="ko-KR" altLang="ko-KR" sz="1600" b="1" dirty="0">
                <a:latin typeface="Times New Roman" pitchFamily="18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4920812" y="1934430"/>
              <a:ext cx="2133600" cy="44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Times New Roman" pitchFamily="18" charset="0"/>
                </a:rPr>
                <a:t>프로젝트 리더 </a:t>
              </a:r>
              <a:r>
                <a:rPr lang="en-US" altLang="ko-KR" sz="1400" b="1" dirty="0">
                  <a:solidFill>
                    <a:schemeClr val="bg1"/>
                  </a:solidFill>
                  <a:latin typeface="Times New Roman" pitchFamily="18" charset="0"/>
                </a:rPr>
                <a:t>(PL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920812" y="2379682"/>
              <a:ext cx="2133600" cy="3270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600" b="1" dirty="0">
                  <a:latin typeface="Times New Roman" pitchFamily="18" charset="0"/>
                </a:rPr>
                <a:t>이영균</a:t>
              </a:r>
              <a:endParaRPr lang="ko-KR" altLang="ko-KR" sz="1600" b="1" dirty="0">
                <a:latin typeface="Times New Roman" pitchFamily="18" charset="0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7511612" y="3764821"/>
              <a:ext cx="1676400" cy="457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  <a:latin typeface="Times New Roman" pitchFamily="18" charset="0"/>
                </a:rPr>
                <a:t>Controller, Mapper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Times New Roman" pitchFamily="18" charset="0"/>
                </a:rPr>
                <a:t/>
              </a:r>
              <a:br>
                <a:rPr lang="en-US" altLang="ko-KR" sz="1050" b="1" dirty="0" smtClean="0">
                  <a:solidFill>
                    <a:schemeClr val="bg1"/>
                  </a:solidFill>
                  <a:latin typeface="Times New Roman" pitchFamily="18" charset="0"/>
                </a:rPr>
              </a:br>
              <a:r>
                <a:rPr lang="en-US" altLang="ko-KR" sz="1050" b="1" dirty="0" smtClean="0">
                  <a:solidFill>
                    <a:schemeClr val="bg1"/>
                  </a:solidFill>
                  <a:latin typeface="Times New Roman" pitchFamily="18" charset="0"/>
                </a:rPr>
                <a:t>Service </a:t>
              </a:r>
              <a:r>
                <a:rPr lang="ko-KR" altLang="en-US" sz="1050" b="1" dirty="0" smtClean="0">
                  <a:solidFill>
                    <a:schemeClr val="bg1"/>
                  </a:solidFill>
                  <a:latin typeface="Times New Roman" pitchFamily="18" charset="0"/>
                </a:rPr>
                <a:t>기능 구현</a:t>
              </a:r>
              <a:endParaRPr lang="ko-KR" altLang="en-US" sz="105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7511612" y="4222021"/>
              <a:ext cx="1676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>
                <a:lnSpc>
                  <a:spcPct val="250000"/>
                </a:lnSpc>
                <a:spcBef>
                  <a:spcPct val="50000"/>
                </a:spcBef>
              </a:pPr>
              <a:r>
                <a:rPr lang="ko-KR" altLang="en-US" sz="1600" b="1" dirty="0" err="1" smtClean="0">
                  <a:latin typeface="Times New Roman" pitchFamily="18" charset="0"/>
                </a:rPr>
                <a:t>정창열</a:t>
              </a:r>
              <a:endParaRPr lang="en-US" altLang="ko-KR" sz="1600" b="1" dirty="0" smtClean="0">
                <a:latin typeface="Times New Roman" pitchFamily="18" charset="0"/>
              </a:endParaRPr>
            </a:p>
          </p:txBody>
        </p:sp>
        <p:cxnSp>
          <p:nvCxnSpPr>
            <p:cNvPr id="23" name="AutoShape 15"/>
            <p:cNvCxnSpPr>
              <a:cxnSpLocks noChangeShapeType="1"/>
              <a:stCxn id="12" idx="0"/>
              <a:endCxn id="21" idx="0"/>
            </p:cNvCxnSpPr>
            <p:nvPr/>
          </p:nvCxnSpPr>
          <p:spPr bwMode="auto">
            <a:xfrm rot="5400000" flipV="1">
              <a:off x="5986818" y="1403415"/>
              <a:ext cx="1588" cy="4724400"/>
            </a:xfrm>
            <a:prstGeom prst="bent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" name="AutoShape 16"/>
            <p:cNvCxnSpPr>
              <a:cxnSpLocks noChangeShapeType="1"/>
              <a:stCxn id="19" idx="2"/>
              <a:endCxn id="11" idx="0"/>
            </p:cNvCxnSpPr>
            <p:nvPr/>
          </p:nvCxnSpPr>
          <p:spPr bwMode="auto">
            <a:xfrm>
              <a:off x="5987612" y="2706707"/>
              <a:ext cx="0" cy="1058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2787212" y="4211661"/>
              <a:ext cx="1676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>
                <a:lnSpc>
                  <a:spcPct val="250000"/>
                </a:lnSpc>
                <a:spcBef>
                  <a:spcPct val="50000"/>
                </a:spcBef>
              </a:pPr>
              <a:r>
                <a:rPr lang="ko-KR" altLang="en-US" sz="1600" b="1" dirty="0" smtClean="0">
                  <a:latin typeface="Times New Roman" pitchFamily="18" charset="0"/>
                </a:rPr>
                <a:t>이주형</a:t>
              </a:r>
              <a:endParaRPr lang="ko-KR" altLang="ko-KR" sz="1600" b="1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1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4604" y="949139"/>
            <a:ext cx="5627687" cy="5627687"/>
            <a:chOff x="3234604" y="699760"/>
            <a:chExt cx="5627687" cy="5627687"/>
          </a:xfrm>
        </p:grpSpPr>
        <p:sp>
          <p:nvSpPr>
            <p:cNvPr id="18" name="타원 17"/>
            <p:cNvSpPr/>
            <p:nvPr/>
          </p:nvSpPr>
          <p:spPr>
            <a:xfrm>
              <a:off x="3234604" y="699760"/>
              <a:ext cx="5627687" cy="5627687"/>
            </a:xfrm>
            <a:prstGeom prst="ellipse">
              <a:avLst/>
            </a:prstGeom>
            <a:noFill/>
            <a:ln w="476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660" y="1001965"/>
              <a:ext cx="1614704" cy="16147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" name="TextBox 18"/>
            <p:cNvSpPr txBox="1"/>
            <p:nvPr/>
          </p:nvSpPr>
          <p:spPr>
            <a:xfrm>
              <a:off x="5061638" y="5218440"/>
              <a:ext cx="19736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00B0F0"/>
                  </a:solidFill>
                  <a:latin typeface="Gill Sans Ultra Bold" panose="020B0A02020104020203" pitchFamily="34" charset="0"/>
                </a:rPr>
                <a:t>HI</a:t>
              </a:r>
              <a:r>
                <a:rPr lang="en-US" altLang="ko-KR" sz="3200" dirty="0" smtClean="0">
                  <a:solidFill>
                    <a:srgbClr val="00B0F0"/>
                  </a:solidFill>
                  <a:latin typeface="Gill Sans Ultra Bold" panose="020B0A02020104020203" pitchFamily="34" charset="0"/>
                </a:rPr>
                <a:t>AIR</a:t>
              </a:r>
              <a:endParaRPr lang="ko-KR" altLang="en-US" sz="3200" dirty="0">
                <a:solidFill>
                  <a:srgbClr val="00B0F0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429398" y="3501372"/>
            <a:ext cx="123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Thanks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23" name="그룹 22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25" name="직선 연결선 24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7" name="타원 26"/>
          <p:cNvSpPr/>
          <p:nvPr/>
        </p:nvSpPr>
        <p:spPr>
          <a:xfrm>
            <a:off x="8044344" y="4876800"/>
            <a:ext cx="868218" cy="8682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6159618"/>
            <a:chOff x="0" y="279433"/>
            <a:chExt cx="11711710" cy="6159618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5897859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배경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8723" y="5831996"/>
            <a:ext cx="3671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ko-KR" altLang="ko-KR" dirty="0" err="1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A</a:t>
            </a:r>
            <a:r>
              <a:rPr lang="ko-KR" altLang="ko-KR" dirty="0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 </a:t>
            </a:r>
            <a:r>
              <a:rPr lang="en-US" altLang="ko-KR" dirty="0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T</a:t>
            </a:r>
            <a:r>
              <a:rPr lang="ko-KR" altLang="ko-KR" dirty="0" err="1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rip</a:t>
            </a:r>
            <a:r>
              <a:rPr lang="ko-KR" altLang="ko-KR" dirty="0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 </a:t>
            </a:r>
            <a:r>
              <a:rPr lang="ko-KR" altLang="ko-KR" dirty="0" err="1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to</a:t>
            </a:r>
            <a:r>
              <a:rPr lang="ko-KR" altLang="ko-KR" dirty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 </a:t>
            </a:r>
            <a:r>
              <a:rPr lang="ko-KR" altLang="ko-KR" dirty="0" err="1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make</a:t>
            </a:r>
            <a:r>
              <a:rPr lang="ko-KR" altLang="ko-KR" dirty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 </a:t>
            </a:r>
            <a:r>
              <a:rPr lang="ko-KR" altLang="ko-KR" dirty="0" err="1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memories</a:t>
            </a:r>
            <a:r>
              <a:rPr lang="ko-KR" altLang="ko-KR" dirty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 </a:t>
            </a:r>
            <a:endParaRPr lang="en-US" altLang="ko-KR" dirty="0" smtClean="0">
              <a:solidFill>
                <a:srgbClr val="1F1F1F"/>
              </a:solidFill>
              <a:latin typeface="Arial Black" panose="020B0A04020102020204" pitchFamily="34" charset="0"/>
              <a:ea typeface="inherit"/>
            </a:endParaRPr>
          </a:p>
          <a:p>
            <a:pPr lvl="0" algn="r"/>
            <a:r>
              <a:rPr lang="ko-KR" altLang="ko-KR" sz="2000" dirty="0" err="1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H</a:t>
            </a:r>
            <a:r>
              <a:rPr lang="en-US" altLang="ko-KR" sz="2000" dirty="0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I</a:t>
            </a:r>
            <a:r>
              <a:rPr lang="ko-KR" altLang="ko-KR" sz="2000" dirty="0" err="1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A</a:t>
            </a:r>
            <a:r>
              <a:rPr lang="en-US" altLang="ko-KR" sz="2000" dirty="0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IR</a:t>
            </a:r>
            <a:r>
              <a:rPr lang="ko-KR" altLang="ko-KR" dirty="0" smtClean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 </a:t>
            </a:r>
            <a:r>
              <a:rPr lang="ko-KR" altLang="ko-KR" dirty="0" err="1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is</a:t>
            </a:r>
            <a:r>
              <a:rPr lang="ko-KR" altLang="ko-KR" dirty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 </a:t>
            </a:r>
            <a:r>
              <a:rPr lang="ko-KR" altLang="ko-KR" dirty="0" err="1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with</a:t>
            </a:r>
            <a:r>
              <a:rPr lang="ko-KR" altLang="ko-KR" dirty="0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 </a:t>
            </a:r>
            <a:r>
              <a:rPr lang="ko-KR" altLang="ko-KR" dirty="0" err="1">
                <a:solidFill>
                  <a:srgbClr val="1F1F1F"/>
                </a:solidFill>
                <a:latin typeface="Arial Black" panose="020B0A04020102020204" pitchFamily="34" charset="0"/>
                <a:ea typeface="inherit"/>
              </a:rPr>
              <a:t>you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89140" y="2499411"/>
            <a:ext cx="8030715" cy="1078858"/>
            <a:chOff x="1981504" y="3624592"/>
            <a:chExt cx="8030715" cy="1078858"/>
          </a:xfrm>
        </p:grpSpPr>
        <p:sp>
          <p:nvSpPr>
            <p:cNvPr id="31" name="Rectangle 99"/>
            <p:cNvSpPr/>
            <p:nvPr/>
          </p:nvSpPr>
          <p:spPr>
            <a:xfrm>
              <a:off x="4727973" y="3995564"/>
              <a:ext cx="52842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eaLnBrk="0" fontAlgn="t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저렴하지만 퀄리티 높은 항공사를 이용하여 </a:t>
              </a:r>
              <a:endPara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  <a:p>
              <a:pPr lvl="0" eaLnBrk="0" fontAlgn="t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국내 여행하고 싶은 고객</a:t>
              </a:r>
              <a:endParaRPr lang="ko-KR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Rectangle 87"/>
            <p:cNvSpPr/>
            <p:nvPr/>
          </p:nvSpPr>
          <p:spPr>
            <a:xfrm>
              <a:off x="3309928" y="3994743"/>
              <a:ext cx="12775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err="1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타켓층</a:t>
              </a:r>
              <a:endPara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504" y="3624592"/>
              <a:ext cx="1078858" cy="1078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5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653" y="4207586"/>
            <a:ext cx="2372618" cy="223663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77000"/>
              </a:srgbClr>
            </a:outerShdw>
          </a:effectLst>
        </p:spPr>
      </p:pic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목표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017" y="2033990"/>
            <a:ext cx="44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“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국내 여행 활성화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“</a:t>
            </a:r>
            <a:endParaRPr lang="ko-KR" altLang="en-US" sz="2000" dirty="0"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61645" y="3143377"/>
            <a:ext cx="4912617" cy="1700273"/>
            <a:chOff x="3308062" y="3065939"/>
            <a:chExt cx="3813642" cy="1700273"/>
          </a:xfrm>
        </p:grpSpPr>
        <p:sp>
          <p:nvSpPr>
            <p:cNvPr id="10" name="Rectangle 15"/>
            <p:cNvSpPr/>
            <p:nvPr/>
          </p:nvSpPr>
          <p:spPr>
            <a:xfrm>
              <a:off x="3543794" y="3065939"/>
              <a:ext cx="35779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latin typeface="Times New Roman" pitchFamily="18" charset="0"/>
                  <a:ea typeface="굴림" pitchFamily="50" charset="-127"/>
                </a:rPr>
                <a:t>예약 일정에 따른 예약</a:t>
              </a:r>
              <a:r>
                <a:rPr lang="en-US" altLang="ko-KR" sz="2000" b="1" dirty="0" smtClean="0">
                  <a:latin typeface="Times New Roman" pitchFamily="18" charset="0"/>
                  <a:ea typeface="굴림" pitchFamily="50" charset="-127"/>
                </a:rPr>
                <a:t>/</a:t>
              </a:r>
              <a:r>
                <a:rPr lang="ko-KR" altLang="en-US" sz="2000" b="1" dirty="0" smtClean="0">
                  <a:latin typeface="Times New Roman" pitchFamily="18" charset="0"/>
                  <a:ea typeface="굴림" pitchFamily="50" charset="-127"/>
                </a:rPr>
                <a:t>조회</a:t>
              </a:r>
              <a:r>
                <a:rPr lang="en-US" altLang="ko-KR" sz="2000" b="1" dirty="0" smtClean="0">
                  <a:latin typeface="Times New Roman" pitchFamily="18" charset="0"/>
                  <a:ea typeface="굴림" pitchFamily="50" charset="-127"/>
                </a:rPr>
                <a:t>/</a:t>
              </a:r>
              <a:r>
                <a:rPr lang="ko-KR" altLang="en-US" sz="2000" b="1" dirty="0" smtClean="0">
                  <a:latin typeface="Times New Roman" pitchFamily="18" charset="0"/>
                  <a:ea typeface="굴림" pitchFamily="50" charset="-127"/>
                </a:rPr>
                <a:t>취소 시스템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1" name="Rectangle 15"/>
            <p:cNvSpPr/>
            <p:nvPr/>
          </p:nvSpPr>
          <p:spPr>
            <a:xfrm>
              <a:off x="3543794" y="3766983"/>
              <a:ext cx="34684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latin typeface="Times New Roman" pitchFamily="18" charset="0"/>
                  <a:ea typeface="굴림" pitchFamily="50" charset="-127"/>
                </a:rPr>
                <a:t>최소 개인정보를 통한 안전한 회원가입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3543794" y="4366102"/>
              <a:ext cx="31274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smtClean="0">
                  <a:latin typeface="Times New Roman" pitchFamily="18" charset="0"/>
                  <a:ea typeface="굴림" pitchFamily="50" charset="-127"/>
                </a:rPr>
                <a:t>고객 불만 해결을 위한 문의 게시판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3308062" y="3194557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3308062" y="3880357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3317587" y="4566157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Rectangle 377"/>
          <p:cNvSpPr/>
          <p:nvPr/>
        </p:nvSpPr>
        <p:spPr>
          <a:xfrm>
            <a:off x="4395850" y="953805"/>
            <a:ext cx="3180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서비스목표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사용 기술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80010" y="3888770"/>
            <a:ext cx="3016049" cy="2287599"/>
            <a:chOff x="353685" y="3691469"/>
            <a:chExt cx="3016049" cy="2287599"/>
          </a:xfrm>
        </p:grpSpPr>
        <p:sp>
          <p:nvSpPr>
            <p:cNvPr id="29" name="Rectangle 15"/>
            <p:cNvSpPr/>
            <p:nvPr/>
          </p:nvSpPr>
          <p:spPr>
            <a:xfrm>
              <a:off x="737453" y="4521573"/>
              <a:ext cx="9396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smtClean="0">
                  <a:latin typeface="Times New Roman" pitchFamily="18" charset="0"/>
                  <a:ea typeface="굴림" pitchFamily="50" charset="-127"/>
                </a:rPr>
                <a:t>Maven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393598" y="4316006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연결자 30"/>
            <p:cNvSpPr/>
            <p:nvPr/>
          </p:nvSpPr>
          <p:spPr>
            <a:xfrm>
              <a:off x="393598" y="4634037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연결자 31"/>
            <p:cNvSpPr/>
            <p:nvPr/>
          </p:nvSpPr>
          <p:spPr>
            <a:xfrm>
              <a:off x="387253" y="5009756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15"/>
            <p:cNvSpPr/>
            <p:nvPr/>
          </p:nvSpPr>
          <p:spPr>
            <a:xfrm>
              <a:off x="731807" y="4881138"/>
              <a:ext cx="10807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err="1" smtClean="0">
                  <a:latin typeface="Times New Roman" pitchFamily="18" charset="0"/>
                  <a:ea typeface="굴림" pitchFamily="50" charset="-127"/>
                </a:rPr>
                <a:t>Mybatis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34" name="Rectangle 15"/>
            <p:cNvSpPr/>
            <p:nvPr/>
          </p:nvSpPr>
          <p:spPr>
            <a:xfrm>
              <a:off x="731807" y="4188546"/>
              <a:ext cx="22784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err="1" smtClean="0">
                  <a:latin typeface="Times New Roman" pitchFamily="18" charset="0"/>
                  <a:ea typeface="굴림" pitchFamily="50" charset="-127"/>
                </a:rPr>
                <a:t>SpringFrameWork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3685" y="3691469"/>
              <a:ext cx="3016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HY견고딕" pitchFamily="18" charset="-127"/>
                  <a:ea typeface="HY견고딕" pitchFamily="18" charset="-127"/>
                </a:rPr>
                <a:t>Used Library</a:t>
              </a:r>
              <a:endParaRPr lang="ko-KR" altLang="en-US" sz="2400" b="1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394474" y="5354068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15"/>
            <p:cNvSpPr/>
            <p:nvPr/>
          </p:nvSpPr>
          <p:spPr>
            <a:xfrm>
              <a:off x="731807" y="5233205"/>
              <a:ext cx="7986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smtClean="0">
                  <a:latin typeface="Times New Roman" pitchFamily="18" charset="0"/>
                  <a:ea typeface="굴림" pitchFamily="50" charset="-127"/>
                </a:rPr>
                <a:t>JSTL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396942" y="5672099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ectangle 15"/>
            <p:cNvSpPr/>
            <p:nvPr/>
          </p:nvSpPr>
          <p:spPr>
            <a:xfrm>
              <a:off x="731807" y="5578958"/>
              <a:ext cx="8258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smtClean="0">
                  <a:latin typeface="Times New Roman" pitchFamily="18" charset="0"/>
                  <a:ea typeface="굴림" pitchFamily="50" charset="-127"/>
                </a:rPr>
                <a:t>Log4j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828378" y="1099085"/>
            <a:ext cx="3016049" cy="2093812"/>
            <a:chOff x="4603949" y="1416755"/>
            <a:chExt cx="3016049" cy="2093812"/>
          </a:xfrm>
        </p:grpSpPr>
        <p:sp>
          <p:nvSpPr>
            <p:cNvPr id="21" name="Rectangle 15"/>
            <p:cNvSpPr/>
            <p:nvPr/>
          </p:nvSpPr>
          <p:spPr>
            <a:xfrm>
              <a:off x="5080624" y="1977339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smtClean="0">
                  <a:latin typeface="Times New Roman" pitchFamily="18" charset="0"/>
                  <a:ea typeface="굴림" pitchFamily="50" charset="-127"/>
                </a:rPr>
                <a:t>Java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22" name="Rectangle 15"/>
            <p:cNvSpPr/>
            <p:nvPr/>
          </p:nvSpPr>
          <p:spPr>
            <a:xfrm>
              <a:off x="5066743" y="2743566"/>
              <a:ext cx="12939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smtClean="0">
                  <a:latin typeface="Times New Roman" pitchFamily="18" charset="0"/>
                  <a:ea typeface="굴림" pitchFamily="50" charset="-127"/>
                </a:rPr>
                <a:t>Html/CSS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4715581" y="2122625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4715581" y="2492333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4725106" y="2850752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연결자 25"/>
            <p:cNvSpPr/>
            <p:nvPr/>
          </p:nvSpPr>
          <p:spPr>
            <a:xfrm>
              <a:off x="4725106" y="3248918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15"/>
            <p:cNvSpPr/>
            <p:nvPr/>
          </p:nvSpPr>
          <p:spPr>
            <a:xfrm>
              <a:off x="5072386" y="3110457"/>
              <a:ext cx="13227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err="1" smtClean="0">
                  <a:latin typeface="Times New Roman" pitchFamily="18" charset="0"/>
                  <a:ea typeface="굴림" pitchFamily="50" charset="-127"/>
                </a:rPr>
                <a:t>Javascript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28" name="Rectangle 15"/>
            <p:cNvSpPr/>
            <p:nvPr/>
          </p:nvSpPr>
          <p:spPr>
            <a:xfrm>
              <a:off x="5100056" y="2333994"/>
              <a:ext cx="5549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000" b="1" dirty="0" err="1" smtClean="0">
                  <a:latin typeface="Times New Roman" pitchFamily="18" charset="0"/>
                  <a:ea typeface="굴림" pitchFamily="50" charset="-127"/>
                </a:rPr>
                <a:t>Jsp</a:t>
              </a:r>
              <a:endPara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03949" y="1416755"/>
              <a:ext cx="3016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HY견고딕" pitchFamily="18" charset="-127"/>
                  <a:ea typeface="HY견고딕" pitchFamily="18" charset="-127"/>
                </a:rPr>
                <a:t>Used Language</a:t>
              </a:r>
              <a:endParaRPr lang="ko-KR" altLang="en-US" sz="2400" b="1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580010" y="1266044"/>
            <a:ext cx="2699251" cy="2502558"/>
            <a:chOff x="1580010" y="1266044"/>
            <a:chExt cx="2699251" cy="2502558"/>
          </a:xfrm>
        </p:grpSpPr>
        <p:grpSp>
          <p:nvGrpSpPr>
            <p:cNvPr id="4" name="그룹 3"/>
            <p:cNvGrpSpPr/>
            <p:nvPr/>
          </p:nvGrpSpPr>
          <p:grpSpPr>
            <a:xfrm>
              <a:off x="1580010" y="1266044"/>
              <a:ext cx="2699251" cy="1734625"/>
              <a:chOff x="319816" y="1422401"/>
              <a:chExt cx="2699251" cy="1734625"/>
            </a:xfrm>
          </p:grpSpPr>
          <p:sp>
            <p:nvSpPr>
              <p:cNvPr id="10" name="Rectangle 15"/>
              <p:cNvSpPr/>
              <p:nvPr/>
            </p:nvSpPr>
            <p:spPr>
              <a:xfrm>
                <a:off x="748189" y="2002347"/>
                <a:ext cx="22708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ko-KR" sz="2000" b="1" dirty="0" smtClean="0">
                    <a:latin typeface="Times New Roman" panose="02020603050405020304" pitchFamily="18" charset="0"/>
                    <a:ea typeface="굴림" pitchFamily="50" charset="-127"/>
                    <a:cs typeface="Times New Roman" panose="02020603050405020304" pitchFamily="18" charset="0"/>
                  </a:rPr>
                  <a:t>Spring Tool Suite3 </a:t>
                </a:r>
                <a:endParaRPr lang="ko-KR" altLang="en-US" sz="2000" b="1" dirty="0">
                  <a:latin typeface="Times New Roman" panose="02020603050405020304" pitchFamily="18" charset="0"/>
                  <a:ea typeface="나눔바른고딕 UltraLight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5"/>
              <p:cNvSpPr/>
              <p:nvPr/>
            </p:nvSpPr>
            <p:spPr>
              <a:xfrm>
                <a:off x="748189" y="2359876"/>
                <a:ext cx="2198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000" b="1" dirty="0" smtClean="0">
                    <a:latin typeface="Times New Roman" panose="02020603050405020304" pitchFamily="18" charset="0"/>
                    <a:ea typeface="굴림" pitchFamily="50" charset="-127"/>
                    <a:cs typeface="Times New Roman" panose="02020603050405020304" pitchFamily="18" charset="0"/>
                  </a:rPr>
                  <a:t>apache-tomcat-9.0</a:t>
                </a:r>
                <a:endParaRPr lang="ko-KR" altLang="en-US" sz="2000" b="1" dirty="0">
                  <a:latin typeface="Times New Roman" panose="02020603050405020304" pitchFamily="18" charset="0"/>
                  <a:ea typeface="나눔바른고딕 UltraLight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5"/>
              <p:cNvSpPr/>
              <p:nvPr/>
            </p:nvSpPr>
            <p:spPr>
              <a:xfrm>
                <a:off x="748189" y="2756916"/>
                <a:ext cx="16498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ko-KR" sz="2000" b="1" dirty="0" smtClean="0">
                    <a:latin typeface="Times New Roman" panose="02020603050405020304" pitchFamily="18" charset="0"/>
                    <a:ea typeface="굴림" pitchFamily="50" charset="-127"/>
                    <a:cs typeface="Times New Roman" panose="02020603050405020304" pitchFamily="18" charset="0"/>
                  </a:rPr>
                  <a:t>Oracle-20.4.1</a:t>
                </a:r>
                <a:endParaRPr lang="ko-KR" altLang="en-US" sz="2000" b="1" dirty="0">
                  <a:latin typeface="Times New Roman" panose="02020603050405020304" pitchFamily="18" charset="0"/>
                  <a:ea typeface="나눔바른고딕 UltraLight" panose="020B060302010102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9816" y="1422401"/>
                <a:ext cx="21185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TOOL KIT</a:t>
                </a:r>
                <a:endParaRPr lang="ko-KR" altLang="en-US" sz="2400" b="1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순서도: 연결자 14"/>
              <p:cNvSpPr/>
              <p:nvPr/>
            </p:nvSpPr>
            <p:spPr>
              <a:xfrm>
                <a:off x="363714" y="2128271"/>
                <a:ext cx="142875" cy="142875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363714" y="2497979"/>
                <a:ext cx="142875" cy="142875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순서도: 연결자 17"/>
              <p:cNvSpPr/>
              <p:nvPr/>
            </p:nvSpPr>
            <p:spPr>
              <a:xfrm>
                <a:off x="359728" y="2865643"/>
                <a:ext cx="142875" cy="142875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Rectangle 15"/>
            <p:cNvSpPr/>
            <p:nvPr/>
          </p:nvSpPr>
          <p:spPr>
            <a:xfrm>
              <a:off x="2008383" y="3002498"/>
              <a:ext cx="10679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smtClean="0">
                  <a:latin typeface="Times New Roman" panose="02020603050405020304" pitchFamily="18" charset="0"/>
                  <a:ea typeface="나눔바른고딕 UltraLight" panose="020B0603020101020101" pitchFamily="50" charset="-127"/>
                  <a:cs typeface="Times New Roman" panose="02020603050405020304" pitchFamily="18" charset="0"/>
                </a:rPr>
                <a:t>FIGMA</a:t>
              </a:r>
              <a:endParaRPr lang="ko-KR" altLang="en-US" sz="2000" b="1" dirty="0">
                <a:latin typeface="Times New Roman" panose="02020603050405020304" pitchFamily="18" charset="0"/>
                <a:ea typeface="나눔바른고딕 UltraLight" panose="020B060302010102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1631666" y="3068877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순서도: 연결자 41"/>
            <p:cNvSpPr/>
            <p:nvPr/>
          </p:nvSpPr>
          <p:spPr>
            <a:xfrm>
              <a:off x="1627736" y="3429317"/>
              <a:ext cx="142875" cy="14287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15"/>
            <p:cNvSpPr/>
            <p:nvPr/>
          </p:nvSpPr>
          <p:spPr>
            <a:xfrm>
              <a:off x="1958132" y="3368492"/>
              <a:ext cx="20762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000" b="1" dirty="0" smtClean="0">
                  <a:latin typeface="Times New Roman" panose="02020603050405020304" pitchFamily="18" charset="0"/>
                  <a:ea typeface="나눔바른고딕 UltraLight" panose="020B0603020101020101" pitchFamily="50" charset="-127"/>
                  <a:cs typeface="Times New Roman" panose="02020603050405020304" pitchFamily="18" charset="0"/>
                </a:rPr>
                <a:t>ERD DIAGRAM</a:t>
              </a:r>
              <a:endParaRPr lang="ko-KR" altLang="en-US" sz="2000" b="1" dirty="0">
                <a:latin typeface="Times New Roman" panose="02020603050405020304" pitchFamily="18" charset="0"/>
                <a:ea typeface="나눔바른고딕 UltraLight" panose="020B0603020101020101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0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메뉴 구조도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543840" y="4490318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문의 게시판</a:t>
            </a:r>
            <a:endParaRPr lang="ko-KR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4016377" y="2766763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회원가입</a:t>
            </a:r>
            <a:endParaRPr lang="ko-KR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5543840" y="2766763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로그인</a:t>
            </a:r>
            <a:endParaRPr lang="ko-KR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" name="직선 연결선 4"/>
          <p:cNvCxnSpPr>
            <a:stCxn id="17" idx="2"/>
          </p:cNvCxnSpPr>
          <p:nvPr/>
        </p:nvCxnSpPr>
        <p:spPr>
          <a:xfrm>
            <a:off x="6039140" y="2995363"/>
            <a:ext cx="0" cy="6729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5" idx="3"/>
          </p:cNvCxnSpPr>
          <p:nvPr/>
        </p:nvCxnSpPr>
        <p:spPr>
          <a:xfrm>
            <a:off x="5006977" y="2881063"/>
            <a:ext cx="5368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534440" y="2881063"/>
            <a:ext cx="5368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5543840" y="3670359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항공권 예약</a:t>
            </a:r>
            <a:endParaRPr lang="ko-KR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34440" y="3784659"/>
            <a:ext cx="5368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006977" y="3784659"/>
            <a:ext cx="5368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7071303" y="3668281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항공권 취소</a:t>
            </a:r>
            <a:endParaRPr lang="ko-KR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016378" y="3668281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항공권 수정</a:t>
            </a:r>
            <a:endParaRPr lang="ko-KR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" name="직선 연결선 23"/>
          <p:cNvCxnSpPr>
            <a:endCxn id="12" idx="0"/>
          </p:cNvCxnSpPr>
          <p:nvPr/>
        </p:nvCxnSpPr>
        <p:spPr>
          <a:xfrm>
            <a:off x="6031290" y="3896881"/>
            <a:ext cx="7850" cy="59343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071303" y="2766763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900" dirty="0" smtClean="0">
                <a:latin typeface="HY견고딕" pitchFamily="18" charset="-127"/>
                <a:ea typeface="HY견고딕" pitchFamily="18" charset="-127"/>
              </a:rPr>
              <a:t>항공권 조회</a:t>
            </a:r>
            <a:endParaRPr lang="ko-KR" altLang="ko-KR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73122" y="1499932"/>
            <a:ext cx="5332035" cy="494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http://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localhost:8081/hiair_project1/home</a:t>
            </a:r>
            <a:endParaRPr lang="ko-KR" altLang="en-US" dirty="0"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996297" y="4613681"/>
            <a:ext cx="5368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005698" y="4497303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수정</a:t>
            </a:r>
            <a:endParaRPr lang="ko-KR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6545119" y="4571877"/>
            <a:ext cx="536863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7081982" y="4455499"/>
            <a:ext cx="990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ko-KR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1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324658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WEB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화면 기본 프레임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3" y="842795"/>
            <a:ext cx="9115134" cy="56038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47655" y="1372975"/>
            <a:ext cx="487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FIGMA</a:t>
            </a:r>
            <a:r>
              <a:rPr lang="ko-KR" altLang="en-US" sz="1400" b="1" dirty="0" smtClean="0">
                <a:latin typeface="+mj-ea"/>
                <a:ea typeface="+mj-ea"/>
              </a:rPr>
              <a:t>를 이용해 기본적인 화면 뼈대를 바탕으로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ko-KR" altLang="en-US" sz="1400" b="1" dirty="0" smtClean="0">
                <a:latin typeface="+mj-ea"/>
                <a:ea typeface="+mj-ea"/>
              </a:rPr>
              <a:t>여러 페이지 구상 및 적용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45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324658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ERD DIAGRAM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" y="734207"/>
            <a:ext cx="9505826" cy="608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279433"/>
            <a:ext cx="11711710" cy="563362"/>
            <a:chOff x="0" y="279433"/>
            <a:chExt cx="11711710" cy="563362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319575"/>
              <a:ext cx="11170518" cy="523220"/>
              <a:chOff x="0" y="357675"/>
              <a:chExt cx="11170518" cy="523220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0" y="699760"/>
                <a:ext cx="9836726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919855" y="357675"/>
                <a:ext cx="1250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HI</a:t>
                </a:r>
                <a:r>
                  <a:rPr lang="en-US" altLang="ko-KR" dirty="0" smtClean="0">
                    <a:solidFill>
                      <a:srgbClr val="00B0F0"/>
                    </a:solidFill>
                    <a:latin typeface="Gill Sans Ultra Bold" panose="020B0A02020104020203" pitchFamily="34" charset="0"/>
                  </a:rPr>
                  <a:t>AIR</a:t>
                </a:r>
                <a:endParaRPr lang="ko-KR" altLang="en-US" dirty="0">
                  <a:solidFill>
                    <a:srgbClr val="00B0F0"/>
                  </a:solidFill>
                  <a:latin typeface="Gill Sans Ultra Bold" panose="020B0A02020104020203" pitchFamily="34" charset="0"/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518" y="279433"/>
              <a:ext cx="541192" cy="5411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직사각형 1"/>
          <p:cNvSpPr/>
          <p:nvPr/>
        </p:nvSpPr>
        <p:spPr>
          <a:xfrm>
            <a:off x="0" y="0"/>
            <a:ext cx="2590800" cy="651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2575"/>
            <a:ext cx="259080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서비스 구성</a:t>
            </a:r>
            <a:endParaRPr lang="ko-KR" altLang="en-US" sz="240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3929" y="125761"/>
            <a:ext cx="25908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클라이언트 흐름도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34296"/>
              </p:ext>
            </p:extLst>
          </p:nvPr>
        </p:nvGraphicFramePr>
        <p:xfrm>
          <a:off x="1499057" y="1959659"/>
          <a:ext cx="8880489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21">
                  <a:extLst>
                    <a:ext uri="{9D8B030D-6E8A-4147-A177-3AD203B41FA5}">
                      <a16:colId xmlns:a16="http://schemas.microsoft.com/office/drawing/2014/main" val="1959740280"/>
                    </a:ext>
                  </a:extLst>
                </a:gridCol>
                <a:gridCol w="986721">
                  <a:extLst>
                    <a:ext uri="{9D8B030D-6E8A-4147-A177-3AD203B41FA5}">
                      <a16:colId xmlns:a16="http://schemas.microsoft.com/office/drawing/2014/main" val="3127237530"/>
                    </a:ext>
                  </a:extLst>
                </a:gridCol>
                <a:gridCol w="986721">
                  <a:extLst>
                    <a:ext uri="{9D8B030D-6E8A-4147-A177-3AD203B41FA5}">
                      <a16:colId xmlns:a16="http://schemas.microsoft.com/office/drawing/2014/main" val="1290324749"/>
                    </a:ext>
                  </a:extLst>
                </a:gridCol>
                <a:gridCol w="986721">
                  <a:extLst>
                    <a:ext uri="{9D8B030D-6E8A-4147-A177-3AD203B41FA5}">
                      <a16:colId xmlns:a16="http://schemas.microsoft.com/office/drawing/2014/main" val="1873709012"/>
                    </a:ext>
                  </a:extLst>
                </a:gridCol>
                <a:gridCol w="986721">
                  <a:extLst>
                    <a:ext uri="{9D8B030D-6E8A-4147-A177-3AD203B41FA5}">
                      <a16:colId xmlns:a16="http://schemas.microsoft.com/office/drawing/2014/main" val="109564729"/>
                    </a:ext>
                  </a:extLst>
                </a:gridCol>
                <a:gridCol w="986721">
                  <a:extLst>
                    <a:ext uri="{9D8B030D-6E8A-4147-A177-3AD203B41FA5}">
                      <a16:colId xmlns:a16="http://schemas.microsoft.com/office/drawing/2014/main" val="366983733"/>
                    </a:ext>
                  </a:extLst>
                </a:gridCol>
                <a:gridCol w="986721">
                  <a:extLst>
                    <a:ext uri="{9D8B030D-6E8A-4147-A177-3AD203B41FA5}">
                      <a16:colId xmlns:a16="http://schemas.microsoft.com/office/drawing/2014/main" val="2908066639"/>
                    </a:ext>
                  </a:extLst>
                </a:gridCol>
                <a:gridCol w="986721">
                  <a:extLst>
                    <a:ext uri="{9D8B030D-6E8A-4147-A177-3AD203B41FA5}">
                      <a16:colId xmlns:a16="http://schemas.microsoft.com/office/drawing/2014/main" val="1850975"/>
                    </a:ext>
                  </a:extLst>
                </a:gridCol>
                <a:gridCol w="986721">
                  <a:extLst>
                    <a:ext uri="{9D8B030D-6E8A-4147-A177-3AD203B41FA5}">
                      <a16:colId xmlns:a16="http://schemas.microsoft.com/office/drawing/2014/main" val="31658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1Depth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ID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2Depth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ID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3Depth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rial Black" panose="020B0A04020102020204" pitchFamily="34" charset="0"/>
                        </a:rPr>
                        <a:t>업데이트</a:t>
                      </a:r>
                      <a:endParaRPr lang="en-US" altLang="ko-KR" sz="1000" dirty="0" smtClean="0"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Arial Black" panose="020B0A04020102020204" pitchFamily="34" charset="0"/>
                        </a:rPr>
                        <a:t>주기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Arial Black" panose="020B0A04020102020204" pitchFamily="34" charset="0"/>
                        </a:rPr>
                        <a:t>컨텐츠 </a:t>
                      </a:r>
                      <a:endParaRPr lang="en-US" altLang="ko-KR" sz="1000" dirty="0" smtClean="0"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Arial Black" panose="020B0A04020102020204" pitchFamily="34" charset="0"/>
                        </a:rPr>
                        <a:t>유형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Log-in</a:t>
                      </a:r>
                      <a:r>
                        <a:rPr lang="en-US" altLang="ko-KR" sz="1000" baseline="0" dirty="0" smtClean="0">
                          <a:latin typeface="Arial Black" panose="020B0A04020102020204" pitchFamily="34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Arial Black" panose="020B0A04020102020204" pitchFamily="34" charset="0"/>
                        </a:rPr>
                        <a:t>유형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50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메인 페이지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0-1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상시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aseline="0" dirty="0" smtClean="0"/>
                        <a:t>Html/DB</a:t>
                      </a:r>
                      <a:endParaRPr lang="ko-KR" altLang="en-US" sz="105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10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0-2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년 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회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aseline="0" dirty="0" smtClean="0"/>
                        <a:t>Html/DB</a:t>
                      </a:r>
                      <a:endParaRPr lang="ko-KR" altLang="en-US" sz="105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71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항공편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0-3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예약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0-3-1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상시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aseline="0" dirty="0" smtClean="0"/>
                        <a:t>Html/DB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51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예약확인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0-4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삭제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0-4-1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상시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aseline="0" dirty="0" smtClean="0"/>
                        <a:t>Html/DB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2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고객센터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0-5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문의 등록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0-5-1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년 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회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aseline="0" dirty="0" smtClean="0"/>
                        <a:t>Html/DB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8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문의 수정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0-5-2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aseline="0" dirty="0" smtClean="0"/>
                        <a:t>Html/DB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76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문의 삭제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0-5-3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aseline="0" dirty="0" smtClean="0"/>
                        <a:t>Html/DB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938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</TotalTime>
  <Words>964</Words>
  <Application>Microsoft Office PowerPoint</Application>
  <PresentationFormat>와이드스크린</PresentationFormat>
  <Paragraphs>385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4" baseType="lpstr">
      <vt:lpstr>HY강M</vt:lpstr>
      <vt:lpstr>HY견고딕</vt:lpstr>
      <vt:lpstr>inherit</vt:lpstr>
      <vt:lpstr>Monotype Sorts</vt:lpstr>
      <vt:lpstr>굴림</vt:lpstr>
      <vt:lpstr>나눔고딕 ExtraBold</vt:lpstr>
      <vt:lpstr>나눔바른고딕 UltraLight</vt:lpstr>
      <vt:lpstr>맑은 고딕</vt:lpstr>
      <vt:lpstr>휴먼둥근헤드라인</vt:lpstr>
      <vt:lpstr>Arial</vt:lpstr>
      <vt:lpstr>Arial Black</vt:lpstr>
      <vt:lpstr>Calibri</vt:lpstr>
      <vt:lpstr>Calibri Light</vt:lpstr>
      <vt:lpstr>Gill Sans Ultra Bold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hi-pc-999</cp:lastModifiedBy>
  <cp:revision>140</cp:revision>
  <dcterms:created xsi:type="dcterms:W3CDTF">2024-03-31T05:18:18Z</dcterms:created>
  <dcterms:modified xsi:type="dcterms:W3CDTF">2024-04-15T06:11:11Z</dcterms:modified>
</cp:coreProperties>
</file>