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591D-F9C3-FE43-BCD2-60C9C404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261" y="2404534"/>
            <a:ext cx="6977268" cy="1646302"/>
          </a:xfrm>
        </p:spPr>
        <p:txBody>
          <a:bodyPr/>
          <a:lstStyle/>
          <a:p>
            <a:r>
              <a:rPr lang="en-US" dirty="0"/>
              <a:t>Cardio Good Fitness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531CA-BCCD-8E45-9BB9-6C374B214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Hanes</a:t>
            </a:r>
          </a:p>
          <a:p>
            <a:r>
              <a:rPr lang="en-US" dirty="0"/>
              <a:t>UT DSBA PGP - 2021</a:t>
            </a:r>
          </a:p>
        </p:txBody>
      </p:sp>
    </p:spTree>
    <p:extLst>
      <p:ext uri="{BB962C8B-B14F-4D97-AF65-F5344CB8AC3E}">
        <p14:creationId xmlns:p14="http://schemas.microsoft.com/office/powerpoint/2010/main" val="87597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Fitness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Continuing from the previous trend, users of the TM798 are highly fit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 general, users of the other two models are above average fitness, with a few outliers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7B2177-5590-3146-A28C-255BD96F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48" y="1302026"/>
            <a:ext cx="7623706" cy="37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Miles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Following up on the previous trends, the TM798 is extremely popular with high mileage customers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other two products sell quite well with customers that run more modest mileages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3769C73F-3C9E-AA47-9D52-22E2F974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99" y="1302026"/>
            <a:ext cx="7996030" cy="39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– Gender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21775" y="1387881"/>
            <a:ext cx="42191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No obvious trend emerges from gender; male and female stats appear similar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As shown previously, the TM798 is the most popular product for our key variables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2408399-5567-924D-A394-EE954729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13071"/>
            <a:ext cx="5243975" cy="1778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DB0B19-1699-4E4C-8F70-CB0BE324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2" y="3101010"/>
            <a:ext cx="5068923" cy="175895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CDA602-9D5F-2E46-B975-0BAA1B97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9" y="4859960"/>
            <a:ext cx="5064776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609600"/>
            <a:ext cx="9541566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Marital Status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21774" y="1387881"/>
            <a:ext cx="43782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being the lowest selling model, the TM798 is hugely correlated with highly fit customers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Even though the TM498 has lower sales than the TM195, they share the same popular customer profile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5334BB-FC37-4244-9F8B-1B15645F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" y="1387881"/>
            <a:ext cx="5076643" cy="176530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34E6BB-9384-174E-AC8A-B20B38F8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1" y="3153181"/>
            <a:ext cx="5016580" cy="1765300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BA8F2B-809E-274B-A0E0-E5C31DF3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92" y="4918481"/>
            <a:ext cx="4958769" cy="17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0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D93-2678-3148-B6C5-213AAF67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277-266B-C44E-A2FC-486AF227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Cardio Good Fitness provided data on the demographics of 180 customers who bought one of three treadmills. The data contained information about gender, age, marital status, fitness level/usage, education, and income. After exploratory data analysis the following conclusions were drawn: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The average customer is a college educated young adult (18-33) who is already in average shape or better</a:t>
            </a:r>
          </a:p>
          <a:p>
            <a:pPr marL="0" indent="0">
              <a:buNone/>
            </a:pPr>
            <a:r>
              <a:rPr lang="en-US" dirty="0"/>
              <a:t>2. Age had a strong negative correlation with every variable except income</a:t>
            </a:r>
          </a:p>
          <a:p>
            <a:pPr marL="0" indent="0">
              <a:buNone/>
            </a:pPr>
            <a:r>
              <a:rPr lang="en-US" dirty="0"/>
              <a:t>3. Aside from Fitness/Usage/Miles, there were no other strong correlations in the data</a:t>
            </a:r>
          </a:p>
          <a:p>
            <a:pPr marL="0" indent="0">
              <a:buNone/>
            </a:pPr>
            <a:r>
              <a:rPr lang="en-US" dirty="0"/>
              <a:t>4. Despite having the lowest sales, the TM798 correlates very strongly with the most fit customers</a:t>
            </a:r>
          </a:p>
          <a:p>
            <a:pPr marL="0" indent="0">
              <a:buNone/>
            </a:pPr>
            <a:r>
              <a:rPr lang="en-US" dirty="0"/>
              <a:t>5. Although the TM195 has higher sales than the TM498, they share a similar target customer and therefore may be competing against each other</a:t>
            </a:r>
          </a:p>
        </p:txBody>
      </p:sp>
    </p:spTree>
    <p:extLst>
      <p:ext uri="{BB962C8B-B14F-4D97-AF65-F5344CB8AC3E}">
        <p14:creationId xmlns:p14="http://schemas.microsoft.com/office/powerpoint/2010/main" val="252168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D93-2678-3148-B6C5-213AAF67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6277-266B-C44E-A2FC-486AF227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1417"/>
            <a:ext cx="8596668" cy="4639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The TM798 sells poorly, but is very popular with serious athletes. Stronger marketing efforts for this product could increase sales</a:t>
            </a:r>
          </a:p>
          <a:p>
            <a:pPr marL="0" indent="0">
              <a:buNone/>
            </a:pPr>
            <a:r>
              <a:rPr lang="en-US" dirty="0"/>
              <a:t>2. The vast majority of customers are 33 years old or under. Marketing a product that is more suitable for older users could help capture a larger market.</a:t>
            </a:r>
          </a:p>
          <a:p>
            <a:pPr marL="0" indent="0">
              <a:buNone/>
            </a:pPr>
            <a:r>
              <a:rPr lang="en-US" dirty="0"/>
              <a:t>3. The TM195 and TM498 seem to share very strong correlations with key variables (fitness/usage/miles). With the TM195 outperforming the sales of the TM498, it may be worth rebranding one to distinguish it to a different demographic (perhaps to an older clientele?)</a:t>
            </a:r>
          </a:p>
          <a:p>
            <a:pPr marL="0" indent="0">
              <a:buNone/>
            </a:pPr>
            <a:r>
              <a:rPr lang="en-US" dirty="0"/>
              <a:t>4. The median income of customers was $50,596 per year. There were also no strong correlations with income, suggesting that these products are widely popular. It could be beneficial to market either a premium treadmill to higher earners, or a budget treadmill to low earners (or perhaps both!)</a:t>
            </a:r>
          </a:p>
          <a:p>
            <a:pPr marL="0" indent="0">
              <a:buNone/>
            </a:pPr>
            <a:r>
              <a:rPr lang="en-US" dirty="0"/>
              <a:t>5. Procure pricing data of each model of treadmill to build a model to predict optimal pricing</a:t>
            </a:r>
          </a:p>
          <a:p>
            <a:pPr marL="0" indent="0">
              <a:buNone/>
            </a:pPr>
            <a:r>
              <a:rPr lang="en-US" dirty="0"/>
              <a:t>6. The majority of customers are already in good shape, consider stronger marketing efforts to customers who are looking to get in shape</a:t>
            </a:r>
          </a:p>
        </p:txBody>
      </p:sp>
    </p:spTree>
    <p:extLst>
      <p:ext uri="{BB962C8B-B14F-4D97-AF65-F5344CB8AC3E}">
        <p14:creationId xmlns:p14="http://schemas.microsoft.com/office/powerpoint/2010/main" val="414931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B93A-CE59-0641-B58F-FCC0B70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13E9-D510-6843-BADE-6C74BD26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Cardio Good Fitness is a store that sells running equipment, most notably several models of treadmills</a:t>
            </a:r>
          </a:p>
          <a:p>
            <a:r>
              <a:rPr lang="en-US" dirty="0"/>
              <a:t>We have been asked to develop a customer profile for the different products, analyze the provided dataset, and generate some recommendations to assist in targeting new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1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71EE-D18D-4941-9918-EF1166E8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FFB78-DC44-8440-ACB4-6E9E18D0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742059"/>
              </p:ext>
            </p:extLst>
          </p:nvPr>
        </p:nvGraphicFramePr>
        <p:xfrm>
          <a:off x="677863" y="2160588"/>
          <a:ext cx="599129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33">
                  <a:extLst>
                    <a:ext uri="{9D8B030D-6E8A-4147-A177-3AD203B41FA5}">
                      <a16:colId xmlns:a16="http://schemas.microsoft.com/office/drawing/2014/main" val="234308768"/>
                    </a:ext>
                  </a:extLst>
                </a:gridCol>
                <a:gridCol w="4333461">
                  <a:extLst>
                    <a:ext uri="{9D8B030D-6E8A-4147-A177-3AD203B41FA5}">
                      <a16:colId xmlns:a16="http://schemas.microsoft.com/office/drawing/2014/main" val="63874064"/>
                    </a:ext>
                  </a:extLst>
                </a:gridCol>
              </a:tblGrid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5488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no. of treadmill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81495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old per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01712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10969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years of schooling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68198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or partnered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11411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times the customer will use the treadmill each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04887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Fitness self score from 1 - 5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55976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income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48693"/>
                  </a:ext>
                </a:extLst>
              </a:tr>
              <a:tr h="356092"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147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5C33B2-54F0-D846-BC85-10150BDD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82794"/>
              </p:ext>
            </p:extLst>
          </p:nvPr>
        </p:nvGraphicFramePr>
        <p:xfrm>
          <a:off x="7116416" y="2160588"/>
          <a:ext cx="30734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14">
                  <a:extLst>
                    <a:ext uri="{9D8B030D-6E8A-4147-A177-3AD203B41FA5}">
                      <a16:colId xmlns:a16="http://schemas.microsoft.com/office/drawing/2014/main" val="182873480"/>
                    </a:ext>
                  </a:extLst>
                </a:gridCol>
                <a:gridCol w="1393688">
                  <a:extLst>
                    <a:ext uri="{9D8B030D-6E8A-4147-A177-3AD203B41FA5}">
                      <a16:colId xmlns:a16="http://schemas.microsoft.com/office/drawing/2014/main" val="387249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7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116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E3C2A-0B63-C843-998A-26FCAAF7BB0C}"/>
              </a:ext>
            </a:extLst>
          </p:cNvPr>
          <p:cNvSpPr txBox="1"/>
          <p:nvPr/>
        </p:nvSpPr>
        <p:spPr>
          <a:xfrm>
            <a:off x="677334" y="1561068"/>
            <a:ext cx="71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contains the following demographic information:</a:t>
            </a:r>
          </a:p>
        </p:txBody>
      </p:sp>
    </p:spTree>
    <p:extLst>
      <p:ext uri="{BB962C8B-B14F-4D97-AF65-F5344CB8AC3E}">
        <p14:creationId xmlns:p14="http://schemas.microsoft.com/office/powerpoint/2010/main" val="23537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Age/Education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94B96E-3A78-E247-83D2-EDD43B18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1" y="2156145"/>
            <a:ext cx="4787658" cy="2249879"/>
          </a:xfrm>
          <a:prstGeom prst="rect">
            <a:avLst/>
          </a:prstGeo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9337BBA6-9F5C-454D-8FBC-0435C0D0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" y="4406024"/>
            <a:ext cx="4733235" cy="224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724939" y="2156145"/>
            <a:ext cx="3319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 general, customers are young adults (18-33) with at least some level of college education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Distribution of age is right skewed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a mostly younger clientele, there are users as old as 50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Similarly, there is a non-trivial amount of masters/PhD holders as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build out a customer profile, let’s examine some basic variables, starting with Age and Education</a:t>
            </a:r>
          </a:p>
        </p:txBody>
      </p:sp>
    </p:spTree>
    <p:extLst>
      <p:ext uri="{BB962C8B-B14F-4D97-AF65-F5344CB8AC3E}">
        <p14:creationId xmlns:p14="http://schemas.microsoft.com/office/powerpoint/2010/main" val="220277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Usage/Fitness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vast majority of customers use their treadmills at least 3 times per week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similar majority rated themselves as 3 or higher on a fitness scale from 1 - 5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usage is 3x per week with a median of 3.5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average fitness level is 3 with a median of about 3.4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Based on this, we can assume that the average customer is also already in good shape and a moderate or above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usage and fitness levels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7F08291-81CB-B241-8B56-717726D8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9" y="2156145"/>
            <a:ext cx="4451043" cy="2076174"/>
          </a:xfrm>
          <a:prstGeom prst="rect">
            <a:avLst/>
          </a:prstGeom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E7E5D85D-4757-5D48-8E8B-8BE1A11D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7" y="4401284"/>
            <a:ext cx="4637945" cy="20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318" cy="692426"/>
          </a:xfrm>
        </p:spPr>
        <p:txBody>
          <a:bodyPr/>
          <a:lstStyle/>
          <a:p>
            <a:r>
              <a:rPr lang="en-US" dirty="0"/>
              <a:t>Exploratory Data Analysis – Income/Miles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307495" y="2156145"/>
            <a:ext cx="39657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median income is about $52,000, but there is a considerable range of incomes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Similarly the median mileage is around 100, but a wide range of mileages exists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This suggests that while the products are most popular with intermediate level runners, there is viability for more advanced athletes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Additionally, there is a baseline interest from higher earners that may not be capitalized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785191" y="1302026"/>
            <a:ext cx="82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income and miles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9B8DE4-EB57-9441-BEE9-653FBCB0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2" y="2156145"/>
            <a:ext cx="4349679" cy="20182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B8CF7B1-AEFF-5B4A-BA2F-2CE4041C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2" y="4265209"/>
            <a:ext cx="4349679" cy="20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502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Product/Gender/Marital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699052" y="5029477"/>
            <a:ext cx="107938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TM195 is the best seller with the TM489 and TM789 decreasing by 11.1% and 22.2%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men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 slight majority of customers are married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43A95-08EE-A64D-BC6D-0166ED7820F2}"/>
              </a:ext>
            </a:extLst>
          </p:cNvPr>
          <p:cNvSpPr txBox="1"/>
          <p:nvPr/>
        </p:nvSpPr>
        <p:spPr>
          <a:xfrm>
            <a:off x="337930" y="1696039"/>
            <a:ext cx="980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Continuing from the previous slide, let’s now examine product, gender, and marital status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FC30C74-CB12-9849-B3B9-927F4E19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236580"/>
            <a:ext cx="4038600" cy="26733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6586069-4E08-0747-AA7B-07342A35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35" y="2236580"/>
            <a:ext cx="3656127" cy="2673350"/>
          </a:xfrm>
          <a:prstGeom prst="rect">
            <a:avLst/>
          </a:prstGeom>
        </p:spPr>
      </p:pic>
      <p:pic>
        <p:nvPicPr>
          <p:cNvPr id="13" name="Picture 12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3481621-E8FC-3540-B734-DD0216F9F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981" y="2236581"/>
            <a:ext cx="3975590" cy="26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502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Correlation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9E346-6ADA-C44B-8B43-80BC355B1929}"/>
              </a:ext>
            </a:extLst>
          </p:cNvPr>
          <p:cNvSpPr txBox="1"/>
          <p:nvPr/>
        </p:nvSpPr>
        <p:spPr>
          <a:xfrm>
            <a:off x="5400262" y="1386408"/>
            <a:ext cx="4369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Age carries a strong negative correlation with fitness, usage, and miles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Usage, fitness, and miles are strongly correlated with each other, making them the key variables to examine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Income and education are also slightly positively correlated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Beyond these observations, no strong correlations seem to exist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0E37BE1-49BF-C847-BF39-D34EE2C4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1" y="1386408"/>
            <a:ext cx="5053349" cy="4085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5400262" y="3824808"/>
            <a:ext cx="4369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Key Takeaways: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older a customer gets, the lower their fitness, usage, and mileage rate drops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Most customers are fit, run a lot, and have high usage rates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351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A7E9-420E-0944-B45C-03CB53B6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609600"/>
            <a:ext cx="9342783" cy="69242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– Usage Across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839B0-7F6A-6847-B6F0-C159FEA066A8}"/>
              </a:ext>
            </a:extLst>
          </p:cNvPr>
          <p:cNvSpPr txBox="1"/>
          <p:nvPr/>
        </p:nvSpPr>
        <p:spPr>
          <a:xfrm>
            <a:off x="790162" y="5194907"/>
            <a:ext cx="84085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Observations: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Despite having the lowest sales, the TM798 is strongly preferred by customers with high usage rates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The TM498 customers have the smallest range of usage rates, suggesting that they are the most casual users</a:t>
            </a:r>
          </a:p>
          <a:p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</p:txBody>
      </p:sp>
      <p:pic>
        <p:nvPicPr>
          <p:cNvPr id="4" name="Picture 3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903F1752-672A-694D-934D-3BD46705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1302026"/>
            <a:ext cx="7682948" cy="38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1448</TotalTime>
  <Words>1115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Cardio Good Fitness Case Study</vt:lpstr>
      <vt:lpstr>Background/Objectives</vt:lpstr>
      <vt:lpstr>Data Summary</vt:lpstr>
      <vt:lpstr>Exploratory Data Analysis – Age/Education</vt:lpstr>
      <vt:lpstr>Exploratory Data Analysis – Usage/Fitness</vt:lpstr>
      <vt:lpstr>Exploratory Data Analysis – Income/Miles</vt:lpstr>
      <vt:lpstr>Exploratory Data Analysis – Product/Gender/Marital Status</vt:lpstr>
      <vt:lpstr>Exploratory Data Analysis – Correlation Matrix</vt:lpstr>
      <vt:lpstr>Exploratory Data Analysis – Usage Across Products</vt:lpstr>
      <vt:lpstr>Exploratory Data Analysis – Fitness Across Products</vt:lpstr>
      <vt:lpstr>Exploratory Data Analysis – Miles Across Products</vt:lpstr>
      <vt:lpstr>Exploratory Data Analysis – Gender Analysis</vt:lpstr>
      <vt:lpstr>Exploratory Data Analysis – Marital Status Analysis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 Case Study</dc:title>
  <dc:creator>Ian Hanes</dc:creator>
  <cp:lastModifiedBy>Ian Hanes</cp:lastModifiedBy>
  <cp:revision>10</cp:revision>
  <dcterms:created xsi:type="dcterms:W3CDTF">2021-01-27T13:28:11Z</dcterms:created>
  <dcterms:modified xsi:type="dcterms:W3CDTF">2021-01-28T13:39:17Z</dcterms:modified>
</cp:coreProperties>
</file>