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1.xml" ContentType="application/vnd.openxmlformats-officedocument.drawingml.chart+xml"/>
  <Override PartName="/ppt/notesSlides/notesSlide35.xml" ContentType="application/vnd.openxmlformats-officedocument.presentationml.notesSlide+xml"/>
  <Override PartName="/ppt/charts/chart2.xml" ContentType="application/vnd.openxmlformats-officedocument.drawingml.chart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02" r:id="rId2"/>
    <p:sldId id="257" r:id="rId3"/>
    <p:sldId id="258" r:id="rId4"/>
    <p:sldId id="259" r:id="rId5"/>
    <p:sldId id="343" r:id="rId6"/>
    <p:sldId id="260" r:id="rId7"/>
    <p:sldId id="263" r:id="rId8"/>
    <p:sldId id="320" r:id="rId9"/>
    <p:sldId id="281" r:id="rId10"/>
    <p:sldId id="321" r:id="rId11"/>
    <p:sldId id="324" r:id="rId12"/>
    <p:sldId id="269" r:id="rId13"/>
    <p:sldId id="268" r:id="rId14"/>
    <p:sldId id="332" r:id="rId15"/>
    <p:sldId id="334" r:id="rId16"/>
    <p:sldId id="336" r:id="rId17"/>
    <p:sldId id="309" r:id="rId18"/>
    <p:sldId id="310" r:id="rId19"/>
    <p:sldId id="326" r:id="rId20"/>
    <p:sldId id="327" r:id="rId21"/>
    <p:sldId id="328" r:id="rId22"/>
    <p:sldId id="313" r:id="rId23"/>
    <p:sldId id="314" r:id="rId24"/>
    <p:sldId id="261" r:id="rId25"/>
    <p:sldId id="279" r:id="rId26"/>
    <p:sldId id="271" r:id="rId27"/>
    <p:sldId id="280" r:id="rId28"/>
    <p:sldId id="283" r:id="rId29"/>
    <p:sldId id="337" r:id="rId30"/>
    <p:sldId id="329" r:id="rId31"/>
    <p:sldId id="286" r:id="rId32"/>
    <p:sldId id="296" r:id="rId33"/>
    <p:sldId id="342" r:id="rId34"/>
    <p:sldId id="300" r:id="rId35"/>
    <p:sldId id="340" r:id="rId36"/>
    <p:sldId id="341" r:id="rId37"/>
    <p:sldId id="265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350" autoAdjust="0"/>
  </p:normalViewPr>
  <p:slideViewPr>
    <p:cSldViewPr snapToGrid="0" snapToObjects="1">
      <p:cViewPr varScale="1">
        <p:scale>
          <a:sx n="92" d="100"/>
          <a:sy n="92" d="100"/>
        </p:scale>
        <p:origin x="-1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Google</c:v>
                </c:pt>
              </c:strCache>
            </c:strRef>
          </c:tx>
          <c:marker>
            <c:symbol val="none"/>
          </c:marker>
          <c:cat>
            <c:numRef>
              <c:f>Sheet1!$C$1:$G$1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Sheet1!$C$2:$G$2</c:f>
              <c:numCache>
                <c:formatCode>General</c:formatCode>
                <c:ptCount val="5"/>
                <c:pt idx="0">
                  <c:v>0.58</c:v>
                </c:pt>
                <c:pt idx="1">
                  <c:v>0.98</c:v>
                </c:pt>
                <c:pt idx="2">
                  <c:v>1.46</c:v>
                </c:pt>
                <c:pt idx="3">
                  <c:v>1.62</c:v>
                </c:pt>
                <c:pt idx="4">
                  <c:v>1.67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Dropbox</c:v>
                </c:pt>
              </c:strCache>
            </c:strRef>
          </c:tx>
          <c:marker>
            <c:symbol val="none"/>
          </c:marker>
          <c:cat>
            <c:numRef>
              <c:f>Sheet1!$C$1:$G$1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Sheet1!$C$3:$G$3</c:f>
              <c:numCache>
                <c:formatCode>General</c:formatCode>
                <c:ptCount val="5"/>
                <c:pt idx="0">
                  <c:v>2.06</c:v>
                </c:pt>
                <c:pt idx="1">
                  <c:v>4.23</c:v>
                </c:pt>
                <c:pt idx="2">
                  <c:v>5.319999999999998</c:v>
                </c:pt>
                <c:pt idx="3">
                  <c:v>6.91</c:v>
                </c:pt>
                <c:pt idx="4">
                  <c:v>6.859999999999998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Sheet1!$B$4</c:f>
              <c:strCache>
                <c:ptCount val="1"/>
                <c:pt idx="0">
                  <c:v>OneDrive</c:v>
                </c:pt>
              </c:strCache>
            </c:strRef>
          </c:tx>
          <c:marker>
            <c:symbol val="none"/>
          </c:marker>
          <c:cat>
            <c:numRef>
              <c:f>Sheet1!$C$1:$G$1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Sheet1!$C$4:$G$4</c:f>
              <c:numCache>
                <c:formatCode>General</c:formatCode>
                <c:ptCount val="5"/>
                <c:pt idx="0">
                  <c:v>6.27</c:v>
                </c:pt>
                <c:pt idx="1">
                  <c:v>7.0</c:v>
                </c:pt>
                <c:pt idx="2">
                  <c:v>7.3</c:v>
                </c:pt>
                <c:pt idx="3">
                  <c:v>7.149999999999999</c:v>
                </c:pt>
                <c:pt idx="4">
                  <c:v>7.89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Sheet1!$B$5</c:f>
              <c:strCache>
                <c:ptCount val="1"/>
                <c:pt idx="0">
                  <c:v>Box</c:v>
                </c:pt>
              </c:strCache>
            </c:strRef>
          </c:tx>
          <c:marker>
            <c:symbol val="none"/>
          </c:marker>
          <c:cat>
            <c:numRef>
              <c:f>Sheet1!$C$1:$G$1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Sheet1!$C$5:$G$5</c:f>
              <c:numCache>
                <c:formatCode>General</c:formatCode>
                <c:ptCount val="5"/>
                <c:pt idx="0">
                  <c:v>2.58</c:v>
                </c:pt>
                <c:pt idx="1">
                  <c:v>3.79</c:v>
                </c:pt>
                <c:pt idx="2">
                  <c:v>3.72</c:v>
                </c:pt>
                <c:pt idx="3">
                  <c:v>4.24</c:v>
                </c:pt>
                <c:pt idx="4">
                  <c:v>3.56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Sheet1!$B$6</c:f>
              <c:strCache>
                <c:ptCount val="1"/>
                <c:pt idx="0">
                  <c:v>Baidu</c:v>
                </c:pt>
              </c:strCache>
            </c:strRef>
          </c:tx>
          <c:marker>
            <c:symbol val="none"/>
          </c:marker>
          <c:cat>
            <c:numRef>
              <c:f>Sheet1!$C$1:$G$1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Sheet1!$C$6:$G$6</c:f>
              <c:numCache>
                <c:formatCode>General</c:formatCode>
                <c:ptCount val="5"/>
                <c:pt idx="0">
                  <c:v>14.3</c:v>
                </c:pt>
                <c:pt idx="1">
                  <c:v>18.89</c:v>
                </c:pt>
                <c:pt idx="2">
                  <c:v>24.02</c:v>
                </c:pt>
                <c:pt idx="3">
                  <c:v>28.86</c:v>
                </c:pt>
                <c:pt idx="4">
                  <c:v>32.0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6982744"/>
        <c:axId val="-2062435128"/>
      </c:lineChart>
      <c:catAx>
        <c:axId val="-2036982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 of Proposers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62435128"/>
        <c:crosses val="autoZero"/>
        <c:auto val="1"/>
        <c:lblAlgn val="ctr"/>
        <c:lblOffset val="100"/>
        <c:noMultiLvlLbl val="0"/>
      </c:catAx>
      <c:valAx>
        <c:axId val="-20624351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Latency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369827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Google</c:v>
                </c:pt>
              </c:strCache>
            </c:strRef>
          </c:tx>
          <c:marker>
            <c:symbol val="none"/>
          </c:marker>
          <c:cat>
            <c:numRef>
              <c:f>Sheet1!$C$1:$G$1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Sheet1!$C$2:$G$2</c:f>
              <c:numCache>
                <c:formatCode>General</c:formatCode>
                <c:ptCount val="5"/>
                <c:pt idx="0">
                  <c:v>0.58</c:v>
                </c:pt>
                <c:pt idx="1">
                  <c:v>0.98</c:v>
                </c:pt>
                <c:pt idx="2">
                  <c:v>1.46</c:v>
                </c:pt>
                <c:pt idx="3">
                  <c:v>1.62</c:v>
                </c:pt>
                <c:pt idx="4">
                  <c:v>1.67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Dropbox</c:v>
                </c:pt>
              </c:strCache>
            </c:strRef>
          </c:tx>
          <c:marker>
            <c:symbol val="none"/>
          </c:marker>
          <c:cat>
            <c:numRef>
              <c:f>Sheet1!$C$1:$G$1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Sheet1!$C$3:$G$3</c:f>
              <c:numCache>
                <c:formatCode>General</c:formatCode>
                <c:ptCount val="5"/>
                <c:pt idx="0">
                  <c:v>2.06</c:v>
                </c:pt>
                <c:pt idx="1">
                  <c:v>4.23</c:v>
                </c:pt>
                <c:pt idx="2">
                  <c:v>5.319999999999998</c:v>
                </c:pt>
                <c:pt idx="3">
                  <c:v>6.91</c:v>
                </c:pt>
                <c:pt idx="4">
                  <c:v>6.859999999999998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Sheet1!$B$4</c:f>
              <c:strCache>
                <c:ptCount val="1"/>
                <c:pt idx="0">
                  <c:v>OneDrive</c:v>
                </c:pt>
              </c:strCache>
            </c:strRef>
          </c:tx>
          <c:marker>
            <c:symbol val="none"/>
          </c:marker>
          <c:cat>
            <c:numRef>
              <c:f>Sheet1!$C$1:$G$1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Sheet1!$C$4:$G$4</c:f>
              <c:numCache>
                <c:formatCode>General</c:formatCode>
                <c:ptCount val="5"/>
                <c:pt idx="0">
                  <c:v>6.27</c:v>
                </c:pt>
                <c:pt idx="1">
                  <c:v>7.0</c:v>
                </c:pt>
                <c:pt idx="2">
                  <c:v>7.3</c:v>
                </c:pt>
                <c:pt idx="3">
                  <c:v>7.149999999999999</c:v>
                </c:pt>
                <c:pt idx="4">
                  <c:v>7.89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Sheet1!$B$5</c:f>
              <c:strCache>
                <c:ptCount val="1"/>
                <c:pt idx="0">
                  <c:v>Box</c:v>
                </c:pt>
              </c:strCache>
            </c:strRef>
          </c:tx>
          <c:marker>
            <c:symbol val="none"/>
          </c:marker>
          <c:cat>
            <c:numRef>
              <c:f>Sheet1!$C$1:$G$1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Sheet1!$C$5:$G$5</c:f>
              <c:numCache>
                <c:formatCode>General</c:formatCode>
                <c:ptCount val="5"/>
                <c:pt idx="0">
                  <c:v>2.58</c:v>
                </c:pt>
                <c:pt idx="1">
                  <c:v>3.79</c:v>
                </c:pt>
                <c:pt idx="2">
                  <c:v>3.72</c:v>
                </c:pt>
                <c:pt idx="3">
                  <c:v>4.24</c:v>
                </c:pt>
                <c:pt idx="4">
                  <c:v>3.56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Sheet1!$B$6</c:f>
              <c:strCache>
                <c:ptCount val="1"/>
                <c:pt idx="0">
                  <c:v>Baidu</c:v>
                </c:pt>
              </c:strCache>
            </c:strRef>
          </c:tx>
          <c:marker>
            <c:symbol val="none"/>
          </c:marker>
          <c:cat>
            <c:numRef>
              <c:f>Sheet1!$C$1:$G$1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Sheet1!$C$6:$G$6</c:f>
              <c:numCache>
                <c:formatCode>General</c:formatCode>
                <c:ptCount val="5"/>
                <c:pt idx="0">
                  <c:v>14.3</c:v>
                </c:pt>
                <c:pt idx="1">
                  <c:v>18.89</c:v>
                </c:pt>
                <c:pt idx="2">
                  <c:v>24.02</c:v>
                </c:pt>
                <c:pt idx="3">
                  <c:v>28.86</c:v>
                </c:pt>
                <c:pt idx="4">
                  <c:v>32.0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Sheet1!$B$7</c:f>
              <c:strCache>
                <c:ptCount val="1"/>
                <c:pt idx="0">
                  <c:v>All</c:v>
                </c:pt>
              </c:strCache>
            </c:strRef>
          </c:tx>
          <c:spPr>
            <a:ln w="57150" cmpd="sng"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Sheet1!$C$1:$G$1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Sheet1!$C$7:$G$7</c:f>
              <c:numCache>
                <c:formatCode>General</c:formatCode>
                <c:ptCount val="5"/>
                <c:pt idx="0">
                  <c:v>3.17</c:v>
                </c:pt>
                <c:pt idx="1">
                  <c:v>5.59</c:v>
                </c:pt>
                <c:pt idx="2">
                  <c:v>5.45</c:v>
                </c:pt>
                <c:pt idx="3">
                  <c:v>6.27</c:v>
                </c:pt>
                <c:pt idx="4">
                  <c:v>7.38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2085752"/>
        <c:axId val="-2031227480"/>
      </c:lineChart>
      <c:catAx>
        <c:axId val="-2062085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 of Proposers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31227480"/>
        <c:crosses val="autoZero"/>
        <c:auto val="1"/>
        <c:lblAlgn val="ctr"/>
        <c:lblOffset val="100"/>
        <c:noMultiLvlLbl val="0"/>
      </c:catAx>
      <c:valAx>
        <c:axId val="-20312274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Latency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620857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64AA2-E413-5844-BB09-64628382BDC0}" type="datetimeFigureOut">
              <a:rPr lang="en-US" smtClean="0"/>
              <a:t>7/6/15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58B33-2DD5-C54D-B156-EF52C26CA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651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F8BB0-815B-AC49-8CAE-DFD14A4DB209}" type="datetimeFigureOut">
              <a:rPr lang="en-US" smtClean="0"/>
              <a:t>7/6/15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89F76-13EE-174D-A31D-4A832F88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48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5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43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43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7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94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44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69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7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12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83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9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95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91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32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06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368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021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552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125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873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220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360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100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618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764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024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268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268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22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70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0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88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6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61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9F76-13EE-174D-A31D-4A832F888D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6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8707-DEF8-F349-A8FC-C14F3E0DC800}" type="datetime1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8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16C8-8F86-6E40-AA44-50D925E703D0}" type="datetime1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2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644C-C16C-784C-ABA4-40D27F40617D}" type="datetime1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1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18FF-1830-CB4D-A1A1-33C9A3774013}" type="datetime1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F379-6428-9E40-8E24-4544A7923251}" type="datetime1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6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D315-288A-AA47-8ADE-6DBDC05B0BCF}" type="datetime1">
              <a:rPr lang="en-US" smtClean="0"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2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4B391-3AB0-FB4C-BD05-269F2FE3A9A2}" type="datetime1">
              <a:rPr lang="en-US" smtClean="0"/>
              <a:t>7/7/15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6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A965-5D28-EB4E-A284-ED107311CD86}" type="datetime1">
              <a:rPr lang="en-US" smtClean="0"/>
              <a:t>7/7/15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6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7FB-75D3-F646-AD9C-1882208558A9}" type="datetime1">
              <a:rPr lang="en-US" smtClean="0"/>
              <a:t>7/7/15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5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C8BD-571B-2648-BDC5-4AA0297174D7}" type="datetime1">
              <a:rPr lang="en-US" smtClean="0"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4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42DF-27C0-A947-87CD-EC82728A5ACA}" type="datetime1">
              <a:rPr lang="en-US" smtClean="0"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9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8618-39C5-FE40-9BDA-B9A9E32ED81D}" type="datetime1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USENIX ATC 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D2731-7A69-ED44-8CC7-3CB0C046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4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chart" Target="../charts/char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chart" Target="../charts/char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uwnetworkslab.github.io/metasync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5125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 smtClean="0"/>
              <a:t>MetaSync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4000" dirty="0" smtClean="0"/>
              <a:t>File </a:t>
            </a:r>
            <a:r>
              <a:rPr lang="en-US" sz="4000" dirty="0"/>
              <a:t>Synchronization Across Multiple Untrusted Storage Services 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00" y="3886200"/>
            <a:ext cx="7877200" cy="1752600"/>
          </a:xfrm>
        </p:spPr>
        <p:txBody>
          <a:bodyPr>
            <a:normAutofit fontScale="92500"/>
          </a:bodyPr>
          <a:lstStyle/>
          <a:p>
            <a:r>
              <a:rPr lang="en-US" sz="35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Seungyeop Han</a:t>
            </a:r>
            <a:r>
              <a:rPr 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2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syhan@cs.washington.edu</a:t>
            </a:r>
            <a:r>
              <a:rPr 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3000" dirty="0" err="1" smtClean="0"/>
              <a:t>Haichen</a:t>
            </a:r>
            <a:r>
              <a:rPr lang="en-US" sz="3000" dirty="0" smtClean="0"/>
              <a:t> </a:t>
            </a:r>
            <a:r>
              <a:rPr lang="en-US" sz="3000" dirty="0" err="1" smtClean="0"/>
              <a:t>Shen</a:t>
            </a:r>
            <a:r>
              <a:rPr lang="en-US" sz="3000" dirty="0" smtClean="0"/>
              <a:t>, </a:t>
            </a:r>
            <a:r>
              <a:rPr lang="en-US" sz="3000" dirty="0" err="1" smtClean="0"/>
              <a:t>Taesoo</a:t>
            </a:r>
            <a:r>
              <a:rPr lang="en-US" sz="3000" dirty="0" smtClean="0"/>
              <a:t> Kim*, </a:t>
            </a:r>
            <a:r>
              <a:rPr lang="en-US" sz="3000" dirty="0" err="1" smtClean="0"/>
              <a:t>Arvind</a:t>
            </a:r>
            <a:r>
              <a:rPr lang="en-US" sz="3000" dirty="0" smtClean="0"/>
              <a:t> Krishnamurthy, Thomas Anderson, and David </a:t>
            </a:r>
            <a:r>
              <a:rPr lang="en-US" sz="3000" dirty="0" err="1" smtClean="0"/>
              <a:t>Wetherall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1699" y="5984918"/>
            <a:ext cx="2822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University of Washington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9117" y="5984918"/>
            <a:ext cx="3589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*Georgia Institute of Technology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6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"/>
    </mc:Choice>
    <mc:Fallback>
      <p:transition xmlns:p14="http://schemas.microsoft.com/office/powerpoint/2010/main" spd="slow" advTm="34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How to manage files?</a:t>
            </a:r>
          </a:p>
          <a:p>
            <a:pPr lvl="1"/>
            <a:r>
              <a:rPr lang="en-US" dirty="0" smtClean="0"/>
              <a:t>Content-based addressing &amp; hash tree</a:t>
            </a:r>
          </a:p>
          <a:p>
            <a:r>
              <a:rPr lang="en-US" dirty="0"/>
              <a:t>How to update consistently with unmodified APIs?</a:t>
            </a:r>
          </a:p>
          <a:p>
            <a:pPr lvl="1"/>
            <a:r>
              <a:rPr lang="en-US" dirty="0"/>
              <a:t>Client-based </a:t>
            </a:r>
            <a:r>
              <a:rPr lang="en-US" dirty="0" err="1"/>
              <a:t>Paxos</a:t>
            </a:r>
            <a:r>
              <a:rPr lang="en-US" dirty="0"/>
              <a:t> (</a:t>
            </a:r>
            <a:r>
              <a:rPr lang="en-US" dirty="0" err="1"/>
              <a:t>pPaxos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to spread files?</a:t>
            </a:r>
          </a:p>
          <a:p>
            <a:pPr lvl="1"/>
            <a:r>
              <a:rPr lang="en-US" dirty="0" smtClean="0"/>
              <a:t>Stable deterministic mapping</a:t>
            </a:r>
          </a:p>
          <a:p>
            <a:r>
              <a:rPr lang="en-US" dirty="0" smtClean="0"/>
              <a:t>How to protect files?</a:t>
            </a:r>
          </a:p>
          <a:p>
            <a:pPr lvl="1"/>
            <a:r>
              <a:rPr lang="en-US" dirty="0" smtClean="0"/>
              <a:t>Encryption from clients</a:t>
            </a:r>
          </a:p>
          <a:p>
            <a:r>
              <a:rPr lang="en-US" dirty="0" smtClean="0"/>
              <a:t>How to make it extensible?</a:t>
            </a:r>
          </a:p>
          <a:p>
            <a:pPr lvl="1"/>
            <a:r>
              <a:rPr lang="en-US" dirty="0" smtClean="0"/>
              <a:t>Common abstractions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46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How to manage files?</a:t>
            </a:r>
          </a:p>
          <a:p>
            <a:pPr lvl="1"/>
            <a:r>
              <a:rPr lang="en-US" dirty="0" smtClean="0"/>
              <a:t>Content-based addressing &amp; hash tree</a:t>
            </a:r>
          </a:p>
          <a:p>
            <a:r>
              <a:rPr lang="en-US" dirty="0"/>
              <a:t>How to update consistently with unmodified APIs?</a:t>
            </a:r>
          </a:p>
          <a:p>
            <a:pPr lvl="1"/>
            <a:r>
              <a:rPr lang="en-US" dirty="0"/>
              <a:t>Client-based </a:t>
            </a:r>
            <a:r>
              <a:rPr lang="en-US" dirty="0" err="1"/>
              <a:t>Paxos</a:t>
            </a:r>
            <a:r>
              <a:rPr lang="en-US" dirty="0"/>
              <a:t> (</a:t>
            </a:r>
            <a:r>
              <a:rPr lang="en-US" dirty="0" err="1"/>
              <a:t>pPaxos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to spread files?</a:t>
            </a:r>
          </a:p>
          <a:p>
            <a:pPr lvl="1"/>
            <a:r>
              <a:rPr lang="en-US" dirty="0" smtClean="0"/>
              <a:t>Stable deterministic mapping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How to protect files?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Encryption from clients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How to make it extensible?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Common abstractions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9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Design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15016" y="1819145"/>
            <a:ext cx="6742306" cy="2499346"/>
            <a:chOff x="257501" y="2620934"/>
            <a:chExt cx="6742306" cy="2499346"/>
          </a:xfrm>
        </p:grpSpPr>
        <p:sp>
          <p:nvSpPr>
            <p:cNvPr id="4" name="Rectangle 3"/>
            <p:cNvSpPr/>
            <p:nvPr/>
          </p:nvSpPr>
          <p:spPr>
            <a:xfrm>
              <a:off x="257501" y="2620934"/>
              <a:ext cx="6742306" cy="2499346"/>
            </a:xfrm>
            <a:prstGeom prst="rect">
              <a:avLst/>
            </a:prstGeom>
            <a:ln w="381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25453" y="3174669"/>
              <a:ext cx="2239160" cy="11175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Synchronization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428036" y="3174669"/>
              <a:ext cx="2369096" cy="11175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Replication</a:t>
              </a: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22313" y="3174669"/>
              <a:ext cx="1465224" cy="11175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Object</a:t>
              </a:r>
            </a:p>
            <a:p>
              <a:pPr algn="ctr"/>
              <a:r>
                <a:rPr lang="en-US" sz="2400" dirty="0" smtClean="0"/>
                <a:t>Store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8831" y="2641334"/>
              <a:ext cx="1454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MetaSync</a:t>
              </a:r>
              <a:endParaRPr lang="en-US" sz="24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313" y="4399551"/>
              <a:ext cx="6374819" cy="54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Backend abstractions</a:t>
              </a:r>
              <a:endParaRPr lang="en-US" sz="2400" dirty="0"/>
            </a:p>
          </p:txBody>
        </p:sp>
      </p:grpSp>
      <p:sp>
        <p:nvSpPr>
          <p:cNvPr id="12" name="Can 11"/>
          <p:cNvSpPr/>
          <p:nvPr/>
        </p:nvSpPr>
        <p:spPr>
          <a:xfrm>
            <a:off x="7691590" y="2589214"/>
            <a:ext cx="1175512" cy="124291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49169" y="3850116"/>
            <a:ext cx="185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Local Storage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730273" y="4831869"/>
            <a:ext cx="1770805" cy="8781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Dropbox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2881440" y="4831869"/>
            <a:ext cx="1770805" cy="8781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Google</a:t>
            </a:r>
          </a:p>
          <a:p>
            <a:pPr algn="ctr"/>
            <a:r>
              <a:rPr lang="en-US" sz="2400" dirty="0" smtClean="0"/>
              <a:t>Drive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5022396" y="4831869"/>
            <a:ext cx="2035705" cy="8781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OneDrive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endCxn id="12" idx="2"/>
          </p:cNvCxnSpPr>
          <p:nvPr/>
        </p:nvCxnSpPr>
        <p:spPr>
          <a:xfrm>
            <a:off x="7057322" y="3210673"/>
            <a:ext cx="63426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0"/>
          </p:cNvCxnSpPr>
          <p:nvPr/>
        </p:nvCxnSpPr>
        <p:spPr>
          <a:xfrm flipH="1" flipV="1">
            <a:off x="1605074" y="4142862"/>
            <a:ext cx="10602" cy="68900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743684" y="4142862"/>
            <a:ext cx="10602" cy="68900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963365" y="4142862"/>
            <a:ext cx="10602" cy="68900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2096" y="4602200"/>
            <a:ext cx="8850122" cy="27020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91590" y="4879021"/>
            <a:ext cx="1199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Remote</a:t>
            </a:r>
          </a:p>
          <a:p>
            <a:r>
              <a:rPr lang="en-US" sz="2400" dirty="0" smtClean="0"/>
              <a:t>Services</a:t>
            </a:r>
            <a:endParaRPr lang="en-US" sz="2400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12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-84414" y="1737333"/>
            <a:ext cx="2725476" cy="2300990"/>
            <a:chOff x="126149" y="2503134"/>
            <a:chExt cx="2725476" cy="2300990"/>
          </a:xfrm>
        </p:grpSpPr>
        <p:sp>
          <p:nvSpPr>
            <p:cNvPr id="26" name="Oval 25"/>
            <p:cNvSpPr/>
            <p:nvPr/>
          </p:nvSpPr>
          <p:spPr>
            <a:xfrm>
              <a:off x="328831" y="2503134"/>
              <a:ext cx="2350245" cy="2300990"/>
            </a:xfrm>
            <a:prstGeom prst="ellipse">
              <a:avLst/>
            </a:prstGeom>
            <a:solidFill>
              <a:srgbClr val="FFFF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6149" y="2606919"/>
              <a:ext cx="2725476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1. File Management</a:t>
              </a:r>
              <a:endParaRPr lang="en-US" sz="2400" b="1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2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data structure with version control </a:t>
            </a:r>
            <a:r>
              <a:rPr lang="en-US" dirty="0" smtClean="0"/>
              <a:t>systems </a:t>
            </a:r>
            <a:r>
              <a:rPr lang="en-US" dirty="0" smtClean="0"/>
              <a:t>(e.g.,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Content-based addressing </a:t>
            </a:r>
          </a:p>
          <a:p>
            <a:pPr lvl="1"/>
            <a:r>
              <a:rPr lang="en-US" dirty="0" smtClean="0"/>
              <a:t>File name = hash of the contents</a:t>
            </a:r>
          </a:p>
          <a:p>
            <a:pPr lvl="1"/>
            <a:r>
              <a:rPr lang="en-US" dirty="0" smtClean="0"/>
              <a:t>De</a:t>
            </a:r>
            <a:r>
              <a:rPr lang="en-US" altLang="ko-KR" dirty="0" smtClean="0"/>
              <a:t>-</a:t>
            </a:r>
            <a:r>
              <a:rPr lang="en-US" dirty="0" smtClean="0"/>
              <a:t>duplication</a:t>
            </a:r>
            <a:endParaRPr lang="en-US" dirty="0" smtClean="0"/>
          </a:p>
          <a:p>
            <a:pPr lvl="1"/>
            <a:r>
              <a:rPr lang="en-US" dirty="0" smtClean="0"/>
              <a:t>Simple integrity checks</a:t>
            </a:r>
            <a:endParaRPr lang="en-US" dirty="0" smtClean="0"/>
          </a:p>
          <a:p>
            <a:r>
              <a:rPr lang="en-US" dirty="0" smtClean="0"/>
              <a:t>Directories </a:t>
            </a:r>
            <a:r>
              <a:rPr lang="en-US" dirty="0" smtClean="0"/>
              <a:t>form a </a:t>
            </a:r>
            <a:r>
              <a:rPr lang="en-US" dirty="0" smtClean="0"/>
              <a:t>hash </a:t>
            </a:r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Independent &amp; concurrent updates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5173" y="1436817"/>
            <a:ext cx="1746213" cy="679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01839" y="1417638"/>
            <a:ext cx="1749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head</a:t>
            </a:r>
            <a:r>
              <a:rPr lang="en-US" sz="2400" dirty="0" smtClean="0">
                <a:solidFill>
                  <a:srgbClr val="1F497D"/>
                </a:solidFill>
              </a:rPr>
              <a:t> = f12…</a:t>
            </a:r>
            <a:endParaRPr lang="en-US" sz="2400" dirty="0">
              <a:solidFill>
                <a:srgbClr val="1F497D"/>
              </a:solidFill>
            </a:endParaRPr>
          </a:p>
        </p:txBody>
      </p:sp>
      <p:cxnSp>
        <p:nvCxnSpPr>
          <p:cNvPr id="10" name="Straight Arrow Connector 9"/>
          <p:cNvCxnSpPr>
            <a:endCxn id="15" idx="0"/>
          </p:cNvCxnSpPr>
          <p:nvPr/>
        </p:nvCxnSpPr>
        <p:spPr>
          <a:xfrm flipH="1">
            <a:off x="2783621" y="1972927"/>
            <a:ext cx="754164" cy="898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60658" y="2199701"/>
            <a:ext cx="5771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Dir1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02156" y="2915529"/>
            <a:ext cx="1162929" cy="79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65402" y="2871038"/>
            <a:ext cx="83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1F497D"/>
                </a:solidFill>
              </a:rPr>
              <a:t>abc</a:t>
            </a:r>
            <a:r>
              <a:rPr lang="en-US" sz="2400" dirty="0" smtClean="0">
                <a:solidFill>
                  <a:srgbClr val="1F497D"/>
                </a:solidFill>
              </a:rPr>
              <a:t>…</a:t>
            </a:r>
            <a:endParaRPr lang="en-US" sz="2400" dirty="0">
              <a:solidFill>
                <a:srgbClr val="1F497D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66940" y="1972927"/>
            <a:ext cx="1" cy="898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08522" y="2199701"/>
            <a:ext cx="5771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Dir2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96917" y="2913992"/>
            <a:ext cx="1162929" cy="79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60163" y="2869501"/>
            <a:ext cx="83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1F497D"/>
                </a:solidFill>
              </a:rPr>
              <a:t>4c0…</a:t>
            </a:r>
            <a:endParaRPr lang="en-US" sz="2400" dirty="0">
              <a:solidFill>
                <a:srgbClr val="1F497D"/>
              </a:solidFill>
            </a:endParaRPr>
          </a:p>
        </p:txBody>
      </p:sp>
      <p:cxnSp>
        <p:nvCxnSpPr>
          <p:cNvPr id="18" name="Straight Arrow Connector 17"/>
          <p:cNvCxnSpPr>
            <a:endCxn id="22" idx="0"/>
          </p:cNvCxnSpPr>
          <p:nvPr/>
        </p:nvCxnSpPr>
        <p:spPr>
          <a:xfrm>
            <a:off x="4659846" y="1972927"/>
            <a:ext cx="746789" cy="898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41898" y="2204001"/>
            <a:ext cx="10500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Large.bin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12246" y="2915529"/>
            <a:ext cx="1162929" cy="79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75492" y="2871038"/>
            <a:ext cx="862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1F497D"/>
                </a:solidFill>
              </a:rPr>
              <a:t>20e…</a:t>
            </a:r>
            <a:endParaRPr lang="en-US" sz="2400" dirty="0">
              <a:solidFill>
                <a:srgbClr val="1F497D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69451" y="4096207"/>
            <a:ext cx="914400" cy="583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blob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858323" y="4096207"/>
            <a:ext cx="914400" cy="583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blob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9" idx="0"/>
          </p:cNvCxnSpPr>
          <p:nvPr/>
        </p:nvCxnSpPr>
        <p:spPr>
          <a:xfrm>
            <a:off x="5136887" y="3535553"/>
            <a:ext cx="189764" cy="560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5631764" y="3535553"/>
            <a:ext cx="683759" cy="560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471248" y="4387976"/>
            <a:ext cx="914400" cy="583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blob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660163" y="3535553"/>
            <a:ext cx="201458" cy="852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201548" y="3539208"/>
            <a:ext cx="0" cy="848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41357" y="3812029"/>
            <a:ext cx="7928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small1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61621" y="3812029"/>
            <a:ext cx="7928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small2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2935" y="5294297"/>
            <a:ext cx="81355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Files are chunked or grouped into blobs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The root hash = f12… </a:t>
            </a:r>
            <a:r>
              <a:rPr lang="en-US" sz="2800" i="1" dirty="0" smtClean="0"/>
              <a:t>uniquely</a:t>
            </a:r>
            <a:r>
              <a:rPr lang="en-US" sz="2800" dirty="0" smtClean="0"/>
              <a:t> identifies a snapshot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89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5173" y="1436817"/>
            <a:ext cx="1746213" cy="679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01839" y="1417638"/>
            <a:ext cx="153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old </a:t>
            </a:r>
            <a:r>
              <a:rPr lang="en-US" sz="2400" dirty="0" smtClean="0">
                <a:solidFill>
                  <a:srgbClr val="1F497D"/>
                </a:solidFill>
              </a:rPr>
              <a:t>= f12…</a:t>
            </a:r>
            <a:endParaRPr lang="en-US" sz="2400" dirty="0">
              <a:solidFill>
                <a:srgbClr val="1F497D"/>
              </a:solidFill>
            </a:endParaRPr>
          </a:p>
        </p:txBody>
      </p:sp>
      <p:cxnSp>
        <p:nvCxnSpPr>
          <p:cNvPr id="10" name="Straight Arrow Connector 9"/>
          <p:cNvCxnSpPr>
            <a:endCxn id="15" idx="0"/>
          </p:cNvCxnSpPr>
          <p:nvPr/>
        </p:nvCxnSpPr>
        <p:spPr>
          <a:xfrm flipH="1">
            <a:off x="2783621" y="1972927"/>
            <a:ext cx="754164" cy="898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60658" y="2199701"/>
            <a:ext cx="5771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Dir1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02156" y="2915529"/>
            <a:ext cx="1162929" cy="79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65402" y="2871038"/>
            <a:ext cx="83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1F497D"/>
                </a:solidFill>
              </a:rPr>
              <a:t>abc</a:t>
            </a:r>
            <a:r>
              <a:rPr lang="en-US" sz="2400" dirty="0" smtClean="0">
                <a:solidFill>
                  <a:srgbClr val="1F497D"/>
                </a:solidFill>
              </a:rPr>
              <a:t>…</a:t>
            </a:r>
            <a:endParaRPr lang="en-US" sz="2400" dirty="0">
              <a:solidFill>
                <a:srgbClr val="1F497D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66940" y="1972927"/>
            <a:ext cx="1" cy="898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08522" y="2199701"/>
            <a:ext cx="5771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Dir2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96917" y="2913992"/>
            <a:ext cx="1162929" cy="79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60163" y="2869501"/>
            <a:ext cx="83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1F497D"/>
                </a:solidFill>
              </a:rPr>
              <a:t>4c0…</a:t>
            </a:r>
            <a:endParaRPr lang="en-US" sz="2400" dirty="0">
              <a:solidFill>
                <a:srgbClr val="1F497D"/>
              </a:solidFill>
            </a:endParaRPr>
          </a:p>
        </p:txBody>
      </p:sp>
      <p:cxnSp>
        <p:nvCxnSpPr>
          <p:cNvPr id="18" name="Straight Arrow Connector 17"/>
          <p:cNvCxnSpPr>
            <a:endCxn id="22" idx="0"/>
          </p:cNvCxnSpPr>
          <p:nvPr/>
        </p:nvCxnSpPr>
        <p:spPr>
          <a:xfrm>
            <a:off x="4659846" y="1972927"/>
            <a:ext cx="746789" cy="898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41898" y="2204001"/>
            <a:ext cx="10500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Large.bin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12246" y="2915529"/>
            <a:ext cx="1162929" cy="79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75492" y="2871038"/>
            <a:ext cx="862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1F497D"/>
                </a:solidFill>
              </a:rPr>
              <a:t>20e…</a:t>
            </a:r>
            <a:endParaRPr lang="en-US" sz="2400" dirty="0">
              <a:solidFill>
                <a:srgbClr val="1F497D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69451" y="4096207"/>
            <a:ext cx="914400" cy="583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blob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858323" y="4096207"/>
            <a:ext cx="914400" cy="583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blob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9" idx="0"/>
          </p:cNvCxnSpPr>
          <p:nvPr/>
        </p:nvCxnSpPr>
        <p:spPr>
          <a:xfrm>
            <a:off x="5136887" y="3535553"/>
            <a:ext cx="189764" cy="560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5631764" y="3535553"/>
            <a:ext cx="683759" cy="560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471248" y="4387976"/>
            <a:ext cx="914400" cy="583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blob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660163" y="3535553"/>
            <a:ext cx="201458" cy="852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201548" y="3539208"/>
            <a:ext cx="0" cy="848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41357" y="3812029"/>
            <a:ext cx="7928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small1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61621" y="3812029"/>
            <a:ext cx="7928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small2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2935" y="5294297"/>
            <a:ext cx="81355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Files are chunked or grouped into blobs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The root hash = f12… </a:t>
            </a:r>
            <a:r>
              <a:rPr lang="en-US" sz="2800" i="1" dirty="0" smtClean="0"/>
              <a:t>uniquely</a:t>
            </a:r>
            <a:r>
              <a:rPr lang="en-US" sz="2800" dirty="0" smtClean="0"/>
              <a:t> identifies a snapshot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91258" y="2913992"/>
            <a:ext cx="1162929" cy="791653"/>
          </a:xfrm>
          <a:prstGeom prst="rect">
            <a:avLst/>
          </a:prstGeom>
          <a:solidFill>
            <a:srgbClr val="C6D9F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54504" y="2869501"/>
            <a:ext cx="85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1F497D"/>
                </a:solidFill>
              </a:rPr>
              <a:t>1ae…</a:t>
            </a:r>
            <a:endParaRPr lang="en-US" sz="2400" dirty="0">
              <a:solidFill>
                <a:srgbClr val="1F497D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844850" y="4096207"/>
            <a:ext cx="914400" cy="583538"/>
          </a:xfrm>
          <a:prstGeom prst="roundRect">
            <a:avLst/>
          </a:prstGeom>
          <a:solidFill>
            <a:srgbClr val="C6D9F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blob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endCxn id="34" idx="0"/>
          </p:cNvCxnSpPr>
          <p:nvPr/>
        </p:nvCxnSpPr>
        <p:spPr>
          <a:xfrm>
            <a:off x="6955961" y="3501227"/>
            <a:ext cx="346089" cy="594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9" idx="0"/>
          </p:cNvCxnSpPr>
          <p:nvPr/>
        </p:nvCxnSpPr>
        <p:spPr>
          <a:xfrm flipH="1">
            <a:off x="5326651" y="3539208"/>
            <a:ext cx="1226549" cy="556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462010" y="1440267"/>
            <a:ext cx="1746213" cy="6797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458676" y="1421088"/>
            <a:ext cx="1755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head</a:t>
            </a:r>
            <a:r>
              <a:rPr lang="en-US" sz="2400" dirty="0" smtClean="0">
                <a:solidFill>
                  <a:srgbClr val="1F497D"/>
                </a:solidFill>
              </a:rPr>
              <a:t> = 07c…</a:t>
            </a:r>
            <a:endParaRPr lang="en-US" sz="2400" dirty="0">
              <a:solidFill>
                <a:srgbClr val="1F497D"/>
              </a:solidFill>
            </a:endParaRPr>
          </a:p>
        </p:txBody>
      </p:sp>
      <p:cxnSp>
        <p:nvCxnSpPr>
          <p:cNvPr id="41" name="Straight Arrow Connector 40"/>
          <p:cNvCxnSpPr>
            <a:endCxn id="33" idx="0"/>
          </p:cNvCxnSpPr>
          <p:nvPr/>
        </p:nvCxnSpPr>
        <p:spPr>
          <a:xfrm>
            <a:off x="6399328" y="1970506"/>
            <a:ext cx="382036" cy="898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81380" y="2201580"/>
            <a:ext cx="10500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Large.bin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16" idx="0"/>
          </p:cNvCxnSpPr>
          <p:nvPr/>
        </p:nvCxnSpPr>
        <p:spPr>
          <a:xfrm flipH="1">
            <a:off x="4079809" y="1972927"/>
            <a:ext cx="2111450" cy="896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5" idx="0"/>
          </p:cNvCxnSpPr>
          <p:nvPr/>
        </p:nvCxnSpPr>
        <p:spPr>
          <a:xfrm flipH="1">
            <a:off x="2783621" y="1972927"/>
            <a:ext cx="3000230" cy="898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02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Design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15016" y="1819145"/>
            <a:ext cx="6742306" cy="2499346"/>
            <a:chOff x="257501" y="2620934"/>
            <a:chExt cx="6742306" cy="2499346"/>
          </a:xfrm>
        </p:grpSpPr>
        <p:sp>
          <p:nvSpPr>
            <p:cNvPr id="4" name="Rectangle 3"/>
            <p:cNvSpPr/>
            <p:nvPr/>
          </p:nvSpPr>
          <p:spPr>
            <a:xfrm>
              <a:off x="257501" y="2620934"/>
              <a:ext cx="6742306" cy="2499346"/>
            </a:xfrm>
            <a:prstGeom prst="rect">
              <a:avLst/>
            </a:prstGeom>
            <a:ln w="381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25453" y="3174669"/>
              <a:ext cx="2239160" cy="11175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Synchronization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428036" y="3174669"/>
              <a:ext cx="2369096" cy="11175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Replication</a:t>
              </a: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22313" y="3174669"/>
              <a:ext cx="1465224" cy="11175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Object</a:t>
              </a:r>
            </a:p>
            <a:p>
              <a:pPr algn="ctr"/>
              <a:r>
                <a:rPr lang="en-US" sz="2400" dirty="0" smtClean="0"/>
                <a:t>Store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8831" y="2641334"/>
              <a:ext cx="1454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MetaSync</a:t>
              </a:r>
              <a:endParaRPr lang="en-US" sz="24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313" y="4399551"/>
              <a:ext cx="6374819" cy="54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Backend abstractions</a:t>
              </a:r>
              <a:endParaRPr lang="en-US" sz="2400" dirty="0"/>
            </a:p>
          </p:txBody>
        </p:sp>
      </p:grpSp>
      <p:sp>
        <p:nvSpPr>
          <p:cNvPr id="12" name="Can 11"/>
          <p:cNvSpPr/>
          <p:nvPr/>
        </p:nvSpPr>
        <p:spPr>
          <a:xfrm>
            <a:off x="7691590" y="2589214"/>
            <a:ext cx="1175512" cy="124291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49169" y="3850116"/>
            <a:ext cx="185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Local Storage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730273" y="4831869"/>
            <a:ext cx="1770805" cy="8781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Dropbox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2881440" y="4831869"/>
            <a:ext cx="1770805" cy="8781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Google</a:t>
            </a:r>
          </a:p>
          <a:p>
            <a:pPr algn="ctr"/>
            <a:r>
              <a:rPr lang="en-US" sz="2400" dirty="0" smtClean="0"/>
              <a:t>Drive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5022396" y="4831869"/>
            <a:ext cx="2035705" cy="8781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OneDrive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endCxn id="12" idx="2"/>
          </p:cNvCxnSpPr>
          <p:nvPr/>
        </p:nvCxnSpPr>
        <p:spPr>
          <a:xfrm>
            <a:off x="7057322" y="3210673"/>
            <a:ext cx="63426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0"/>
          </p:cNvCxnSpPr>
          <p:nvPr/>
        </p:nvCxnSpPr>
        <p:spPr>
          <a:xfrm flipH="1" flipV="1">
            <a:off x="1605074" y="4142862"/>
            <a:ext cx="10602" cy="68900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743684" y="4142862"/>
            <a:ext cx="10602" cy="68900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963365" y="4142862"/>
            <a:ext cx="10602" cy="68900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2096" y="4602200"/>
            <a:ext cx="8850122" cy="27020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91590" y="4879021"/>
            <a:ext cx="1199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Remote</a:t>
            </a:r>
          </a:p>
          <a:p>
            <a:r>
              <a:rPr lang="en-US" sz="2400" dirty="0" smtClean="0"/>
              <a:t>Services</a:t>
            </a:r>
            <a:endParaRPr lang="en-US" sz="2400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16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840590" y="1737333"/>
            <a:ext cx="2819251" cy="2300990"/>
            <a:chOff x="126149" y="2503134"/>
            <a:chExt cx="2819251" cy="2300990"/>
          </a:xfrm>
        </p:grpSpPr>
        <p:sp>
          <p:nvSpPr>
            <p:cNvPr id="26" name="Oval 25"/>
            <p:cNvSpPr/>
            <p:nvPr/>
          </p:nvSpPr>
          <p:spPr>
            <a:xfrm>
              <a:off x="328831" y="2503134"/>
              <a:ext cx="2350245" cy="2300990"/>
            </a:xfrm>
            <a:prstGeom prst="ellipse">
              <a:avLst/>
            </a:prstGeom>
            <a:solidFill>
              <a:srgbClr val="FFFF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6149" y="2606919"/>
              <a:ext cx="2819251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2. Consistent update</a:t>
              </a:r>
              <a:endParaRPr lang="en-US" sz="2400" b="1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6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Updating Global View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675161" y="3438287"/>
            <a:ext cx="580929" cy="58092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2213" y="3384247"/>
            <a:ext cx="991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Global</a:t>
            </a:r>
          </a:p>
          <a:p>
            <a:pPr algn="ctr"/>
            <a:r>
              <a:rPr lang="en-US" sz="2400" dirty="0" smtClean="0"/>
              <a:t>View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24789" y="3990896"/>
            <a:ext cx="1082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v0 ab1…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105997" y="2348932"/>
            <a:ext cx="1063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Client1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485713" y="2371372"/>
            <a:ext cx="914400" cy="452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Prev</a:t>
            </a:r>
            <a:endParaRPr lang="en-US" sz="2000" dirty="0" smtClean="0"/>
          </a:p>
        </p:txBody>
      </p:sp>
      <p:cxnSp>
        <p:nvCxnSpPr>
          <p:cNvPr id="10" name="Straight Connector 9"/>
          <p:cNvCxnSpPr>
            <a:stCxn id="8" idx="2"/>
            <a:endCxn id="4" idx="0"/>
          </p:cNvCxnSpPr>
          <p:nvPr/>
        </p:nvCxnSpPr>
        <p:spPr>
          <a:xfrm>
            <a:off x="2942913" y="2824107"/>
            <a:ext cx="22713" cy="614180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85713" y="1699664"/>
            <a:ext cx="914400" cy="452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</a:t>
            </a:r>
          </a:p>
        </p:txBody>
      </p:sp>
      <p:cxnSp>
        <p:nvCxnSpPr>
          <p:cNvPr id="12" name="Straight Connector 11"/>
          <p:cNvCxnSpPr>
            <a:stCxn id="13" idx="2"/>
            <a:endCxn id="8" idx="0"/>
          </p:cNvCxnSpPr>
          <p:nvPr/>
        </p:nvCxnSpPr>
        <p:spPr>
          <a:xfrm>
            <a:off x="2942913" y="2152399"/>
            <a:ext cx="0" cy="218973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27053" y="4621687"/>
            <a:ext cx="914400" cy="452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Prev</a:t>
            </a:r>
            <a:endParaRPr lang="en-US" sz="20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2527053" y="5354751"/>
            <a:ext cx="914400" cy="452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</a:t>
            </a:r>
          </a:p>
        </p:txBody>
      </p:sp>
      <p:cxnSp>
        <p:nvCxnSpPr>
          <p:cNvPr id="18" name="Straight Connector 17"/>
          <p:cNvCxnSpPr>
            <a:stCxn id="17" idx="0"/>
            <a:endCxn id="16" idx="2"/>
          </p:cNvCxnSpPr>
          <p:nvPr/>
        </p:nvCxnSpPr>
        <p:spPr>
          <a:xfrm flipV="1">
            <a:off x="2984253" y="5074422"/>
            <a:ext cx="0" cy="280329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0"/>
            <a:endCxn id="4" idx="4"/>
          </p:cNvCxnSpPr>
          <p:nvPr/>
        </p:nvCxnSpPr>
        <p:spPr>
          <a:xfrm flipH="1" flipV="1">
            <a:off x="2965626" y="4019216"/>
            <a:ext cx="18627" cy="602471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42213" y="4571960"/>
            <a:ext cx="1063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Client2</a:t>
            </a:r>
            <a:endParaRPr lang="en-US" sz="2400" dirty="0"/>
          </a:p>
        </p:txBody>
      </p:sp>
      <p:sp>
        <p:nvSpPr>
          <p:cNvPr id="27" name="Oval 26"/>
          <p:cNvSpPr/>
          <p:nvPr/>
        </p:nvSpPr>
        <p:spPr>
          <a:xfrm>
            <a:off x="6745863" y="5747582"/>
            <a:ext cx="580929" cy="58092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99768" y="5945669"/>
            <a:ext cx="84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41453" y="2454775"/>
            <a:ext cx="298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Previously synchronized point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41453" y="1783067"/>
            <a:ext cx="1852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root hash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9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Global View</a:t>
            </a:r>
          </a:p>
        </p:txBody>
      </p:sp>
      <p:sp>
        <p:nvSpPr>
          <p:cNvPr id="4" name="Oval 3"/>
          <p:cNvSpPr/>
          <p:nvPr/>
        </p:nvSpPr>
        <p:spPr>
          <a:xfrm>
            <a:off x="2675161" y="3438287"/>
            <a:ext cx="580929" cy="58092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2213" y="3384247"/>
            <a:ext cx="991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Global</a:t>
            </a:r>
          </a:p>
          <a:p>
            <a:pPr algn="ctr"/>
            <a:r>
              <a:rPr lang="en-US" sz="2400" dirty="0" smtClean="0"/>
              <a:t>View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24789" y="3990896"/>
            <a:ext cx="1082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v0 ab1…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105997" y="2348932"/>
            <a:ext cx="1063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Client1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485713" y="2371372"/>
            <a:ext cx="914400" cy="452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Prev</a:t>
            </a:r>
            <a:endParaRPr lang="en-US" sz="2000" dirty="0" smtClean="0"/>
          </a:p>
        </p:txBody>
      </p:sp>
      <p:cxnSp>
        <p:nvCxnSpPr>
          <p:cNvPr id="10" name="Straight Connector 9"/>
          <p:cNvCxnSpPr>
            <a:stCxn id="8" idx="2"/>
            <a:endCxn id="4" idx="0"/>
          </p:cNvCxnSpPr>
          <p:nvPr/>
        </p:nvCxnSpPr>
        <p:spPr>
          <a:xfrm>
            <a:off x="2942913" y="2824107"/>
            <a:ext cx="22713" cy="614180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44970" y="2362442"/>
            <a:ext cx="914400" cy="452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</a:t>
            </a:r>
          </a:p>
        </p:txBody>
      </p:sp>
      <p:cxnSp>
        <p:nvCxnSpPr>
          <p:cNvPr id="12" name="Straight Connector 11"/>
          <p:cNvCxnSpPr>
            <a:stCxn id="13" idx="1"/>
            <a:endCxn id="8" idx="3"/>
          </p:cNvCxnSpPr>
          <p:nvPr/>
        </p:nvCxnSpPr>
        <p:spPr>
          <a:xfrm flipH="1">
            <a:off x="3400113" y="2588810"/>
            <a:ext cx="544857" cy="893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27053" y="4621687"/>
            <a:ext cx="914400" cy="452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Prev</a:t>
            </a:r>
            <a:endParaRPr lang="en-US" sz="2000" dirty="0" smtClean="0"/>
          </a:p>
        </p:txBody>
      </p:sp>
      <p:cxnSp>
        <p:nvCxnSpPr>
          <p:cNvPr id="22" name="Straight Connector 21"/>
          <p:cNvCxnSpPr>
            <a:stCxn id="16" idx="0"/>
            <a:endCxn id="4" idx="4"/>
          </p:cNvCxnSpPr>
          <p:nvPr/>
        </p:nvCxnSpPr>
        <p:spPr>
          <a:xfrm flipH="1" flipV="1">
            <a:off x="2965626" y="4019216"/>
            <a:ext cx="18627" cy="602471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42213" y="4571960"/>
            <a:ext cx="1063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Client2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890496" y="1948822"/>
            <a:ext cx="1034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v1 c10…</a:t>
            </a:r>
            <a:endParaRPr lang="en-US" sz="2000" dirty="0"/>
          </a:p>
        </p:txBody>
      </p:sp>
      <p:sp>
        <p:nvSpPr>
          <p:cNvPr id="28" name="Oval 27"/>
          <p:cNvSpPr/>
          <p:nvPr/>
        </p:nvSpPr>
        <p:spPr>
          <a:xfrm>
            <a:off x="6745863" y="5747582"/>
            <a:ext cx="580929" cy="58092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99768" y="5945669"/>
            <a:ext cx="84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18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7053" y="5354751"/>
            <a:ext cx="914400" cy="452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</a:t>
            </a:r>
          </a:p>
        </p:txBody>
      </p:sp>
      <p:cxnSp>
        <p:nvCxnSpPr>
          <p:cNvPr id="24" name="Straight Connector 23"/>
          <p:cNvCxnSpPr>
            <a:stCxn id="21" idx="0"/>
          </p:cNvCxnSpPr>
          <p:nvPr/>
        </p:nvCxnSpPr>
        <p:spPr>
          <a:xfrm flipV="1">
            <a:off x="2984253" y="5074422"/>
            <a:ext cx="0" cy="280329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7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Global View</a:t>
            </a:r>
          </a:p>
        </p:txBody>
      </p:sp>
      <p:sp>
        <p:nvSpPr>
          <p:cNvPr id="4" name="Oval 3"/>
          <p:cNvSpPr/>
          <p:nvPr/>
        </p:nvSpPr>
        <p:spPr>
          <a:xfrm>
            <a:off x="2675161" y="3438287"/>
            <a:ext cx="580929" cy="58092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2213" y="3384247"/>
            <a:ext cx="991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Global</a:t>
            </a:r>
          </a:p>
          <a:p>
            <a:pPr algn="ctr"/>
            <a:r>
              <a:rPr lang="en-US" sz="2400" dirty="0" smtClean="0"/>
              <a:t>View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24789" y="3990896"/>
            <a:ext cx="1082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v0 ab1…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105997" y="2348932"/>
            <a:ext cx="1063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Client1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882739" y="2459036"/>
            <a:ext cx="914400" cy="452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Prev</a:t>
            </a:r>
            <a:endParaRPr lang="en-US" sz="20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882739" y="1678537"/>
            <a:ext cx="914400" cy="452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27053" y="4621687"/>
            <a:ext cx="914400" cy="452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Prev</a:t>
            </a:r>
            <a:endParaRPr lang="en-US" sz="2000" dirty="0" smtClean="0"/>
          </a:p>
        </p:txBody>
      </p:sp>
      <p:cxnSp>
        <p:nvCxnSpPr>
          <p:cNvPr id="22" name="Straight Connector 21"/>
          <p:cNvCxnSpPr>
            <a:stCxn id="16" idx="0"/>
            <a:endCxn id="4" idx="4"/>
          </p:cNvCxnSpPr>
          <p:nvPr/>
        </p:nvCxnSpPr>
        <p:spPr>
          <a:xfrm flipH="1" flipV="1">
            <a:off x="2965626" y="4019216"/>
            <a:ext cx="18627" cy="602471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42213" y="4571960"/>
            <a:ext cx="1063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Client2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393987" y="3977386"/>
            <a:ext cx="1034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v1 c10…</a:t>
            </a:r>
            <a:endParaRPr lang="en-US" sz="2000" dirty="0"/>
          </a:p>
        </p:txBody>
      </p:sp>
      <p:sp>
        <p:nvSpPr>
          <p:cNvPr id="18" name="Oval 17"/>
          <p:cNvSpPr/>
          <p:nvPr/>
        </p:nvSpPr>
        <p:spPr>
          <a:xfrm>
            <a:off x="4052849" y="3424777"/>
            <a:ext cx="580929" cy="58092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2"/>
            <a:endCxn id="4" idx="6"/>
          </p:cNvCxnSpPr>
          <p:nvPr/>
        </p:nvCxnSpPr>
        <p:spPr>
          <a:xfrm flipH="1">
            <a:off x="3256090" y="3715242"/>
            <a:ext cx="796759" cy="1351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  <a:endCxn id="18" idx="0"/>
          </p:cNvCxnSpPr>
          <p:nvPr/>
        </p:nvCxnSpPr>
        <p:spPr>
          <a:xfrm>
            <a:off x="4339939" y="2911771"/>
            <a:ext cx="3375" cy="513006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" idx="2"/>
            <a:endCxn id="8" idx="0"/>
          </p:cNvCxnSpPr>
          <p:nvPr/>
        </p:nvCxnSpPr>
        <p:spPr>
          <a:xfrm>
            <a:off x="4339939" y="2131272"/>
            <a:ext cx="0" cy="327764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745863" y="5747582"/>
            <a:ext cx="580929" cy="58092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299768" y="5945669"/>
            <a:ext cx="84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19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27053" y="5354751"/>
            <a:ext cx="914400" cy="452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</a:t>
            </a: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 flipV="1">
            <a:off x="2984253" y="5074422"/>
            <a:ext cx="0" cy="280329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5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774" y="1273195"/>
            <a:ext cx="3190307" cy="24017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sync services are popular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151" y="3368435"/>
            <a:ext cx="791815" cy="79181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09673" y="5707375"/>
            <a:ext cx="6795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400M</a:t>
            </a:r>
            <a:r>
              <a:rPr lang="en-US" sz="2800" dirty="0"/>
              <a:t> </a:t>
            </a:r>
            <a:r>
              <a:rPr lang="en-US" sz="2800" dirty="0" smtClean="0"/>
              <a:t>of </a:t>
            </a:r>
            <a:r>
              <a:rPr lang="en-US" sz="2800" dirty="0" err="1" smtClean="0"/>
              <a:t>Dropbox</a:t>
            </a:r>
            <a:r>
              <a:rPr lang="en-US" sz="2800" dirty="0" smtClean="0"/>
              <a:t> users reached in June 2015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892" y="1162456"/>
            <a:ext cx="1999815" cy="2361227"/>
          </a:xfrm>
          <a:prstGeom prst="rect">
            <a:avLst/>
          </a:prstGeom>
        </p:spPr>
      </p:pic>
      <p:pic>
        <p:nvPicPr>
          <p:cNvPr id="9" name="Picture 8" descr="skd188257sdc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7" y="1616907"/>
            <a:ext cx="1788955" cy="16570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9775" y="1616907"/>
            <a:ext cx="1647025" cy="16841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0966" y="3551223"/>
            <a:ext cx="609027" cy="60902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6239" y="3551223"/>
            <a:ext cx="609027" cy="60902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7561" y="3551223"/>
            <a:ext cx="609027" cy="6090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9583" y="4268819"/>
            <a:ext cx="2520820" cy="123305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9905" y="3523683"/>
            <a:ext cx="611996" cy="61199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1898" y="4268819"/>
            <a:ext cx="2527300" cy="9144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29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Global View</a:t>
            </a:r>
          </a:p>
        </p:txBody>
      </p:sp>
      <p:sp>
        <p:nvSpPr>
          <p:cNvPr id="4" name="Oval 3"/>
          <p:cNvSpPr/>
          <p:nvPr/>
        </p:nvSpPr>
        <p:spPr>
          <a:xfrm>
            <a:off x="2675161" y="3438287"/>
            <a:ext cx="580929" cy="58092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2213" y="3384247"/>
            <a:ext cx="991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Global</a:t>
            </a:r>
          </a:p>
          <a:p>
            <a:pPr algn="ctr"/>
            <a:r>
              <a:rPr lang="en-US" sz="2400" dirty="0" smtClean="0"/>
              <a:t>View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24789" y="3990896"/>
            <a:ext cx="1082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v0 ab1…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105997" y="2348932"/>
            <a:ext cx="1063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Client1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882739" y="2459036"/>
            <a:ext cx="914400" cy="452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Prev</a:t>
            </a:r>
            <a:endParaRPr lang="en-US" sz="20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882739" y="1678537"/>
            <a:ext cx="914400" cy="452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89990" y="4621687"/>
            <a:ext cx="914400" cy="452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Prev</a:t>
            </a:r>
            <a:endParaRPr lang="en-US" sz="2000" dirty="0" smtClean="0"/>
          </a:p>
        </p:txBody>
      </p:sp>
      <p:cxnSp>
        <p:nvCxnSpPr>
          <p:cNvPr id="22" name="Straight Connector 21"/>
          <p:cNvCxnSpPr>
            <a:stCxn id="16" idx="0"/>
            <a:endCxn id="18" idx="4"/>
          </p:cNvCxnSpPr>
          <p:nvPr/>
        </p:nvCxnSpPr>
        <p:spPr>
          <a:xfrm flipH="1" flipV="1">
            <a:off x="4343314" y="4005706"/>
            <a:ext cx="3876" cy="615981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42213" y="4571960"/>
            <a:ext cx="1063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Client2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393987" y="3977386"/>
            <a:ext cx="1034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v1 c10…</a:t>
            </a:r>
            <a:endParaRPr lang="en-US" sz="2000" dirty="0"/>
          </a:p>
        </p:txBody>
      </p:sp>
      <p:sp>
        <p:nvSpPr>
          <p:cNvPr id="18" name="Oval 17"/>
          <p:cNvSpPr/>
          <p:nvPr/>
        </p:nvSpPr>
        <p:spPr>
          <a:xfrm>
            <a:off x="4052849" y="3424777"/>
            <a:ext cx="580929" cy="58092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2"/>
            <a:endCxn id="4" idx="6"/>
          </p:cNvCxnSpPr>
          <p:nvPr/>
        </p:nvCxnSpPr>
        <p:spPr>
          <a:xfrm flipH="1">
            <a:off x="3256090" y="3715242"/>
            <a:ext cx="796759" cy="1351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  <a:endCxn id="18" idx="0"/>
          </p:cNvCxnSpPr>
          <p:nvPr/>
        </p:nvCxnSpPr>
        <p:spPr>
          <a:xfrm>
            <a:off x="4339939" y="2911771"/>
            <a:ext cx="3375" cy="513006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" idx="2"/>
            <a:endCxn id="8" idx="0"/>
          </p:cNvCxnSpPr>
          <p:nvPr/>
        </p:nvCxnSpPr>
        <p:spPr>
          <a:xfrm>
            <a:off x="4339939" y="2131272"/>
            <a:ext cx="0" cy="327764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745863" y="5747582"/>
            <a:ext cx="580929" cy="58092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299768" y="5945669"/>
            <a:ext cx="84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20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82739" y="5382363"/>
            <a:ext cx="914400" cy="452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</a:t>
            </a: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 flipV="1">
            <a:off x="4339939" y="5102034"/>
            <a:ext cx="0" cy="280329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4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Global View</a:t>
            </a:r>
          </a:p>
        </p:txBody>
      </p:sp>
      <p:sp>
        <p:nvSpPr>
          <p:cNvPr id="4" name="Oval 3"/>
          <p:cNvSpPr/>
          <p:nvPr/>
        </p:nvSpPr>
        <p:spPr>
          <a:xfrm>
            <a:off x="2675161" y="3438287"/>
            <a:ext cx="580929" cy="58092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2213" y="3384247"/>
            <a:ext cx="991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Global</a:t>
            </a:r>
          </a:p>
          <a:p>
            <a:pPr algn="ctr"/>
            <a:r>
              <a:rPr lang="en-US" sz="2400" dirty="0" smtClean="0"/>
              <a:t>View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24789" y="3990896"/>
            <a:ext cx="1082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v0 ab1…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105997" y="2348932"/>
            <a:ext cx="1063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Client1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882739" y="2459036"/>
            <a:ext cx="914400" cy="452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Prev</a:t>
            </a:r>
            <a:endParaRPr lang="en-US" sz="20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889990" y="4621687"/>
            <a:ext cx="914400" cy="452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Prev</a:t>
            </a:r>
            <a:endParaRPr lang="en-US" sz="20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5307907" y="4621687"/>
            <a:ext cx="914400" cy="452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</a:t>
            </a:r>
          </a:p>
        </p:txBody>
      </p:sp>
      <p:cxnSp>
        <p:nvCxnSpPr>
          <p:cNvPr id="22" name="Straight Connector 21"/>
          <p:cNvCxnSpPr>
            <a:stCxn id="16" idx="0"/>
            <a:endCxn id="18" idx="4"/>
          </p:cNvCxnSpPr>
          <p:nvPr/>
        </p:nvCxnSpPr>
        <p:spPr>
          <a:xfrm flipH="1" flipV="1">
            <a:off x="4343314" y="4005706"/>
            <a:ext cx="3876" cy="615981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42213" y="4571960"/>
            <a:ext cx="1063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Client2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393987" y="3977386"/>
            <a:ext cx="1034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v1 c10…</a:t>
            </a:r>
            <a:endParaRPr lang="en-US" sz="2000" dirty="0"/>
          </a:p>
        </p:txBody>
      </p:sp>
      <p:cxnSp>
        <p:nvCxnSpPr>
          <p:cNvPr id="23" name="Straight Connector 22"/>
          <p:cNvCxnSpPr>
            <a:stCxn id="17" idx="1"/>
            <a:endCxn id="16" idx="3"/>
          </p:cNvCxnSpPr>
          <p:nvPr/>
        </p:nvCxnSpPr>
        <p:spPr>
          <a:xfrm flipH="1">
            <a:off x="4804390" y="4848055"/>
            <a:ext cx="503517" cy="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52849" y="5074422"/>
            <a:ext cx="1060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v2 7b3…</a:t>
            </a:r>
            <a:endParaRPr lang="en-US" sz="2000" dirty="0"/>
          </a:p>
        </p:txBody>
      </p:sp>
      <p:sp>
        <p:nvSpPr>
          <p:cNvPr id="18" name="Oval 17"/>
          <p:cNvSpPr/>
          <p:nvPr/>
        </p:nvSpPr>
        <p:spPr>
          <a:xfrm>
            <a:off x="4052849" y="3424777"/>
            <a:ext cx="580929" cy="58092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2"/>
            <a:endCxn id="4" idx="6"/>
          </p:cNvCxnSpPr>
          <p:nvPr/>
        </p:nvCxnSpPr>
        <p:spPr>
          <a:xfrm flipH="1">
            <a:off x="3256090" y="3715242"/>
            <a:ext cx="796759" cy="1351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  <a:endCxn id="18" idx="0"/>
          </p:cNvCxnSpPr>
          <p:nvPr/>
        </p:nvCxnSpPr>
        <p:spPr>
          <a:xfrm>
            <a:off x="4339939" y="2911771"/>
            <a:ext cx="3375" cy="513006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745863" y="5747582"/>
            <a:ext cx="580929" cy="58092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299768" y="5945669"/>
            <a:ext cx="84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21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07907" y="2459036"/>
            <a:ext cx="914400" cy="452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</a:t>
            </a:r>
          </a:p>
        </p:txBody>
      </p:sp>
      <p:cxnSp>
        <p:nvCxnSpPr>
          <p:cNvPr id="26" name="Straight Connector 25"/>
          <p:cNvCxnSpPr>
            <a:stCxn id="24" idx="1"/>
          </p:cNvCxnSpPr>
          <p:nvPr/>
        </p:nvCxnSpPr>
        <p:spPr>
          <a:xfrm flipH="1">
            <a:off x="4804390" y="2685404"/>
            <a:ext cx="503517" cy="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52849" y="1956819"/>
            <a:ext cx="1033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v2 f13…</a:t>
            </a:r>
            <a:endParaRPr lang="en-US" sz="2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Global View</a:t>
            </a:r>
          </a:p>
        </p:txBody>
      </p:sp>
      <p:sp>
        <p:nvSpPr>
          <p:cNvPr id="4" name="Oval 3"/>
          <p:cNvSpPr/>
          <p:nvPr/>
        </p:nvSpPr>
        <p:spPr>
          <a:xfrm>
            <a:off x="2675161" y="3438287"/>
            <a:ext cx="580929" cy="58092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2213" y="3384247"/>
            <a:ext cx="991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Global</a:t>
            </a:r>
          </a:p>
          <a:p>
            <a:pPr algn="ctr"/>
            <a:r>
              <a:rPr lang="en-US" sz="2400" dirty="0" smtClean="0"/>
              <a:t>View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24789" y="3990896"/>
            <a:ext cx="1082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v0 ab1…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105997" y="2348932"/>
            <a:ext cx="1063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Client1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882739" y="2459036"/>
            <a:ext cx="914400" cy="452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Prev</a:t>
            </a:r>
            <a:endParaRPr lang="en-US" sz="20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400970" y="4581157"/>
            <a:ext cx="914400" cy="452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Prev</a:t>
            </a:r>
            <a:endParaRPr lang="en-US" sz="20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5408603" y="5294847"/>
            <a:ext cx="914400" cy="452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42213" y="4571960"/>
            <a:ext cx="1063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Client2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393987" y="3977386"/>
            <a:ext cx="1034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v1 c10…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944687" y="3977386"/>
            <a:ext cx="1060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v2 7b3…</a:t>
            </a:r>
            <a:endParaRPr lang="en-US" sz="2000" dirty="0"/>
          </a:p>
        </p:txBody>
      </p:sp>
      <p:sp>
        <p:nvSpPr>
          <p:cNvPr id="18" name="Oval 17"/>
          <p:cNvSpPr/>
          <p:nvPr/>
        </p:nvSpPr>
        <p:spPr>
          <a:xfrm>
            <a:off x="4052849" y="3424777"/>
            <a:ext cx="580929" cy="580929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2"/>
            <a:endCxn id="4" idx="6"/>
          </p:cNvCxnSpPr>
          <p:nvPr/>
        </p:nvCxnSpPr>
        <p:spPr>
          <a:xfrm flipH="1">
            <a:off x="3256090" y="3715242"/>
            <a:ext cx="796759" cy="1351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  <a:endCxn id="18" idx="0"/>
          </p:cNvCxnSpPr>
          <p:nvPr/>
        </p:nvCxnSpPr>
        <p:spPr>
          <a:xfrm>
            <a:off x="4339939" y="2911771"/>
            <a:ext cx="3375" cy="513006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745863" y="5747582"/>
            <a:ext cx="580929" cy="58092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299768" y="5945669"/>
            <a:ext cx="84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552849" y="3409967"/>
            <a:ext cx="580929" cy="58092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4" idx="2"/>
          </p:cNvCxnSpPr>
          <p:nvPr/>
        </p:nvCxnSpPr>
        <p:spPr>
          <a:xfrm flipH="1">
            <a:off x="4633779" y="3700432"/>
            <a:ext cx="919070" cy="1481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0"/>
            <a:endCxn id="24" idx="4"/>
          </p:cNvCxnSpPr>
          <p:nvPr/>
        </p:nvCxnSpPr>
        <p:spPr>
          <a:xfrm flipH="1" flipV="1">
            <a:off x="5843314" y="3990896"/>
            <a:ext cx="14856" cy="590261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0"/>
            <a:endCxn id="16" idx="2"/>
          </p:cNvCxnSpPr>
          <p:nvPr/>
        </p:nvCxnSpPr>
        <p:spPr>
          <a:xfrm flipH="1" flipV="1">
            <a:off x="5858170" y="5033892"/>
            <a:ext cx="7633" cy="260955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22</a:t>
            </a:fld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07907" y="2459036"/>
            <a:ext cx="914400" cy="452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</a:t>
            </a:r>
          </a:p>
        </p:txBody>
      </p:sp>
      <p:cxnSp>
        <p:nvCxnSpPr>
          <p:cNvPr id="33" name="Straight Connector 32"/>
          <p:cNvCxnSpPr>
            <a:stCxn id="29" idx="1"/>
          </p:cNvCxnSpPr>
          <p:nvPr/>
        </p:nvCxnSpPr>
        <p:spPr>
          <a:xfrm flipH="1">
            <a:off x="4804390" y="2685404"/>
            <a:ext cx="503517" cy="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52849" y="1956819"/>
            <a:ext cx="1033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v2 f13…</a:t>
            </a:r>
            <a:endParaRPr lang="en-US" sz="2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Global View</a:t>
            </a:r>
          </a:p>
        </p:txBody>
      </p:sp>
      <p:sp>
        <p:nvSpPr>
          <p:cNvPr id="4" name="Oval 3"/>
          <p:cNvSpPr/>
          <p:nvPr/>
        </p:nvSpPr>
        <p:spPr>
          <a:xfrm>
            <a:off x="2675161" y="3438287"/>
            <a:ext cx="580929" cy="58092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2213" y="3384247"/>
            <a:ext cx="991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Global</a:t>
            </a:r>
          </a:p>
          <a:p>
            <a:pPr algn="ctr"/>
            <a:r>
              <a:rPr lang="en-US" sz="2400" dirty="0" smtClean="0"/>
              <a:t>View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24789" y="3990896"/>
            <a:ext cx="1082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v0 ab1…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105997" y="2348932"/>
            <a:ext cx="1063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Client1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86114" y="2466163"/>
            <a:ext cx="914400" cy="452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Prev</a:t>
            </a:r>
            <a:endParaRPr lang="en-US" sz="20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400970" y="4581157"/>
            <a:ext cx="914400" cy="452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Prev</a:t>
            </a:r>
            <a:endParaRPr lang="en-US" sz="20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5408603" y="5294847"/>
            <a:ext cx="914400" cy="452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42213" y="4571960"/>
            <a:ext cx="1063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Client2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393987" y="3977386"/>
            <a:ext cx="1034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v1 c10…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944687" y="3977386"/>
            <a:ext cx="1060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v2 7b3…</a:t>
            </a:r>
            <a:endParaRPr lang="en-US" sz="2000" dirty="0"/>
          </a:p>
        </p:txBody>
      </p:sp>
      <p:sp>
        <p:nvSpPr>
          <p:cNvPr id="18" name="Oval 17"/>
          <p:cNvSpPr/>
          <p:nvPr/>
        </p:nvSpPr>
        <p:spPr>
          <a:xfrm>
            <a:off x="4052849" y="3424777"/>
            <a:ext cx="580929" cy="580929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2"/>
            <a:endCxn id="4" idx="6"/>
          </p:cNvCxnSpPr>
          <p:nvPr/>
        </p:nvCxnSpPr>
        <p:spPr>
          <a:xfrm flipH="1">
            <a:off x="3256090" y="3715242"/>
            <a:ext cx="796759" cy="1351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>
            <a:off x="5843314" y="2918898"/>
            <a:ext cx="3375" cy="513006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745863" y="5747582"/>
            <a:ext cx="580929" cy="58092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299768" y="5945669"/>
            <a:ext cx="84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552849" y="3409967"/>
            <a:ext cx="580929" cy="58092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4" idx="2"/>
          </p:cNvCxnSpPr>
          <p:nvPr/>
        </p:nvCxnSpPr>
        <p:spPr>
          <a:xfrm flipH="1">
            <a:off x="4633779" y="3700432"/>
            <a:ext cx="919070" cy="1481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0"/>
            <a:endCxn id="24" idx="4"/>
          </p:cNvCxnSpPr>
          <p:nvPr/>
        </p:nvCxnSpPr>
        <p:spPr>
          <a:xfrm flipH="1" flipV="1">
            <a:off x="5843314" y="3990896"/>
            <a:ext cx="14856" cy="590261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0"/>
            <a:endCxn id="16" idx="2"/>
          </p:cNvCxnSpPr>
          <p:nvPr/>
        </p:nvCxnSpPr>
        <p:spPr>
          <a:xfrm flipH="1" flipV="1">
            <a:off x="5858170" y="5033892"/>
            <a:ext cx="7633" cy="260955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23</a:t>
            </a:fld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814372" y="2451118"/>
            <a:ext cx="914400" cy="452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</a:t>
            </a:r>
          </a:p>
        </p:txBody>
      </p:sp>
      <p:cxnSp>
        <p:nvCxnSpPr>
          <p:cNvPr id="33" name="Straight Connector 32"/>
          <p:cNvCxnSpPr>
            <a:stCxn id="29" idx="1"/>
          </p:cNvCxnSpPr>
          <p:nvPr/>
        </p:nvCxnSpPr>
        <p:spPr>
          <a:xfrm flipH="1">
            <a:off x="6310855" y="2677486"/>
            <a:ext cx="503517" cy="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59314" y="1948901"/>
            <a:ext cx="1078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v3 a31…</a:t>
            </a:r>
            <a:endParaRPr lang="en-US" sz="2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58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Update of Global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7761"/>
            <a:ext cx="8229600" cy="1904906"/>
          </a:xfrm>
        </p:spPr>
        <p:txBody>
          <a:bodyPr>
            <a:normAutofit/>
          </a:bodyPr>
          <a:lstStyle/>
          <a:p>
            <a:r>
              <a:rPr lang="en-US" dirty="0" smtClean="0"/>
              <a:t>Need to handle concurrent updates, unavailable services based on existing APIs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08362" y="3103824"/>
            <a:ext cx="2239160" cy="640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MetaSync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1361851" y="1540137"/>
            <a:ext cx="1770805" cy="8781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Dropbox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000881" y="3103824"/>
            <a:ext cx="2239160" cy="640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MetaSync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3642570" y="1540137"/>
            <a:ext cx="1770805" cy="8781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Google</a:t>
            </a:r>
          </a:p>
          <a:p>
            <a:pPr algn="ctr"/>
            <a:r>
              <a:rPr lang="en-US" sz="2400" dirty="0" smtClean="0"/>
              <a:t>Drive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5855420" y="1532474"/>
            <a:ext cx="2035705" cy="8781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OneDrive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4" idx="0"/>
            <a:endCxn id="5" idx="4"/>
          </p:cNvCxnSpPr>
          <p:nvPr/>
        </p:nvCxnSpPr>
        <p:spPr>
          <a:xfrm flipH="1" flipV="1">
            <a:off x="2247254" y="2418286"/>
            <a:ext cx="680688" cy="68553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  <a:endCxn id="5" idx="4"/>
          </p:cNvCxnSpPr>
          <p:nvPr/>
        </p:nvCxnSpPr>
        <p:spPr>
          <a:xfrm flipH="1" flipV="1">
            <a:off x="2247254" y="2418286"/>
            <a:ext cx="3873207" cy="68553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0"/>
            <a:endCxn id="7" idx="4"/>
          </p:cNvCxnSpPr>
          <p:nvPr/>
        </p:nvCxnSpPr>
        <p:spPr>
          <a:xfrm flipV="1">
            <a:off x="2927942" y="2418286"/>
            <a:ext cx="1600031" cy="68553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0"/>
            <a:endCxn id="8" idx="4"/>
          </p:cNvCxnSpPr>
          <p:nvPr/>
        </p:nvCxnSpPr>
        <p:spPr>
          <a:xfrm flipV="1">
            <a:off x="2927942" y="2410623"/>
            <a:ext cx="3945331" cy="69320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0"/>
            <a:endCxn id="7" idx="4"/>
          </p:cNvCxnSpPr>
          <p:nvPr/>
        </p:nvCxnSpPr>
        <p:spPr>
          <a:xfrm flipH="1" flipV="1">
            <a:off x="4527973" y="2418286"/>
            <a:ext cx="1592488" cy="68553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0"/>
            <a:endCxn id="8" idx="4"/>
          </p:cNvCxnSpPr>
          <p:nvPr/>
        </p:nvCxnSpPr>
        <p:spPr>
          <a:xfrm flipV="1">
            <a:off x="6120461" y="2410623"/>
            <a:ext cx="752812" cy="69320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37494" y="3664691"/>
            <a:ext cx="1560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root= f12…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67013" y="3642456"/>
            <a:ext cx="1628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root= b05…</a:t>
            </a:r>
          </a:p>
        </p:txBody>
      </p:sp>
      <p:cxnSp>
        <p:nvCxnSpPr>
          <p:cNvPr id="29" name="Straight Arrow Connector 28"/>
          <p:cNvCxnSpPr>
            <a:stCxn id="7" idx="2"/>
            <a:endCxn id="5" idx="6"/>
          </p:cNvCxnSpPr>
          <p:nvPr/>
        </p:nvCxnSpPr>
        <p:spPr>
          <a:xfrm flipH="1">
            <a:off x="3132656" y="1979212"/>
            <a:ext cx="50991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7" idx="6"/>
          </p:cNvCxnSpPr>
          <p:nvPr/>
        </p:nvCxnSpPr>
        <p:spPr>
          <a:xfrm flipH="1">
            <a:off x="5413375" y="1971549"/>
            <a:ext cx="442045" cy="76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1"/>
            <a:endCxn id="4" idx="3"/>
          </p:cNvCxnSpPr>
          <p:nvPr/>
        </p:nvCxnSpPr>
        <p:spPr>
          <a:xfrm flipH="1">
            <a:off x="4047522" y="3424273"/>
            <a:ext cx="95335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ross 39"/>
          <p:cNvSpPr/>
          <p:nvPr/>
        </p:nvSpPr>
        <p:spPr>
          <a:xfrm rot="2449339">
            <a:off x="3065368" y="1669235"/>
            <a:ext cx="640054" cy="658624"/>
          </a:xfrm>
          <a:prstGeom prst="plus">
            <a:avLst>
              <a:gd name="adj" fmla="val 3829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449339">
            <a:off x="5310385" y="1622901"/>
            <a:ext cx="640054" cy="658624"/>
          </a:xfrm>
          <a:prstGeom prst="plus">
            <a:avLst>
              <a:gd name="adj" fmla="val 3829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/>
          <p:cNvSpPr/>
          <p:nvPr/>
        </p:nvSpPr>
        <p:spPr>
          <a:xfrm rot="2449339">
            <a:off x="4184949" y="3094960"/>
            <a:ext cx="640054" cy="658624"/>
          </a:xfrm>
          <a:prstGeom prst="plus">
            <a:avLst>
              <a:gd name="adj" fmla="val 3829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71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Multi-round </a:t>
            </a:r>
            <a:r>
              <a:rPr lang="en-US" dirty="0" smtClean="0"/>
              <a:t>non</a:t>
            </a:r>
            <a:r>
              <a:rPr lang="en-US" dirty="0" smtClean="0"/>
              <a:t>-blocking consensus </a:t>
            </a:r>
            <a:r>
              <a:rPr lang="en-US" dirty="0" smtClean="0"/>
              <a:t>algorithm</a:t>
            </a:r>
            <a:endParaRPr lang="en-US" dirty="0" smtClean="0"/>
          </a:p>
          <a:p>
            <a:pPr lvl="1"/>
            <a:r>
              <a:rPr lang="en-US" dirty="0" smtClean="0"/>
              <a:t>Safe regardless of failures</a:t>
            </a:r>
          </a:p>
          <a:p>
            <a:pPr lvl="1"/>
            <a:r>
              <a:rPr lang="en-US" dirty="0" smtClean="0"/>
              <a:t>Progress if majority is alive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962858" y="3897809"/>
            <a:ext cx="3290803" cy="2563553"/>
            <a:chOff x="2297022" y="3914774"/>
            <a:chExt cx="3290803" cy="2563553"/>
          </a:xfrm>
        </p:grpSpPr>
        <p:sp>
          <p:nvSpPr>
            <p:cNvPr id="4" name="Oval 3"/>
            <p:cNvSpPr/>
            <p:nvPr/>
          </p:nvSpPr>
          <p:spPr>
            <a:xfrm>
              <a:off x="2496672" y="3992072"/>
              <a:ext cx="459395" cy="4593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96672" y="4874011"/>
              <a:ext cx="459395" cy="4593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608260" y="3914774"/>
              <a:ext cx="459395" cy="459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608260" y="4756183"/>
              <a:ext cx="459395" cy="459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608260" y="5553271"/>
              <a:ext cx="459395" cy="459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97022" y="5981200"/>
              <a:ext cx="13180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Proposer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77250" y="6016662"/>
              <a:ext cx="13105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Acceptor</a:t>
              </a:r>
              <a:endParaRPr lang="en-US" sz="2400" dirty="0"/>
            </a:p>
          </p:txBody>
        </p:sp>
        <p:cxnSp>
          <p:nvCxnSpPr>
            <p:cNvPr id="14" name="Straight Arrow Connector 13"/>
            <p:cNvCxnSpPr>
              <a:stCxn id="5" idx="6"/>
              <a:endCxn id="7" idx="2"/>
            </p:cNvCxnSpPr>
            <p:nvPr/>
          </p:nvCxnSpPr>
          <p:spPr>
            <a:xfrm flipV="1">
              <a:off x="2956067" y="4144472"/>
              <a:ext cx="1652193" cy="95923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6"/>
              <a:endCxn id="9" idx="2"/>
            </p:cNvCxnSpPr>
            <p:nvPr/>
          </p:nvCxnSpPr>
          <p:spPr>
            <a:xfrm flipV="1">
              <a:off x="2956067" y="4985881"/>
              <a:ext cx="1652193" cy="1178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6"/>
              <a:endCxn id="10" idx="2"/>
            </p:cNvCxnSpPr>
            <p:nvPr/>
          </p:nvCxnSpPr>
          <p:spPr>
            <a:xfrm>
              <a:off x="2956067" y="5103709"/>
              <a:ext cx="1652193" cy="67926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25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Metasync</a:t>
            </a:r>
            <a:r>
              <a:rPr lang="en-US" dirty="0" smtClean="0"/>
              <a:t>: Simulate </a:t>
            </a:r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an </a:t>
            </a:r>
            <a:r>
              <a:rPr lang="en-US" i="1" dirty="0" smtClean="0"/>
              <a:t>append-only </a:t>
            </a:r>
            <a:r>
              <a:rPr lang="en-US" i="1" dirty="0" smtClean="0"/>
              <a:t>list</a:t>
            </a:r>
            <a:r>
              <a:rPr lang="en-US" dirty="0" smtClean="0"/>
              <a:t> </a:t>
            </a:r>
            <a:r>
              <a:rPr lang="en-US" dirty="0" smtClean="0"/>
              <a:t>to log </a:t>
            </a:r>
            <a:r>
              <a:rPr lang="en-US" b="1" dirty="0" err="1" smtClean="0"/>
              <a:t>Paxos</a:t>
            </a:r>
            <a:r>
              <a:rPr lang="en-US" b="1" dirty="0" smtClean="0"/>
              <a:t> messages</a:t>
            </a:r>
            <a:r>
              <a:rPr lang="en-US" b="1" i="1" dirty="0" smtClean="0"/>
              <a:t> </a:t>
            </a:r>
          </a:p>
          <a:p>
            <a:pPr lvl="1"/>
            <a:r>
              <a:rPr lang="en-US" dirty="0" smtClean="0"/>
              <a:t>Client sends normal </a:t>
            </a:r>
            <a:r>
              <a:rPr lang="en-US" dirty="0" err="1"/>
              <a:t>P</a:t>
            </a:r>
            <a:r>
              <a:rPr lang="en-US" dirty="0" err="1" smtClean="0"/>
              <a:t>axos</a:t>
            </a:r>
            <a:r>
              <a:rPr lang="en-US" dirty="0" smtClean="0"/>
              <a:t> messages</a:t>
            </a:r>
          </a:p>
          <a:p>
            <a:pPr lvl="1"/>
            <a:r>
              <a:rPr lang="en-US" dirty="0" smtClean="0"/>
              <a:t>Upon </a:t>
            </a:r>
            <a:r>
              <a:rPr lang="en-US" dirty="0" smtClean="0"/>
              <a:t>arrival of message, service appends it into a list</a:t>
            </a:r>
          </a:p>
          <a:p>
            <a:pPr lvl="1"/>
            <a:r>
              <a:rPr lang="en-US" dirty="0" smtClean="0"/>
              <a:t>Client can fetch a list of the ordered messages</a:t>
            </a:r>
          </a:p>
          <a:p>
            <a:endParaRPr lang="en-US" dirty="0"/>
          </a:p>
          <a:p>
            <a:r>
              <a:rPr lang="en-US" dirty="0" smtClean="0"/>
              <a:t>Each service provider has APIs to build </a:t>
            </a:r>
            <a:r>
              <a:rPr lang="en-US" dirty="0" smtClean="0"/>
              <a:t>append-only list</a:t>
            </a:r>
            <a:endParaRPr lang="en-US" dirty="0" smtClean="0"/>
          </a:p>
          <a:p>
            <a:pPr lvl="1"/>
            <a:r>
              <a:rPr lang="en-US" dirty="0" smtClean="0"/>
              <a:t>Google Drive, </a:t>
            </a:r>
            <a:r>
              <a:rPr lang="en-US" dirty="0" err="1" smtClean="0"/>
              <a:t>OneDrive</a:t>
            </a:r>
            <a:r>
              <a:rPr lang="en-US" dirty="0" smtClean="0"/>
              <a:t>, Box: Comments on a file</a:t>
            </a:r>
          </a:p>
          <a:p>
            <a:pPr lvl="1"/>
            <a:r>
              <a:rPr lang="en-US" dirty="0" err="1" smtClean="0"/>
              <a:t>Dropbox</a:t>
            </a:r>
            <a:r>
              <a:rPr lang="en-US" dirty="0" smtClean="0"/>
              <a:t>: Revision list of a file</a:t>
            </a:r>
          </a:p>
          <a:p>
            <a:pPr lvl="1"/>
            <a:r>
              <a:rPr lang="en-US" dirty="0" err="1" smtClean="0"/>
              <a:t>Baidu</a:t>
            </a:r>
            <a:r>
              <a:rPr lang="en-US" dirty="0" smtClean="0"/>
              <a:t>: Files in a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1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Metasync</a:t>
            </a:r>
            <a:r>
              <a:rPr lang="en-US" dirty="0" smtClean="0"/>
              <a:t>: </a:t>
            </a:r>
            <a:r>
              <a:rPr lang="en-US" dirty="0" smtClean="0"/>
              <a:t>Passive </a:t>
            </a:r>
            <a:r>
              <a:rPr lang="en-US" dirty="0" err="1" smtClean="0"/>
              <a:t>Paxos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pPaxos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712"/>
            <a:ext cx="8229600" cy="1628684"/>
          </a:xfrm>
        </p:spPr>
        <p:txBody>
          <a:bodyPr>
            <a:normAutofit/>
          </a:bodyPr>
          <a:lstStyle/>
          <a:p>
            <a:r>
              <a:rPr lang="en-US" dirty="0" smtClean="0"/>
              <a:t>Backend services work as passive </a:t>
            </a:r>
            <a:r>
              <a:rPr lang="en-US" dirty="0" smtClean="0"/>
              <a:t>acceptor</a:t>
            </a:r>
            <a:endParaRPr lang="en-US" dirty="0" smtClean="0"/>
          </a:p>
          <a:p>
            <a:r>
              <a:rPr lang="en-US" dirty="0" smtClean="0"/>
              <a:t>Acceptor decisions are delegated to </a:t>
            </a:r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98306" y="3724100"/>
            <a:ext cx="459395" cy="45939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98306" y="4606039"/>
            <a:ext cx="459395" cy="45939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09894" y="3646802"/>
            <a:ext cx="459395" cy="459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09894" y="4488211"/>
            <a:ext cx="459395" cy="459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09894" y="5285299"/>
            <a:ext cx="459395" cy="459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68959" y="6061326"/>
            <a:ext cx="102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724234" y="6059012"/>
            <a:ext cx="3235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Passive</a:t>
            </a:r>
            <a:r>
              <a:rPr lang="en-US" sz="2400" dirty="0" smtClean="0"/>
              <a:t> Storage Services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5219163" y="3646802"/>
            <a:ext cx="307010" cy="45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11113" y="3646802"/>
            <a:ext cx="307010" cy="45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17018" y="3648589"/>
            <a:ext cx="307010" cy="459395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216954" y="4486424"/>
            <a:ext cx="307010" cy="45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22859" y="4488211"/>
            <a:ext cx="307010" cy="45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29869" y="4488211"/>
            <a:ext cx="307010" cy="459395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16954" y="5275346"/>
            <a:ext cx="307010" cy="45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22859" y="5277133"/>
            <a:ext cx="307010" cy="45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829869" y="5277133"/>
            <a:ext cx="307010" cy="459395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719333" y="3111773"/>
            <a:ext cx="140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root = 1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970524" y="3481105"/>
            <a:ext cx="166355" cy="3709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122924" y="3648589"/>
            <a:ext cx="307010" cy="4593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038810" y="4026743"/>
            <a:ext cx="140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root = 2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896083" y="5174623"/>
            <a:ext cx="1210771" cy="461182"/>
            <a:chOff x="6257671" y="4944032"/>
            <a:chExt cx="1210771" cy="461182"/>
          </a:xfrm>
        </p:grpSpPr>
        <p:sp>
          <p:nvSpPr>
            <p:cNvPr id="38" name="Rectangle 37"/>
            <p:cNvSpPr/>
            <p:nvPr/>
          </p:nvSpPr>
          <p:spPr>
            <a:xfrm>
              <a:off x="6257671" y="4944032"/>
              <a:ext cx="307010" cy="4593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49621" y="4944032"/>
              <a:ext cx="307010" cy="4593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855526" y="4945819"/>
              <a:ext cx="307010" cy="459395"/>
            </a:xfrm>
            <a:prstGeom prst="rect">
              <a:avLst/>
            </a:prstGeom>
            <a:solidFill>
              <a:srgbClr val="A6A6A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61432" y="4945819"/>
              <a:ext cx="307010" cy="45939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632192" y="4795149"/>
            <a:ext cx="185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Accepted root =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47046" y="4247203"/>
            <a:ext cx="40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077262" y="3462136"/>
            <a:ext cx="40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077262" y="5100633"/>
            <a:ext cx="40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87571" y="5215081"/>
            <a:ext cx="102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fetch(S1)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27</a:t>
            </a:fld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883996" y="5704209"/>
            <a:ext cx="307010" cy="45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189901" y="5705996"/>
            <a:ext cx="307010" cy="45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496911" y="5705996"/>
            <a:ext cx="307010" cy="459395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04735" y="5710372"/>
            <a:ext cx="102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fetch(</a:t>
            </a:r>
            <a:r>
              <a:rPr lang="en-US" dirty="0" smtClean="0"/>
              <a:t>S2)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5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3" grpId="0" animBg="1"/>
      <p:bldP spid="24" grpId="0"/>
      <p:bldP spid="31" grpId="0" animBg="1"/>
      <p:bldP spid="32" grpId="0"/>
      <p:bldP spid="44" grpId="0"/>
      <p:bldP spid="47" grpId="0"/>
      <p:bldP spid="35" grpId="0" animBg="1"/>
      <p:bldP spid="36" grpId="0" animBg="1"/>
      <p:bldP spid="37" grpId="0" animBg="1"/>
      <p:bldP spid="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vs. Disk </a:t>
            </a:r>
            <a:r>
              <a:rPr lang="en-US" dirty="0" err="1" smtClean="0"/>
              <a:t>Paxos</a:t>
            </a:r>
            <a:r>
              <a:rPr lang="en-US" dirty="0" smtClean="0"/>
              <a:t> vs. </a:t>
            </a:r>
            <a:r>
              <a:rPr lang="en-US" dirty="0" err="1" smtClean="0"/>
              <a:t>pPaxos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85635"/>
          </a:xfrm>
        </p:spPr>
        <p:txBody>
          <a:bodyPr/>
          <a:lstStyle/>
          <a:p>
            <a:r>
              <a:rPr lang="en-US" dirty="0" smtClean="0"/>
              <a:t>Disk </a:t>
            </a:r>
            <a:r>
              <a:rPr lang="en-US" dirty="0" err="1" smtClean="0"/>
              <a:t>Paxos</a:t>
            </a:r>
            <a:r>
              <a:rPr lang="en-US" dirty="0" smtClean="0"/>
              <a:t>: maintains a block per client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1726" y="4593390"/>
            <a:ext cx="1270094" cy="5268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Proposer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1521726" y="2766580"/>
            <a:ext cx="1270094" cy="8405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Acceptor</a:t>
            </a:r>
          </a:p>
          <a:p>
            <a:pPr algn="ctr"/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197459" y="3526140"/>
            <a:ext cx="1524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computation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035174" y="3607164"/>
            <a:ext cx="0" cy="9862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40033" y="3607164"/>
            <a:ext cx="0" cy="9862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1204" y="4012462"/>
            <a:ext cx="95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26521" y="4017025"/>
            <a:ext cx="82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61490" y="5380277"/>
            <a:ext cx="930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Paxos</a:t>
            </a:r>
            <a:endParaRPr lang="en-US" sz="24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4141065" y="4593885"/>
            <a:ext cx="1270094" cy="5268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Proposer</a:t>
            </a:r>
            <a:endParaRPr lang="en-US" sz="2000" dirty="0"/>
          </a:p>
        </p:txBody>
      </p:sp>
      <p:sp>
        <p:nvSpPr>
          <p:cNvPr id="25" name="Rounded Rectangle 24"/>
          <p:cNvSpPr/>
          <p:nvPr/>
        </p:nvSpPr>
        <p:spPr>
          <a:xfrm>
            <a:off x="3934008" y="2767075"/>
            <a:ext cx="1648459" cy="8405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Acceptor</a:t>
            </a:r>
          </a:p>
          <a:p>
            <a:pPr algn="ctr"/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969009" y="3554149"/>
            <a:ext cx="1330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disk blocks</a:t>
            </a:r>
            <a:endParaRPr lang="en-US" sz="2000" dirty="0"/>
          </a:p>
        </p:txBody>
      </p:sp>
      <p:cxnSp>
        <p:nvCxnSpPr>
          <p:cNvPr id="28" name="Straight Arrow Connector 27"/>
          <p:cNvCxnSpPr>
            <a:endCxn id="33" idx="2"/>
          </p:cNvCxnSpPr>
          <p:nvPr/>
        </p:nvCxnSpPr>
        <p:spPr>
          <a:xfrm flipH="1" flipV="1">
            <a:off x="4189241" y="3549401"/>
            <a:ext cx="258216" cy="104448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4" idx="2"/>
          </p:cNvCxnSpPr>
          <p:nvPr/>
        </p:nvCxnSpPr>
        <p:spPr>
          <a:xfrm flipV="1">
            <a:off x="4581915" y="3555276"/>
            <a:ext cx="0" cy="1038114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95465" y="4033292"/>
            <a:ext cx="95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33545" y="404662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042714" y="5380277"/>
            <a:ext cx="1539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Disk </a:t>
            </a:r>
            <a:r>
              <a:rPr lang="en-US" sz="2400" b="1" dirty="0" err="1" smtClean="0"/>
              <a:t>Paxos</a:t>
            </a:r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4028759" y="3228437"/>
            <a:ext cx="320964" cy="32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421433" y="3234312"/>
            <a:ext cx="320964" cy="320964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97113" y="3233185"/>
            <a:ext cx="320964" cy="320964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111070" y="3157302"/>
            <a:ext cx="312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1" name="Straight Arrow Connector 40"/>
          <p:cNvCxnSpPr>
            <a:endCxn id="35" idx="2"/>
          </p:cNvCxnSpPr>
          <p:nvPr/>
        </p:nvCxnSpPr>
        <p:spPr>
          <a:xfrm flipV="1">
            <a:off x="4721456" y="3554149"/>
            <a:ext cx="236139" cy="1039242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753258" y="4593885"/>
            <a:ext cx="1270094" cy="5268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Proposer</a:t>
            </a:r>
            <a:endParaRPr lang="en-US" sz="2000" dirty="0"/>
          </a:p>
        </p:txBody>
      </p:sp>
      <p:sp>
        <p:nvSpPr>
          <p:cNvPr id="47" name="Rounded Rectangle 46"/>
          <p:cNvSpPr/>
          <p:nvPr/>
        </p:nvSpPr>
        <p:spPr>
          <a:xfrm>
            <a:off x="6546201" y="2767075"/>
            <a:ext cx="1648459" cy="8405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Acceptor</a:t>
            </a:r>
          </a:p>
          <a:p>
            <a:pPr algn="ctr"/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7581202" y="3554149"/>
            <a:ext cx="152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append-only</a:t>
            </a:r>
            <a:endParaRPr lang="en-US" sz="2000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0227" y="3555276"/>
            <a:ext cx="0" cy="10525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353486" y="3555276"/>
            <a:ext cx="0" cy="1038114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25969" y="4059952"/>
            <a:ext cx="95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54590" y="4059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841755" y="5380277"/>
            <a:ext cx="1095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pPaxos</a:t>
            </a:r>
            <a:endParaRPr lang="en-US" sz="2400" b="1" dirty="0"/>
          </a:p>
        </p:txBody>
      </p:sp>
      <p:sp>
        <p:nvSpPr>
          <p:cNvPr id="54" name="Rectangle 53"/>
          <p:cNvSpPr/>
          <p:nvPr/>
        </p:nvSpPr>
        <p:spPr>
          <a:xfrm>
            <a:off x="6712662" y="3205176"/>
            <a:ext cx="320964" cy="32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033626" y="3206398"/>
            <a:ext cx="320964" cy="320964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353486" y="3205271"/>
            <a:ext cx="320964" cy="320964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659391" y="3204144"/>
            <a:ext cx="320964" cy="320964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>
            <a:off x="6603155" y="3200523"/>
            <a:ext cx="187234" cy="0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616005" y="3534364"/>
            <a:ext cx="187234" cy="0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82989" y="2088590"/>
            <a:ext cx="21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Gafni</a:t>
            </a:r>
            <a:r>
              <a:rPr lang="en-US" dirty="0" smtClean="0"/>
              <a:t> &amp; </a:t>
            </a:r>
            <a:r>
              <a:rPr lang="en-US" dirty="0" err="1" smtClean="0"/>
              <a:t>Lamport</a:t>
            </a:r>
            <a:r>
              <a:rPr lang="en-US" dirty="0" smtClean="0"/>
              <a:t> ’02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95252" y="5841942"/>
            <a:ext cx="224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Requires acceptor API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76811" y="6179008"/>
            <a:ext cx="220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O(clients x acceptors)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99479" y="6179008"/>
            <a:ext cx="138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O(acceptors)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12662" y="6179008"/>
            <a:ext cx="138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O(acceptors)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381560" y="6356350"/>
            <a:ext cx="2133600" cy="365125"/>
          </a:xfrm>
        </p:spPr>
        <p:txBody>
          <a:bodyPr/>
          <a:lstStyle/>
          <a:p>
            <a:fld id="{87DD2731-7A69-ED44-8CC7-3CB0C046D1AA}" type="slidenum">
              <a:rPr lang="en-US" smtClean="0"/>
              <a:t>28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54629" y="5841942"/>
            <a:ext cx="0" cy="706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0293" y="5841942"/>
            <a:ext cx="87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40293" y="617168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</a:t>
            </a:r>
            <a:r>
              <a:rPr lang="en-US" dirty="0" err="1" smtClean="0"/>
              <a:t>msgs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23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Design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15016" y="1819145"/>
            <a:ext cx="6742306" cy="2499346"/>
            <a:chOff x="257501" y="2620934"/>
            <a:chExt cx="6742306" cy="2499346"/>
          </a:xfrm>
        </p:grpSpPr>
        <p:sp>
          <p:nvSpPr>
            <p:cNvPr id="4" name="Rectangle 3"/>
            <p:cNvSpPr/>
            <p:nvPr/>
          </p:nvSpPr>
          <p:spPr>
            <a:xfrm>
              <a:off x="257501" y="2620934"/>
              <a:ext cx="6742306" cy="2499346"/>
            </a:xfrm>
            <a:prstGeom prst="rect">
              <a:avLst/>
            </a:prstGeom>
            <a:ln w="381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25453" y="3174669"/>
              <a:ext cx="2239160" cy="11175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Synchronization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428036" y="3174669"/>
              <a:ext cx="2369096" cy="11175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Replication</a:t>
              </a: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22313" y="3174669"/>
              <a:ext cx="1465224" cy="11175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Object</a:t>
              </a:r>
            </a:p>
            <a:p>
              <a:pPr algn="ctr"/>
              <a:r>
                <a:rPr lang="en-US" sz="2400" dirty="0" smtClean="0"/>
                <a:t>Store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8831" y="2641334"/>
              <a:ext cx="1454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MetaSync</a:t>
              </a:r>
              <a:endParaRPr lang="en-US" sz="24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313" y="4399551"/>
              <a:ext cx="6374819" cy="54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Backend abstractions</a:t>
              </a:r>
              <a:endParaRPr lang="en-US" sz="2400" dirty="0"/>
            </a:p>
          </p:txBody>
        </p:sp>
      </p:grpSp>
      <p:sp>
        <p:nvSpPr>
          <p:cNvPr id="12" name="Can 11"/>
          <p:cNvSpPr/>
          <p:nvPr/>
        </p:nvSpPr>
        <p:spPr>
          <a:xfrm>
            <a:off x="7691590" y="2589214"/>
            <a:ext cx="1175512" cy="124291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49169" y="3850116"/>
            <a:ext cx="185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Local Storage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730273" y="4831869"/>
            <a:ext cx="1770805" cy="8781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Dropbox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2881440" y="4831869"/>
            <a:ext cx="1770805" cy="8781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Google</a:t>
            </a:r>
          </a:p>
          <a:p>
            <a:pPr algn="ctr"/>
            <a:r>
              <a:rPr lang="en-US" sz="2400" dirty="0" smtClean="0"/>
              <a:t>Drive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5022396" y="4831869"/>
            <a:ext cx="2035705" cy="8781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OneDrive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endCxn id="12" idx="2"/>
          </p:cNvCxnSpPr>
          <p:nvPr/>
        </p:nvCxnSpPr>
        <p:spPr>
          <a:xfrm>
            <a:off x="7057322" y="3210673"/>
            <a:ext cx="63426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0"/>
          </p:cNvCxnSpPr>
          <p:nvPr/>
        </p:nvCxnSpPr>
        <p:spPr>
          <a:xfrm flipH="1" flipV="1">
            <a:off x="1605074" y="4142862"/>
            <a:ext cx="10602" cy="68900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743684" y="4142862"/>
            <a:ext cx="10602" cy="68900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963365" y="4142862"/>
            <a:ext cx="10602" cy="68900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2096" y="4602200"/>
            <a:ext cx="8850122" cy="27020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91590" y="4879021"/>
            <a:ext cx="1199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Remote</a:t>
            </a:r>
          </a:p>
          <a:p>
            <a:r>
              <a:rPr lang="en-US" sz="2400" dirty="0" smtClean="0"/>
              <a:t>Services</a:t>
            </a:r>
            <a:endParaRPr lang="en-US" sz="2400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29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238071" y="1819145"/>
            <a:ext cx="2671374" cy="2300990"/>
            <a:chOff x="126149" y="2503134"/>
            <a:chExt cx="2671374" cy="2300990"/>
          </a:xfrm>
        </p:grpSpPr>
        <p:sp>
          <p:nvSpPr>
            <p:cNvPr id="26" name="Oval 25"/>
            <p:cNvSpPr/>
            <p:nvPr/>
          </p:nvSpPr>
          <p:spPr>
            <a:xfrm>
              <a:off x="328831" y="2503134"/>
              <a:ext cx="2350245" cy="2300990"/>
            </a:xfrm>
            <a:prstGeom prst="ellipse">
              <a:avLst/>
            </a:prstGeom>
            <a:solidFill>
              <a:srgbClr val="FFFF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6149" y="2606919"/>
              <a:ext cx="2671374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3. Replicate objects</a:t>
              </a:r>
              <a:endParaRPr lang="en-US" sz="2400" b="1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6546707" y="3440500"/>
            <a:ext cx="2032000" cy="2032000"/>
            <a:chOff x="6654800" y="4373919"/>
            <a:chExt cx="2032000" cy="20320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4800" y="4373919"/>
              <a:ext cx="2032000" cy="20320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870986" y="5719727"/>
              <a:ext cx="15535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Baidu</a:t>
              </a:r>
              <a:r>
                <a:rPr lang="en-US" sz="2400" dirty="0" smtClean="0"/>
                <a:t>(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2TB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sync service providers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304250" y="1302187"/>
            <a:ext cx="2144528" cy="2232935"/>
            <a:chOff x="5220699" y="2140984"/>
            <a:chExt cx="2144528" cy="223293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0699" y="2140984"/>
              <a:ext cx="2002103" cy="200210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328792" y="3912254"/>
              <a:ext cx="20364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Dropbox</a:t>
              </a:r>
              <a:r>
                <a:rPr lang="en-US" sz="2400" dirty="0"/>
                <a:t> </a:t>
              </a:r>
              <a:r>
                <a:rPr lang="en-US" sz="2400" dirty="0" smtClean="0"/>
                <a:t>(2GB)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46910" y="1599762"/>
            <a:ext cx="2730886" cy="1807991"/>
            <a:chOff x="401871" y="1800128"/>
            <a:chExt cx="2730886" cy="180799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8549" y="1800128"/>
              <a:ext cx="1455775" cy="14557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01871" y="3146454"/>
              <a:ext cx="27308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Google Drive (15GB)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60997" y="3608119"/>
            <a:ext cx="2766653" cy="1864381"/>
            <a:chOff x="1060997" y="3608119"/>
            <a:chExt cx="2766653" cy="186438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12133" y="3608119"/>
              <a:ext cx="1864381" cy="186438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060997" y="5010835"/>
              <a:ext cx="27666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MS </a:t>
              </a:r>
              <a:r>
                <a:rPr lang="en-US" sz="2400" dirty="0" err="1" smtClean="0"/>
                <a:t>OneDrive</a:t>
              </a:r>
              <a:r>
                <a:rPr lang="en-US" sz="2400" dirty="0" smtClean="0"/>
                <a:t> (15GB)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43722" y="4071109"/>
            <a:ext cx="2073104" cy="1441719"/>
            <a:chOff x="4121906" y="4508841"/>
            <a:chExt cx="2073104" cy="144171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43722" y="4508841"/>
              <a:ext cx="1808987" cy="100398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121906" y="5488895"/>
              <a:ext cx="20731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Box.net</a:t>
              </a:r>
              <a:r>
                <a:rPr lang="en-US" sz="2400" dirty="0" smtClean="0"/>
                <a:t> (10GB)</a:t>
              </a:r>
              <a:endParaRPr lang="en-US" sz="24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9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34" y="4928577"/>
            <a:ext cx="3777190" cy="7292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Stable Deterministic Mapping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MetaSync</a:t>
            </a:r>
            <a:r>
              <a:rPr lang="en-US" dirty="0" smtClean="0"/>
              <a:t> replicates objects </a:t>
            </a:r>
            <a:r>
              <a:rPr lang="en-US" dirty="0" smtClean="0"/>
              <a:t>R times across S storage providers (R&lt;S)</a:t>
            </a:r>
            <a:endParaRPr lang="en-US" dirty="0" smtClean="0"/>
          </a:p>
          <a:p>
            <a:r>
              <a:rPr lang="en-US" dirty="0" smtClean="0"/>
              <a:t>Requirements</a:t>
            </a:r>
            <a:endParaRPr lang="en-US" dirty="0" smtClean="0"/>
          </a:p>
          <a:p>
            <a:pPr lvl="1"/>
            <a:r>
              <a:rPr lang="en-US" dirty="0"/>
              <a:t>Share minimal information among services/clients</a:t>
            </a:r>
          </a:p>
          <a:p>
            <a:pPr lvl="1"/>
            <a:r>
              <a:rPr lang="en-US" dirty="0" smtClean="0"/>
              <a:t>Support </a:t>
            </a:r>
            <a:r>
              <a:rPr lang="en-US" dirty="0" smtClean="0"/>
              <a:t>variation in storage </a:t>
            </a:r>
            <a:r>
              <a:rPr lang="en-US" dirty="0" smtClean="0"/>
              <a:t>size</a:t>
            </a:r>
            <a:endParaRPr lang="en-US" dirty="0" smtClean="0"/>
          </a:p>
          <a:p>
            <a:pPr lvl="1"/>
            <a:r>
              <a:rPr lang="en-US" dirty="0" smtClean="0"/>
              <a:t>Minimize realignment upon configuration </a:t>
            </a:r>
            <a:r>
              <a:rPr lang="en-US" dirty="0" smtClean="0"/>
              <a:t>changes</a:t>
            </a:r>
          </a:p>
          <a:p>
            <a:r>
              <a:rPr lang="en-US" dirty="0" smtClean="0"/>
              <a:t>Deterministic mapping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E.g., map(7a1…) = </a:t>
            </a:r>
            <a:r>
              <a:rPr lang="en-US" dirty="0" err="1" smtClean="0"/>
              <a:t>Dropbox</a:t>
            </a:r>
            <a:r>
              <a:rPr lang="en-US" dirty="0" smtClean="0"/>
              <a:t>, Google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2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Prototyped with Python</a:t>
            </a:r>
          </a:p>
          <a:p>
            <a:pPr lvl="1"/>
            <a:r>
              <a:rPr lang="en-US" dirty="0" smtClean="0"/>
              <a:t>~8k lines of code</a:t>
            </a:r>
          </a:p>
          <a:p>
            <a:r>
              <a:rPr lang="en-US" dirty="0" smtClean="0"/>
              <a:t>Currently supports 5 backend services</a:t>
            </a:r>
          </a:p>
          <a:p>
            <a:pPr lvl="1"/>
            <a:r>
              <a:rPr lang="en-US" dirty="0" err="1" smtClean="0"/>
              <a:t>Dropbox</a:t>
            </a:r>
            <a:r>
              <a:rPr lang="en-US" dirty="0" smtClean="0"/>
              <a:t>, Google Drive, </a:t>
            </a:r>
            <a:r>
              <a:rPr lang="en-US" dirty="0" err="1" smtClean="0"/>
              <a:t>OneDrive</a:t>
            </a:r>
            <a:r>
              <a:rPr lang="en-US" dirty="0" smtClean="0"/>
              <a:t>, </a:t>
            </a:r>
            <a:r>
              <a:rPr lang="en-US" dirty="0" err="1" smtClean="0"/>
              <a:t>Box.net</a:t>
            </a:r>
            <a:r>
              <a:rPr lang="en-US" dirty="0" smtClean="0"/>
              <a:t>, </a:t>
            </a:r>
            <a:r>
              <a:rPr lang="en-US" dirty="0" err="1" smtClean="0"/>
              <a:t>Baidu</a:t>
            </a:r>
            <a:endParaRPr lang="en-US" dirty="0" smtClean="0"/>
          </a:p>
          <a:p>
            <a:r>
              <a:rPr lang="en-US" dirty="0" smtClean="0"/>
              <a:t>Two front-end clients</a:t>
            </a:r>
          </a:p>
          <a:p>
            <a:pPr lvl="1"/>
            <a:r>
              <a:rPr lang="en-US" dirty="0" smtClean="0"/>
              <a:t>Command line client </a:t>
            </a:r>
          </a:p>
          <a:p>
            <a:pPr lvl="1"/>
            <a:r>
              <a:rPr lang="en-US" dirty="0" smtClean="0"/>
              <a:t>Sync daemon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26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 smtClean="0"/>
              <a:t>is the end-to-end performance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What’s the performance characteristics of </a:t>
            </a:r>
            <a:r>
              <a:rPr lang="en-US" dirty="0" err="1"/>
              <a:t>pPaxos</a:t>
            </a:r>
            <a:r>
              <a:rPr lang="en-US" dirty="0"/>
              <a:t>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quickly does </a:t>
            </a:r>
            <a:r>
              <a:rPr lang="en-US" dirty="0" err="1" smtClean="0"/>
              <a:t>MetaSync</a:t>
            </a:r>
            <a:r>
              <a:rPr lang="en-US" dirty="0" smtClean="0"/>
              <a:t> reconfigure mappings?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68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 smtClean="0"/>
              <a:t>is the end-to-end performance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What’s the performance characteristics of </a:t>
            </a:r>
            <a:r>
              <a:rPr lang="en-US" dirty="0" err="1"/>
              <a:t>pPaxos</a:t>
            </a:r>
            <a:r>
              <a:rPr lang="en-US" dirty="0"/>
              <a:t>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How quickly does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MetaSync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reconfigure mappings?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73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992436"/>
              </p:ext>
            </p:extLst>
          </p:nvPr>
        </p:nvGraphicFramePr>
        <p:xfrm>
          <a:off x="1204499" y="2456855"/>
          <a:ext cx="6587851" cy="2103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55833"/>
                <a:gridCol w="1097280"/>
                <a:gridCol w="1164365"/>
                <a:gridCol w="1470373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Dropbox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Google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MetaSync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Linux Kernel</a:t>
                      </a:r>
                    </a:p>
                    <a:p>
                      <a:r>
                        <a:rPr lang="en-US" sz="2000" dirty="0" smtClean="0"/>
                        <a:t>920</a:t>
                      </a:r>
                      <a:r>
                        <a:rPr lang="en-US" sz="2000" baseline="0" dirty="0" smtClean="0"/>
                        <a:t> directories </a:t>
                      </a:r>
                    </a:p>
                    <a:p>
                      <a:r>
                        <a:rPr lang="en-US" sz="2000" baseline="0" dirty="0" smtClean="0"/>
                        <a:t>15k files, 166MB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2h 45m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&gt;</a:t>
                      </a:r>
                      <a:r>
                        <a:rPr lang="en-US" sz="2000" baseline="0" dirty="0" smtClean="0"/>
                        <a:t> 3hrs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12m 18s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Pictures</a:t>
                      </a:r>
                    </a:p>
                    <a:p>
                      <a:r>
                        <a:rPr lang="en-US" sz="2000" dirty="0" smtClean="0"/>
                        <a:t>50</a:t>
                      </a:r>
                      <a:r>
                        <a:rPr lang="en-US" sz="2000" baseline="0" dirty="0" smtClean="0"/>
                        <a:t> files, 193MB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415s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143s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112s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0383" y="1692280"/>
            <a:ext cx="7304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Synchronize the target between two computers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8266" y="4968324"/>
            <a:ext cx="78790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Performance gains are from: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Parallel upload/download with multiple providers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Combined small files into a blob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01675" y="4574165"/>
            <a:ext cx="13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 = 4, R = 2)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12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 of </a:t>
            </a:r>
            <a:r>
              <a:rPr lang="en-US" dirty="0" err="1" smtClean="0"/>
              <a:t>pPaxos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434" y="5657672"/>
            <a:ext cx="805505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Latency is not degraded with increasing concurrent proposers </a:t>
            </a:r>
          </a:p>
          <a:p>
            <a:r>
              <a:rPr lang="en-US" sz="2400" dirty="0" smtClean="0"/>
              <a:t>or adding slow backend storage service</a:t>
            </a:r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10" name="Chart 9"/>
          <p:cNvGraphicFramePr>
            <a:graphicFrameLocks/>
          </p:cNvGraphicFramePr>
          <p:nvPr/>
        </p:nvGraphicFramePr>
        <p:xfrm>
          <a:off x="901700" y="1270000"/>
          <a:ext cx="7340600" cy="431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2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 of </a:t>
            </a:r>
            <a:r>
              <a:rPr lang="en-US" dirty="0" err="1" smtClean="0"/>
              <a:t>pPaxos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434" y="5657672"/>
            <a:ext cx="805505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Latency is not degraded with increasing concurrent proposers </a:t>
            </a:r>
          </a:p>
          <a:p>
            <a:r>
              <a:rPr lang="en-US" sz="2400" dirty="0" smtClean="0"/>
              <a:t>or adding slow backend storage service</a:t>
            </a:r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901700" y="1270000"/>
          <a:ext cx="7340600" cy="431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6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MetaSync</a:t>
            </a:r>
            <a:r>
              <a:rPr lang="en-US" dirty="0" smtClean="0"/>
              <a:t> provides a secure, reliable, and </a:t>
            </a:r>
            <a:r>
              <a:rPr lang="en-US" dirty="0" err="1" smtClean="0"/>
              <a:t>performant</a:t>
            </a:r>
            <a:r>
              <a:rPr lang="en-US" dirty="0" smtClean="0"/>
              <a:t> files sync service on top of popular cloud providers</a:t>
            </a:r>
          </a:p>
          <a:p>
            <a:pPr lvl="1"/>
            <a:r>
              <a:rPr lang="en-US" dirty="0" smtClean="0"/>
              <a:t>To achieve a consistent update, we devise </a:t>
            </a:r>
            <a:r>
              <a:rPr lang="en-US" b="1" dirty="0" smtClean="0"/>
              <a:t>a new client-based </a:t>
            </a:r>
            <a:r>
              <a:rPr lang="en-US" b="1" dirty="0" err="1" smtClean="0"/>
              <a:t>Paxos</a:t>
            </a:r>
            <a:endParaRPr lang="en-US" b="1" dirty="0" smtClean="0"/>
          </a:p>
          <a:p>
            <a:pPr lvl="1"/>
            <a:r>
              <a:rPr lang="en-US" dirty="0" smtClean="0"/>
              <a:t>To minimize redistribution, we present </a:t>
            </a:r>
            <a:r>
              <a:rPr lang="en-US" b="1" dirty="0" smtClean="0"/>
              <a:t>a stable deterministic mapping</a:t>
            </a:r>
          </a:p>
          <a:p>
            <a:r>
              <a:rPr lang="en-US" dirty="0" smtClean="0"/>
              <a:t>Source code is available:</a:t>
            </a:r>
          </a:p>
          <a:p>
            <a:pPr lvl="1"/>
            <a:r>
              <a:rPr lang="en-US" dirty="0" smtClean="0">
                <a:hlinkClick r:id="rId3"/>
              </a:rPr>
              <a:t>http://uwnetworkslab.github.io/metasync/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5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we rely on any single service?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22" y="1242009"/>
            <a:ext cx="4969871" cy="4539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7231"/>
            <a:ext cx="9144000" cy="21324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798" y="3125757"/>
            <a:ext cx="8039100" cy="318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822" y="5195857"/>
            <a:ext cx="8750300" cy="1117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9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 files to prevent modification</a:t>
            </a:r>
          </a:p>
          <a:p>
            <a:pPr lvl="1"/>
            <a:r>
              <a:rPr lang="en-US" dirty="0" err="1" smtClean="0"/>
              <a:t>Boxcryptor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Rewrite file sync service to reduce trust</a:t>
            </a:r>
          </a:p>
          <a:p>
            <a:pPr lvl="1"/>
            <a:r>
              <a:rPr lang="en-US" dirty="0"/>
              <a:t>SUNDR (Li </a:t>
            </a:r>
            <a:r>
              <a:rPr lang="en-US" i="1" dirty="0"/>
              <a:t>et al.</a:t>
            </a:r>
            <a:r>
              <a:rPr lang="en-US" dirty="0"/>
              <a:t>, 04), DEPOT (</a:t>
            </a:r>
            <a:r>
              <a:rPr lang="en-US" dirty="0" err="1"/>
              <a:t>Mahajan</a:t>
            </a:r>
            <a:r>
              <a:rPr lang="en-US" dirty="0"/>
              <a:t> </a:t>
            </a:r>
            <a:r>
              <a:rPr lang="en-US" i="1" dirty="0"/>
              <a:t>et al.</a:t>
            </a:r>
            <a:r>
              <a:rPr lang="en-US" dirty="0"/>
              <a:t>, 10)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3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81001" y="4013347"/>
            <a:ext cx="794640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chemeClr val="tx2"/>
                </a:solidFill>
              </a:rPr>
              <a:t>MetaSync</a:t>
            </a:r>
            <a:r>
              <a:rPr lang="en-US" sz="3600" dirty="0" smtClean="0"/>
              <a:t>:</a:t>
            </a:r>
          </a:p>
          <a:p>
            <a:r>
              <a:rPr lang="en-US" sz="3600" dirty="0" smtClean="0"/>
              <a:t>Can we build a </a:t>
            </a:r>
            <a:r>
              <a:rPr lang="en-US" sz="3600" u="sng" dirty="0" smtClean="0"/>
              <a:t>better</a:t>
            </a:r>
            <a:r>
              <a:rPr lang="en-US" sz="3600" dirty="0" smtClean="0"/>
              <a:t> file synchronization </a:t>
            </a:r>
          </a:p>
          <a:p>
            <a:r>
              <a:rPr lang="en-US" sz="3600" dirty="0" smtClean="0"/>
              <a:t>system across multiple existing services?  </a:t>
            </a:r>
            <a:endParaRPr lang="en-US" sz="36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914302" y="1078881"/>
            <a:ext cx="4295590" cy="2217415"/>
            <a:chOff x="3940398" y="491832"/>
            <a:chExt cx="4295590" cy="221741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8810" y="1062069"/>
              <a:ext cx="1647178" cy="164717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3017" y="678749"/>
              <a:ext cx="1123551" cy="112355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0398" y="1135799"/>
              <a:ext cx="928886" cy="92888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98230" y="491832"/>
              <a:ext cx="1080798" cy="108079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83787" y="1653690"/>
              <a:ext cx="1099230" cy="610073"/>
            </a:xfrm>
            <a:prstGeom prst="rect">
              <a:avLst/>
            </a:prstGeom>
          </p:spPr>
        </p:pic>
      </p:grpSp>
      <p:sp>
        <p:nvSpPr>
          <p:cNvPr id="29" name="Oval 28"/>
          <p:cNvSpPr/>
          <p:nvPr/>
        </p:nvSpPr>
        <p:spPr>
          <a:xfrm>
            <a:off x="3196980" y="973418"/>
            <a:ext cx="5553283" cy="222951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1001" y="1844579"/>
            <a:ext cx="1717055" cy="536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MetaSync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6</a:t>
            </a:fld>
            <a:endParaRPr lang="en-US"/>
          </a:p>
        </p:txBody>
      </p:sp>
      <p:cxnSp>
        <p:nvCxnSpPr>
          <p:cNvPr id="4" name="Straight Connector 3"/>
          <p:cNvCxnSpPr>
            <a:stCxn id="30" idx="3"/>
            <a:endCxn id="29" idx="2"/>
          </p:cNvCxnSpPr>
          <p:nvPr/>
        </p:nvCxnSpPr>
        <p:spPr>
          <a:xfrm flipV="1">
            <a:off x="2298056" y="2088175"/>
            <a:ext cx="898924" cy="248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27729" y="3867710"/>
            <a:ext cx="605040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Higher availability, greater capacity, higher performance</a:t>
            </a:r>
          </a:p>
          <a:p>
            <a:r>
              <a:rPr lang="en-US" sz="2000" dirty="0" smtClean="0"/>
              <a:t>Stronger confidentiality</a:t>
            </a:r>
            <a:r>
              <a:rPr lang="en-US" sz="2000" dirty="0"/>
              <a:t> </a:t>
            </a:r>
            <a:r>
              <a:rPr lang="en-US" sz="2000" dirty="0" smtClean="0"/>
              <a:t>&amp; integrity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8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Higher availability</a:t>
            </a:r>
          </a:p>
          <a:p>
            <a:r>
              <a:rPr lang="en-US" dirty="0" smtClean="0"/>
              <a:t>Stronger confidentiality &amp; integrity</a:t>
            </a:r>
          </a:p>
          <a:p>
            <a:r>
              <a:rPr lang="en-US" dirty="0" smtClean="0"/>
              <a:t>Greater capacity and </a:t>
            </a:r>
            <a:r>
              <a:rPr lang="en-US" dirty="0" smtClean="0"/>
              <a:t>higher </a:t>
            </a:r>
            <a:r>
              <a:rPr lang="en-US" dirty="0" smtClean="0"/>
              <a:t>performance</a:t>
            </a:r>
          </a:p>
          <a:p>
            <a:endParaRPr lang="en-US" dirty="0" smtClean="0"/>
          </a:p>
          <a:p>
            <a:r>
              <a:rPr lang="en-US" dirty="0"/>
              <a:t>No service-service, client-client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No additional server</a:t>
            </a:r>
            <a:endParaRPr lang="en-US" dirty="0"/>
          </a:p>
          <a:p>
            <a:r>
              <a:rPr lang="en-US" dirty="0" smtClean="0"/>
              <a:t>Open source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64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 &amp; Goals</a:t>
            </a:r>
          </a:p>
          <a:p>
            <a:r>
              <a:rPr lang="en-US" dirty="0" err="1" smtClean="0"/>
              <a:t>MetaSync</a:t>
            </a:r>
            <a:r>
              <a:rPr lang="en-US" dirty="0" smtClean="0"/>
              <a:t> Design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76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globally consistent view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the synchronized files across multiple </a:t>
            </a:r>
            <a:r>
              <a:rPr lang="en-US" dirty="0" smtClean="0"/>
              <a:t>clients</a:t>
            </a:r>
          </a:p>
          <a:p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only the service providers’ </a:t>
            </a:r>
            <a:r>
              <a:rPr lang="en-US" i="1" dirty="0">
                <a:solidFill>
                  <a:srgbClr val="FF0000"/>
                </a:solidFill>
              </a:rPr>
              <a:t>unmodified</a:t>
            </a:r>
            <a:r>
              <a:rPr lang="en-US" i="1" dirty="0"/>
              <a:t> APIs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without any centralized </a:t>
            </a:r>
            <a:r>
              <a:rPr lang="en-US" i="1" dirty="0" smtClean="0">
                <a:solidFill>
                  <a:srgbClr val="FF0000"/>
                </a:solidFill>
              </a:rPr>
              <a:t>server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Even in the </a:t>
            </a:r>
            <a:r>
              <a:rPr lang="en-US" i="1" dirty="0" smtClean="0">
                <a:solidFill>
                  <a:srgbClr val="FF0000"/>
                </a:solidFill>
              </a:rPr>
              <a:t>presence of service failure</a:t>
            </a:r>
            <a:endParaRPr lang="en-US" i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731-7A69-ED44-8CC7-3CB0C046D1AA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USENIX ATC '15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90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19058</TotalTime>
  <Words>1412</Words>
  <Application>Microsoft Macintosh PowerPoint</Application>
  <PresentationFormat>On-screen Show (4:3)</PresentationFormat>
  <Paragraphs>488</Paragraphs>
  <Slides>37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MetaSync  File Synchronization Across Multiple Untrusted Storage Services  </vt:lpstr>
      <vt:lpstr>File sync services are popular</vt:lpstr>
      <vt:lpstr>Many sync service providers</vt:lpstr>
      <vt:lpstr>Can we rely on any single service?</vt:lpstr>
      <vt:lpstr>Existing Approaches</vt:lpstr>
      <vt:lpstr>PowerPoint Presentation</vt:lpstr>
      <vt:lpstr>Goals</vt:lpstr>
      <vt:lpstr>Overview</vt:lpstr>
      <vt:lpstr>Key Challenges</vt:lpstr>
      <vt:lpstr>Design Choices</vt:lpstr>
      <vt:lpstr>Design Choices</vt:lpstr>
      <vt:lpstr>Overview of the Design</vt:lpstr>
      <vt:lpstr>Object Store</vt:lpstr>
      <vt:lpstr>Object Store</vt:lpstr>
      <vt:lpstr>Object Store</vt:lpstr>
      <vt:lpstr>Overview of the Design</vt:lpstr>
      <vt:lpstr>Updating Global View</vt:lpstr>
      <vt:lpstr>Updating Global View</vt:lpstr>
      <vt:lpstr>Updating Global View</vt:lpstr>
      <vt:lpstr>Updating Global View</vt:lpstr>
      <vt:lpstr>Updating Global View</vt:lpstr>
      <vt:lpstr>Updating Global View</vt:lpstr>
      <vt:lpstr>Updating Global View</vt:lpstr>
      <vt:lpstr>Consistent Update of Global View</vt:lpstr>
      <vt:lpstr>Paxos</vt:lpstr>
      <vt:lpstr>Metasync: Simulate Paxos</vt:lpstr>
      <vt:lpstr>Metasync: Passive Paxos (pPaxos)</vt:lpstr>
      <vt:lpstr>Paxos vs. Disk Paxos vs. pPaxos</vt:lpstr>
      <vt:lpstr>Overview of the Design</vt:lpstr>
      <vt:lpstr>Stable Deterministic Mapping</vt:lpstr>
      <vt:lpstr>Implementation</vt:lpstr>
      <vt:lpstr>Evaluation</vt:lpstr>
      <vt:lpstr>Evaluation</vt:lpstr>
      <vt:lpstr>End-to-End Performance</vt:lpstr>
      <vt:lpstr>Latency of pPaxos</vt:lpstr>
      <vt:lpstr>Latency of pPaxos</vt:lpstr>
      <vt:lpstr>Conclusion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MetaSync  File Synchronization Across Multiple Untrusted Storage Services  </dc:title>
  <dc:creator>Seungyeop Han</dc:creator>
  <cp:lastModifiedBy>Seungyeop Han</cp:lastModifiedBy>
  <cp:revision>420</cp:revision>
  <cp:lastPrinted>2015-07-06T20:21:53Z</cp:lastPrinted>
  <dcterms:created xsi:type="dcterms:W3CDTF">2014-10-14T03:35:29Z</dcterms:created>
  <dcterms:modified xsi:type="dcterms:W3CDTF">2015-07-08T23:20:38Z</dcterms:modified>
</cp:coreProperties>
</file>