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3" r:id="rId3"/>
    <p:sldId id="304" r:id="rId4"/>
    <p:sldId id="343" r:id="rId5"/>
    <p:sldId id="307" r:id="rId6"/>
    <p:sldId id="320" r:id="rId7"/>
    <p:sldId id="315" r:id="rId8"/>
    <p:sldId id="270" r:id="rId9"/>
    <p:sldId id="316" r:id="rId10"/>
    <p:sldId id="271" r:id="rId11"/>
    <p:sldId id="310" r:id="rId12"/>
    <p:sldId id="338" r:id="rId13"/>
    <p:sldId id="344" r:id="rId14"/>
    <p:sldId id="346" r:id="rId15"/>
    <p:sldId id="347" r:id="rId16"/>
    <p:sldId id="340" r:id="rId17"/>
    <p:sldId id="318" r:id="rId18"/>
    <p:sldId id="351" r:id="rId19"/>
    <p:sldId id="261" r:id="rId20"/>
    <p:sldId id="272" r:id="rId21"/>
    <p:sldId id="349" r:id="rId22"/>
    <p:sldId id="274" r:id="rId23"/>
    <p:sldId id="326" r:id="rId24"/>
    <p:sldId id="328" r:id="rId25"/>
    <p:sldId id="337" r:id="rId26"/>
    <p:sldId id="330" r:id="rId27"/>
    <p:sldId id="352" r:id="rId28"/>
    <p:sldId id="327" r:id="rId29"/>
    <p:sldId id="25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18" autoAdjust="0"/>
  </p:normalViewPr>
  <p:slideViewPr>
    <p:cSldViewPr snapToGrid="0" snapToObjects="1">
      <p:cViewPr>
        <p:scale>
          <a:sx n="76" d="100"/>
          <a:sy n="76" d="100"/>
        </p:scale>
        <p:origin x="-204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yhan:Documents:results-webpri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yhan:Documents:results-webpri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621707734294"/>
          <c:y val="0.0601851851851852"/>
          <c:w val="0.62059126937491"/>
          <c:h val="0.622293472887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Sheet1!$C$35</c:f>
              <c:strCache>
                <c:ptCount val="1"/>
                <c:pt idx="0">
                  <c:v>Pseudonyms</c:v>
                </c:pt>
              </c:strCache>
            </c:strRef>
          </c:tx>
          <c:invertIfNegative val="0"/>
          <c:cat>
            <c:strRef>
              <c:f>Sheet1!$D$34:$H$34</c:f>
              <c:strCache>
                <c:ptCount val="5"/>
                <c:pt idx="0">
                  <c:v>Trivial</c:v>
                </c:pt>
                <c:pt idx="1">
                  <c:v>Per-tab</c:v>
                </c:pt>
                <c:pt idx="2">
                  <c:v>Time-based</c:v>
                </c:pt>
                <c:pt idx="3">
                  <c:v>Per 1st-party</c:v>
                </c:pt>
                <c:pt idx="4">
                  <c:v>Per-request</c:v>
                </c:pt>
              </c:strCache>
            </c:strRef>
          </c:cat>
          <c:val>
            <c:numRef>
              <c:f>Sheet1!$D$35:$H$35</c:f>
              <c:numCache>
                <c:formatCode>General</c:formatCode>
                <c:ptCount val="5"/>
                <c:pt idx="0">
                  <c:v>1.0</c:v>
                </c:pt>
                <c:pt idx="1">
                  <c:v>142.75</c:v>
                </c:pt>
                <c:pt idx="2">
                  <c:v>152.125</c:v>
                </c:pt>
                <c:pt idx="3">
                  <c:v>599.125</c:v>
                </c:pt>
                <c:pt idx="4">
                  <c:v>43682.625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7879224"/>
        <c:axId val="-2107876248"/>
      </c:barChart>
      <c:catAx>
        <c:axId val="-2107879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07876248"/>
        <c:crosses val="autoZero"/>
        <c:auto val="1"/>
        <c:lblAlgn val="ctr"/>
        <c:lblOffset val="100"/>
        <c:noMultiLvlLbl val="0"/>
      </c:catAx>
      <c:valAx>
        <c:axId val="-2107876248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Pseudonyms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7879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9621707734294"/>
          <c:y val="0.0601851851851852"/>
          <c:w val="0.62059126937491"/>
          <c:h val="0.622293472887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Sheet1!$C$35</c:f>
              <c:strCache>
                <c:ptCount val="1"/>
                <c:pt idx="0">
                  <c:v>Pseudonyms</c:v>
                </c:pt>
              </c:strCache>
            </c:strRef>
          </c:tx>
          <c:invertIfNegative val="0"/>
          <c:cat>
            <c:strRef>
              <c:f>Sheet1!$D$34:$H$34</c:f>
              <c:strCache>
                <c:ptCount val="5"/>
                <c:pt idx="0">
                  <c:v>Trivial</c:v>
                </c:pt>
                <c:pt idx="1">
                  <c:v>Per-tab</c:v>
                </c:pt>
                <c:pt idx="2">
                  <c:v>Time-based</c:v>
                </c:pt>
                <c:pt idx="3">
                  <c:v>Per 1st-party</c:v>
                </c:pt>
                <c:pt idx="4">
                  <c:v>Per-request</c:v>
                </c:pt>
              </c:strCache>
            </c:strRef>
          </c:cat>
          <c:val>
            <c:numRef>
              <c:f>Sheet1!$D$35:$H$35</c:f>
              <c:numCache>
                <c:formatCode>General</c:formatCode>
                <c:ptCount val="5"/>
                <c:pt idx="0">
                  <c:v>1.0</c:v>
                </c:pt>
                <c:pt idx="1">
                  <c:v>142.75</c:v>
                </c:pt>
                <c:pt idx="2">
                  <c:v>152.125</c:v>
                </c:pt>
                <c:pt idx="3">
                  <c:v>599.125</c:v>
                </c:pt>
                <c:pt idx="4">
                  <c:v>43682.625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8310296"/>
        <c:axId val="-2088552616"/>
      </c:barChart>
      <c:lineChart>
        <c:grouping val="standard"/>
        <c:varyColors val="0"/>
        <c:ser>
          <c:idx val="1"/>
          <c:order val="1"/>
          <c:tx>
            <c:strRef>
              <c:f>Sheet1!$C$36</c:f>
              <c:strCache>
                <c:ptCount val="1"/>
                <c:pt idx="0">
                  <c:v>Activities Observed by 3rd-Party</c:v>
                </c:pt>
              </c:strCache>
            </c:strRef>
          </c:tx>
          <c:marker>
            <c:symbol val="none"/>
          </c:marker>
          <c:cat>
            <c:strRef>
              <c:f>Sheet1!$D$34:$H$34</c:f>
              <c:strCache>
                <c:ptCount val="5"/>
                <c:pt idx="0">
                  <c:v>Trivial</c:v>
                </c:pt>
                <c:pt idx="1">
                  <c:v>Per-tab</c:v>
                </c:pt>
                <c:pt idx="2">
                  <c:v>Time-based</c:v>
                </c:pt>
                <c:pt idx="3">
                  <c:v>Per 1st-party</c:v>
                </c:pt>
                <c:pt idx="4">
                  <c:v>Per-request</c:v>
                </c:pt>
              </c:strCache>
            </c:strRef>
          </c:cat>
          <c:val>
            <c:numRef>
              <c:f>Sheet1!$D$36:$H$36</c:f>
              <c:numCache>
                <c:formatCode>General</c:formatCode>
                <c:ptCount val="5"/>
                <c:pt idx="0">
                  <c:v>1063.5</c:v>
                </c:pt>
                <c:pt idx="1">
                  <c:v>34.375</c:v>
                </c:pt>
                <c:pt idx="2">
                  <c:v>50.125</c:v>
                </c:pt>
                <c:pt idx="3">
                  <c:v>16.875</c:v>
                </c:pt>
                <c:pt idx="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8533832"/>
        <c:axId val="-2088556072"/>
      </c:lineChart>
      <c:catAx>
        <c:axId val="-2088310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88552616"/>
        <c:crosses val="autoZero"/>
        <c:auto val="1"/>
        <c:lblAlgn val="ctr"/>
        <c:lblOffset val="100"/>
        <c:noMultiLvlLbl val="0"/>
      </c:catAx>
      <c:valAx>
        <c:axId val="-2088552616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Pseudonyms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8310296"/>
        <c:crosses val="autoZero"/>
        <c:crossBetween val="between"/>
      </c:valAx>
      <c:valAx>
        <c:axId val="-2088556072"/>
        <c:scaling>
          <c:logBase val="10.0"/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activities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8533832"/>
        <c:crosses val="max"/>
        <c:crossBetween val="between"/>
      </c:valAx>
      <c:catAx>
        <c:axId val="-208853383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855607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49F9D-F06B-B349-A28E-B7EB8F41E15B}" type="datetimeFigureOut">
              <a:rPr lang="en-US" smtClean="0"/>
              <a:t>13. 8. 15.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7D241-7692-C64E-99EA-3C28533A9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3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0655F-1C07-AA4B-8F3E-B1538F723187}" type="datetimeFigureOut">
              <a:rPr lang="en-US" smtClean="0"/>
              <a:t>13. 8. 15.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61A4C-37D0-F943-9562-4CC94B8A6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59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5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8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8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8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1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0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0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6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6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2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3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1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1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2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2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6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1A4C-37D0-F943-9562-4CC94B8A6B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3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13. 7. 28.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B268-6D75-824A-98EF-81B632F0C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5" Type="http://schemas.openxmlformats.org/officeDocument/2006/relationships/image" Target="../media/image3.jp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5" Type="http://schemas.openxmlformats.org/officeDocument/2006/relationships/image" Target="../media/image3.jp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5" Type="http://schemas.openxmlformats.org/officeDocument/2006/relationships/image" Target="../media/image3.jp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Expressive Privacy Control </a:t>
            </a:r>
            <a:br>
              <a:rPr lang="en-US" dirty="0" smtClean="0"/>
            </a:br>
            <a:r>
              <a:rPr lang="en-US" dirty="0" smtClean="0"/>
              <a:t>with Pseudonyms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Seungyeop Han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Vincent Liu,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Qifan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Simon Peter,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Thomas Anderson,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Arvind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Krishnamurthy, David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Wetherall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379" y="5638800"/>
            <a:ext cx="2822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University of Washington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21" y="5203992"/>
            <a:ext cx="1152358" cy="11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Pseudonym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33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Pseudonym </a:t>
            </a:r>
            <a:r>
              <a:rPr lang="en-US" dirty="0" smtClean="0"/>
              <a:t>= </a:t>
            </a:r>
            <a:r>
              <a:rPr lang="en-US" dirty="0"/>
              <a:t>A set of all identifying features that persist across an activity</a:t>
            </a:r>
          </a:p>
          <a:p>
            <a:r>
              <a:rPr lang="en-US" dirty="0" smtClean="0"/>
              <a:t>Allow a user to manage a large number of </a:t>
            </a:r>
            <a:r>
              <a:rPr lang="en-US" b="1" i="1" dirty="0" err="1" smtClean="0"/>
              <a:t>unlinkable</a:t>
            </a:r>
            <a:r>
              <a:rPr lang="en-US" b="1" i="1" dirty="0" smtClean="0"/>
              <a:t> pseudonyms</a:t>
            </a:r>
          </a:p>
          <a:p>
            <a:pPr lvl="1"/>
            <a:r>
              <a:rPr lang="en-US" dirty="0" smtClean="0"/>
              <a:t>User can choose which ones are used for which operations.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71675" y="3897161"/>
            <a:ext cx="1382296" cy="1256631"/>
            <a:chOff x="2391045" y="4563979"/>
            <a:chExt cx="1382296" cy="1256631"/>
          </a:xfrm>
        </p:grpSpPr>
        <p:sp>
          <p:nvSpPr>
            <p:cNvPr id="6" name="Rectangle 5"/>
            <p:cNvSpPr/>
            <p:nvPr/>
          </p:nvSpPr>
          <p:spPr>
            <a:xfrm>
              <a:off x="2391045" y="4563979"/>
              <a:ext cx="1350206" cy="1256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91045" y="4599100"/>
              <a:ext cx="13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Pseudonym1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64831" y="5419558"/>
              <a:ext cx="1163052" cy="387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4831" y="5031874"/>
              <a:ext cx="1163052" cy="3876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Cookie1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572" y="5236158"/>
            <a:ext cx="1382296" cy="1256631"/>
            <a:chOff x="2391045" y="4563979"/>
            <a:chExt cx="1382296" cy="1256631"/>
          </a:xfrm>
        </p:grpSpPr>
        <p:sp>
          <p:nvSpPr>
            <p:cNvPr id="29" name="Rectangle 28"/>
            <p:cNvSpPr/>
            <p:nvPr/>
          </p:nvSpPr>
          <p:spPr>
            <a:xfrm>
              <a:off x="2391045" y="4563979"/>
              <a:ext cx="1350206" cy="1256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91045" y="4599100"/>
              <a:ext cx="13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Pseudonym2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64831" y="5419558"/>
              <a:ext cx="1163052" cy="387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64831" y="5031874"/>
              <a:ext cx="1163052" cy="3876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Cookie2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65218" y="4136007"/>
            <a:ext cx="1485900" cy="1638300"/>
            <a:chOff x="1065218" y="4136007"/>
            <a:chExt cx="1485900" cy="16383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218" y="4136007"/>
              <a:ext cx="1485900" cy="1638300"/>
            </a:xfrm>
            <a:prstGeom prst="rect">
              <a:avLst/>
            </a:prstGeom>
          </p:spPr>
        </p:pic>
        <p:pic>
          <p:nvPicPr>
            <p:cNvPr id="43" name="Picture 42" descr="google-chrome-log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055" y="4259284"/>
              <a:ext cx="477383" cy="456031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29760" y="4205971"/>
              <a:ext cx="787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Alice</a:t>
              </a:r>
              <a:endParaRPr lang="en-US" sz="24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889" y="4248014"/>
            <a:ext cx="1163721" cy="11144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762473" y="427907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Tracker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83514" y="4610354"/>
            <a:ext cx="2523673" cy="0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83514" y="4395305"/>
            <a:ext cx="2523673" cy="0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283514" y="4852737"/>
            <a:ext cx="2523673" cy="81034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3514" y="3991033"/>
            <a:ext cx="2310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Medical information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4283514" y="5574252"/>
            <a:ext cx="3438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Location-related (Alice’s home)</a:t>
            </a:r>
            <a:endParaRPr lang="en-US" sz="20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1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Want to Use Pseudonyms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58" y="2058733"/>
            <a:ext cx="1196485" cy="11457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6829" y="2109071"/>
            <a:ext cx="1884948" cy="853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3817" y="3218592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5475" y="2514890"/>
            <a:ext cx="1454216" cy="397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Engine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5" y="2277379"/>
            <a:ext cx="1485900" cy="1638300"/>
          </a:xfrm>
          <a:prstGeom prst="rect">
            <a:avLst/>
          </a:prstGeom>
        </p:spPr>
      </p:pic>
      <p:pic>
        <p:nvPicPr>
          <p:cNvPr id="28" name="Picture 27" descr="google-chrome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4" y="2438952"/>
            <a:ext cx="477383" cy="4560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08726" y="1815714"/>
            <a:ext cx="787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2211136" y="3169417"/>
            <a:ext cx="1884948" cy="1229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4009" y="4230170"/>
            <a:ext cx="443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83058" y="3465809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4020" y="1660774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Tracker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2317044" y="3258334"/>
            <a:ext cx="1608247" cy="10627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428231" y="2281835"/>
            <a:ext cx="1382296" cy="1256631"/>
            <a:chOff x="2391045" y="4563979"/>
            <a:chExt cx="1382296" cy="1256631"/>
          </a:xfrm>
        </p:grpSpPr>
        <p:sp>
          <p:nvSpPr>
            <p:cNvPr id="24" name="Rectangle 23"/>
            <p:cNvSpPr/>
            <p:nvPr/>
          </p:nvSpPr>
          <p:spPr>
            <a:xfrm>
              <a:off x="2391045" y="4563979"/>
              <a:ext cx="1350206" cy="1256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91045" y="4599100"/>
              <a:ext cx="13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Pseudonym1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64831" y="5419558"/>
              <a:ext cx="1163052" cy="387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64831" y="5031874"/>
              <a:ext cx="1163052" cy="3876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Cookie1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5906309" y="2894983"/>
            <a:ext cx="1459689" cy="6354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06309" y="2686288"/>
            <a:ext cx="1459689" cy="0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31" idx="1"/>
          </p:cNvCxnSpPr>
          <p:nvPr/>
        </p:nvCxnSpPr>
        <p:spPr>
          <a:xfrm>
            <a:off x="4091777" y="2535845"/>
            <a:ext cx="510240" cy="40772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4" idx="3"/>
            <a:endCxn id="26" idx="1"/>
          </p:cNvCxnSpPr>
          <p:nvPr/>
        </p:nvCxnSpPr>
        <p:spPr>
          <a:xfrm flipV="1">
            <a:off x="3925291" y="3331256"/>
            <a:ext cx="676726" cy="45846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54721" y="3564782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26384" y="3661546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428231" y="3685952"/>
            <a:ext cx="1382296" cy="1256631"/>
            <a:chOff x="2391045" y="4563979"/>
            <a:chExt cx="1382296" cy="1256631"/>
          </a:xfrm>
        </p:grpSpPr>
        <p:sp>
          <p:nvSpPr>
            <p:cNvPr id="49" name="Rectangle 48"/>
            <p:cNvSpPr/>
            <p:nvPr/>
          </p:nvSpPr>
          <p:spPr>
            <a:xfrm>
              <a:off x="2391045" y="4563979"/>
              <a:ext cx="1350206" cy="1256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91045" y="4599100"/>
              <a:ext cx="13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Pseudonym2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64831" y="5419558"/>
              <a:ext cx="1163052" cy="387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IP2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64831" y="5031874"/>
              <a:ext cx="1163052" cy="3876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Cookie2</a:t>
              </a:r>
              <a:endParaRPr lang="en-US" dirty="0"/>
            </a:p>
          </p:txBody>
        </p:sp>
      </p:grpSp>
      <p:cxnSp>
        <p:nvCxnSpPr>
          <p:cNvPr id="53" name="Straight Connector 52"/>
          <p:cNvCxnSpPr>
            <a:stCxn id="7" idx="3"/>
            <a:endCxn id="52" idx="1"/>
          </p:cNvCxnSpPr>
          <p:nvPr/>
        </p:nvCxnSpPr>
        <p:spPr>
          <a:xfrm>
            <a:off x="4091777" y="2535845"/>
            <a:ext cx="510240" cy="18118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51" idx="1"/>
          </p:cNvCxnSpPr>
          <p:nvPr/>
        </p:nvCxnSpPr>
        <p:spPr>
          <a:xfrm>
            <a:off x="3925291" y="3789717"/>
            <a:ext cx="676726" cy="94565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906309" y="3137415"/>
            <a:ext cx="1459689" cy="11836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Up-Down Arrow 55"/>
          <p:cNvSpPr/>
          <p:nvPr/>
        </p:nvSpPr>
        <p:spPr>
          <a:xfrm>
            <a:off x="3175316" y="2872526"/>
            <a:ext cx="269216" cy="45873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n 57"/>
          <p:cNvSpPr/>
          <p:nvPr/>
        </p:nvSpPr>
        <p:spPr>
          <a:xfrm>
            <a:off x="3689703" y="5427579"/>
            <a:ext cx="748632" cy="78873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424967" y="5649911"/>
            <a:ext cx="7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DHCP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57200" y="5133474"/>
            <a:ext cx="6096000" cy="1336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553200" y="1660774"/>
            <a:ext cx="0" cy="34727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4" idx="2"/>
            <a:endCxn id="58" idx="0"/>
          </p:cNvCxnSpPr>
          <p:nvPr/>
        </p:nvCxnSpPr>
        <p:spPr>
          <a:xfrm>
            <a:off x="3121168" y="4321100"/>
            <a:ext cx="942851" cy="1293637"/>
          </a:xfrm>
          <a:prstGeom prst="line">
            <a:avLst/>
          </a:prstGeom>
          <a:ln w="12700" cmpd="sng">
            <a:headEnd type="arrow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287" y="5277522"/>
            <a:ext cx="952500" cy="9525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196785" y="5650327"/>
            <a:ext cx="9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cxnSp>
        <p:nvCxnSpPr>
          <p:cNvPr id="71" name="Straight Arrow Connector 70"/>
          <p:cNvCxnSpPr>
            <a:endCxn id="69" idx="3"/>
          </p:cNvCxnSpPr>
          <p:nvPr/>
        </p:nvCxnSpPr>
        <p:spPr>
          <a:xfrm flipH="1">
            <a:off x="6173787" y="3331256"/>
            <a:ext cx="1500233" cy="2422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1"/>
            <a:endCxn id="10" idx="3"/>
          </p:cNvCxnSpPr>
          <p:nvPr/>
        </p:nvCxnSpPr>
        <p:spPr>
          <a:xfrm flipH="1" flipV="1">
            <a:off x="4047572" y="4414836"/>
            <a:ext cx="1173715" cy="1338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 rot="2077650">
            <a:off x="1561674" y="3971019"/>
            <a:ext cx="5068820" cy="1943128"/>
          </a:xfrm>
          <a:prstGeom prst="ellipse">
            <a:avLst/>
          </a:prstGeom>
          <a:solidFill>
            <a:srgbClr val="FFFF00">
              <a:alpha val="41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086013" y="2018629"/>
            <a:ext cx="2111673" cy="1037565"/>
          </a:xfrm>
          <a:prstGeom prst="ellipse">
            <a:avLst/>
          </a:prstGeom>
          <a:solidFill>
            <a:srgbClr val="FFFF00">
              <a:alpha val="41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7222" y="5994491"/>
            <a:ext cx="357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Network-Layer Design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805521" y="1624246"/>
            <a:ext cx="409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Application-Layer Design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927490" y="2238897"/>
            <a:ext cx="1015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Medical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019800" y="4045504"/>
            <a:ext cx="983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88886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0" grpId="0" animBg="1"/>
      <p:bldP spid="47" grpId="0" animBg="1"/>
      <p:bldP spid="56" grpId="0" animBg="1"/>
      <p:bldP spid="58" grpId="0" animBg="1"/>
      <p:bldP spid="59" grpId="0"/>
      <p:bldP spid="70" grpId="0"/>
      <p:bldP spid="6" grpId="0" animBg="1"/>
      <p:bldP spid="57" grpId="0" animBg="1"/>
      <p:bldP spid="8" grpId="0"/>
      <p:bldP spid="60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Application-Layer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needs </a:t>
            </a:r>
            <a:r>
              <a:rPr lang="en-US" dirty="0"/>
              <a:t>to assign different </a:t>
            </a:r>
            <a:r>
              <a:rPr lang="en-US" dirty="0" smtClean="0"/>
              <a:t>pseudonyms into different activities.</a:t>
            </a:r>
          </a:p>
          <a:p>
            <a:pPr lvl="1"/>
            <a:r>
              <a:rPr lang="en-US" dirty="0" smtClean="0"/>
              <a:t>How to use pseudonyms depends on user and application.</a:t>
            </a:r>
          </a:p>
          <a:p>
            <a:pPr lvl="1"/>
            <a:r>
              <a:rPr lang="en-US" dirty="0" smtClean="0"/>
              <a:t>APIs are provided to define policies.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Policy in Web browsing: a function of the request information and the state of the browser.</a:t>
            </a:r>
          </a:p>
          <a:p>
            <a:pPr lvl="1"/>
            <a:r>
              <a:rPr lang="en-US" dirty="0" smtClean="0"/>
              <a:t>Window ID, tab ID, request ID, URL, whether request is going to the first-party,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4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Sample Pseudonym Policies for the Web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7413" y="4928437"/>
            <a:ext cx="400622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Default: </a:t>
            </a:r>
            <a:r>
              <a:rPr lang="en-US" sz="2400" b="1" dirty="0" smtClean="0">
                <a:solidFill>
                  <a:schemeClr val="accent1"/>
                </a:solidFill>
              </a:rPr>
              <a:t>P1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4F81BD"/>
                </a:solidFill>
              </a:rPr>
              <a:t>P2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4F81BD"/>
                </a:solidFill>
              </a:rPr>
              <a:t>P3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Per-Request: P1 != P2 != P3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Per-First Party: P1 = P2 != P3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5" y="1390902"/>
            <a:ext cx="2529305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115" y="1687498"/>
            <a:ext cx="1983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Article on Politics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5" y="3053938"/>
            <a:ext cx="2529305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6984" y="3377271"/>
            <a:ext cx="169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facebook.com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014" y="2303043"/>
            <a:ext cx="927462" cy="4374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844" y="1553096"/>
            <a:ext cx="1163721" cy="1114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39109" y="2113810"/>
            <a:ext cx="127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news.com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844" y="3100047"/>
            <a:ext cx="1163721" cy="11144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39109" y="3660761"/>
            <a:ext cx="169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facebook.com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3593476" y="2667507"/>
            <a:ext cx="2569368" cy="989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6420" y="2740525"/>
            <a:ext cx="44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</a:rPr>
              <a:t>P2</a:t>
            </a:r>
            <a:endParaRPr lang="en-US" b="1" dirty="0">
              <a:solidFill>
                <a:srgbClr val="4F81BD"/>
              </a:solidFill>
            </a:endParaRPr>
          </a:p>
        </p:txBody>
      </p: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3716420" y="2087608"/>
            <a:ext cx="2446424" cy="22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6420" y="3777381"/>
            <a:ext cx="2446424" cy="22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16420" y="1687498"/>
            <a:ext cx="44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6420" y="3758126"/>
            <a:ext cx="451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</a:rPr>
              <a:t>P3</a:t>
            </a:r>
            <a:endParaRPr lang="en-US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9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Sample Pseudonym Policies for the Web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7413" y="4928437"/>
            <a:ext cx="400622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Default: P1 = P2 = P3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Per-Request: </a:t>
            </a:r>
            <a:r>
              <a:rPr lang="en-US" sz="2400" b="1" dirty="0" smtClean="0">
                <a:solidFill>
                  <a:srgbClr val="4F81BD"/>
                </a:solidFill>
              </a:rPr>
              <a:t>P1</a:t>
            </a:r>
            <a:r>
              <a:rPr lang="en-US" sz="2400" b="1" dirty="0" smtClean="0"/>
              <a:t> != </a:t>
            </a:r>
            <a:r>
              <a:rPr lang="en-US" sz="2400" b="1" dirty="0" smtClean="0">
                <a:solidFill>
                  <a:schemeClr val="accent2"/>
                </a:solidFill>
              </a:rPr>
              <a:t>P2</a:t>
            </a:r>
            <a:r>
              <a:rPr lang="en-US" sz="2400" b="1" dirty="0" smtClean="0"/>
              <a:t> != </a:t>
            </a:r>
            <a:r>
              <a:rPr lang="en-US" sz="2400" b="1" dirty="0" smtClean="0">
                <a:solidFill>
                  <a:schemeClr val="accent3"/>
                </a:solidFill>
              </a:rPr>
              <a:t>P3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Per-First Party: P1 = P2 != P3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5" y="1390902"/>
            <a:ext cx="2529305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115" y="1687498"/>
            <a:ext cx="1983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Article on Politics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5" y="3053938"/>
            <a:ext cx="2529305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6984" y="3377271"/>
            <a:ext cx="169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facebook.com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014" y="2303043"/>
            <a:ext cx="927462" cy="4374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844" y="1553096"/>
            <a:ext cx="1163721" cy="1114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39109" y="2113810"/>
            <a:ext cx="127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news.com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844" y="3100047"/>
            <a:ext cx="1163721" cy="11144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39109" y="3660761"/>
            <a:ext cx="169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facebook.com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3593476" y="2667507"/>
            <a:ext cx="2569368" cy="9897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6420" y="2740525"/>
            <a:ext cx="44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P2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3716420" y="2087608"/>
            <a:ext cx="2446424" cy="22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6420" y="3777381"/>
            <a:ext cx="2446424" cy="2269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16420" y="1687498"/>
            <a:ext cx="44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</a:rPr>
              <a:t>P1</a:t>
            </a:r>
            <a:endParaRPr lang="en-US" b="1" dirty="0">
              <a:solidFill>
                <a:srgbClr val="4F81BD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6420" y="3758126"/>
            <a:ext cx="451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</a:rPr>
              <a:t>P3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8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Sample Pseudonym Policies for the Web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SIGCOMM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67413" y="4928437"/>
            <a:ext cx="408316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Default: P1 = P2 = P3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Per-Request: P1 != P2 != P3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Per-First Party: </a:t>
            </a:r>
            <a:r>
              <a:rPr lang="en-US" sz="2400" b="1" dirty="0" smtClean="0">
                <a:solidFill>
                  <a:schemeClr val="accent1"/>
                </a:solidFill>
              </a:rPr>
              <a:t>P1</a:t>
            </a:r>
            <a:r>
              <a:rPr lang="en-US" sz="2400" b="1" dirty="0" smtClean="0"/>
              <a:t> = </a:t>
            </a:r>
            <a:r>
              <a:rPr lang="en-US" sz="2400" b="1" dirty="0" smtClean="0">
                <a:solidFill>
                  <a:srgbClr val="4F81BD"/>
                </a:solidFill>
              </a:rPr>
              <a:t>P2</a:t>
            </a:r>
            <a:r>
              <a:rPr lang="en-US" sz="2400" b="1" dirty="0" smtClean="0"/>
              <a:t> != </a:t>
            </a:r>
            <a:r>
              <a:rPr lang="en-US" sz="2400" b="1" dirty="0" smtClean="0">
                <a:solidFill>
                  <a:schemeClr val="accent2"/>
                </a:solidFill>
              </a:rPr>
              <a:t>P3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5198545" y="5367418"/>
            <a:ext cx="330200" cy="727923"/>
          </a:xfrm>
          <a:prstGeom prst="rightBrace">
            <a:avLst>
              <a:gd name="adj1" fmla="val 834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64640" y="5237047"/>
            <a:ext cx="368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Facebook</a:t>
            </a:r>
            <a:r>
              <a:rPr lang="en-US" sz="2400" dirty="0" smtClean="0"/>
              <a:t> cannot know </a:t>
            </a:r>
          </a:p>
          <a:p>
            <a:r>
              <a:rPr lang="en-US" sz="2400" dirty="0" smtClean="0"/>
              <a:t>the user’s visit to </a:t>
            </a:r>
            <a:r>
              <a:rPr lang="en-US" sz="2400" b="1" dirty="0" err="1" smtClean="0"/>
              <a:t>news.com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5" y="1390902"/>
            <a:ext cx="2529305" cy="15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115" y="1687498"/>
            <a:ext cx="1983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Article on Politics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5" y="3053938"/>
            <a:ext cx="2529305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6984" y="3377271"/>
            <a:ext cx="169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facebook.com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014" y="2303043"/>
            <a:ext cx="927462" cy="4374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844" y="1553096"/>
            <a:ext cx="1163721" cy="1114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39109" y="2113810"/>
            <a:ext cx="1274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news.com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844" y="3100047"/>
            <a:ext cx="1163721" cy="11144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39109" y="3660761"/>
            <a:ext cx="169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facebook.com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3593476" y="2667507"/>
            <a:ext cx="2569368" cy="989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6420" y="2740525"/>
            <a:ext cx="44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</a:rPr>
              <a:t>P2</a:t>
            </a:r>
            <a:endParaRPr lang="en-US" b="1" dirty="0">
              <a:solidFill>
                <a:srgbClr val="4F81BD"/>
              </a:solidFill>
            </a:endParaRPr>
          </a:p>
        </p:txBody>
      </p: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3716420" y="2087608"/>
            <a:ext cx="2446424" cy="22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6420" y="3777381"/>
            <a:ext cx="2446424" cy="226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16420" y="1687498"/>
            <a:ext cx="44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6420" y="3758126"/>
            <a:ext cx="451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P3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8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Pseudonyms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58" y="2058733"/>
            <a:ext cx="1196485" cy="11457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6829" y="2109071"/>
            <a:ext cx="1884948" cy="853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3817" y="3218592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5475" y="2514890"/>
            <a:ext cx="1454216" cy="397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Engine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5" y="2277379"/>
            <a:ext cx="1485900" cy="1638300"/>
          </a:xfrm>
          <a:prstGeom prst="rect">
            <a:avLst/>
          </a:prstGeom>
        </p:spPr>
      </p:pic>
      <p:pic>
        <p:nvPicPr>
          <p:cNvPr id="28" name="Picture 27" descr="google-chrome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4" y="2438952"/>
            <a:ext cx="477383" cy="4560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08726" y="1815714"/>
            <a:ext cx="787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2211136" y="3169417"/>
            <a:ext cx="1884948" cy="1229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4009" y="4230170"/>
            <a:ext cx="443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83058" y="3465809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4020" y="1660774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Tracker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2317044" y="3258334"/>
            <a:ext cx="1608247" cy="10627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428231" y="2281835"/>
            <a:ext cx="1382296" cy="1256631"/>
            <a:chOff x="2391045" y="4563979"/>
            <a:chExt cx="1382296" cy="1256631"/>
          </a:xfrm>
        </p:grpSpPr>
        <p:sp>
          <p:nvSpPr>
            <p:cNvPr id="24" name="Rectangle 23"/>
            <p:cNvSpPr/>
            <p:nvPr/>
          </p:nvSpPr>
          <p:spPr>
            <a:xfrm>
              <a:off x="2391045" y="4563979"/>
              <a:ext cx="1350206" cy="1256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91045" y="4599100"/>
              <a:ext cx="13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Pseudonym1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64831" y="5419558"/>
              <a:ext cx="1163052" cy="387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64831" y="5031874"/>
              <a:ext cx="1163052" cy="3876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Cookie1</a:t>
              </a:r>
              <a:endParaRPr lang="en-US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5906309" y="2894983"/>
            <a:ext cx="1459689" cy="63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06309" y="2686288"/>
            <a:ext cx="14596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31" idx="1"/>
          </p:cNvCxnSpPr>
          <p:nvPr/>
        </p:nvCxnSpPr>
        <p:spPr>
          <a:xfrm>
            <a:off x="4091777" y="2535845"/>
            <a:ext cx="510240" cy="407727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4" idx="3"/>
            <a:endCxn id="26" idx="1"/>
          </p:cNvCxnSpPr>
          <p:nvPr/>
        </p:nvCxnSpPr>
        <p:spPr>
          <a:xfrm flipV="1">
            <a:off x="3925291" y="3331256"/>
            <a:ext cx="676726" cy="458461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54721" y="3564782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26384" y="3661546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428231" y="3685952"/>
            <a:ext cx="1382296" cy="1256631"/>
            <a:chOff x="2391045" y="4563979"/>
            <a:chExt cx="1382296" cy="1256631"/>
          </a:xfrm>
        </p:grpSpPr>
        <p:sp>
          <p:nvSpPr>
            <p:cNvPr id="49" name="Rectangle 48"/>
            <p:cNvSpPr/>
            <p:nvPr/>
          </p:nvSpPr>
          <p:spPr>
            <a:xfrm>
              <a:off x="2391045" y="4563979"/>
              <a:ext cx="1350206" cy="1256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91045" y="4599100"/>
              <a:ext cx="1382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Pseudonym2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64831" y="5419558"/>
              <a:ext cx="1163052" cy="387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IP2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64831" y="5031874"/>
              <a:ext cx="1163052" cy="3876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Cookie2</a:t>
              </a:r>
              <a:endParaRPr lang="en-US" dirty="0"/>
            </a:p>
          </p:txBody>
        </p:sp>
      </p:grpSp>
      <p:cxnSp>
        <p:nvCxnSpPr>
          <p:cNvPr id="53" name="Straight Connector 52"/>
          <p:cNvCxnSpPr>
            <a:stCxn id="7" idx="3"/>
            <a:endCxn id="52" idx="1"/>
          </p:cNvCxnSpPr>
          <p:nvPr/>
        </p:nvCxnSpPr>
        <p:spPr>
          <a:xfrm>
            <a:off x="4091777" y="2535845"/>
            <a:ext cx="510240" cy="181184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  <a:endCxn id="51" idx="1"/>
          </p:cNvCxnSpPr>
          <p:nvPr/>
        </p:nvCxnSpPr>
        <p:spPr>
          <a:xfrm>
            <a:off x="3925291" y="3789717"/>
            <a:ext cx="676726" cy="94565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906309" y="3137415"/>
            <a:ext cx="1459689" cy="11836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Up-Down Arrow 55"/>
          <p:cNvSpPr/>
          <p:nvPr/>
        </p:nvSpPr>
        <p:spPr>
          <a:xfrm>
            <a:off x="3175316" y="2872526"/>
            <a:ext cx="269216" cy="45873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n 57"/>
          <p:cNvSpPr/>
          <p:nvPr/>
        </p:nvSpPr>
        <p:spPr>
          <a:xfrm>
            <a:off x="3689703" y="5427579"/>
            <a:ext cx="748632" cy="78873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424967" y="5649911"/>
            <a:ext cx="71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DHCP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457200" y="5133474"/>
            <a:ext cx="6096000" cy="1336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553200" y="1660774"/>
            <a:ext cx="0" cy="347270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4" idx="2"/>
            <a:endCxn id="58" idx="0"/>
          </p:cNvCxnSpPr>
          <p:nvPr/>
        </p:nvCxnSpPr>
        <p:spPr>
          <a:xfrm>
            <a:off x="3121168" y="4321100"/>
            <a:ext cx="942851" cy="1293637"/>
          </a:xfrm>
          <a:prstGeom prst="line">
            <a:avLst/>
          </a:prstGeom>
          <a:ln w="12700" cmpd="sng">
            <a:headEnd type="arrow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287" y="5277522"/>
            <a:ext cx="952500" cy="9525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196785" y="5650327"/>
            <a:ext cx="9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cxnSp>
        <p:nvCxnSpPr>
          <p:cNvPr id="71" name="Straight Arrow Connector 70"/>
          <p:cNvCxnSpPr>
            <a:endCxn id="69" idx="3"/>
          </p:cNvCxnSpPr>
          <p:nvPr/>
        </p:nvCxnSpPr>
        <p:spPr>
          <a:xfrm flipH="1">
            <a:off x="6173787" y="3331256"/>
            <a:ext cx="1500233" cy="2422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1"/>
            <a:endCxn id="10" idx="3"/>
          </p:cNvCxnSpPr>
          <p:nvPr/>
        </p:nvCxnSpPr>
        <p:spPr>
          <a:xfrm flipH="1" flipV="1">
            <a:off x="4047572" y="4414836"/>
            <a:ext cx="1173715" cy="13389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60" name="Oval 59"/>
          <p:cNvSpPr/>
          <p:nvPr/>
        </p:nvSpPr>
        <p:spPr>
          <a:xfrm rot="2077650">
            <a:off x="1561674" y="3971019"/>
            <a:ext cx="5068820" cy="1943128"/>
          </a:xfrm>
          <a:prstGeom prst="ellipse">
            <a:avLst/>
          </a:prstGeom>
          <a:solidFill>
            <a:srgbClr val="FFFF00">
              <a:alpha val="41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7222" y="5994491"/>
            <a:ext cx="357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Network-Layer Design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134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Network-Layer Design Consideration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IP addresses for an end-host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 mixing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routing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revocation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for small networks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Network-Layer Design Consideration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IP addresses for an end-host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 mixing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routing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Easy revocation</a:t>
            </a:r>
          </a:p>
          <a:p>
            <a:pPr marL="914400" lvl="1" indent="-514350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Support for small networks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IPv6 Allows Many IPs per Host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22947" y="1763545"/>
            <a:ext cx="6978316" cy="1042153"/>
            <a:chOff x="1122947" y="1658263"/>
            <a:chExt cx="6978316" cy="1042153"/>
          </a:xfrm>
        </p:grpSpPr>
        <p:sp>
          <p:nvSpPr>
            <p:cNvPr id="4" name="Rectangle 3"/>
            <p:cNvSpPr/>
            <p:nvPr/>
          </p:nvSpPr>
          <p:spPr>
            <a:xfrm>
              <a:off x="1122947" y="2179047"/>
              <a:ext cx="6978316" cy="5213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IPv6 Address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122947" y="2045361"/>
              <a:ext cx="697831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184316" y="1658263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128bits</a:t>
              </a:r>
              <a:endParaRPr lang="en-US" dirty="0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6635" y="3282296"/>
            <a:ext cx="697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Small networks get /64 address space (1.8e19)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Tracking is Pervasive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33" y="2232447"/>
            <a:ext cx="1485900" cy="1638300"/>
          </a:xfrm>
          <a:prstGeom prst="rect">
            <a:avLst/>
          </a:prstGeom>
        </p:spPr>
      </p:pic>
      <p:pic>
        <p:nvPicPr>
          <p:cNvPr id="6" name="Picture 5" descr="google-chrome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17" y="2370058"/>
            <a:ext cx="477383" cy="456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438" y="2232447"/>
            <a:ext cx="787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Alice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44" y="4523511"/>
            <a:ext cx="1540567" cy="1403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708" y="4523511"/>
            <a:ext cx="67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Bob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616" y="2215043"/>
            <a:ext cx="1163721" cy="1114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3200" y="2246099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811" y="4671958"/>
            <a:ext cx="477643" cy="45853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024222" y="2819336"/>
            <a:ext cx="2523673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24222" y="2663558"/>
            <a:ext cx="2523673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24222" y="2975113"/>
            <a:ext cx="2523673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24222" y="3130889"/>
            <a:ext cx="2523673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24222" y="3716423"/>
            <a:ext cx="2523673" cy="16309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24222" y="3329454"/>
            <a:ext cx="2523673" cy="13425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24222" y="3465467"/>
            <a:ext cx="2523673" cy="1435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24222" y="3585779"/>
            <a:ext cx="2523673" cy="15447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75158" y="3465466"/>
            <a:ext cx="2724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7176" y="3577788"/>
            <a:ext cx="3645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User1: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UW, CSE, Route to [Alice’s home]</a:t>
            </a:r>
          </a:p>
          <a:p>
            <a:r>
              <a:rPr lang="en-US" sz="2000" dirty="0" smtClean="0">
                <a:solidFill>
                  <a:srgbClr val="4F81BD"/>
                </a:solidFill>
              </a:rPr>
              <a:t>User2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SIGCOMM, Hacking, Depression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3760" y="5832951"/>
            <a:ext cx="68615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Trackers </a:t>
            </a:r>
            <a:r>
              <a:rPr lang="en-US" sz="2400" i="1" dirty="0" smtClean="0"/>
              <a:t>link</a:t>
            </a:r>
            <a:r>
              <a:rPr lang="en-US" sz="2400" dirty="0" smtClean="0"/>
              <a:t> user activities to form large user profiles</a:t>
            </a:r>
            <a:endParaRPr lang="en-US" sz="2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2, 3) Symmetric Encryption</a:t>
            </a:r>
            <a:br>
              <a:rPr lang="en-US" sz="4000" dirty="0" smtClean="0"/>
            </a:br>
            <a:r>
              <a:rPr lang="en-US" sz="4000" dirty="0" smtClean="0"/>
              <a:t> for Mixing and Routing</a:t>
            </a:r>
            <a:endParaRPr lang="en-US" sz="40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22947" y="3067710"/>
            <a:ext cx="3489158" cy="52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Prefix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12105" y="3067710"/>
            <a:ext cx="3489158" cy="52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82102" y="3638813"/>
            <a:ext cx="21723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route </a:t>
            </a:r>
            <a:r>
              <a:rPr lang="en-US" sz="2000" dirty="0" smtClean="0"/>
              <a:t>the</a:t>
            </a:r>
            <a:r>
              <a:rPr lang="en-US" dirty="0" smtClean="0"/>
              <a:t> packet </a:t>
            </a:r>
          </a:p>
          <a:p>
            <a:r>
              <a:rPr lang="en-US" dirty="0" smtClean="0"/>
              <a:t>“within” the network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3945" y="3644696"/>
            <a:ext cx="223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route the packet </a:t>
            </a:r>
          </a:p>
          <a:p>
            <a:r>
              <a:rPr lang="en-US" sz="2000" dirty="0" smtClean="0"/>
              <a:t>“to” the network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0289" y="4546279"/>
            <a:ext cx="518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Networks can use this part </a:t>
            </a:r>
            <a:r>
              <a:rPr lang="en-US" sz="2400" i="1" dirty="0" smtClean="0"/>
              <a:t>as they want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28" idx="0"/>
          </p:cNvCxnSpPr>
          <p:nvPr/>
        </p:nvCxnSpPr>
        <p:spPr>
          <a:xfrm flipV="1">
            <a:off x="4612105" y="3744173"/>
            <a:ext cx="748632" cy="80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122947" y="1763545"/>
            <a:ext cx="6978316" cy="1042153"/>
            <a:chOff x="1122947" y="1658263"/>
            <a:chExt cx="6978316" cy="1042153"/>
          </a:xfrm>
        </p:grpSpPr>
        <p:sp>
          <p:nvSpPr>
            <p:cNvPr id="41" name="Rectangle 40"/>
            <p:cNvSpPr/>
            <p:nvPr/>
          </p:nvSpPr>
          <p:spPr>
            <a:xfrm>
              <a:off x="1122947" y="2179047"/>
              <a:ext cx="6978316" cy="5213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IPv6 Address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2947" y="2045361"/>
              <a:ext cx="697831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84316" y="1658263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128bits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40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2, 3) Symmetric Encryption</a:t>
            </a:r>
            <a:br>
              <a:rPr lang="en-US" sz="4000" dirty="0" smtClean="0"/>
            </a:br>
            <a:r>
              <a:rPr lang="en-US" sz="4000" dirty="0" smtClean="0"/>
              <a:t> for Mixing and Routing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22947" y="2045361"/>
            <a:ext cx="69783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4316" y="1658263"/>
            <a:ext cx="87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128bits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2947" y="2211131"/>
            <a:ext cx="3489158" cy="52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Prefix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2105" y="2211131"/>
            <a:ext cx="3489158" cy="52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2105" y="2211131"/>
            <a:ext cx="1163053" cy="52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Subnet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75158" y="2211131"/>
            <a:ext cx="1163053" cy="52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38210" y="2211131"/>
            <a:ext cx="1163053" cy="52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Pseudonym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03474" y="2914316"/>
            <a:ext cx="0" cy="494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22947" y="3646900"/>
            <a:ext cx="3489158" cy="52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Prefix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12105" y="3646900"/>
            <a:ext cx="3489158" cy="52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Encrypted ID 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75137" y="2914316"/>
            <a:ext cx="0" cy="494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0592" y="298364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2784" y="298364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9730" y="2956913"/>
            <a:ext cx="3422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 symmetric-key encryption</a:t>
            </a:r>
            <a:endParaRPr lang="en-US" sz="2000" b="1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7200" y="4361712"/>
            <a:ext cx="8229600" cy="1994637"/>
          </a:xfrm>
        </p:spPr>
        <p:txBody>
          <a:bodyPr>
            <a:normAutofit/>
          </a:bodyPr>
          <a:lstStyle/>
          <a:p>
            <a:r>
              <a:rPr lang="en-US" sz="2800" dirty="0"/>
              <a:t>End-hosts know </a:t>
            </a:r>
            <a:r>
              <a:rPr lang="en-US" sz="2800" i="1" dirty="0"/>
              <a:t>only encrypted IP </a:t>
            </a:r>
            <a:r>
              <a:rPr lang="en-US" sz="2800" i="1" dirty="0" smtClean="0"/>
              <a:t>addresses</a:t>
            </a:r>
          </a:p>
          <a:p>
            <a:r>
              <a:rPr lang="en-US" sz="2800" dirty="0" smtClean="0"/>
              <a:t>Router uses the </a:t>
            </a:r>
            <a:r>
              <a:rPr lang="en-US" sz="2800" i="1" dirty="0" smtClean="0"/>
              <a:t>base addresses</a:t>
            </a:r>
            <a:r>
              <a:rPr lang="en-US" sz="2800" dirty="0" smtClean="0"/>
              <a:t> to forward packets</a:t>
            </a:r>
          </a:p>
          <a:p>
            <a:pPr lvl="1"/>
            <a:r>
              <a:rPr lang="en-US" sz="2600" dirty="0" smtClean="0"/>
              <a:t>By </a:t>
            </a:r>
            <a:r>
              <a:rPr lang="en-US" sz="2600" dirty="0"/>
              <a:t>longest-prefix matching with </a:t>
            </a:r>
            <a:r>
              <a:rPr lang="en-US" sz="2600" b="1" dirty="0"/>
              <a:t>subnet::host</a:t>
            </a:r>
            <a:r>
              <a:rPr lang="en-US" sz="2600" dirty="0"/>
              <a:t>, </a:t>
            </a:r>
            <a:r>
              <a:rPr lang="en-US" sz="2600" dirty="0" smtClean="0"/>
              <a:t>thus</a:t>
            </a:r>
            <a:r>
              <a:rPr lang="en-US" sz="2600" dirty="0"/>
              <a:t>,</a:t>
            </a:r>
            <a:r>
              <a:rPr lang="en-US" sz="2600" b="1" dirty="0"/>
              <a:t> the size of routing table does not change.</a:t>
            </a:r>
            <a:r>
              <a:rPr lang="en-US" sz="26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0672" y="2293282"/>
            <a:ext cx="6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472" y="3727108"/>
            <a:ext cx="113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9" grpId="0"/>
      <p:bldP spid="30" grpId="0"/>
      <p:bldP spid="31" grpId="0"/>
      <p:bldP spid="32" grpId="0" build="p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Routing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3" y="1702469"/>
            <a:ext cx="902510" cy="864268"/>
          </a:xfrm>
          <a:prstGeom prst="rect">
            <a:avLst/>
          </a:prstGeom>
        </p:spPr>
      </p:pic>
      <p:sp>
        <p:nvSpPr>
          <p:cNvPr id="8" name="Cloud 7"/>
          <p:cNvSpPr/>
          <p:nvPr/>
        </p:nvSpPr>
        <p:spPr>
          <a:xfrm>
            <a:off x="788736" y="1992481"/>
            <a:ext cx="4037263" cy="196515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593432" y="2820737"/>
            <a:ext cx="5200316" cy="19384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73306" y="4355932"/>
            <a:ext cx="22445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ISP ( Prefix :: … )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815" y="2820736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315" y="3957639"/>
            <a:ext cx="9525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005139"/>
            <a:ext cx="952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327" y="5188342"/>
            <a:ext cx="858575" cy="78191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2"/>
            <a:endCxn id="12" idx="0"/>
          </p:cNvCxnSpPr>
          <p:nvPr/>
        </p:nvCxnSpPr>
        <p:spPr>
          <a:xfrm>
            <a:off x="4470065" y="3773236"/>
            <a:ext cx="952500" cy="184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3"/>
            <a:endCxn id="13" idx="1"/>
          </p:cNvCxnSpPr>
          <p:nvPr/>
        </p:nvCxnSpPr>
        <p:spPr>
          <a:xfrm>
            <a:off x="4946315" y="3296986"/>
            <a:ext cx="1606885" cy="184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2" idx="2"/>
          </p:cNvCxnSpPr>
          <p:nvPr/>
        </p:nvCxnSpPr>
        <p:spPr>
          <a:xfrm flipH="1" flipV="1">
            <a:off x="5422565" y="4910139"/>
            <a:ext cx="339050" cy="278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17579" y="1417638"/>
            <a:ext cx="3328736" cy="521369"/>
            <a:chOff x="1617579" y="1417638"/>
            <a:chExt cx="3328736" cy="521369"/>
          </a:xfrm>
        </p:grpSpPr>
        <p:sp>
          <p:nvSpPr>
            <p:cNvPr id="6" name="Rectangle 5"/>
            <p:cNvSpPr/>
            <p:nvPr/>
          </p:nvSpPr>
          <p:spPr>
            <a:xfrm>
              <a:off x="1617579" y="1417638"/>
              <a:ext cx="1189789" cy="5213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Prefix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7368" y="1417638"/>
              <a:ext cx="2138947" cy="5213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Encrypted ID </a:t>
              </a:r>
              <a:endParaRPr lang="en-US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134181" y="2940551"/>
            <a:ext cx="2138947" cy="5213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Sub::Host::Pseudo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464764" y="4586765"/>
            <a:ext cx="2138947" cy="5213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Sub::Host::Pseudo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6.2963E-6 L 0.1448 0.14027 " pathEditMode="relative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8 0.14028 L 0.0724 0.38078 " pathEditMode="relative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4 0.38078 L 0.07257 0.53287 " pathEditMode="relative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 / Background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Approach: Cross-Layer Pseudonyms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System Design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Application-Layer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Network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Layer</a:t>
            </a:r>
          </a:p>
          <a:p>
            <a:r>
              <a:rPr lang="en-US" dirty="0" smtClean="0"/>
              <a:t>Implementation and Evaluation</a:t>
            </a:r>
          </a:p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/>
          <p:cNvSpPr/>
          <p:nvPr/>
        </p:nvSpPr>
        <p:spPr>
          <a:xfrm>
            <a:off x="6335333" y="2727671"/>
            <a:ext cx="2133600" cy="14762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IPv6 </a:t>
            </a:r>
          </a:p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082" y="2112205"/>
            <a:ext cx="1196485" cy="11457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6829" y="2109071"/>
            <a:ext cx="1884948" cy="853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5475" y="2514890"/>
            <a:ext cx="1454216" cy="397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Engine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5" y="2277379"/>
            <a:ext cx="1485900" cy="1638300"/>
          </a:xfrm>
          <a:prstGeom prst="rect">
            <a:avLst/>
          </a:prstGeom>
        </p:spPr>
      </p:pic>
      <p:pic>
        <p:nvPicPr>
          <p:cNvPr id="28" name="Picture 27" descr="google-chrome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4" y="2438952"/>
            <a:ext cx="477383" cy="4560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08726" y="1815714"/>
            <a:ext cx="787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500236" y="1660774"/>
            <a:ext cx="164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Server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11136" y="2872526"/>
            <a:ext cx="1884948" cy="1726976"/>
            <a:chOff x="2211136" y="2872526"/>
            <a:chExt cx="1884948" cy="1726976"/>
          </a:xfrm>
        </p:grpSpPr>
        <p:sp>
          <p:nvSpPr>
            <p:cNvPr id="11" name="Rectangle 10"/>
            <p:cNvSpPr/>
            <p:nvPr/>
          </p:nvSpPr>
          <p:spPr>
            <a:xfrm>
              <a:off x="3363817" y="3218592"/>
              <a:ext cx="561474" cy="4498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IP1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11136" y="3169417"/>
              <a:ext cx="1884948" cy="12291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4009" y="4230170"/>
              <a:ext cx="4435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83058" y="3465809"/>
              <a:ext cx="561474" cy="4498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17044" y="3258334"/>
              <a:ext cx="1608247" cy="10627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54721" y="3564782"/>
              <a:ext cx="561474" cy="4498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26384" y="3661546"/>
              <a:ext cx="561474" cy="4498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  <p:sp>
          <p:nvSpPr>
            <p:cNvPr id="56" name="Up-Down Arrow 55"/>
            <p:cNvSpPr/>
            <p:nvPr/>
          </p:nvSpPr>
          <p:spPr>
            <a:xfrm>
              <a:off x="3175316" y="2872526"/>
              <a:ext cx="269216" cy="45873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V="1">
            <a:off x="396532" y="4599502"/>
            <a:ext cx="3814547" cy="1336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11079" y="1673317"/>
            <a:ext cx="0" cy="293872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506" y="3743679"/>
            <a:ext cx="952500" cy="9525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458616" y="4669842"/>
            <a:ext cx="2205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IPv6 Tunnel Broker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89087" y="2519036"/>
            <a:ext cx="1454216" cy="397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Extension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95" y="3799039"/>
            <a:ext cx="894889" cy="85697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633495" y="4635090"/>
            <a:ext cx="1474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Gateway</a:t>
            </a:r>
          </a:p>
          <a:p>
            <a:r>
              <a:rPr lang="en-US" sz="2000" dirty="0" smtClean="0"/>
              <a:t>/64 network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59715" y="5387207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831378" y="5486180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703041" y="5582944"/>
            <a:ext cx="561474" cy="44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7" idx="3"/>
            <a:endCxn id="63" idx="1"/>
          </p:cNvCxnSpPr>
          <p:nvPr/>
        </p:nvCxnSpPr>
        <p:spPr>
          <a:xfrm>
            <a:off x="4043303" y="2717935"/>
            <a:ext cx="590192" cy="1509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3"/>
            <a:endCxn id="69" idx="1"/>
          </p:cNvCxnSpPr>
          <p:nvPr/>
        </p:nvCxnSpPr>
        <p:spPr>
          <a:xfrm flipV="1">
            <a:off x="5528384" y="4219929"/>
            <a:ext cx="614122" cy="7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04865" y="2536614"/>
            <a:ext cx="5864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function </a:t>
            </a:r>
            <a:r>
              <a:rPr lang="en-US" dirty="0" err="1" smtClean="0">
                <a:latin typeface="Monaco"/>
                <a:cs typeface="Monaco"/>
              </a:rPr>
              <a:t>extreme_policy</a:t>
            </a:r>
            <a:r>
              <a:rPr lang="en-US" dirty="0" smtClean="0">
                <a:latin typeface="Monaco"/>
                <a:cs typeface="Monaco"/>
              </a:rPr>
              <a:t>(request, browser)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</a:t>
            </a:r>
            <a:r>
              <a:rPr lang="en-US" dirty="0" err="1" smtClean="0">
                <a:latin typeface="Monaco"/>
                <a:cs typeface="Monaco"/>
              </a:rPr>
              <a:t>request.requestID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29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0" grpId="0"/>
      <p:bldP spid="57" grpId="0" animBg="1"/>
      <p:bldP spid="64" grpId="0"/>
      <p:bldP spid="68" grpId="0" animBg="1"/>
      <p:bldP spid="72" grpId="0" animBg="1"/>
      <p:bldP spid="73" grpId="0" animBg="1"/>
      <p:bldP spid="3" grpId="0" animBg="1"/>
      <p:bldP spid="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745"/>
            <a:ext cx="8229600" cy="3931322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dirty="0" smtClean="0"/>
              <a:t>Is the policy framework expressive enough?</a:t>
            </a:r>
          </a:p>
          <a:p>
            <a:pPr>
              <a:lnSpc>
                <a:spcPct val="60000"/>
              </a:lnSpc>
            </a:pPr>
            <a:endParaRPr lang="en-US" dirty="0"/>
          </a:p>
          <a:p>
            <a:pPr>
              <a:lnSpc>
                <a:spcPct val="60000"/>
              </a:lnSpc>
            </a:pPr>
            <a:r>
              <a:rPr lang="en-US" dirty="0" smtClean="0"/>
              <a:t>How many pseudonyms are required?</a:t>
            </a:r>
          </a:p>
          <a:p>
            <a:pPr>
              <a:lnSpc>
                <a:spcPct val="60000"/>
              </a:lnSpc>
            </a:pPr>
            <a:endParaRPr lang="en-US" dirty="0" smtClean="0"/>
          </a:p>
          <a:p>
            <a:pPr>
              <a:lnSpc>
                <a:spcPct val="60000"/>
              </a:lnSpc>
            </a:pPr>
            <a:r>
              <a:rPr lang="en-US" dirty="0" smtClean="0"/>
              <a:t>Do policies effectively preserve privacy?</a:t>
            </a:r>
          </a:p>
          <a:p>
            <a:pPr>
              <a:lnSpc>
                <a:spcPct val="60000"/>
              </a:lnSpc>
            </a:pPr>
            <a:endParaRPr lang="en-US" dirty="0" smtClean="0"/>
          </a:p>
          <a:p>
            <a:pPr>
              <a:lnSpc>
                <a:spcPct val="6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Are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that many pseudonyms feasible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>
              <a:lnSpc>
                <a:spcPct val="6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much overhead in OS and router?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Pseudonym Policy is Expressive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80683"/>
              </p:ext>
            </p:extLst>
          </p:nvPr>
        </p:nvGraphicFramePr>
        <p:xfrm>
          <a:off x="692484" y="2682458"/>
          <a:ext cx="7994316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7411"/>
                <a:gridCol w="60969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Trivial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Every request uses the same pseudonym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Extreme</a:t>
                      </a:r>
                      <a:r>
                        <a:rPr lang="en-US" sz="2000" baseline="0" dirty="0" smtClean="0"/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Every request uses different pseudonym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 tab [1]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Request from each tab uses different pseudonym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 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-party 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Based on the connected page (1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-party)’s domain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Time-based [3]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Change pseudonym every 10 minutes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could implement all the protection mechanisms from the related work in a cross-layer manner. 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5902" y="5088855"/>
            <a:ext cx="7453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More examples in the paper: Per browsing session,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-party blocking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30" y="5756357"/>
            <a:ext cx="6327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CookiePie</a:t>
            </a:r>
            <a:r>
              <a:rPr lang="en-US" dirty="0" smtClean="0"/>
              <a:t> Extension, [2] Milk, Walls </a:t>
            </a:r>
            <a:r>
              <a:rPr lang="en-US" i="1" dirty="0" smtClean="0"/>
              <a:t>et al. </a:t>
            </a:r>
            <a:r>
              <a:rPr lang="en-US" dirty="0" err="1" smtClean="0"/>
              <a:t>HotSec</a:t>
            </a:r>
            <a:r>
              <a:rPr lang="en-US" dirty="0" smtClean="0"/>
              <a:t> 2012, [3] Tor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Preservation over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363687"/>
              </p:ext>
            </p:extLst>
          </p:nvPr>
        </p:nvGraphicFramePr>
        <p:xfrm>
          <a:off x="742950" y="1355724"/>
          <a:ext cx="7658100" cy="4576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255715" y="2790828"/>
            <a:ext cx="48289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616" y="2542445"/>
            <a:ext cx="102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43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Preservation over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134074"/>
              </p:ext>
            </p:extLst>
          </p:nvPr>
        </p:nvGraphicFramePr>
        <p:xfrm>
          <a:off x="742950" y="1355725"/>
          <a:ext cx="7658100" cy="4587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395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Pseudonym</a:t>
            </a:r>
            <a:r>
              <a:rPr lang="en-US" dirty="0" smtClean="0"/>
              <a:t> abstraction: user control over </a:t>
            </a:r>
            <a:r>
              <a:rPr lang="en-US" i="1" dirty="0" err="1" smtClean="0"/>
              <a:t>unlinkable</a:t>
            </a:r>
            <a:r>
              <a:rPr lang="en-US" dirty="0" smtClean="0"/>
              <a:t> identities. </a:t>
            </a:r>
          </a:p>
          <a:p>
            <a:pPr lvl="1"/>
            <a:r>
              <a:rPr lang="en-US" dirty="0" smtClean="0"/>
              <a:t>Provided new network addressing and routing mechanisms that exploit the </a:t>
            </a:r>
            <a:r>
              <a:rPr lang="en-US" b="1" dirty="0" smtClean="0"/>
              <a:t>ample IPv6 address </a:t>
            </a:r>
            <a:r>
              <a:rPr lang="en-US" dirty="0" smtClean="0"/>
              <a:t>space.</a:t>
            </a:r>
          </a:p>
          <a:p>
            <a:pPr lvl="1"/>
            <a:r>
              <a:rPr lang="en-US" dirty="0" smtClean="0"/>
              <a:t>Enabled various policies with </a:t>
            </a:r>
            <a:r>
              <a:rPr lang="en-US" b="1" dirty="0" smtClean="0"/>
              <a:t>expressive policy framework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Prototyped with an extension for web browser to show the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4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Tracking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516" y="1600200"/>
            <a:ext cx="40212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Pros: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0212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2318" y="2352843"/>
            <a:ext cx="3275263" cy="2088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Lack of Privacy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371429" y="2339476"/>
            <a:ext cx="3315371" cy="6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Personalization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371429" y="3082759"/>
            <a:ext cx="3315371" cy="6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Better Security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371429" y="3826042"/>
            <a:ext cx="3315371" cy="6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Revenue for Service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Threat Model: Trackers Correlate Unwanted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33" y="2232447"/>
            <a:ext cx="1485900" cy="1638300"/>
          </a:xfrm>
          <a:prstGeom prst="rect">
            <a:avLst/>
          </a:prstGeom>
        </p:spPr>
      </p:pic>
      <p:pic>
        <p:nvPicPr>
          <p:cNvPr id="6" name="Picture 5" descr="google-chrome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17" y="2370058"/>
            <a:ext cx="477383" cy="456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438" y="2232447"/>
            <a:ext cx="787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Alice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44" y="4523511"/>
            <a:ext cx="1540567" cy="1403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708" y="4523511"/>
            <a:ext cx="67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Bob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616" y="2215043"/>
            <a:ext cx="1163721" cy="1114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3200" y="2246099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811" y="4671958"/>
            <a:ext cx="477643" cy="45853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024222" y="2819336"/>
            <a:ext cx="2523673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24222" y="2663558"/>
            <a:ext cx="2523673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24222" y="2975113"/>
            <a:ext cx="2523673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24222" y="3130889"/>
            <a:ext cx="2523673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24222" y="3716423"/>
            <a:ext cx="2523673" cy="16309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24222" y="3329454"/>
            <a:ext cx="2523673" cy="13425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24222" y="3465467"/>
            <a:ext cx="2523673" cy="1435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24222" y="3585779"/>
            <a:ext cx="2523673" cy="15447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75158" y="3465466"/>
            <a:ext cx="2724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7176" y="3577788"/>
            <a:ext cx="3645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User1: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UW, CSE, Route to [Alice’s home]</a:t>
            </a:r>
          </a:p>
          <a:p>
            <a:r>
              <a:rPr lang="en-US" sz="2000" dirty="0" smtClean="0">
                <a:solidFill>
                  <a:srgbClr val="4F81BD"/>
                </a:solidFill>
              </a:rPr>
              <a:t>User2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SIGCOMM, Hacking, Depression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Give Users Control </a:t>
            </a:r>
            <a:r>
              <a:rPr lang="en-US" dirty="0"/>
              <a:t>over </a:t>
            </a:r>
            <a:r>
              <a:rPr lang="en-US" dirty="0" smtClean="0"/>
              <a:t>How They are Tracked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33" y="2232447"/>
            <a:ext cx="1485900" cy="1638300"/>
          </a:xfrm>
          <a:prstGeom prst="rect">
            <a:avLst/>
          </a:prstGeom>
        </p:spPr>
      </p:pic>
      <p:pic>
        <p:nvPicPr>
          <p:cNvPr id="6" name="Picture 5" descr="google-chrome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17" y="2370058"/>
            <a:ext cx="477383" cy="456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438" y="2232447"/>
            <a:ext cx="787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44" y="4523511"/>
            <a:ext cx="1540567" cy="14030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708" y="4523511"/>
            <a:ext cx="67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616" y="2215043"/>
            <a:ext cx="1163721" cy="1114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3200" y="2246099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Tracker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811" y="4671958"/>
            <a:ext cx="477643" cy="45853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024222" y="2819336"/>
            <a:ext cx="2523673" cy="0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24222" y="2663558"/>
            <a:ext cx="2523673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24222" y="2975113"/>
            <a:ext cx="2523673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24222" y="3130889"/>
            <a:ext cx="2523673" cy="0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24222" y="3716423"/>
            <a:ext cx="2523673" cy="16309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24222" y="3329454"/>
            <a:ext cx="2523673" cy="13425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24222" y="3465467"/>
            <a:ext cx="2523673" cy="143576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24222" y="3585779"/>
            <a:ext cx="2523673" cy="1544716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75158" y="3465466"/>
            <a:ext cx="2724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7176" y="3577788"/>
            <a:ext cx="33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User1: UW, CSE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User2: Route to [Alice’s home]</a:t>
            </a:r>
          </a:p>
          <a:p>
            <a:r>
              <a:rPr lang="en-US" sz="2000" dirty="0" smtClean="0">
                <a:solidFill>
                  <a:srgbClr val="4F81BD"/>
                </a:solidFill>
              </a:rPr>
              <a:t>User3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SIGCOMM, Hacking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User4: Depression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0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 of Giving Users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516" y="1600200"/>
            <a:ext cx="40212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Pros: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0212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2318" y="2352843"/>
            <a:ext cx="3275263" cy="2088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Lack of Privacy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371429" y="2339476"/>
            <a:ext cx="3315371" cy="6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Personalization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371429" y="3082759"/>
            <a:ext cx="3315371" cy="6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Better Security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371429" y="3826042"/>
            <a:ext cx="3315371" cy="6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Revenue for Service</a:t>
            </a:r>
            <a:endParaRPr lang="en-US" sz="2800" dirty="0"/>
          </a:p>
        </p:txBody>
      </p:sp>
      <p:sp>
        <p:nvSpPr>
          <p:cNvPr id="10" name="Multiply 9"/>
          <p:cNvSpPr/>
          <p:nvPr/>
        </p:nvSpPr>
        <p:spPr>
          <a:xfrm>
            <a:off x="3124200" y="2850147"/>
            <a:ext cx="1163052" cy="975895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Defenses Provide </a:t>
            </a:r>
            <a:br>
              <a:rPr lang="en-US" dirty="0" smtClean="0"/>
            </a:br>
            <a:r>
              <a:rPr lang="en-US" dirty="0" smtClean="0"/>
              <a:t>Insufficient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Current Defenses</a:t>
            </a:r>
          </a:p>
          <a:p>
            <a:pPr lvl="1"/>
            <a:r>
              <a:rPr lang="en-US" dirty="0" smtClean="0"/>
              <a:t>Application Layer: Third-party cookie blocking, </a:t>
            </a:r>
            <a:r>
              <a:rPr lang="en-US" dirty="0" err="1" smtClean="0"/>
              <a:t>DoNotTrack</a:t>
            </a:r>
            <a:endParaRPr lang="en-US" dirty="0" smtClean="0"/>
          </a:p>
          <a:p>
            <a:pPr lvl="1"/>
            <a:r>
              <a:rPr lang="en-US" dirty="0" smtClean="0"/>
              <a:t>Network Layer: Tor, Proxies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Limitations</a:t>
            </a:r>
          </a:p>
          <a:p>
            <a:pPr lvl="1"/>
            <a:r>
              <a:rPr lang="en-US" dirty="0" smtClean="0"/>
              <a:t>Coarse-grained </a:t>
            </a:r>
          </a:p>
          <a:p>
            <a:pPr lvl="1"/>
            <a:r>
              <a:rPr lang="en-US" dirty="0" smtClean="0"/>
              <a:t>Not cross-layer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 / Background</a:t>
            </a:r>
          </a:p>
          <a:p>
            <a:r>
              <a:rPr lang="en-US" dirty="0" smtClean="0"/>
              <a:t>Approach: Cross-Layer Pseudonyms</a:t>
            </a:r>
          </a:p>
          <a:p>
            <a:r>
              <a:rPr lang="en-US" dirty="0" smtClean="0"/>
              <a:t>System Design</a:t>
            </a:r>
          </a:p>
          <a:p>
            <a:pPr lvl="1"/>
            <a:r>
              <a:rPr lang="en-US" dirty="0"/>
              <a:t>Application-</a:t>
            </a:r>
            <a:r>
              <a:rPr lang="en-US" dirty="0" smtClean="0"/>
              <a:t>Layer</a:t>
            </a:r>
          </a:p>
          <a:p>
            <a:pPr lvl="1"/>
            <a:r>
              <a:rPr lang="en-US" dirty="0"/>
              <a:t>Network-Layer</a:t>
            </a:r>
            <a:endParaRPr lang="en-US" dirty="0" smtClean="0"/>
          </a:p>
          <a:p>
            <a:r>
              <a:rPr lang="en-US" dirty="0" smtClean="0"/>
              <a:t>Implementation and Evaluation</a:t>
            </a:r>
          </a:p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Trackers Link User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2526"/>
            <a:ext cx="8229600" cy="13536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Important identifiers for Web tracking:</a:t>
            </a:r>
          </a:p>
          <a:p>
            <a:pPr lvl="1"/>
            <a:r>
              <a:rPr lang="en-US" dirty="0" smtClean="0"/>
              <a:t>Application info. (cookie, JS </a:t>
            </a:r>
            <a:r>
              <a:rPr lang="en-US" dirty="0" err="1" smtClean="0"/>
              <a:t>localstorage</a:t>
            </a:r>
            <a:r>
              <a:rPr lang="en-US" dirty="0" smtClean="0"/>
              <a:t>, Flash)</a:t>
            </a:r>
          </a:p>
          <a:p>
            <a:pPr lvl="1"/>
            <a:r>
              <a:rPr lang="en-US" dirty="0" smtClean="0"/>
              <a:t>IP Address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B268-6D75-824A-98EF-81B632F0C563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201" y="1896163"/>
            <a:ext cx="872958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Multiple requests are </a:t>
            </a:r>
            <a:r>
              <a:rPr lang="en-US" sz="2800" b="1" dirty="0" smtClean="0"/>
              <a:t>linkable </a:t>
            </a:r>
            <a:r>
              <a:rPr lang="en-US" sz="2800" dirty="0" smtClean="0"/>
              <a:t>by remote trackers, if they share the same identifiers.</a:t>
            </a:r>
            <a:endParaRPr lang="en-US" sz="2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87630" y="3218805"/>
            <a:ext cx="8178733" cy="1638300"/>
            <a:chOff x="753946" y="1480909"/>
            <a:chExt cx="8178733" cy="16383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4733" y="1480909"/>
              <a:ext cx="1485900" cy="1638300"/>
            </a:xfrm>
            <a:prstGeom prst="rect">
              <a:avLst/>
            </a:prstGeom>
          </p:spPr>
        </p:pic>
        <p:pic>
          <p:nvPicPr>
            <p:cNvPr id="15" name="Picture 14" descr="google-chrome-log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417" y="1618520"/>
              <a:ext cx="477383" cy="45603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1818" y="1618520"/>
              <a:ext cx="1163721" cy="1114411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3139259" y="1952145"/>
              <a:ext cx="35158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18943" y="1582813"/>
              <a:ext cx="3859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Req. 1 (128.208.7.x), header: cookie(…)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139259" y="2473877"/>
              <a:ext cx="35158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18943" y="2104545"/>
              <a:ext cx="3859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Req. 2 (128.208.7.x), header: cookie(…)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3946" y="1494277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User</a:t>
              </a:r>
              <a:endParaRPr 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11859" y="1542709"/>
              <a:ext cx="1120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Tracker</a:t>
              </a:r>
              <a:endParaRPr lang="en-US" sz="2400" dirty="0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SIGCOMM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27994</TotalTime>
  <Words>1194</Words>
  <Application>Microsoft Macintosh PowerPoint</Application>
  <PresentationFormat>On-screen Show (4:3)</PresentationFormat>
  <Paragraphs>382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Expressive Privacy Control  with Pseudonyms</vt:lpstr>
      <vt:lpstr>Internet Tracking is Pervasive</vt:lpstr>
      <vt:lpstr>Implications of Tracking for Users</vt:lpstr>
      <vt:lpstr>Threat Model: Trackers Correlate Unwanted Traffic</vt:lpstr>
      <vt:lpstr>Goal: Give Users Control over How They are Tracked</vt:lpstr>
      <vt:lpstr>Implications of Giving Users Control</vt:lpstr>
      <vt:lpstr>Current Defenses Provide  Insufficient Control</vt:lpstr>
      <vt:lpstr>Outline</vt:lpstr>
      <vt:lpstr>Trackers Link User Requests</vt:lpstr>
      <vt:lpstr>Approach: Pseudonym Abstraction</vt:lpstr>
      <vt:lpstr>How We Want to Use Pseudonyms</vt:lpstr>
      <vt:lpstr>Application-Layer Design</vt:lpstr>
      <vt:lpstr>Sample Pseudonym Policies for the Web</vt:lpstr>
      <vt:lpstr>Sample Pseudonym Policies for the Web</vt:lpstr>
      <vt:lpstr>Sample Pseudonym Policies for the Web</vt:lpstr>
      <vt:lpstr>Pseudonyms in Action</vt:lpstr>
      <vt:lpstr>Network-Layer Design Consideration</vt:lpstr>
      <vt:lpstr>Network-Layer Design Consideration</vt:lpstr>
      <vt:lpstr>1) IPv6 Allows Many IPs per Host </vt:lpstr>
      <vt:lpstr>2, 3) Symmetric Encryption  for Mixing and Routing</vt:lpstr>
      <vt:lpstr>2, 3) Symmetric Encryption  for Mixing and Routing</vt:lpstr>
      <vt:lpstr>Routing Example</vt:lpstr>
      <vt:lpstr>Outline</vt:lpstr>
      <vt:lpstr>Prototype Implementation</vt:lpstr>
      <vt:lpstr>Evaluation</vt:lpstr>
      <vt:lpstr>Pseudonym Policy is Expressive</vt:lpstr>
      <vt:lpstr>Privacy Preservation over Policies</vt:lpstr>
      <vt:lpstr>Privacy Preservation over Policies</vt:lpstr>
      <vt:lpstr>Conclusion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Seungyeop Han</dc:creator>
  <cp:lastModifiedBy>Seungyeop Han</cp:lastModifiedBy>
  <cp:revision>630</cp:revision>
  <cp:lastPrinted>2013-08-08T21:00:46Z</cp:lastPrinted>
  <dcterms:created xsi:type="dcterms:W3CDTF">2013-07-15T18:43:26Z</dcterms:created>
  <dcterms:modified xsi:type="dcterms:W3CDTF">2013-08-15T01:49:17Z</dcterms:modified>
</cp:coreProperties>
</file>