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300" r:id="rId4"/>
    <p:sldId id="317" r:id="rId5"/>
    <p:sldId id="299" r:id="rId6"/>
    <p:sldId id="270" r:id="rId7"/>
    <p:sldId id="261" r:id="rId8"/>
    <p:sldId id="303" r:id="rId9"/>
    <p:sldId id="305" r:id="rId10"/>
    <p:sldId id="321" r:id="rId11"/>
    <p:sldId id="322" r:id="rId12"/>
    <p:sldId id="323" r:id="rId13"/>
    <p:sldId id="324" r:id="rId14"/>
    <p:sldId id="325" r:id="rId15"/>
    <p:sldId id="304" r:id="rId16"/>
    <p:sldId id="318" r:id="rId17"/>
    <p:sldId id="326" r:id="rId18"/>
    <p:sldId id="262" r:id="rId19"/>
    <p:sldId id="306" r:id="rId20"/>
    <p:sldId id="312" r:id="rId21"/>
    <p:sldId id="307" r:id="rId22"/>
    <p:sldId id="314" r:id="rId23"/>
    <p:sldId id="315" r:id="rId24"/>
    <p:sldId id="316" r:id="rId25"/>
    <p:sldId id="313" r:id="rId26"/>
    <p:sldId id="308" r:id="rId27"/>
    <p:sldId id="309" r:id="rId28"/>
    <p:sldId id="310" r:id="rId29"/>
    <p:sldId id="311" r:id="rId30"/>
    <p:sldId id="263" r:id="rId31"/>
    <p:sldId id="319" r:id="rId32"/>
    <p:sldId id="320" r:id="rId33"/>
    <p:sldId id="29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00"/>
    <a:srgbClr val="6E07F3"/>
    <a:srgbClr val="4EF2FF"/>
    <a:srgbClr val="000000"/>
    <a:srgbClr val="FFFFFF"/>
    <a:srgbClr val="291C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8"/>
    <p:restoredTop sz="89031"/>
  </p:normalViewPr>
  <p:slideViewPr>
    <p:cSldViewPr snapToGrid="0">
      <p:cViewPr varScale="1">
        <p:scale>
          <a:sx n="133" d="100"/>
          <a:sy n="133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FA377-D803-A44A-8DF4-C55136B793A7}" type="datetimeFigureOut">
              <a:rPr kumimoji="1" lang="ko-Kore-KR" altLang="en-US" smtClean="0"/>
              <a:t>2023. 6. 17.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85A91-9C69-A643-BFCC-880E9D67FED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2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3583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531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52462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6968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491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026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8661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513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0761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6272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5174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737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934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104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2538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3298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44494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9607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31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4334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32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955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10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383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2230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812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92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877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D85A91-9C69-A643-BFCC-880E9D67FED0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656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BFB79-F831-F616-43C0-008071C95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8D2E7E-5F92-DB55-2E19-F8B08B43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36F14-50EB-2D71-26BD-1E8CDB76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FADAC-BAE3-8878-DA5C-9BEBB845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2293C-0DB8-4B8A-E2AD-573BBDA1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699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9E248-1DAD-CAE5-CBC4-51969476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33207B-EA41-9D95-4F3E-0606D17F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7ACF76-1C97-8023-9CAC-358836A6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3EFE3-A562-3173-6E50-4DDEB231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58F5A-5857-D313-7525-2BF37E95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176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FE9774-E199-1001-72EB-C4F045B9E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BD263-28C7-E1A5-6C2A-613D3470B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3D80E-48E8-06B2-D8B0-6461561B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FD875-E2CC-0D46-F8A3-5A4F9FC7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97F932-C86C-C4EF-82C6-8EFC9FF0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028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8E262-AB42-D02E-17E9-89C5DDDE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6D9D8-0E02-AB77-5757-07234D3A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A176E-CB74-0538-FE63-875D7292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D47528-0E3C-51FF-F679-120F6302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FF9E7-5B24-F74A-0986-8EF77BA5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933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BDEAB-F390-49B7-6CD9-0525C8D5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B3E9E0-F6A6-BC0B-8FDC-A3EE1727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3F802-112E-8C1B-92FC-D2BC3176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1ACC3F-0B43-AE03-570A-509E83E2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5C8B2-4C98-A92F-430C-8A27A988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60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E19B-BB4E-B377-9675-4DE61A83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FE988-3FE1-A04E-1995-570E310B7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B8A09-5E52-0456-9A3D-9F395FDB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B82E9C-5DAB-6093-4010-A65D77D3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2D937E-4C97-AEA2-5809-C28567F9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7DD5C-0D18-071D-7176-27BF88F6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807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15881-3D56-11B8-9298-9795A421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50B180-1B8B-4E6C-BB8B-36C5FCDD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86B824-7F86-E59A-23F6-E3700852F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25FECE-4FDF-02AF-40FE-91DBDB333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89D92A-9218-E7A2-8156-AA3955F34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967EA-49B7-F822-BE1D-526FFEB3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FA5729-2F7B-BB80-FF08-486CFD84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D60FD2-25C6-4CB0-B1F9-B800EEE9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88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783DB-5EBF-21B5-0172-EB4E87BA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B23613-061C-A622-387A-1845033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53496C-E096-E942-57E3-62479E3BA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5F6EA-A4E1-5BF2-1D0B-8835224C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452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F9940C-0E3F-39AC-B6AC-17D57FF7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5FD076-00BC-6F01-B33C-4670DF91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8A81C7-DC21-D89A-36AB-72A1406A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25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45AE8-A08A-5E6B-4614-FC94D519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3D86-90FF-242C-F40C-6414C19FE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BA930-C48D-97D1-3311-2954AA88A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479910-F678-27B8-9346-C3042401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C9E5F-C6F9-735F-A96D-16AF806A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19A689-75C4-8998-648F-8A194582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74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BDEC-7130-40D9-02C5-E92547F29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C73F14-0CD8-BBB4-57A3-8EDE46273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2ED969-5067-C950-5A1E-954D5D809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93AFC4-1C62-74F0-DDFF-BB08B4F7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71894-7C2B-C092-1038-B3BB8A6C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E8544-B92B-5BF5-0335-708884F0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54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7C77C7-BD84-9C3F-FE84-D1069608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8287D-0CB1-82F9-69AB-A134D262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34A0F-2AAD-B494-290F-394B55D04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A81D7-0D4B-014C-B9BC-7ACE0C3268AD}" type="datetimeFigureOut">
              <a:rPr kumimoji="1" lang="ko-KR" altLang="en-US" smtClean="0"/>
              <a:t>2023. 6. 17.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BB761-A9D9-2A31-ED46-959D0BF97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CBEA8A-DDAF-433D-7536-4F937AA59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F9A5C-DFE8-BA42-8D01-1F37A48C54B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7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ko/docs/Web/JavaScript/Reference/Lexical_grammar#%ED%82%A4%EC%9B%8C%EB%93%9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ko/docs/Web/JavaScript/Reference/Global_Objects/Arr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10421-BD54-422A-F87A-F36FD8B6C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35" y="1464365"/>
            <a:ext cx="9144000" cy="974035"/>
          </a:xfrm>
        </p:spPr>
        <p:txBody>
          <a:bodyPr anchor="t"/>
          <a:lstStyle/>
          <a:p>
            <a:pPr algn="l"/>
            <a:r>
              <a:rPr kumimoji="1" lang="en-US" altLang="ko-KR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React </a:t>
            </a:r>
            <a:r>
              <a:rPr kumimoji="1" lang="ko-KR" altLang="en-US" b="1" dirty="0" err="1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가즈아</a:t>
            </a:r>
            <a:r>
              <a:rPr kumimoji="1" lang="en-US" altLang="ko-KR" b="1" dirty="0">
                <a:solidFill>
                  <a:schemeClr val="bg1"/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!</a:t>
            </a:r>
            <a:endParaRPr kumimoji="1" lang="ko-KR" altLang="en-US" sz="44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3174E6-DBA5-4952-5688-8AA9A4787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3635" y="5499652"/>
            <a:ext cx="6122504" cy="799657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고유정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이은빈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조윤상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최혜리</a:t>
            </a:r>
            <a:r>
              <a:rPr kumimoji="1" lang="en-US" altLang="ko-KR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2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조하늘</a:t>
            </a:r>
            <a:endParaRPr kumimoji="1" lang="en-US" altLang="ko-KR" sz="2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r"/>
            <a:r>
              <a:rPr kumimoji="1" lang="ko-KR" altLang="en-US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참고 서적</a:t>
            </a:r>
            <a:r>
              <a:rPr kumimoji="1" lang="en-US" altLang="ko-KR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  <a:r>
              <a:rPr kumimoji="1" lang="ko-KR" altLang="en-US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모던 자바스크립트로 배우는 </a:t>
            </a:r>
            <a:r>
              <a:rPr kumimoji="1" lang="ko-KR" altLang="en-US" sz="1600" dirty="0" err="1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리액트</a:t>
            </a:r>
            <a:r>
              <a:rPr kumimoji="1" lang="ko-KR" altLang="en-US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입문 </a:t>
            </a:r>
            <a:r>
              <a:rPr kumimoji="1" lang="en-US" altLang="ko-KR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kumimoji="1" lang="ko-KR" altLang="en-US" sz="1600" dirty="0" err="1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한빛미디어</a:t>
            </a:r>
            <a:r>
              <a:rPr kumimoji="1" lang="en-US" altLang="ko-KR" sz="1600" dirty="0">
                <a:solidFill>
                  <a:schemeClr val="bg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algn="r"/>
            <a:endParaRPr kumimoji="1" lang="en-US" altLang="ko-KR" sz="16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319B10-EB70-323B-4E8F-FB553359AE1A}"/>
              </a:ext>
            </a:extLst>
          </p:cNvPr>
          <p:cNvSpPr txBox="1"/>
          <p:nvPr/>
        </p:nvSpPr>
        <p:spPr>
          <a:xfrm>
            <a:off x="821635" y="1085339"/>
            <a:ext cx="542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2023</a:t>
            </a:r>
            <a:r>
              <a:rPr kumimoji="1" lang="ko-KR" altLang="en-US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년에도 </a:t>
            </a:r>
            <a:r>
              <a:rPr kumimoji="1" lang="ko-KR" altLang="en-US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우상향</a:t>
            </a:r>
            <a:r>
              <a:rPr kumimoji="1" lang="ko-KR" altLang="en-US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스터디 📈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05F1BF2-D900-5583-DFFD-838ED5E9C10D}"/>
              </a:ext>
            </a:extLst>
          </p:cNvPr>
          <p:cNvSpPr txBox="1">
            <a:spLocks/>
          </p:cNvSpPr>
          <p:nvPr/>
        </p:nvSpPr>
        <p:spPr>
          <a:xfrm>
            <a:off x="821635" y="2414954"/>
            <a:ext cx="9144000" cy="8861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</a:t>
            </a:r>
            <a:r>
              <a:rPr kumimoji="1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36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 자바스크립트 이해</a:t>
            </a:r>
            <a:endParaRPr kumimoji="1" lang="ko-KR" altLang="en-US" sz="36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651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 메서드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_</a:t>
            </a:r>
            <a:r>
              <a:rPr kumimoji="1" lang="en-US" altLang="ko-KR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forEach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9EE640F-AE87-BE5F-B99A-52827A52F25C}"/>
              </a:ext>
            </a:extLst>
          </p:cNvPr>
          <p:cNvSpPr/>
          <p:nvPr/>
        </p:nvSpPr>
        <p:spPr>
          <a:xfrm>
            <a:off x="945875" y="1518064"/>
            <a:ext cx="10085540" cy="1166521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forEach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배열의 원소들을 하나씩 순회하는 메서드</a:t>
            </a:r>
            <a:b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콜백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함수의 파라미터로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원소값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배열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)’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제공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37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 메서드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_map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9EE640F-AE87-BE5F-B99A-52827A52F25C}"/>
              </a:ext>
            </a:extLst>
          </p:cNvPr>
          <p:cNvSpPr/>
          <p:nvPr/>
        </p:nvSpPr>
        <p:spPr>
          <a:xfrm>
            <a:off x="945875" y="1518064"/>
            <a:ext cx="10085540" cy="2861431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map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en-US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forEach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마찬가지로 배열의 원소들을 하나씩 순회하는 메서드</a:t>
            </a:r>
            <a:b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콜백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함수의 파라미터로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원소값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배열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)’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제공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forEach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차이점은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map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콜백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 내에서 원소를 반환할 수 있으며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배열의 순회가 끝나면 반환된 원소들로 이루어진 새로운 배열이 만들어짐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이때 만들어진 배열은 원본 배열과는 완전히 다른 객체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32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 메서드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_filter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9EE640F-AE87-BE5F-B99A-52827A52F25C}"/>
              </a:ext>
            </a:extLst>
          </p:cNvPr>
          <p:cNvSpPr/>
          <p:nvPr/>
        </p:nvSpPr>
        <p:spPr>
          <a:xfrm>
            <a:off x="945875" y="1518065"/>
            <a:ext cx="10085540" cy="2004782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filter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배열의 원소들을 하나씩 순회하면서 조건에 맞는 원소로 이루어진 배열을 반환하는 메서드</a:t>
            </a:r>
            <a:b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콜백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함수의 파라미터로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원소값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배열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)'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제공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map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달리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콜백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함수의 조건문을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통과한 원소만 배열로 반환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511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 메서드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_find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9EE640F-AE87-BE5F-B99A-52827A52F25C}"/>
              </a:ext>
            </a:extLst>
          </p:cNvPr>
          <p:cNvSpPr/>
          <p:nvPr/>
        </p:nvSpPr>
        <p:spPr>
          <a:xfrm>
            <a:off x="945875" y="1518065"/>
            <a:ext cx="10085540" cy="2409042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find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배열에서 조건을 만족하는 원소를 찾아 반환하는 메서드</a:t>
            </a:r>
            <a:b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콜백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함수의 파라미터로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원소값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배열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)'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제공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결과를 배열로 반환하는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filter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달리 조건문을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통과한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첫번째 원소 한 개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(first element)'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 반환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169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 메서드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_</a:t>
            </a:r>
            <a:r>
              <a:rPr kumimoji="1" lang="en-US" altLang="ko-KR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findIndex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59EE640F-AE87-BE5F-B99A-52827A52F25C}"/>
              </a:ext>
            </a:extLst>
          </p:cNvPr>
          <p:cNvSpPr/>
          <p:nvPr/>
        </p:nvSpPr>
        <p:spPr>
          <a:xfrm>
            <a:off x="945875" y="1518065"/>
            <a:ext cx="10085540" cy="2409042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findIndex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배열에서 조건을 만족하는 원소를 찾아 해당 원소의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인덱스값을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반환하는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메서드</a:t>
            </a:r>
            <a:b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콜백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함수의 파라미터로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원소값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인덱스값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배열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)'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제공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조건문을 </a:t>
            </a: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통과한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첫번째 원소 한 개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first element)'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인덱스값만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반환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만약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조건에 맞는 원소를 찾지 못하면 </a:t>
            </a:r>
            <a:r>
              <a:rPr kumimoji="1" lang="en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indexOf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마찬가지로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-1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반환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255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4"/>
            <a:ext cx="10085540" cy="1166521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속성의 모음을 저장하는 데 사용하는 자바스크립트의 자료형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}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중괄호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key: value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형태의 키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 쌍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(key-value pair)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데이터를 저장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2A992-0F60-E25A-0066-276463D4F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59" y="2684585"/>
            <a:ext cx="5582240" cy="40974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CE019F-208D-5F5C-3E41-D32BAD2F1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395" y="2732712"/>
            <a:ext cx="4884019" cy="180255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9D6DF3-5874-0781-CED1-A2D020DAA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895" y="4283243"/>
            <a:ext cx="3010977" cy="131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4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 축약 표현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5"/>
            <a:ext cx="10085540" cy="753498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객체의 속성값에 함수를 선언할 때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function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키워드를 생략한 것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FFD1DC7-276F-51B0-9D86-FEC00B1F0B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4" y="2535373"/>
            <a:ext cx="7078125" cy="1982225"/>
          </a:xfrm>
          <a:prstGeom prst="rect">
            <a:avLst/>
          </a:prstGeom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356574D-BE73-D23E-E312-944C5D9D12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86" y="4427457"/>
            <a:ext cx="7066246" cy="1992594"/>
          </a:xfrm>
          <a:prstGeom prst="rect">
            <a:avLst/>
          </a:prstGeom>
          <a:ln>
            <a:noFill/>
          </a:ln>
        </p:spPr>
      </p:pic>
      <p:sp>
        <p:nvSpPr>
          <p:cNvPr id="6" name="화살표: 아래쪽 9">
            <a:extLst>
              <a:ext uri="{FF2B5EF4-FFF2-40B4-BE49-F238E27FC236}">
                <a16:creationId xmlns:a16="http://schemas.microsoft.com/office/drawing/2014/main" id="{25619C0A-C92E-4E30-FE94-2BC4A9CF4FEC}"/>
              </a:ext>
            </a:extLst>
          </p:cNvPr>
          <p:cNvSpPr/>
          <p:nvPr/>
        </p:nvSpPr>
        <p:spPr>
          <a:xfrm rot="2190348">
            <a:off x="3460691" y="3763899"/>
            <a:ext cx="226060" cy="1822753"/>
          </a:xfrm>
          <a:prstGeom prst="downArrow">
            <a:avLst>
              <a:gd name="adj1" fmla="val 50000"/>
              <a:gd name="adj2" fmla="val 859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A48B78-47DD-8F33-4C32-36750EECFCAC}"/>
              </a:ext>
            </a:extLst>
          </p:cNvPr>
          <p:cNvSpPr/>
          <p:nvPr/>
        </p:nvSpPr>
        <p:spPr>
          <a:xfrm>
            <a:off x="1375113" y="5425629"/>
            <a:ext cx="3658900" cy="630752"/>
          </a:xfrm>
          <a:prstGeom prst="rect">
            <a:avLst/>
          </a:prstGeom>
          <a:noFill/>
          <a:ln>
            <a:solidFill>
              <a:srgbClr val="EFF9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919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구조 분해 할당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en-US" altLang="ko-KR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destructuring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assignment)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5"/>
            <a:ext cx="10085540" cy="1177009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구조 분해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비구조화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할당이란 배열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객체의 값을 추출하여 여러 변수에 할당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대입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할 수 있는 방법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배열이나 객체안의 값을 직접 꺼내 쓸 수 있어 익숙해지면 편리한 기능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6D529F-6979-0C58-CB01-563D5C369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58" y="2830118"/>
            <a:ext cx="7772400" cy="3758083"/>
          </a:xfrm>
          <a:prstGeom prst="rect">
            <a:avLst/>
          </a:prstGeom>
        </p:spPr>
      </p:pic>
      <p:sp>
        <p:nvSpPr>
          <p:cNvPr id="9" name="모서리가 둥근 직사각형 9">
            <a:extLst>
              <a:ext uri="{FF2B5EF4-FFF2-40B4-BE49-F238E27FC236}">
                <a16:creationId xmlns:a16="http://schemas.microsoft.com/office/drawing/2014/main" id="{F95C8B49-AC59-8F0C-C308-F25ABD058756}"/>
              </a:ext>
            </a:extLst>
          </p:cNvPr>
          <p:cNvSpPr/>
          <p:nvPr/>
        </p:nvSpPr>
        <p:spPr>
          <a:xfrm>
            <a:off x="8442158" y="4865856"/>
            <a:ext cx="2924466" cy="1406765"/>
          </a:xfrm>
          <a:prstGeom prst="roundRect">
            <a:avLst>
              <a:gd name="adj" fmla="val 2266"/>
            </a:avLst>
          </a:prstGeom>
          <a:solidFill>
            <a:srgbClr val="DAE3F3">
              <a:alpha val="25098"/>
            </a:srgb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457DE69-733C-BD3B-85B0-8F1F892F05EA}"/>
              </a:ext>
            </a:extLst>
          </p:cNvPr>
          <p:cNvSpPr/>
          <p:nvPr/>
        </p:nvSpPr>
        <p:spPr>
          <a:xfrm>
            <a:off x="8429334" y="3112161"/>
            <a:ext cx="2924466" cy="1406765"/>
          </a:xfrm>
          <a:prstGeom prst="roundRect">
            <a:avLst>
              <a:gd name="adj" fmla="val 2266"/>
            </a:avLst>
          </a:prstGeom>
          <a:solidFill>
            <a:srgbClr val="DAE3F3">
              <a:alpha val="25098"/>
            </a:srgbClr>
          </a:solidFill>
          <a:ln w="63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모서리가 둥근 직사각형 13">
            <a:extLst>
              <a:ext uri="{FF2B5EF4-FFF2-40B4-BE49-F238E27FC236}">
                <a16:creationId xmlns:a16="http://schemas.microsoft.com/office/drawing/2014/main" id="{3A17FAAF-4E3D-7AA7-70A7-9C3E230A35E4}"/>
              </a:ext>
            </a:extLst>
          </p:cNvPr>
          <p:cNvSpPr/>
          <p:nvPr/>
        </p:nvSpPr>
        <p:spPr>
          <a:xfrm>
            <a:off x="8681342" y="3357606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[1,   2,   3,   4]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2CCA0238-19A5-38C2-D21B-1C2C30F8555C}"/>
              </a:ext>
            </a:extLst>
          </p:cNvPr>
          <p:cNvSpPr/>
          <p:nvPr/>
        </p:nvSpPr>
        <p:spPr>
          <a:xfrm>
            <a:off x="8681342" y="4048814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[a,   b,   c     ]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516D38E-EF3A-54EA-484F-641E63B94E54}"/>
              </a:ext>
            </a:extLst>
          </p:cNvPr>
          <p:cNvCxnSpPr/>
          <p:nvPr/>
        </p:nvCxnSpPr>
        <p:spPr>
          <a:xfrm>
            <a:off x="9562524" y="3703966"/>
            <a:ext cx="0" cy="292280"/>
          </a:xfrm>
          <a:prstGeom prst="straightConnector1">
            <a:avLst/>
          </a:prstGeom>
          <a:ln>
            <a:solidFill>
              <a:srgbClr val="EFF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7965455-BC95-8313-6429-00D68701FB22}"/>
              </a:ext>
            </a:extLst>
          </p:cNvPr>
          <p:cNvCxnSpPr/>
          <p:nvPr/>
        </p:nvCxnSpPr>
        <p:spPr>
          <a:xfrm>
            <a:off x="9789629" y="3703966"/>
            <a:ext cx="0" cy="292280"/>
          </a:xfrm>
          <a:prstGeom prst="straightConnector1">
            <a:avLst/>
          </a:prstGeom>
          <a:ln>
            <a:solidFill>
              <a:srgbClr val="EFF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F559A20-CC87-096F-E62B-F90F51BB0CA5}"/>
              </a:ext>
            </a:extLst>
          </p:cNvPr>
          <p:cNvCxnSpPr/>
          <p:nvPr/>
        </p:nvCxnSpPr>
        <p:spPr>
          <a:xfrm>
            <a:off x="10023287" y="3703966"/>
            <a:ext cx="0" cy="292280"/>
          </a:xfrm>
          <a:prstGeom prst="straightConnector1">
            <a:avLst/>
          </a:prstGeom>
          <a:ln>
            <a:solidFill>
              <a:srgbClr val="EFF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3">
            <a:extLst>
              <a:ext uri="{FF2B5EF4-FFF2-40B4-BE49-F238E27FC236}">
                <a16:creationId xmlns:a16="http://schemas.microsoft.com/office/drawing/2014/main" id="{2753BAF4-1F9A-549A-B8E4-97735C6FC6EB}"/>
              </a:ext>
            </a:extLst>
          </p:cNvPr>
          <p:cNvSpPr/>
          <p:nvPr/>
        </p:nvSpPr>
        <p:spPr>
          <a:xfrm>
            <a:off x="8681342" y="5119171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{name: '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하늘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',        age: 33}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모서리가 둥근 직사각형 13">
            <a:extLst>
              <a:ext uri="{FF2B5EF4-FFF2-40B4-BE49-F238E27FC236}">
                <a16:creationId xmlns:a16="http://schemas.microsoft.com/office/drawing/2014/main" id="{D95788A8-151E-2F65-F2E1-13501C07CBD7}"/>
              </a:ext>
            </a:extLst>
          </p:cNvPr>
          <p:cNvSpPr/>
          <p:nvPr/>
        </p:nvSpPr>
        <p:spPr>
          <a:xfrm>
            <a:off x="8681342" y="5810379"/>
            <a:ext cx="2446098" cy="322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{name:      n,        age     }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FD1EA05-03F1-2122-74B8-0369F55FABC5}"/>
              </a:ext>
            </a:extLst>
          </p:cNvPr>
          <p:cNvCxnSpPr/>
          <p:nvPr/>
        </p:nvCxnSpPr>
        <p:spPr>
          <a:xfrm>
            <a:off x="9466901" y="5477738"/>
            <a:ext cx="0" cy="292280"/>
          </a:xfrm>
          <a:prstGeom prst="straightConnector1">
            <a:avLst/>
          </a:prstGeom>
          <a:ln>
            <a:solidFill>
              <a:srgbClr val="EFF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55287C9-9129-2547-06DE-38871DE45E71}"/>
              </a:ext>
            </a:extLst>
          </p:cNvPr>
          <p:cNvCxnSpPr/>
          <p:nvPr/>
        </p:nvCxnSpPr>
        <p:spPr>
          <a:xfrm>
            <a:off x="10292346" y="5477738"/>
            <a:ext cx="0" cy="292280"/>
          </a:xfrm>
          <a:prstGeom prst="straightConnector1">
            <a:avLst/>
          </a:prstGeom>
          <a:ln>
            <a:solidFill>
              <a:srgbClr val="EFF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B9377023-C08D-4262-E143-D0B9907CE8D4}"/>
              </a:ext>
            </a:extLst>
          </p:cNvPr>
          <p:cNvSpPr/>
          <p:nvPr/>
        </p:nvSpPr>
        <p:spPr>
          <a:xfrm>
            <a:off x="8672215" y="2959842"/>
            <a:ext cx="890310" cy="322711"/>
          </a:xfrm>
          <a:prstGeom prst="roundRect">
            <a:avLst>
              <a:gd name="adj" fmla="val 14400"/>
            </a:avLst>
          </a:prstGeom>
          <a:solidFill>
            <a:srgbClr val="6E0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 분해</a:t>
            </a: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0D15B9B9-97B1-5366-6074-5880F34F1729}"/>
              </a:ext>
            </a:extLst>
          </p:cNvPr>
          <p:cNvSpPr/>
          <p:nvPr/>
        </p:nvSpPr>
        <p:spPr>
          <a:xfrm>
            <a:off x="8672215" y="4722213"/>
            <a:ext cx="890310" cy="322711"/>
          </a:xfrm>
          <a:prstGeom prst="roundRect">
            <a:avLst>
              <a:gd name="adj" fmla="val 14400"/>
            </a:avLst>
          </a:prstGeom>
          <a:solidFill>
            <a:srgbClr val="6E0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 분해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5CEEB8-50BA-BB2D-ABA1-B879DC95E906}"/>
              </a:ext>
            </a:extLst>
          </p:cNvPr>
          <p:cNvSpPr/>
          <p:nvPr/>
        </p:nvSpPr>
        <p:spPr>
          <a:xfrm>
            <a:off x="1392613" y="3429000"/>
            <a:ext cx="1504591" cy="251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85C233-FDD3-E134-DE29-110FBFABCD84}"/>
              </a:ext>
            </a:extLst>
          </p:cNvPr>
          <p:cNvSpPr/>
          <p:nvPr/>
        </p:nvSpPr>
        <p:spPr>
          <a:xfrm>
            <a:off x="1700621" y="5469556"/>
            <a:ext cx="1504591" cy="251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12384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08"/>
            <a:ext cx="10515600" cy="872863"/>
          </a:xfrm>
        </p:spPr>
        <p:txBody>
          <a:bodyPr anchor="t">
            <a:noAutofit/>
          </a:bodyPr>
          <a:lstStyle/>
          <a:p>
            <a:pPr algn="ctr"/>
            <a:r>
              <a: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 자바스크립트 이해</a:t>
            </a:r>
            <a:endParaRPr kumimoji="1" lang="ko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2EAB3-4347-16DD-4D12-6504CEAF82DB}"/>
              </a:ext>
            </a:extLst>
          </p:cNvPr>
          <p:cNvSpPr txBox="1"/>
          <p:nvPr/>
        </p:nvSpPr>
        <p:spPr>
          <a:xfrm>
            <a:off x="927904" y="2297805"/>
            <a:ext cx="10336192" cy="27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변수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상수</a:t>
            </a:r>
            <a:endParaRPr kumimoji="1" lang="en-US" altLang="ko-KR" sz="2800" dirty="0">
              <a:solidFill>
                <a:prstClr val="white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배열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객체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조건문</a:t>
            </a: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36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반복문</a:t>
            </a: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함수</a:t>
            </a:r>
            <a:endParaRPr kumimoji="1" lang="en-US" altLang="ko-KR" sz="36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import,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export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160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if, else, else if 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조건문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4"/>
            <a:ext cx="10085540" cy="1166521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 가지만 기억하기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</a:p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if / else / else if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2F2F58-95D6-36E6-D2D8-0222CA3E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83" y="2769625"/>
            <a:ext cx="7772400" cy="30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08"/>
            <a:ext cx="10515600" cy="872863"/>
          </a:xfrm>
        </p:spPr>
        <p:txBody>
          <a:bodyPr anchor="t">
            <a:noAutofit/>
          </a:bodyPr>
          <a:lstStyle/>
          <a:p>
            <a:pPr algn="ctr"/>
            <a:r>
              <a: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 자바스크립트 이해</a:t>
            </a:r>
            <a:endParaRPr kumimoji="1" lang="ko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2EAB3-4347-16DD-4D12-6504CEAF82DB}"/>
              </a:ext>
            </a:extLst>
          </p:cNvPr>
          <p:cNvSpPr txBox="1"/>
          <p:nvPr/>
        </p:nvSpPr>
        <p:spPr>
          <a:xfrm>
            <a:off x="927904" y="2297805"/>
            <a:ext cx="10336192" cy="27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u="none" strike="noStrike" kern="1200" cap="none" spc="0" normalizeH="0" baseline="0" noProof="0" dirty="0">
                <a:ln>
                  <a:noFill/>
                </a:ln>
                <a:solidFill>
                  <a:srgbClr val="4EF2F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3600" b="1" u="none" strike="noStrike" kern="1200" cap="none" spc="0" normalizeH="0" baseline="0" noProof="0" dirty="0">
                <a:ln>
                  <a:noFill/>
                </a:ln>
                <a:solidFill>
                  <a:srgbClr val="4EF2F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변수</a:t>
            </a:r>
            <a:r>
              <a:rPr kumimoji="1" lang="en-US" altLang="ko-KR" sz="3600" b="1" u="none" strike="noStrike" kern="1200" cap="none" spc="0" normalizeH="0" baseline="0" noProof="0" dirty="0">
                <a:ln>
                  <a:noFill/>
                </a:ln>
                <a:solidFill>
                  <a:srgbClr val="4EF2F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3600" b="1" u="none" strike="noStrike" kern="1200" cap="none" spc="0" normalizeH="0" baseline="0" noProof="0" dirty="0">
                <a:ln>
                  <a:noFill/>
                </a:ln>
                <a:solidFill>
                  <a:srgbClr val="4EF2F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상수</a:t>
            </a:r>
            <a:endParaRPr kumimoji="1" lang="en-US" altLang="ko-KR" sz="3600" b="1" u="none" strike="noStrike" kern="1200" cap="none" spc="0" normalizeH="0" baseline="0" noProof="0" dirty="0">
              <a:ln>
                <a:noFill/>
              </a:ln>
              <a:solidFill>
                <a:srgbClr val="4EF2F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배열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객체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조건문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반복문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함수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import,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export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0651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삼항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연산자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4"/>
            <a:ext cx="10085540" cy="1166521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</a:t>
            </a:r>
            <a:r>
              <a:rPr kumimoji="1" lang="ko-KR" altLang="en-US" sz="4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r>
              <a:rPr kumimoji="1" lang="ko-KR" altLang="en-US" sz="4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참일 때 </a:t>
            </a:r>
            <a:r>
              <a:rPr kumimoji="1" lang="en-US" altLang="ko-KR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sz="4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거짓일 때</a:t>
            </a:r>
            <a:endParaRPr kumimoji="1" lang="en-US" altLang="ko-KR" sz="4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65F8AF-43DD-7900-6566-40F4FC6B0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08" y="2684585"/>
            <a:ext cx="7772400" cy="16766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BC9FDF-D689-3F43-5048-8909B466E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08" y="4057205"/>
            <a:ext cx="9531567" cy="18620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CD75B62-A2B9-2A5E-6B5D-B1644386C78D}"/>
              </a:ext>
            </a:extLst>
          </p:cNvPr>
          <p:cNvSpPr/>
          <p:nvPr/>
        </p:nvSpPr>
        <p:spPr>
          <a:xfrm>
            <a:off x="3673801" y="4978624"/>
            <a:ext cx="2707747" cy="35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5F5AEB-CC35-512F-0711-D764715FECE6}"/>
              </a:ext>
            </a:extLst>
          </p:cNvPr>
          <p:cNvSpPr/>
          <p:nvPr/>
        </p:nvSpPr>
        <p:spPr>
          <a:xfrm>
            <a:off x="6436255" y="4978624"/>
            <a:ext cx="2968586" cy="351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81408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반복문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배열 반복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0AA57AA-462E-493F-2AAD-A436600487CE}"/>
              </a:ext>
            </a:extLst>
          </p:cNvPr>
          <p:cNvSpPr/>
          <p:nvPr/>
        </p:nvSpPr>
        <p:spPr>
          <a:xfrm>
            <a:off x="945875" y="1518065"/>
            <a:ext cx="10085540" cy="753498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for of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반복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value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반환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2AF9B4-D441-3A61-05C6-7A3F94321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35" y="2350507"/>
            <a:ext cx="9125052" cy="30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반복문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배열 반복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0AA57AA-462E-493F-2AAD-A436600487CE}"/>
              </a:ext>
            </a:extLst>
          </p:cNvPr>
          <p:cNvSpPr/>
          <p:nvPr/>
        </p:nvSpPr>
        <p:spPr>
          <a:xfrm>
            <a:off x="945875" y="1518065"/>
            <a:ext cx="10085540" cy="753498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for in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반복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key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반환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72BED1-E387-4F68-0436-E4DE4A41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09" y="2360131"/>
            <a:ext cx="8189292" cy="277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0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반복문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객체 반복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E377371-3C7D-66F9-64D4-4B555B746367}"/>
              </a:ext>
            </a:extLst>
          </p:cNvPr>
          <p:cNvSpPr/>
          <p:nvPr/>
        </p:nvSpPr>
        <p:spPr>
          <a:xfrm>
            <a:off x="945875" y="1518065"/>
            <a:ext cx="10085540" cy="753498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Object.keys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반복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20E8F6-756E-0ED7-CE39-868D9B395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84" y="2346977"/>
            <a:ext cx="8896077" cy="32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반복문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객체 반복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E377371-3C7D-66F9-64D4-4B555B746367}"/>
              </a:ext>
            </a:extLst>
          </p:cNvPr>
          <p:cNvSpPr/>
          <p:nvPr/>
        </p:nvSpPr>
        <p:spPr>
          <a:xfrm>
            <a:off x="945875" y="1518065"/>
            <a:ext cx="10085540" cy="753498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Object.values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반복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6C4ED4-46A8-EBC2-E131-60BE233A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08" y="2385479"/>
            <a:ext cx="8789907" cy="31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037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반복문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객체 반복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E377371-3C7D-66F9-64D4-4B555B746367}"/>
              </a:ext>
            </a:extLst>
          </p:cNvPr>
          <p:cNvSpPr/>
          <p:nvPr/>
        </p:nvSpPr>
        <p:spPr>
          <a:xfrm>
            <a:off x="945875" y="1518065"/>
            <a:ext cx="10085540" cy="753498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-US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Object.entries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반복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–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객체의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[key, value]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포함된 배열들의 배열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(2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 배열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반환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E25AC36-C5AB-F90C-5D7B-4BCA9151A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50" y="5117286"/>
            <a:ext cx="4025900" cy="1282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F3038E-ABE9-64E6-7887-40E26CAEE4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84" y="2271563"/>
            <a:ext cx="8138299" cy="27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42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4"/>
            <a:ext cx="10085540" cy="1166521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작업을 수행하는 데 쓰는 일종의 도구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 다른 함수를 포함하거나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값이나 함수를 반환하거나 코드를 실행</a:t>
            </a:r>
            <a:endParaRPr kumimoji="1"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66BA70-B45D-380C-B654-1998E454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56" y="2684585"/>
            <a:ext cx="6292124" cy="24360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452A474-D933-6AD3-3D5E-B54471A106CD}"/>
              </a:ext>
            </a:extLst>
          </p:cNvPr>
          <p:cNvSpPr/>
          <p:nvPr/>
        </p:nvSpPr>
        <p:spPr>
          <a:xfrm>
            <a:off x="2683328" y="3484617"/>
            <a:ext cx="695140" cy="259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7430B8-21DE-BDF5-5E89-36770EBC27DA}"/>
              </a:ext>
            </a:extLst>
          </p:cNvPr>
          <p:cNvSpPr txBox="1"/>
          <p:nvPr/>
        </p:nvSpPr>
        <p:spPr>
          <a:xfrm>
            <a:off x="3320718" y="3089710"/>
            <a:ext cx="1289785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ore-KR" altLang="en-US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82191-EA59-BDE5-73C3-407C3B53358E}"/>
              </a:ext>
            </a:extLst>
          </p:cNvPr>
          <p:cNvSpPr txBox="1"/>
          <p:nvPr/>
        </p:nvSpPr>
        <p:spPr>
          <a:xfrm>
            <a:off x="4563397" y="3388093"/>
            <a:ext cx="2168499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템플릿 </a:t>
            </a:r>
            <a:r>
              <a:rPr kumimoji="1" lang="ko-KR" altLang="en-US" b="1" dirty="0" err="1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리터럴</a:t>
            </a:r>
            <a:r>
              <a:rPr kumimoji="1" lang="ko-KR" altLang="en-US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구문</a:t>
            </a:r>
            <a:endParaRPr kumimoji="1" lang="ko-Kore-KR" altLang="en-US" b="1" dirty="0"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18288-106E-431C-89A1-8446F64D67F2}"/>
              </a:ext>
            </a:extLst>
          </p:cNvPr>
          <p:cNvSpPr txBox="1"/>
          <p:nvPr/>
        </p:nvSpPr>
        <p:spPr>
          <a:xfrm>
            <a:off x="2407338" y="3907859"/>
            <a:ext cx="2168499" cy="418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ko-KR" altLang="en-US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명령문 </a:t>
            </a:r>
            <a:r>
              <a:rPr kumimoji="1" lang="en-US" altLang="ko-KR" b="1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(statement)</a:t>
            </a:r>
            <a:endParaRPr kumimoji="1" lang="ko-Kore-KR" altLang="en-US" b="1" dirty="0"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568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표현식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화살표 함수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4"/>
            <a:ext cx="10085540" cy="1166521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함수를 변수에 할당해서 사용하는 방법</a:t>
            </a:r>
            <a:endParaRPr kumimoji="1" lang="en-US" altLang="ko-KR" sz="2000" b="1" dirty="0">
              <a:solidFill>
                <a:srgbClr val="4EF2F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function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키워드를 제거하고 화살표로 사용 가능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4A6E6E-2F28-8392-3436-CB8B8A0F2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33" y="2684585"/>
            <a:ext cx="5563466" cy="36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화살표 함수의 암시적 반환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5"/>
            <a:ext cx="10085540" cy="753498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어떤 값을 반환하는 함수는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return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키워드를 생략할 수 있음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AA275E-259C-C84B-028E-984FBB44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33" y="2271563"/>
            <a:ext cx="6488349" cy="42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50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화살표 함수의 암시적 반환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5"/>
            <a:ext cx="10085540" cy="753498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객체를 암시적으로 반환하려면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=&gt; (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형태로 소괄호로 감싸기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084005-1CB7-FEB6-F9E4-DF05A42B1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07" y="2271563"/>
            <a:ext cx="7772400" cy="40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2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4" name="그림 3" descr="버킷, 용기, 금속, 은이(가) 표시된 사진&#10;&#10;자동 생성된 설명">
            <a:extLst>
              <a:ext uri="{FF2B5EF4-FFF2-40B4-BE49-F238E27FC236}">
                <a16:creationId xmlns:a16="http://schemas.microsoft.com/office/drawing/2014/main" id="{25AA84BC-6944-7EF0-D4B9-B0F14FF6E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207" y="2778154"/>
            <a:ext cx="1668718" cy="2141209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D14BA2A-6681-5370-FD1A-E1763695A7E8}"/>
              </a:ext>
            </a:extLst>
          </p:cNvPr>
          <p:cNvSpPr/>
          <p:nvPr/>
        </p:nvSpPr>
        <p:spPr>
          <a:xfrm>
            <a:off x="3858428" y="5277457"/>
            <a:ext cx="4161332" cy="743873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(variable)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값을 담기 위한 공간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DF6D7A5-93D1-6549-C9D8-A0B0F9CB0EA9}"/>
              </a:ext>
            </a:extLst>
          </p:cNvPr>
          <p:cNvSpPr/>
          <p:nvPr/>
        </p:nvSpPr>
        <p:spPr>
          <a:xfrm>
            <a:off x="7805437" y="1909776"/>
            <a:ext cx="2955941" cy="520086"/>
          </a:xfrm>
          <a:prstGeom prst="roundRect">
            <a:avLst>
              <a:gd name="adj" fmla="val 9312"/>
            </a:avLst>
          </a:pr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let username = ’</a:t>
            </a:r>
            <a:r>
              <a:rPr kumimoji="1" lang="en-US" altLang="ko-KR" sz="16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Haneul</a:t>
            </a: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’;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1F177AE-4FD8-67F7-86A6-6F826A5EDBFA}"/>
              </a:ext>
            </a:extLst>
          </p:cNvPr>
          <p:cNvSpPr/>
          <p:nvPr/>
        </p:nvSpPr>
        <p:spPr>
          <a:xfrm>
            <a:off x="8232991" y="2960897"/>
            <a:ext cx="2955941" cy="520086"/>
          </a:xfrm>
          <a:prstGeom prst="roundRect">
            <a:avLst>
              <a:gd name="adj" fmla="val 9312"/>
            </a:avLst>
          </a:pr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R" sz="16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const company = </a:t>
            </a: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‘3protv’;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9A35CBA-E9ED-2234-6423-0971E8165F59}"/>
              </a:ext>
            </a:extLst>
          </p:cNvPr>
          <p:cNvSpPr/>
          <p:nvPr/>
        </p:nvSpPr>
        <p:spPr>
          <a:xfrm>
            <a:off x="1110110" y="2069656"/>
            <a:ext cx="2726115" cy="520086"/>
          </a:xfrm>
          <a:prstGeom prst="roundRect">
            <a:avLst>
              <a:gd name="adj" fmla="val 9312"/>
            </a:avLst>
          </a:pr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const </a:t>
            </a:r>
            <a:r>
              <a:rPr kumimoji="1" lang="en-US" altLang="ko-KR" sz="16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last_name</a:t>
            </a: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= ‘Cho’;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7BFBED19-11AA-EFFE-C516-75B252849C8E}"/>
              </a:ext>
            </a:extLst>
          </p:cNvPr>
          <p:cNvSpPr/>
          <p:nvPr/>
        </p:nvSpPr>
        <p:spPr>
          <a:xfrm>
            <a:off x="812455" y="3117819"/>
            <a:ext cx="2726115" cy="520086"/>
          </a:xfrm>
          <a:prstGeom prst="roundRect">
            <a:avLst>
              <a:gd name="adj" fmla="val 9312"/>
            </a:avLst>
          </a:pr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var es5_old_rules =</a:t>
            </a:r>
            <a:r>
              <a:rPr kumimoji="1" lang="ko-KR" altLang="en-US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true;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936A2BB-EDCC-83B6-E1C8-BD16FB9D3B69}"/>
              </a:ext>
            </a:extLst>
          </p:cNvPr>
          <p:cNvSpPr/>
          <p:nvPr/>
        </p:nvSpPr>
        <p:spPr>
          <a:xfrm>
            <a:off x="7805437" y="3963828"/>
            <a:ext cx="2042721" cy="520086"/>
          </a:xfrm>
          <a:prstGeom prst="roundRect">
            <a:avLst>
              <a:gd name="adj" fmla="val 9312"/>
            </a:avLst>
          </a:pr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let sum = 1234;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3793D452-D7F9-2EFF-DB5F-D2DB2D27D91F}"/>
              </a:ext>
            </a:extLst>
          </p:cNvPr>
          <p:cNvSpPr/>
          <p:nvPr/>
        </p:nvSpPr>
        <p:spPr>
          <a:xfrm>
            <a:off x="1306931" y="4076132"/>
            <a:ext cx="3015958" cy="520086"/>
          </a:xfrm>
          <a:prstGeom prst="roundRect">
            <a:avLst>
              <a:gd name="adj" fmla="val 9312"/>
            </a:avLst>
          </a:prstGeom>
          <a:solidFill>
            <a:schemeClr val="bg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const result = </a:t>
            </a:r>
            <a:r>
              <a:rPr kumimoji="1" lang="en-US" altLang="ko-KR" sz="16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someFunc</a:t>
            </a:r>
            <a:r>
              <a:rPr kumimoji="1" lang="en-US" altLang="ko-KR" sz="16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();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A4FE341-97C0-AC23-0764-5814E093D292}"/>
              </a:ext>
            </a:extLst>
          </p:cNvPr>
          <p:cNvSpPr/>
          <p:nvPr/>
        </p:nvSpPr>
        <p:spPr>
          <a:xfrm>
            <a:off x="5242912" y="1311966"/>
            <a:ext cx="1080900" cy="1080900"/>
          </a:xfrm>
          <a:prstGeom prst="ellipse">
            <a:avLst/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ore-KR" sz="24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let</a:t>
            </a:r>
            <a:endParaRPr kumimoji="1" lang="ko-Kore-KR" altLang="en-US" sz="24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041793-65E9-25D6-86BF-CF5EE65CC515}"/>
              </a:ext>
            </a:extLst>
          </p:cNvPr>
          <p:cNvSpPr/>
          <p:nvPr/>
        </p:nvSpPr>
        <p:spPr>
          <a:xfrm>
            <a:off x="5939094" y="2338843"/>
            <a:ext cx="1351527" cy="1351527"/>
          </a:xfrm>
          <a:prstGeom prst="ellipse">
            <a:avLst/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ore-KR" sz="24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const</a:t>
            </a:r>
            <a:endParaRPr kumimoji="1" lang="ko-Kore-KR" altLang="en-US" sz="24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5FC33EE-2E6F-576C-22F5-4DCBE24CF20A}"/>
              </a:ext>
            </a:extLst>
          </p:cNvPr>
          <p:cNvSpPr/>
          <p:nvPr/>
        </p:nvSpPr>
        <p:spPr>
          <a:xfrm>
            <a:off x="4535324" y="2471525"/>
            <a:ext cx="923367" cy="923367"/>
          </a:xfrm>
          <a:prstGeom prst="ellipse">
            <a:avLst/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72000" rtlCol="0" anchor="ctr" anchorCtr="0"/>
          <a:lstStyle/>
          <a:p>
            <a:pPr algn="ctr">
              <a:lnSpc>
                <a:spcPct val="130000"/>
              </a:lnSpc>
            </a:pPr>
            <a:r>
              <a:rPr kumimoji="1" lang="en-US" altLang="ko-Kore-KR" sz="24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var</a:t>
            </a:r>
            <a:endParaRPr kumimoji="1" lang="ko-Kore-KR" altLang="en-US" sz="24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658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08"/>
            <a:ext cx="10515600" cy="872863"/>
          </a:xfrm>
        </p:spPr>
        <p:txBody>
          <a:bodyPr anchor="t">
            <a:noAutofit/>
          </a:bodyPr>
          <a:lstStyle/>
          <a:p>
            <a:pPr algn="ctr"/>
            <a:r>
              <a: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 자바스크립트 이해</a:t>
            </a:r>
            <a:endParaRPr kumimoji="1" lang="ko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2EAB3-4347-16DD-4D12-6504CEAF82DB}"/>
              </a:ext>
            </a:extLst>
          </p:cNvPr>
          <p:cNvSpPr txBox="1"/>
          <p:nvPr/>
        </p:nvSpPr>
        <p:spPr>
          <a:xfrm>
            <a:off x="927904" y="2297805"/>
            <a:ext cx="10336192" cy="2766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변수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상수</a:t>
            </a:r>
            <a:endParaRPr kumimoji="1" lang="en-US" altLang="ko-KR" sz="2800" dirty="0">
              <a:solidFill>
                <a:prstClr val="white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배열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객체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조건문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ko-KR" altLang="en-US" sz="2800" dirty="0" err="1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반복문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함수</a:t>
            </a:r>
            <a:endParaRPr kumimoji="1" lang="en-US" altLang="ko-KR" sz="2800" dirty="0">
              <a:solidFill>
                <a:prstClr val="white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import,</a:t>
            </a:r>
            <a:r>
              <a:rPr kumimoji="1" lang="ko-KR" altLang="en-US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883258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모듈 가져오기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내보내기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(import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export)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4"/>
            <a:ext cx="10585190" cy="1157759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impor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란 외부 모듈이나 다른 자바스크립트로부터 </a:t>
            </a: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export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내용을 가져오는 기능</a:t>
            </a:r>
            <a:b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ko-KR" altLang="en-US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기본값 또는 가져올 내용을 선택 지정할 수 있고</a:t>
            </a:r>
            <a:r>
              <a:rPr kumimoji="1" lang="en-US" altLang="ko-KR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en" altLang="ko-KR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 </a:t>
            </a:r>
            <a:r>
              <a:rPr kumimoji="1" lang="ko-KR" altLang="en-US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키워드를 사용해 새로운 이름으로 가져올 수도 있음</a:t>
            </a:r>
            <a:endParaRPr kumimoji="1" lang="en-US" altLang="ko-KR" sz="20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2C51D8C-7903-632A-4CB8-5481E7CADA6E}"/>
              </a:ext>
            </a:extLst>
          </p:cNvPr>
          <p:cNvSpPr/>
          <p:nvPr/>
        </p:nvSpPr>
        <p:spPr>
          <a:xfrm>
            <a:off x="945875" y="3024419"/>
            <a:ext cx="10585190" cy="1157759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export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란 자바스크립트 데이터를 다른 자바스크립트에서 불러와 사용할 수 있도록 만드는 기능</a:t>
            </a:r>
            <a:b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ko-KR" altLang="en-US" sz="20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원시값</a:t>
            </a:r>
            <a:r>
              <a:rPr kumimoji="1" lang="en-US" altLang="ko-KR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객체</a:t>
            </a:r>
            <a:r>
              <a:rPr kumimoji="1" lang="en-US" altLang="ko-KR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</a:t>
            </a:r>
            <a:r>
              <a:rPr kumimoji="1" lang="en-US" altLang="ko-KR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 등을 내보낼 수 있으며</a:t>
            </a:r>
            <a:r>
              <a:rPr kumimoji="1" lang="en-US" altLang="ko-KR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en" altLang="ko-KR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default </a:t>
            </a:r>
            <a:r>
              <a:rPr kumimoji="1" lang="ko-KR" altLang="en-US" sz="20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키워드를 사용하거나 하지 않는 방식이 있음</a:t>
            </a:r>
            <a:endParaRPr kumimoji="1" lang="en-US" altLang="ko-KR" sz="20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425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자주 쓰는 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export, import 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구문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aphicFrame>
        <p:nvGraphicFramePr>
          <p:cNvPr id="6" name="표 10">
            <a:extLst>
              <a:ext uri="{FF2B5EF4-FFF2-40B4-BE49-F238E27FC236}">
                <a16:creationId xmlns:a16="http://schemas.microsoft.com/office/drawing/2014/main" id="{826EEFBE-DD27-E325-C80B-C35805D74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836988"/>
              </p:ext>
            </p:extLst>
          </p:nvPr>
        </p:nvGraphicFramePr>
        <p:xfrm>
          <a:off x="945875" y="1552772"/>
          <a:ext cx="9507161" cy="351823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80873">
                  <a:extLst>
                    <a:ext uri="{9D8B030D-6E8A-4147-A177-3AD203B41FA5}">
                      <a16:colId xmlns:a16="http://schemas.microsoft.com/office/drawing/2014/main" val="140611739"/>
                    </a:ext>
                  </a:extLst>
                </a:gridCol>
                <a:gridCol w="5426288">
                  <a:extLst>
                    <a:ext uri="{9D8B030D-6E8A-4147-A177-3AD203B41FA5}">
                      <a16:colId xmlns:a16="http://schemas.microsoft.com/office/drawing/2014/main" val="2750068806"/>
                    </a:ext>
                  </a:extLst>
                </a:gridCol>
              </a:tblGrid>
              <a:tr h="5345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export</a:t>
                      </a:r>
                      <a:endParaRPr lang="ko-Kore-KR" altLang="en-US" sz="18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import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82838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export default </a:t>
                      </a:r>
                      <a:r>
                        <a:rPr lang="en-US" altLang="ko-Kore-KR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someValue</a:t>
                      </a:r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;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import </a:t>
                      </a:r>
                      <a:r>
                        <a:rPr lang="en-US" altLang="ko-Kore-KR" sz="160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anyValue</a:t>
                      </a:r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from ‘./test’;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76339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export { </a:t>
                      </a:r>
                      <a:r>
                        <a:rPr lang="en-US" altLang="ko-KR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someValue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};</a:t>
                      </a:r>
                      <a:endParaRPr lang="ko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import { 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someValue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as </a:t>
                      </a:r>
                      <a:r>
                        <a:rPr lang="en-US" altLang="ko-KR" sz="160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anyValue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} from ‘./test’;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82007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export const value = 1;</a:t>
                      </a:r>
                      <a:endParaRPr lang="ko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import { value } from ‘./test’;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99207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 value = 1;</a:t>
                      </a:r>
                    </a:p>
                    <a:p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export default value;</a:t>
                      </a:r>
                      <a:endParaRPr lang="ko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import value from ‘./test’;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666095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export const a = 1;</a:t>
                      </a:r>
                    </a:p>
                    <a:p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export const b = 2;</a:t>
                      </a: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import * as </a:t>
                      </a:r>
                      <a:r>
                        <a:rPr lang="en-US" altLang="ko-Kore-KR" sz="160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anyValue</a:t>
                      </a:r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from ‘./test’;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829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441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08"/>
            <a:ext cx="10515600" cy="898238"/>
          </a:xfrm>
        </p:spPr>
        <p:txBody>
          <a:bodyPr anchor="t">
            <a:noAutofit/>
          </a:bodyPr>
          <a:lstStyle/>
          <a:p>
            <a:pPr algn="ctr"/>
            <a:r>
              <a:rPr kumimoji="1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고생하셨습니다</a:t>
            </a:r>
            <a:r>
              <a:rPr kumimoji="1" lang="en-US" altLang="ko-KR" sz="4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endParaRPr kumimoji="1" lang="ko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8D574-A9C5-3FCA-5FA3-FA8EC8D2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2004646"/>
            <a:ext cx="6324600" cy="35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1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var, let, const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92F6F490-F0D2-E772-9803-50290982B33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597383"/>
          <a:ext cx="10515601" cy="337191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06541">
                  <a:extLst>
                    <a:ext uri="{9D8B030D-6E8A-4147-A177-3AD203B41FA5}">
                      <a16:colId xmlns:a16="http://schemas.microsoft.com/office/drawing/2014/main" val="140611739"/>
                    </a:ext>
                  </a:extLst>
                </a:gridCol>
                <a:gridCol w="3253339">
                  <a:extLst>
                    <a:ext uri="{9D8B030D-6E8A-4147-A177-3AD203B41FA5}">
                      <a16:colId xmlns:a16="http://schemas.microsoft.com/office/drawing/2014/main" val="849436712"/>
                    </a:ext>
                  </a:extLst>
                </a:gridCol>
                <a:gridCol w="3855721">
                  <a:extLst>
                    <a:ext uri="{9D8B030D-6E8A-4147-A177-3AD203B41FA5}">
                      <a16:colId xmlns:a16="http://schemas.microsoft.com/office/drawing/2014/main" val="2750068806"/>
                    </a:ext>
                  </a:extLst>
                </a:gridCol>
              </a:tblGrid>
              <a:tr h="53455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var, let</a:t>
                      </a:r>
                      <a:endParaRPr lang="ko-Kore-KR" altLang="en-US" sz="18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82838"/>
                  </a:ext>
                </a:extLst>
              </a:tr>
              <a:tr h="53455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새로운</a:t>
                      </a: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값을 할당할 수 있음</a:t>
                      </a:r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(</a:t>
                      </a: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재할당 </a:t>
                      </a:r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O)</a:t>
                      </a:r>
                      <a:endParaRPr lang="ko-Kore-KR" altLang="en-US" sz="1600" b="0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새로운 값을 할당할 수 없음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재할당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X)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76339"/>
                  </a:ext>
                </a:extLst>
              </a:tr>
              <a:tr h="267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var</a:t>
                      </a:r>
                      <a:endParaRPr kumimoji="1" lang="ko-Kore-KR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let</a:t>
                      </a:r>
                      <a:endParaRPr kumimoji="1" lang="ko-Kore-KR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5098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ES6+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486686"/>
                  </a:ext>
                </a:extLst>
              </a:tr>
              <a:tr h="267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~ ES5</a:t>
                      </a:r>
                      <a:endParaRPr lang="ko-Kore-KR" altLang="en-US" sz="1600" b="0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ES6+</a:t>
                      </a:r>
                      <a:endParaRPr lang="ko-Kore-KR" altLang="en-US" sz="1600" b="0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524843"/>
                  </a:ext>
                </a:extLst>
              </a:tr>
              <a:tr h="267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함수</a:t>
                      </a: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레벨 </a:t>
                      </a:r>
                      <a:r>
                        <a:rPr lang="ko-KR" altLang="en-US" sz="1600" b="0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스코프</a:t>
                      </a:r>
                      <a:endParaRPr lang="ko-Kore-KR" altLang="en-US" sz="1600" b="0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블록</a:t>
                      </a: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레벨 </a:t>
                      </a:r>
                      <a:r>
                        <a:rPr lang="ko-KR" altLang="en-US" sz="1600" b="0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스코프</a:t>
                      </a:r>
                      <a:endParaRPr lang="ko-KR" altLang="en-US" sz="1600" b="0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ko-Kore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블록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레벨 </a:t>
                      </a:r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스코프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3092321"/>
                  </a:ext>
                </a:extLst>
              </a:tr>
              <a:tr h="2672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선언과</a:t>
                      </a: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undefined</a:t>
                      </a: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초기화 동시 진행</a:t>
                      </a:r>
                      <a:endParaRPr lang="ko-Kore-KR" altLang="en-US" sz="1600" b="0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선언 후</a:t>
                      </a:r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ore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초기화가</a:t>
                      </a: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필요한 상태</a:t>
                      </a:r>
                      <a:endParaRPr lang="en-US" altLang="ko-KR" sz="1600" b="0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만약  초기화를 하지 않은 상태에서 변수에 접근하면 참조 에러 발생 </a:t>
                      </a:r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en-US" altLang="ko-KR" sz="1600" b="0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ReferenceError</a:t>
                      </a:r>
                      <a:r>
                        <a:rPr lang="en-US" altLang="ko-KR" sz="1600" b="0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ore-KR" altLang="en-US" sz="1600" b="0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242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99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작성 규칙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aphicFrame>
        <p:nvGraphicFramePr>
          <p:cNvPr id="8" name="표 10">
            <a:extLst>
              <a:ext uri="{FF2B5EF4-FFF2-40B4-BE49-F238E27FC236}">
                <a16:creationId xmlns:a16="http://schemas.microsoft.com/office/drawing/2014/main" id="{92F6F490-F0D2-E772-9803-50290982B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58818"/>
              </p:ext>
            </p:extLst>
          </p:nvPr>
        </p:nvGraphicFramePr>
        <p:xfrm>
          <a:off x="838200" y="1597383"/>
          <a:ext cx="10515600" cy="455759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860983">
                  <a:extLst>
                    <a:ext uri="{9D8B030D-6E8A-4147-A177-3AD203B41FA5}">
                      <a16:colId xmlns:a16="http://schemas.microsoft.com/office/drawing/2014/main" val="140611739"/>
                    </a:ext>
                  </a:extLst>
                </a:gridCol>
                <a:gridCol w="4654617">
                  <a:extLst>
                    <a:ext uri="{9D8B030D-6E8A-4147-A177-3AD203B41FA5}">
                      <a16:colId xmlns:a16="http://schemas.microsoft.com/office/drawing/2014/main" val="2750068806"/>
                    </a:ext>
                  </a:extLst>
                </a:gridCol>
              </a:tblGrid>
              <a:tr h="5345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규칙</a:t>
                      </a:r>
                      <a:endParaRPr lang="ko-Kore-KR" altLang="en-US" sz="18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82838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1.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블록 레벨 </a:t>
                      </a:r>
                      <a:r>
                        <a:rPr lang="ko-KR" altLang="en-US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스코프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ore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변수는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동일 </a:t>
                      </a:r>
                      <a:r>
                        <a:rPr lang="ko-KR" altLang="en-US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스코프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내에 한 번만 선언한다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 name = ‘</a:t>
                      </a:r>
                      <a:r>
                        <a:rPr lang="en-US" altLang="ko-Kore-KR" sz="160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haneul</a:t>
                      </a:r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’;</a:t>
                      </a:r>
                    </a:p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 name = ’</a:t>
                      </a:r>
                      <a:r>
                        <a:rPr lang="en-US" altLang="ko-Kore-KR" sz="160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haneul</a:t>
                      </a:r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’; //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에러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76339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변수명은 숫자로 시작할 수 없다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 123abc; //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에러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82007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변수명에는 공백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기호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마침표가 들어갈 수 없다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 ab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c!; //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에러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99207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4.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ore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변수명은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대소문자를 구별한다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 </a:t>
                      </a:r>
                      <a:r>
                        <a:rPr lang="en-US" altLang="ko-Kore-KR" sz="160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aBc</a:t>
                      </a:r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= 3;</a:t>
                      </a:r>
                    </a:p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 </a:t>
                      </a:r>
                      <a:r>
                        <a:rPr lang="en-US" altLang="ko-Kore-KR" sz="160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Abc</a:t>
                      </a:r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= 4;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666095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5.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예약어는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변수명으로 사용할 수 없다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 class; //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에러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let const; //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에러</a:t>
                      </a:r>
                      <a:endParaRPr lang="en-US" altLang="ko-KR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endParaRPr lang="en-US" altLang="ko-Kore-KR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r>
                        <a:rPr lang="en" altLang="ko-Kore-KR" sz="1400" dirty="0">
                          <a:solidFill>
                            <a:srgbClr val="4EF2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https://developer.mozilla.org/ko/docs/Web/JavaScript/Reference/Lexical_grammar#%ED%82%A4%EC%9B%8C%EB%93%9C</a:t>
                      </a:r>
                      <a:endParaRPr lang="en" altLang="ko-Kore-KR" sz="1400" dirty="0">
                        <a:solidFill>
                          <a:srgbClr val="4EF2FF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424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Truthy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</a:t>
            </a:r>
            <a:r>
              <a:rPr kumimoji="1" lang="en-US" altLang="ko-KR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en-US" altLang="ko-KR" sz="3000" b="1" dirty="0" err="1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Falsy</a:t>
            </a:r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0F690290-CDC3-4647-9B05-09708DCB90E4}"/>
              </a:ext>
            </a:extLst>
          </p:cNvPr>
          <p:cNvSpPr/>
          <p:nvPr/>
        </p:nvSpPr>
        <p:spPr>
          <a:xfrm>
            <a:off x="945875" y="1518064"/>
            <a:ext cx="10085540" cy="1166521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자바스크립트에서 </a:t>
            </a: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Truthy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</a:t>
            </a:r>
            <a:r>
              <a:rPr kumimoji="1" lang="en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Falsy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값이란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 </a:t>
            </a: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false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같은 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불리언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Boolean) 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자료형이 아니어도 마치 </a:t>
            </a: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 </a:t>
            </a:r>
            <a:r>
              <a:rPr kumimoji="1" lang="en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false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 것처럼 인식되는 값을 의미</a:t>
            </a:r>
            <a:endParaRPr kumimoji="1" lang="en-US" altLang="ko-KR" sz="20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0" name="표 10">
            <a:extLst>
              <a:ext uri="{FF2B5EF4-FFF2-40B4-BE49-F238E27FC236}">
                <a16:creationId xmlns:a16="http://schemas.microsoft.com/office/drawing/2014/main" id="{09030499-CE14-D59B-82F0-2A59B71E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381518"/>
              </p:ext>
            </p:extLst>
          </p:nvPr>
        </p:nvGraphicFramePr>
        <p:xfrm>
          <a:off x="945875" y="3073564"/>
          <a:ext cx="8151796" cy="320735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80873">
                  <a:extLst>
                    <a:ext uri="{9D8B030D-6E8A-4147-A177-3AD203B41FA5}">
                      <a16:colId xmlns:a16="http://schemas.microsoft.com/office/drawing/2014/main" val="140611739"/>
                    </a:ext>
                  </a:extLst>
                </a:gridCol>
                <a:gridCol w="4070923">
                  <a:extLst>
                    <a:ext uri="{9D8B030D-6E8A-4147-A177-3AD203B41FA5}">
                      <a16:colId xmlns:a16="http://schemas.microsoft.com/office/drawing/2014/main" val="2750068806"/>
                    </a:ext>
                  </a:extLst>
                </a:gridCol>
              </a:tblGrid>
              <a:tr h="5345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Truthy</a:t>
                      </a:r>
                      <a:r>
                        <a:rPr kumimoji="1" lang="ko-Kore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값</a:t>
                      </a:r>
                      <a:endParaRPr lang="ko-Kore-KR" altLang="en-US" sz="18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 err="1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Falsy</a:t>
                      </a:r>
                      <a:r>
                        <a:rPr lang="ko-Kore-KR" altLang="en-US" sz="1800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값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82838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true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false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76339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이 아닌 정수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실수</a:t>
                      </a: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숫자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82007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'0'</a:t>
                      </a:r>
                      <a:r>
                        <a:rPr lang="ko-KR" altLang="en-US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처럼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altLang="en-US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비어있지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않은 문자열</a:t>
                      </a: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‘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빈 문자열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99207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[ ] 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빈 배열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, { } 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빈 객체</a:t>
                      </a: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null / undefined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666095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function( ) { } 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빈 함수</a:t>
                      </a: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ore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NaN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590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43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408"/>
            <a:ext cx="10515600" cy="872863"/>
          </a:xfrm>
        </p:spPr>
        <p:txBody>
          <a:bodyPr anchor="t">
            <a:noAutofit/>
          </a:bodyPr>
          <a:lstStyle/>
          <a:p>
            <a:pPr algn="ctr"/>
            <a:r>
              <a:rPr kumimoji="1" lang="ko-KR" altLang="en-US" sz="4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필수 자바스크립트 이해</a:t>
            </a:r>
            <a:endParaRPr kumimoji="1" lang="ko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32EAB3-4347-16DD-4D12-6504CEAF82DB}"/>
              </a:ext>
            </a:extLst>
          </p:cNvPr>
          <p:cNvSpPr txBox="1"/>
          <p:nvPr/>
        </p:nvSpPr>
        <p:spPr>
          <a:xfrm>
            <a:off x="927904" y="2297805"/>
            <a:ext cx="10336192" cy="278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변수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상수</a:t>
            </a:r>
            <a:endParaRPr kumimoji="1" lang="en-US" altLang="ko-KR" sz="2800" dirty="0">
              <a:solidFill>
                <a:prstClr val="white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배열</a:t>
            </a:r>
            <a:r>
              <a:rPr kumimoji="1" lang="en-US" altLang="ko-KR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36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객체</a:t>
            </a:r>
            <a:endParaRPr kumimoji="1" lang="en-US" altLang="ko-KR" sz="3600" b="1" dirty="0">
              <a:solidFill>
                <a:srgbClr val="4EF2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조건문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반복문</a:t>
            </a: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함수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</a:t>
            </a:r>
            <a:r>
              <a:rPr kumimoji="1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import,</a:t>
            </a:r>
            <a:r>
              <a:rPr kumimoji="1" lang="ko-KR" altLang="en-US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kumimoji="1" lang="en-US" altLang="ko-KR" sz="2800" dirty="0">
                <a:solidFill>
                  <a:prstClr val="white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export</a:t>
            </a:r>
            <a:endParaRPr kumimoji="1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68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1D19F4A-B2C0-01FF-3465-AC2E6698E57E}"/>
              </a:ext>
            </a:extLst>
          </p:cNvPr>
          <p:cNvSpPr/>
          <p:nvPr/>
        </p:nvSpPr>
        <p:spPr>
          <a:xfrm>
            <a:off x="945875" y="1518064"/>
            <a:ext cx="10085540" cy="1166521"/>
          </a:xfrm>
          <a:prstGeom prst="roundRect">
            <a:avLst>
              <a:gd name="adj" fmla="val 9312"/>
            </a:avLst>
          </a:prstGeom>
          <a:solidFill>
            <a:srgbClr val="FFFFFF">
              <a:alpha val="5098"/>
            </a:srgbClr>
          </a:solidFill>
          <a:ln w="28575">
            <a:solidFill>
              <a:srgbClr val="4EF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 anchorCtr="0"/>
          <a:lstStyle/>
          <a:p>
            <a:pPr>
              <a:lnSpc>
                <a:spcPct val="130000"/>
              </a:lnSpc>
            </a:pP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순서대로 값을 저장하는 객체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en-US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typeof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someArray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=== ‘object’)</a:t>
            </a:r>
          </a:p>
          <a:p>
            <a:pPr>
              <a:lnSpc>
                <a:spcPct val="130000"/>
              </a:lnSpc>
            </a:pP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 ]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대괄호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kumimoji="1" lang="ko-KR" altLang="en-US" sz="2000" b="1" dirty="0" err="1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부터</a:t>
            </a:r>
            <a:r>
              <a:rPr kumimoji="1" lang="ko-KR" altLang="en-US" sz="2000" b="1" dirty="0">
                <a:solidFill>
                  <a:srgbClr val="4EF2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시작하는 인덱스로 각 항목의 값에 접근</a:t>
            </a:r>
            <a:endParaRPr kumimoji="1"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962642-719F-3931-2256-EABE6C89D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33" y="2716471"/>
            <a:ext cx="8593424" cy="18757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3C5B66D-F9A9-852B-0B41-CA57ACFB5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33" y="4351923"/>
            <a:ext cx="7772400" cy="148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2E6D-26F3-B05C-71E3-2CAAC750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21"/>
            <a:ext cx="10515600" cy="668545"/>
          </a:xfrm>
        </p:spPr>
        <p:txBody>
          <a:bodyPr>
            <a:normAutofit/>
          </a:bodyPr>
          <a:lstStyle/>
          <a:p>
            <a:r>
              <a:rPr kumimoji="1" lang="ko-KR" altLang="en-US" sz="3000" b="1" dirty="0">
                <a:solidFill>
                  <a:prstClr val="whit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 다루기</a:t>
            </a:r>
            <a:endParaRPr kumimoji="1" lang="ko-KR" altLang="en-US" sz="160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7D1D41DE-0118-9DFD-AF6C-72CDB6B34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56451"/>
              </p:ext>
            </p:extLst>
          </p:nvPr>
        </p:nvGraphicFramePr>
        <p:xfrm>
          <a:off x="838200" y="1597383"/>
          <a:ext cx="10515600" cy="427647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027838">
                  <a:extLst>
                    <a:ext uri="{9D8B030D-6E8A-4147-A177-3AD203B41FA5}">
                      <a16:colId xmlns:a16="http://schemas.microsoft.com/office/drawing/2014/main" val="140611739"/>
                    </a:ext>
                  </a:extLst>
                </a:gridCol>
                <a:gridCol w="6487762">
                  <a:extLst>
                    <a:ext uri="{9D8B030D-6E8A-4147-A177-3AD203B41FA5}">
                      <a16:colId xmlns:a16="http://schemas.microsoft.com/office/drawing/2014/main" val="2750068806"/>
                    </a:ext>
                  </a:extLst>
                </a:gridCol>
              </a:tblGrid>
              <a:tr h="53455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자주 쓰는 메서드</a:t>
                      </a:r>
                      <a:endParaRPr lang="ko-Kore-KR" altLang="en-US" sz="18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80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역할</a:t>
                      </a:r>
                      <a:endParaRPr lang="ko-Kore-KR" altLang="en-US" sz="18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82838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i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arr.push(‘value’);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배열의 끝에 새 값 추가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976339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1" i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arr.unshift(‘value’);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배열의 앞에 새 값 추가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482007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ore-KR" sz="1600" b="1" i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arr.pop();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배열의 끝에서 값 하나 제거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99207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ore-KR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arr.shift</a:t>
                      </a:r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();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배열의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앞에서 값 하나 제거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666095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ore-KR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arr.splice</a:t>
                      </a:r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(index, </a:t>
                      </a:r>
                      <a:r>
                        <a:rPr lang="ko-KR" altLang="en-US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삭제할 항목 개수</a:t>
                      </a:r>
                      <a:r>
                        <a:rPr lang="en-US" altLang="ko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)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ore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배열의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특정 위치에서 삭제할 항목 개수만큼 값 제거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71428"/>
                  </a:ext>
                </a:extLst>
              </a:tr>
              <a:tr h="534559">
                <a:tc>
                  <a:txBody>
                    <a:bodyPr/>
                    <a:lstStyle/>
                    <a:p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const </a:t>
                      </a:r>
                      <a:r>
                        <a:rPr lang="en-US" altLang="ko-Kore-KR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newArray</a:t>
                      </a:r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= […</a:t>
                      </a:r>
                      <a:r>
                        <a:rPr lang="en-US" altLang="ko-Kore-KR" sz="1600" b="1" i="0" dirty="0" err="1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arr</a:t>
                      </a:r>
                      <a:r>
                        <a:rPr lang="en-US" altLang="ko-Kore-KR" sz="1600" b="1" i="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]</a:t>
                      </a:r>
                      <a:endParaRPr lang="ko-Kore-KR" altLang="en-US" sz="1600" b="1" i="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solidFill>
                            <a:schemeClr val="bg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배열의 얕은 복사</a:t>
                      </a:r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31666"/>
                  </a:ext>
                </a:extLst>
              </a:tr>
              <a:tr h="53455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b="1" i="0" dirty="0">
                          <a:solidFill>
                            <a:srgbClr val="4EF2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https://developer.mozilla.org/ko/docs/Web/JavaScript/Reference/Global_Objects/Array</a:t>
                      </a:r>
                      <a:endParaRPr lang="en" altLang="ko-Kore-KR" sz="1600" b="1" i="0" dirty="0">
                        <a:solidFill>
                          <a:srgbClr val="4EF2FF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6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09160" marR="209160" marT="101160" marB="101160" anchor="ctr">
                    <a:lnL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F2FF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EF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81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60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1281</Words>
  <Application>Microsoft Macintosh PowerPoint</Application>
  <PresentationFormat>와이드스크린</PresentationFormat>
  <Paragraphs>210</Paragraphs>
  <Slides>33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Pretendard</vt:lpstr>
      <vt:lpstr>Pretendard ExtraBold</vt:lpstr>
      <vt:lpstr>Pretendard Light</vt:lpstr>
      <vt:lpstr>Arial</vt:lpstr>
      <vt:lpstr>Calibri</vt:lpstr>
      <vt:lpstr>Office 테마</vt:lpstr>
      <vt:lpstr>React 가즈아!</vt:lpstr>
      <vt:lpstr>필수 자바스크립트 이해</vt:lpstr>
      <vt:lpstr>변수</vt:lpstr>
      <vt:lpstr>var, let, const</vt:lpstr>
      <vt:lpstr>변수 작성 규칙</vt:lpstr>
      <vt:lpstr>Truthy값, Falsy값</vt:lpstr>
      <vt:lpstr>필수 자바스크립트 이해</vt:lpstr>
      <vt:lpstr>배열</vt:lpstr>
      <vt:lpstr>배열 다루기</vt:lpstr>
      <vt:lpstr>배열 메서드_forEach</vt:lpstr>
      <vt:lpstr>배열 메서드_map</vt:lpstr>
      <vt:lpstr>배열 메서드_filter</vt:lpstr>
      <vt:lpstr>배열 메서드_find</vt:lpstr>
      <vt:lpstr>배열 메서드_findIndex</vt:lpstr>
      <vt:lpstr>객체</vt:lpstr>
      <vt:lpstr>객체 – 함수 축약 표현</vt:lpstr>
      <vt:lpstr>구조 분해 할당 (destructuring assignment)</vt:lpstr>
      <vt:lpstr>필수 자바스크립트 이해</vt:lpstr>
      <vt:lpstr>if, else, else if 조건문</vt:lpstr>
      <vt:lpstr>삼항 연산자</vt:lpstr>
      <vt:lpstr>반복문 – 배열 반복</vt:lpstr>
      <vt:lpstr>반복문 – 배열 반복</vt:lpstr>
      <vt:lpstr>반복문 – 객체 반복</vt:lpstr>
      <vt:lpstr>반복문 – 객체 반복</vt:lpstr>
      <vt:lpstr>반복문 – 객체 반복</vt:lpstr>
      <vt:lpstr>함수</vt:lpstr>
      <vt:lpstr>함수 표현식, 화살표 함수</vt:lpstr>
      <vt:lpstr>화살표 함수의 암시적 반환</vt:lpstr>
      <vt:lpstr>화살표 함수의 암시적 반환</vt:lpstr>
      <vt:lpstr>필수 자바스크립트 이해</vt:lpstr>
      <vt:lpstr>모듈 가져오기, 내보내기 (import &amp; export)</vt:lpstr>
      <vt:lpstr>자주 쓰는 export, import 구문</vt:lpstr>
      <vt:lpstr>고생하셨습니다!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가즈아!</dc:title>
  <dc:creator>하늘 조</dc:creator>
  <cp:lastModifiedBy>하늘 조</cp:lastModifiedBy>
  <cp:revision>46</cp:revision>
  <dcterms:created xsi:type="dcterms:W3CDTF">2023-06-03T12:28:27Z</dcterms:created>
  <dcterms:modified xsi:type="dcterms:W3CDTF">2023-06-18T03:18:32Z</dcterms:modified>
</cp:coreProperties>
</file>