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28" r:id="rId3"/>
    <p:sldId id="371" r:id="rId4"/>
    <p:sldId id="379" r:id="rId5"/>
    <p:sldId id="380" r:id="rId6"/>
    <p:sldId id="372" r:id="rId7"/>
    <p:sldId id="384" r:id="rId8"/>
    <p:sldId id="385" r:id="rId9"/>
    <p:sldId id="386" r:id="rId10"/>
    <p:sldId id="387" r:id="rId11"/>
    <p:sldId id="382" r:id="rId12"/>
    <p:sldId id="364" r:id="rId13"/>
    <p:sldId id="377" r:id="rId14"/>
    <p:sldId id="330" r:id="rId15"/>
    <p:sldId id="388" r:id="rId16"/>
    <p:sldId id="29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7AD747A-A3F4-D246-8A3F-95624A7631D7}">
          <p14:sldIdLst>
            <p14:sldId id="256"/>
          </p14:sldIdLst>
        </p14:section>
        <p14:section name="리액트 라우터란?" id="{B8DBB35E-6422-134D-B08C-AF7B8F88124F}">
          <p14:sldIdLst>
            <p14:sldId id="328"/>
            <p14:sldId id="371"/>
            <p14:sldId id="379"/>
            <p14:sldId id="380"/>
            <p14:sldId id="372"/>
            <p14:sldId id="384"/>
            <p14:sldId id="385"/>
            <p14:sldId id="386"/>
            <p14:sldId id="387"/>
            <p14:sldId id="382"/>
            <p14:sldId id="364"/>
          </p14:sldIdLst>
        </p14:section>
        <p14:section name="라우트 구조 설계 &amp; 실습" id="{69700B09-E5F4-EA48-A196-1C66E8BA0E94}">
          <p14:sldIdLst>
            <p14:sldId id="377"/>
            <p14:sldId id="330"/>
            <p14:sldId id="388"/>
          </p14:sldIdLst>
        </p14:section>
        <p14:section name="끝!" id="{4B0DF483-5139-6142-898A-A4D81EB5BBE2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00"/>
    <a:srgbClr val="4EF2FF"/>
    <a:srgbClr val="FFFFFF"/>
    <a:srgbClr val="6E07F3"/>
    <a:srgbClr val="000000"/>
    <a:srgbClr val="291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7"/>
    <p:restoredTop sz="88992"/>
  </p:normalViewPr>
  <p:slideViewPr>
    <p:cSldViewPr snapToGrid="0">
      <p:cViewPr varScale="1">
        <p:scale>
          <a:sx n="134" d="100"/>
          <a:sy n="134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FA377-D803-A44A-8DF4-C55136B793A7}" type="datetimeFigureOut">
              <a:rPr kumimoji="1" lang="ko-Kore-KR" altLang="en-US" smtClean="0"/>
              <a:t>2023. 7. 2.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85A91-9C69-A643-BFCC-880E9D67FE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2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2459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8302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7961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375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7739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541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316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0311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5617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785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787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FB79-F831-F616-43C0-008071C95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8D2E7E-5F92-DB55-2E19-F8B08B434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36F14-50EB-2D71-26BD-1E8CDB76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2023. 7. 2.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FADAC-BAE3-8878-DA5C-9BEBB845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2293C-0DB8-4B8A-E2AD-573BBDA1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699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9E248-1DAD-CAE5-CBC4-51969476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33207B-EA41-9D95-4F3E-0606D17FE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ACF76-1C97-8023-9CAC-358836A6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2023. 7. 2.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3EFE3-A562-3173-6E50-4DDEB23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58F5A-5857-D313-7525-2BF37E95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17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FE9774-E199-1001-72EB-C4F045B9E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2BD263-28C7-E1A5-6C2A-613D3470B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3D80E-48E8-06B2-D8B0-6461561B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2023. 7. 2.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FFD875-E2CC-0D46-F8A3-5A4F9FC7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7F932-C86C-C4EF-82C6-8EFC9FF0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028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8E262-AB42-D02E-17E9-89C5DDDE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6D9D8-0E02-AB77-5757-07234D3A3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A176E-CB74-0538-FE63-875D7292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2023. 7. 2.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47528-0E3C-51FF-F679-120F6302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FF9E7-5B24-F74A-0986-8EF77BA5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933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BDEAB-F390-49B7-6CD9-0525C8D5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B3E9E0-F6A6-BC0B-8FDC-A3EE17271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3F802-112E-8C1B-92FC-D2BC3176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2023. 7. 2.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ACC3F-0B43-AE03-570A-509E83E2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5C8B2-4C98-A92F-430C-8A27A988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760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4E19B-BB4E-B377-9675-4DE61A83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FE988-3FE1-A04E-1995-570E310B7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4B8A09-5E52-0456-9A3D-9F395FDB8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82E9C-5DAB-6093-4010-A65D77D3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2023. 7. 2.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2D937E-4C97-AEA2-5809-C28567F9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7DD5C-0D18-071D-7176-27BF88F6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807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15881-3D56-11B8-9298-9795A421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0B180-1B8B-4E6C-BB8B-36C5FCDDD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86B824-7F86-E59A-23F6-E3700852F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25FECE-4FDF-02AF-40FE-91DBDB333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89D92A-9218-E7A2-8156-AA3955F34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0967EA-49B7-F822-BE1D-526FFEB3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2023. 7. 2.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FA5729-2F7B-BB80-FF08-486CFD84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D60FD2-25C6-4CB0-B1F9-B800EEE9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889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783DB-5EBF-21B5-0172-EB4E87BA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B23613-061C-A622-387A-18450336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2023. 7. 2.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53496C-E096-E942-57E3-62479E3B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25F6EA-A4E1-5BF2-1D0B-8835224C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452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F9940C-0E3F-39AC-B6AC-17D57FF7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2023. 7. 2.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5FD076-00BC-6F01-B33C-4670DF91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A81C7-DC21-D89A-36AB-72A1406A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625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45AE8-A08A-5E6B-4614-FC94D5197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73D86-90FF-242C-F40C-6414C19FE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5BA930-C48D-97D1-3311-2954AA88A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479910-F678-27B8-9346-C3042401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2023. 7. 2.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C9E5F-C6F9-735F-A96D-16AF806A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19A689-75C4-8998-648F-8A194582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37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BBDEC-7130-40D9-02C5-E92547F2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C73F14-0CD8-BBB4-57A3-8EDE46273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2ED969-5067-C950-5A1E-954D5D80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3AFC4-1C62-74F0-DDFF-BB08B4F7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2023. 7. 2.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971894-7C2B-C092-1038-B3BB8A6C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3E8544-B92B-5BF5-0335-708884F0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254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7C77C7-BD84-9C3F-FE84-D1069608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A8287D-0CB1-82F9-69AB-A134D2628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34A0F-2AAD-B494-290F-394B55D04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81D7-0D4B-014C-B9BC-7ACE0C3268AD}" type="datetimeFigureOut">
              <a:rPr kumimoji="1" lang="ko-KR" altLang="en-US" smtClean="0"/>
              <a:t>2023. 7. 2.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BB761-A9D9-2A31-ED46-959D0BF97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BEA8A-DDAF-433D-7536-4F937AA59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75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ksangawards.co.kr/intr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livebook.manning.com/book/micro-frontends-in-action/chapter-7/2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10421-BD54-422A-F87A-F36FD8B6C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635" y="1464365"/>
            <a:ext cx="9144000" cy="974035"/>
          </a:xfrm>
        </p:spPr>
        <p:txBody>
          <a:bodyPr anchor="t"/>
          <a:lstStyle/>
          <a:p>
            <a:pPr algn="l"/>
            <a:r>
              <a:rPr kumimoji="1" lang="en-US" altLang="ko-KR" b="1" dirty="0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React </a:t>
            </a:r>
            <a:r>
              <a:rPr kumimoji="1" lang="ko-KR" altLang="en-US" b="1" dirty="0" err="1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가즈아</a:t>
            </a:r>
            <a:r>
              <a:rPr kumimoji="1" lang="en-US" altLang="ko-KR" b="1" dirty="0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!</a:t>
            </a:r>
            <a:endParaRPr kumimoji="1" lang="ko-KR" altLang="en-US" sz="44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3174E6-DBA5-4952-5688-8AA9A4787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3635" y="5499652"/>
            <a:ext cx="6122504" cy="799657"/>
          </a:xfrm>
        </p:spPr>
        <p:txBody>
          <a:bodyPr anchor="t">
            <a:normAutofit/>
          </a:bodyPr>
          <a:lstStyle/>
          <a:p>
            <a:pPr algn="r"/>
            <a:r>
              <a:rPr kumimoji="1" lang="ko-KR" altLang="en-US" sz="2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고유정</a:t>
            </a:r>
            <a:r>
              <a:rPr kumimoji="1" lang="en-US" altLang="ko-KR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이은빈</a:t>
            </a:r>
            <a:r>
              <a:rPr kumimoji="1" lang="en-US" altLang="ko-KR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2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조윤상</a:t>
            </a:r>
            <a:r>
              <a:rPr kumimoji="1" lang="en-US" altLang="ko-KR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2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최혜리</a:t>
            </a:r>
            <a:r>
              <a:rPr kumimoji="1" lang="en-US" altLang="ko-KR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2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조하늘</a:t>
            </a:r>
            <a:endParaRPr kumimoji="1" lang="en-US" altLang="ko-KR" sz="2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/>
            <a:r>
              <a:rPr kumimoji="1" lang="ko-KR" altLang="en-US" sz="16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참고 서적</a:t>
            </a:r>
            <a:r>
              <a:rPr kumimoji="1" lang="en-US" altLang="ko-KR" sz="16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</a:t>
            </a:r>
            <a:r>
              <a:rPr kumimoji="1" lang="ko-KR" altLang="en-US" sz="16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모던 자바스크립트로 배우는 </a:t>
            </a:r>
            <a:r>
              <a:rPr kumimoji="1" lang="ko-KR" altLang="en-US" sz="1600" dirty="0" err="1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리액트</a:t>
            </a:r>
            <a:r>
              <a:rPr kumimoji="1" lang="ko-KR" altLang="en-US" sz="16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입문 </a:t>
            </a:r>
            <a:r>
              <a:rPr kumimoji="1" lang="en-US" altLang="ko-KR" sz="16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kumimoji="1" lang="ko-KR" altLang="en-US" sz="1600" dirty="0" err="1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한빛미디어</a:t>
            </a:r>
            <a:r>
              <a:rPr kumimoji="1" lang="en-US" altLang="ko-KR" sz="16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algn="r"/>
            <a:endParaRPr kumimoji="1" lang="en-US" altLang="ko-KR" sz="16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319B10-EB70-323B-4E8F-FB553359AE1A}"/>
              </a:ext>
            </a:extLst>
          </p:cNvPr>
          <p:cNvSpPr txBox="1"/>
          <p:nvPr/>
        </p:nvSpPr>
        <p:spPr>
          <a:xfrm>
            <a:off x="821635" y="1085339"/>
            <a:ext cx="54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2023</a:t>
            </a:r>
            <a:r>
              <a:rPr kumimoji="1" lang="ko-KR" altLang="en-US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년에도 </a:t>
            </a:r>
            <a:r>
              <a:rPr kumimoji="1" lang="ko-KR" altLang="en-US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우상향</a:t>
            </a:r>
            <a:r>
              <a:rPr kumimoji="1" lang="ko-KR" altLang="en-US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스터디 📈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05F1BF2-D900-5583-DFFD-838ED5E9C10D}"/>
              </a:ext>
            </a:extLst>
          </p:cNvPr>
          <p:cNvSpPr txBox="1">
            <a:spLocks/>
          </p:cNvSpPr>
          <p:nvPr/>
        </p:nvSpPr>
        <p:spPr>
          <a:xfrm>
            <a:off x="821635" y="2414954"/>
            <a:ext cx="9144000" cy="8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4.</a:t>
            </a: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리액트</a:t>
            </a: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36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라우터</a:t>
            </a:r>
            <a:endParaRPr kumimoji="1" lang="ko-KR" altLang="en-US" sz="36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51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라우트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이동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kumimoji="1" lang="en-US" altLang="ko-KR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NavLink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- 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활성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비활성 상태 노출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C5389D-42A0-030C-0132-A68C13FE1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6" y="1241139"/>
            <a:ext cx="5543550" cy="24959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0379A36-8931-4719-27E3-6EF0DD181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6" y="3566999"/>
            <a:ext cx="5543550" cy="30126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810FF9-543F-3C92-C8D6-3071484A1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026" y="3566999"/>
            <a:ext cx="5316971" cy="189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4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라우트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이동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useNavigate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2CA487-39B7-86B4-B09C-976421A78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1394306"/>
            <a:ext cx="5890454" cy="33872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8BF998-ACCE-54AC-3266-E592F3F7F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47900"/>
            <a:ext cx="5592301" cy="321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3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라우팅 </a:t>
            </a:r>
            <a:r>
              <a:rPr kumimoji="1" lang="ko-KR" altLang="en-US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파라미터란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D867A7D-DD4B-BBBC-7535-A87B3E3A1057}"/>
              </a:ext>
            </a:extLst>
          </p:cNvPr>
          <p:cNvSpPr/>
          <p:nvPr/>
        </p:nvSpPr>
        <p:spPr>
          <a:xfrm>
            <a:off x="945875" y="1518065"/>
            <a:ext cx="10085540" cy="763222"/>
          </a:xfrm>
          <a:prstGeom prst="roundRect">
            <a:avLst>
              <a:gd name="adj" fmla="val 5724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URL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값을 얻을 수 있는 변수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8E307-F138-8FE1-CA77-FEC5A8E9D7BD}"/>
              </a:ext>
            </a:extLst>
          </p:cNvPr>
          <p:cNvSpPr txBox="1"/>
          <p:nvPr/>
        </p:nvSpPr>
        <p:spPr>
          <a:xfrm>
            <a:off x="945875" y="2487386"/>
            <a:ext cx="5629275" cy="45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https://my-</a:t>
            </a:r>
            <a:r>
              <a:rPr kumimoji="1" lang="en-US" altLang="ko-KR" dirty="0" err="1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website.com</a:t>
            </a:r>
            <a:r>
              <a:rPr kumimoji="1" lang="en-US" altLang="ko-KR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/winners/</a:t>
            </a:r>
            <a:r>
              <a:rPr kumimoji="1" lang="en-US" altLang="ko-KR" dirty="0">
                <a:solidFill>
                  <a:srgbClr val="EFF9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59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9395008-E32C-FDFB-D4C3-A1124077379D}"/>
              </a:ext>
            </a:extLst>
          </p:cNvPr>
          <p:cNvSpPr/>
          <p:nvPr/>
        </p:nvSpPr>
        <p:spPr>
          <a:xfrm>
            <a:off x="4364843" y="2598275"/>
            <a:ext cx="359557" cy="349045"/>
          </a:xfrm>
          <a:prstGeom prst="roundRect">
            <a:avLst>
              <a:gd name="adj" fmla="val 720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1C7192E-6E9A-FC3E-F6EB-EBCDFD67BE52}"/>
              </a:ext>
            </a:extLst>
          </p:cNvPr>
          <p:cNvCxnSpPr>
            <a:cxnSpLocks/>
          </p:cNvCxnSpPr>
          <p:nvPr/>
        </p:nvCxnSpPr>
        <p:spPr>
          <a:xfrm>
            <a:off x="4724400" y="2792205"/>
            <a:ext cx="323850" cy="0"/>
          </a:xfrm>
          <a:prstGeom prst="straightConnector1">
            <a:avLst/>
          </a:prstGeom>
          <a:ln w="19050">
            <a:solidFill>
              <a:srgbClr val="EFF900"/>
            </a:solidFill>
            <a:prstDash val="dash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4F63DA3-228C-5F58-8406-6C827E41FF08}"/>
              </a:ext>
            </a:extLst>
          </p:cNvPr>
          <p:cNvSpPr/>
          <p:nvPr/>
        </p:nvSpPr>
        <p:spPr>
          <a:xfrm>
            <a:off x="5237046" y="2487386"/>
            <a:ext cx="6009079" cy="763222"/>
          </a:xfrm>
          <a:prstGeom prst="roundRect">
            <a:avLst>
              <a:gd name="adj" fmla="val 9312"/>
            </a:avLst>
          </a:prstGeom>
          <a:solidFill>
            <a:srgbClr val="6E07F3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36000" rtlCol="0" anchor="ctr" anchorCtr="0"/>
          <a:lstStyle/>
          <a:p>
            <a:pPr algn="ctr">
              <a:lnSpc>
                <a:spcPct val="130000"/>
              </a:lnSpc>
            </a:pPr>
            <a:r>
              <a:rPr kumimoji="1" lang="en-US" altLang="ko-KR" sz="16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const { id } = </a:t>
            </a:r>
            <a:r>
              <a:rPr kumimoji="1" lang="en-US" altLang="ko-KR" sz="1600" b="1" dirty="0" err="1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useParams</a:t>
            </a:r>
            <a:r>
              <a:rPr kumimoji="1" lang="en-US" altLang="ko-KR" sz="16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(); // </a:t>
            </a:r>
            <a:r>
              <a:rPr kumimoji="1" lang="ko-KR" altLang="en-US" sz="16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구조 분해로 얻은 값</a:t>
            </a:r>
            <a:r>
              <a:rPr kumimoji="1" lang="en-US" altLang="ko-KR" sz="16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16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16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59</a:t>
            </a:r>
            <a:r>
              <a:rPr kumimoji="1" lang="ko-KR" altLang="en-US" sz="1600" b="1" dirty="0" err="1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kumimoji="1" lang="ko-KR" altLang="en-US" sz="16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출력</a:t>
            </a:r>
            <a:endParaRPr kumimoji="1" lang="en-US" altLang="ko-KR" sz="1600" b="1" dirty="0">
              <a:solidFill>
                <a:srgbClr val="EFF9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F2D2E33-D53F-4EDB-7573-110F8A375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32475"/>
            <a:ext cx="5534025" cy="11190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8364329-C901-2C1E-DE0B-27C269F5D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75" y="4012421"/>
            <a:ext cx="4627954" cy="28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6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408"/>
            <a:ext cx="10515600" cy="872863"/>
          </a:xfrm>
        </p:spPr>
        <p:txBody>
          <a:bodyPr anchor="t">
            <a:noAutofit/>
          </a:bodyPr>
          <a:lstStyle/>
          <a:p>
            <a:pPr algn="ctr"/>
            <a:r>
              <a:rPr kumimoji="1" lang="ko-KR" alt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리액트</a:t>
            </a:r>
            <a:r>
              <a:rPr kumimoji="1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4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라우터</a:t>
            </a:r>
            <a:endParaRPr kumimoji="1" lang="ko-KR" altLang="en-US" sz="4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2EAB3-4347-16DD-4D12-6504CEAF82DB}"/>
              </a:ext>
            </a:extLst>
          </p:cNvPr>
          <p:cNvSpPr txBox="1"/>
          <p:nvPr/>
        </p:nvSpPr>
        <p:spPr>
          <a:xfrm>
            <a:off x="927904" y="2297805"/>
            <a:ext cx="10336192" cy="2972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1" lang="en-US" altLang="ko-KR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라우터</a:t>
            </a:r>
            <a:r>
              <a:rPr kumimoji="1" lang="en-US" altLang="ko-KR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ko-KR" altLang="en-US" sz="2800" dirty="0" err="1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라우트</a:t>
            </a:r>
            <a:endParaRPr kumimoji="1" lang="en-US" altLang="ko-KR" sz="2800" dirty="0">
              <a:solidFill>
                <a:prstClr val="white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kumimoji="1" lang="en-US" altLang="ko-KR" sz="3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kumimoji="1" lang="ko-KR" altLang="en-US" sz="3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페이지 구조와 </a:t>
            </a:r>
            <a:r>
              <a:rPr kumimoji="1" lang="en-US" altLang="ko-KR" sz="3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URL </a:t>
            </a:r>
            <a:r>
              <a:rPr kumimoji="1" lang="ko-KR" altLang="en-US" sz="3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분석</a:t>
            </a:r>
            <a:endParaRPr kumimoji="1" lang="en-US" altLang="ko-KR" sz="36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>
              <a:lnSpc>
                <a:spcPct val="150000"/>
              </a:lnSpc>
              <a:defRPr/>
            </a:pPr>
            <a:endParaRPr kumimoji="1" lang="en-US" altLang="ko-KR" sz="36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실습이 많습니다</a:t>
            </a:r>
            <a:r>
              <a:rPr kumimoji="1" lang="en-US" altLang="ko-KR" sz="28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</a:t>
            </a:r>
            <a:r>
              <a:rPr kumimoji="1" lang="ko-KR" altLang="en-US" sz="28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집중해 주세요</a:t>
            </a:r>
            <a:r>
              <a:rPr kumimoji="1" lang="en-US" altLang="ko-KR" sz="28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22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페이지 구조와 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URL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 </a:t>
            </a:r>
            <a:r>
              <a:rPr kumimoji="1" lang="en-US" altLang="ko-KR" sz="1200" dirty="0">
                <a:solidFill>
                  <a:prstClr val="white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</a:t>
            </a:r>
            <a:r>
              <a:rPr kumimoji="1" lang="en" altLang="ko-KR" sz="1200" dirty="0">
                <a:solidFill>
                  <a:srgbClr val="FFFFFF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1" lang="en" altLang="ko-KR" sz="1200" dirty="0" err="1">
                <a:solidFill>
                  <a:srgbClr val="FFFFFF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www.baeksangawards.co.kr</a:t>
            </a:r>
            <a:r>
              <a:rPr kumimoji="1" lang="en" altLang="ko-KR" sz="1200" dirty="0">
                <a:solidFill>
                  <a:srgbClr val="FFFFFF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/intro</a:t>
            </a:r>
            <a:r>
              <a:rPr kumimoji="1" lang="en-US" altLang="ko-KR" sz="1200" dirty="0">
                <a:solidFill>
                  <a:prstClr val="white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)</a:t>
            </a:r>
            <a:endParaRPr kumimoji="1" lang="ko-KR" altLang="en-US" sz="1200" dirty="0">
              <a:solidFill>
                <a:srgbClr val="4EF2FF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1538A7-1098-B445-542B-6477F1B2F673}"/>
              </a:ext>
            </a:extLst>
          </p:cNvPr>
          <p:cNvGrpSpPr/>
          <p:nvPr/>
        </p:nvGrpSpPr>
        <p:grpSpPr>
          <a:xfrm>
            <a:off x="927100" y="1807281"/>
            <a:ext cx="1874838" cy="1771966"/>
            <a:chOff x="927100" y="1807281"/>
            <a:chExt cx="1874838" cy="1771966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2FE53DBC-3D66-FD2C-66E9-90ABD2345410}"/>
                </a:ext>
              </a:extLst>
            </p:cNvPr>
            <p:cNvSpPr/>
            <p:nvPr/>
          </p:nvSpPr>
          <p:spPr>
            <a:xfrm>
              <a:off x="927100" y="1807281"/>
              <a:ext cx="1874838" cy="754944"/>
            </a:xfrm>
            <a:prstGeom prst="roundRect">
              <a:avLst>
                <a:gd name="adj" fmla="val 9312"/>
              </a:avLst>
            </a:prstGeom>
            <a:noFill/>
            <a:ln w="28575">
              <a:solidFill>
                <a:srgbClr val="6E07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36000" rtlCol="0" anchor="ctr" anchorCtr="0"/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2000" b="1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시상식 소개</a:t>
              </a:r>
              <a:endParaRPr kumimoji="1" lang="en-US" altLang="ko-KR" sz="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E42A01-3B2B-2312-C78B-A675245AD9AC}"/>
                </a:ext>
              </a:extLst>
            </p:cNvPr>
            <p:cNvSpPr txBox="1"/>
            <p:nvPr/>
          </p:nvSpPr>
          <p:spPr>
            <a:xfrm>
              <a:off x="1112837" y="2790826"/>
              <a:ext cx="1503363" cy="7884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prstClr val="white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/intro</a:t>
              </a:r>
            </a:p>
            <a:p>
              <a:pPr algn="ctr">
                <a:lnSpc>
                  <a:spcPct val="150000"/>
                </a:lnSpc>
              </a:pPr>
              <a:r>
                <a:rPr kumimoji="1" lang="ko-KR" altLang="en-US" sz="1600" dirty="0">
                  <a:solidFill>
                    <a:prstClr val="white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단일 </a:t>
              </a:r>
              <a:r>
                <a:rPr kumimoji="1" lang="ko-KR" altLang="en-US" sz="1600" dirty="0" err="1">
                  <a:solidFill>
                    <a:prstClr val="white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라우트</a:t>
              </a:r>
              <a:endParaRPr kumimoji="1" lang="en-US" altLang="ko-KR" sz="16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A4E0F0E-F07F-403D-2A35-74F65AFD5D0C}"/>
              </a:ext>
            </a:extLst>
          </p:cNvPr>
          <p:cNvGrpSpPr/>
          <p:nvPr/>
        </p:nvGrpSpPr>
        <p:grpSpPr>
          <a:xfrm>
            <a:off x="2988073" y="1807281"/>
            <a:ext cx="1874838" cy="1771966"/>
            <a:chOff x="2946400" y="1807281"/>
            <a:chExt cx="1874838" cy="1771966"/>
          </a:xfrm>
        </p:grpSpPr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762DCF3A-0A6F-2844-040A-41A9F808641B}"/>
                </a:ext>
              </a:extLst>
            </p:cNvPr>
            <p:cNvSpPr/>
            <p:nvPr/>
          </p:nvSpPr>
          <p:spPr>
            <a:xfrm>
              <a:off x="2946400" y="1807281"/>
              <a:ext cx="1874838" cy="754944"/>
            </a:xfrm>
            <a:prstGeom prst="roundRect">
              <a:avLst>
                <a:gd name="adj" fmla="val 9312"/>
              </a:avLst>
            </a:prstGeom>
            <a:noFill/>
            <a:ln w="28575">
              <a:solidFill>
                <a:srgbClr val="6E07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36000" rtlCol="0" anchor="ctr" anchorCtr="0"/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2000" b="1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수상자</a:t>
              </a:r>
              <a:r>
                <a:rPr kumimoji="1" lang="en-US" altLang="ko-KR" sz="2000" b="1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</a:t>
              </a:r>
              <a:r>
                <a:rPr kumimoji="1" lang="ko-KR" altLang="en-US" sz="2000" b="1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작품</a:t>
              </a:r>
              <a:endParaRPr kumimoji="1" lang="en-US" altLang="ko-KR" sz="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DCBE19-82E0-2C1D-516A-E1249DF7767E}"/>
                </a:ext>
              </a:extLst>
            </p:cNvPr>
            <p:cNvSpPr txBox="1"/>
            <p:nvPr/>
          </p:nvSpPr>
          <p:spPr>
            <a:xfrm>
              <a:off x="3057524" y="2790826"/>
              <a:ext cx="1503363" cy="7884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prstClr val="white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/awards</a:t>
              </a:r>
            </a:p>
            <a:p>
              <a:pPr algn="ctr">
                <a:lnSpc>
                  <a:spcPct val="150000"/>
                </a:lnSpc>
              </a:pPr>
              <a:r>
                <a:rPr kumimoji="1" lang="ko-KR" altLang="en-US" sz="1600" dirty="0">
                  <a:solidFill>
                    <a:prstClr val="white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단일 </a:t>
              </a:r>
              <a:r>
                <a:rPr kumimoji="1" lang="ko-KR" altLang="en-US" sz="1600" dirty="0" err="1">
                  <a:solidFill>
                    <a:prstClr val="white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라우트</a:t>
              </a:r>
              <a:endParaRPr kumimoji="1" lang="en-US" altLang="ko-KR" sz="16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71AF26C-DC56-3504-0C59-378A562AEE21}"/>
              </a:ext>
            </a:extLst>
          </p:cNvPr>
          <p:cNvGrpSpPr/>
          <p:nvPr/>
        </p:nvGrpSpPr>
        <p:grpSpPr>
          <a:xfrm>
            <a:off x="5049046" y="1807281"/>
            <a:ext cx="1874838" cy="2510629"/>
            <a:chOff x="4965700" y="1807281"/>
            <a:chExt cx="1874838" cy="2510629"/>
          </a:xfrm>
        </p:grpSpPr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4A00E974-7D17-65F1-A5EA-BAA3E26C7063}"/>
                </a:ext>
              </a:extLst>
            </p:cNvPr>
            <p:cNvSpPr/>
            <p:nvPr/>
          </p:nvSpPr>
          <p:spPr>
            <a:xfrm>
              <a:off x="4965700" y="1807281"/>
              <a:ext cx="1874838" cy="754944"/>
            </a:xfrm>
            <a:prstGeom prst="roundRect">
              <a:avLst>
                <a:gd name="adj" fmla="val 9312"/>
              </a:avLst>
            </a:prstGeom>
            <a:noFill/>
            <a:ln w="28575">
              <a:solidFill>
                <a:srgbClr val="6E07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36000" rtlCol="0" anchor="ctr" anchorCtr="0"/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2000" b="1" dirty="0" err="1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다시보기</a:t>
              </a:r>
              <a:endParaRPr kumimoji="1" lang="en-US" altLang="ko-KR" sz="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D41D1D-70A4-B7FC-CAEA-FB8E9EB90878}"/>
                </a:ext>
              </a:extLst>
            </p:cNvPr>
            <p:cNvSpPr txBox="1"/>
            <p:nvPr/>
          </p:nvSpPr>
          <p:spPr>
            <a:xfrm>
              <a:off x="5141914" y="2790825"/>
              <a:ext cx="1503363" cy="1527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prstClr val="white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/replay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prstClr val="white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/replay/</a:t>
              </a:r>
              <a:r>
                <a:rPr kumimoji="1" lang="en-US" altLang="ko-KR" sz="1600" dirty="0">
                  <a:solidFill>
                    <a:srgbClr val="EFF900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59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prstClr val="white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/replay/</a:t>
              </a:r>
              <a:r>
                <a:rPr kumimoji="1" lang="en-US" altLang="ko-KR" sz="1600" dirty="0">
                  <a:solidFill>
                    <a:srgbClr val="EFF900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58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prstClr val="white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…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FA2A2C-D9E7-D55A-F219-96C58B0A1A61}"/>
              </a:ext>
            </a:extLst>
          </p:cNvPr>
          <p:cNvGrpSpPr/>
          <p:nvPr/>
        </p:nvGrpSpPr>
        <p:grpSpPr>
          <a:xfrm>
            <a:off x="7110019" y="1807281"/>
            <a:ext cx="1874838" cy="2510629"/>
            <a:chOff x="6985000" y="1807281"/>
            <a:chExt cx="1874838" cy="2510629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8D565AF7-58B3-1929-9FAA-88CB83AB2E29}"/>
                </a:ext>
              </a:extLst>
            </p:cNvPr>
            <p:cNvSpPr/>
            <p:nvPr/>
          </p:nvSpPr>
          <p:spPr>
            <a:xfrm>
              <a:off x="6985000" y="1807281"/>
              <a:ext cx="1874838" cy="754944"/>
            </a:xfrm>
            <a:prstGeom prst="roundRect">
              <a:avLst>
                <a:gd name="adj" fmla="val 9312"/>
              </a:avLst>
            </a:prstGeom>
            <a:noFill/>
            <a:ln w="28575">
              <a:solidFill>
                <a:srgbClr val="6E07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36000" rtlCol="0" anchor="ctr" anchorCtr="0"/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2000" b="1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역대 수상</a:t>
              </a:r>
              <a:endParaRPr kumimoji="1" lang="en-US" altLang="ko-KR" sz="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697322-CDDE-4FC2-3BDF-4E85C4A63854}"/>
                </a:ext>
              </a:extLst>
            </p:cNvPr>
            <p:cNvSpPr txBox="1"/>
            <p:nvPr/>
          </p:nvSpPr>
          <p:spPr>
            <a:xfrm>
              <a:off x="7170737" y="2790825"/>
              <a:ext cx="1503363" cy="1527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prstClr val="white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/winners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prstClr val="white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/winners/</a:t>
              </a:r>
              <a:r>
                <a:rPr kumimoji="1" lang="en-US" altLang="ko-KR" sz="1600" dirty="0">
                  <a:solidFill>
                    <a:srgbClr val="EFF900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59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prstClr val="white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/winners/</a:t>
              </a:r>
              <a:r>
                <a:rPr kumimoji="1" lang="en-US" altLang="ko-KR" sz="1600" dirty="0">
                  <a:solidFill>
                    <a:srgbClr val="EFF900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58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prstClr val="white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…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9E6A0CF-15C8-4DDE-EE31-B2103070B690}"/>
              </a:ext>
            </a:extLst>
          </p:cNvPr>
          <p:cNvGrpSpPr/>
          <p:nvPr/>
        </p:nvGrpSpPr>
        <p:grpSpPr>
          <a:xfrm>
            <a:off x="9170991" y="1807281"/>
            <a:ext cx="1874838" cy="2510629"/>
            <a:chOff x="9004300" y="1807281"/>
            <a:chExt cx="1874838" cy="2510629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15247334-1F33-640F-FAA8-328C5B0F4A66}"/>
                </a:ext>
              </a:extLst>
            </p:cNvPr>
            <p:cNvSpPr/>
            <p:nvPr/>
          </p:nvSpPr>
          <p:spPr>
            <a:xfrm>
              <a:off x="9004300" y="1807281"/>
              <a:ext cx="1874838" cy="754944"/>
            </a:xfrm>
            <a:prstGeom prst="roundRect">
              <a:avLst>
                <a:gd name="adj" fmla="val 9312"/>
              </a:avLst>
            </a:prstGeom>
            <a:noFill/>
            <a:ln w="28575">
              <a:solidFill>
                <a:srgbClr val="6E07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36000" rtlCol="0" anchor="ctr" anchorCtr="0"/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2000" b="1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공지사항</a:t>
              </a:r>
              <a:endParaRPr kumimoji="1" lang="en-US" altLang="ko-KR" sz="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1E4FCB-2832-7A41-8E2D-90EA36C70D50}"/>
                </a:ext>
              </a:extLst>
            </p:cNvPr>
            <p:cNvSpPr txBox="1"/>
            <p:nvPr/>
          </p:nvSpPr>
          <p:spPr>
            <a:xfrm>
              <a:off x="9004300" y="2790825"/>
              <a:ext cx="1874838" cy="1527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prstClr val="white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/notice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prstClr val="white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/notice/</a:t>
              </a:r>
              <a:r>
                <a:rPr kumimoji="1" lang="en-US" altLang="ko-KR" sz="1600" dirty="0">
                  <a:solidFill>
                    <a:srgbClr val="4EF2FF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view</a:t>
              </a:r>
              <a:r>
                <a:rPr kumimoji="1" lang="en-US" altLang="ko-KR" sz="1600" dirty="0">
                  <a:solidFill>
                    <a:prstClr val="white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</a:t>
              </a:r>
              <a:r>
                <a:rPr kumimoji="1" lang="en-US" altLang="ko-KR" sz="1600" dirty="0">
                  <a:solidFill>
                    <a:srgbClr val="EFF900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65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prstClr val="white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/notice/</a:t>
              </a:r>
              <a:r>
                <a:rPr kumimoji="1" lang="en-US" altLang="ko-KR" sz="1600" dirty="0">
                  <a:solidFill>
                    <a:srgbClr val="4EF2FF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view</a:t>
              </a:r>
              <a:r>
                <a:rPr kumimoji="1" lang="en-US" altLang="ko-KR" sz="1600" dirty="0">
                  <a:solidFill>
                    <a:prstClr val="white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</a:t>
              </a:r>
              <a:r>
                <a:rPr kumimoji="1" lang="en-US" altLang="ko-KR" sz="1600" dirty="0">
                  <a:solidFill>
                    <a:srgbClr val="EFF900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65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prstClr val="white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…</a:t>
              </a:r>
            </a:p>
          </p:txBody>
        </p:sp>
      </p:grp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F8E1C1E-6222-B7DC-6FA6-6DF1A3369816}"/>
              </a:ext>
            </a:extLst>
          </p:cNvPr>
          <p:cNvSpPr/>
          <p:nvPr/>
        </p:nvSpPr>
        <p:spPr>
          <a:xfrm>
            <a:off x="5049046" y="4546510"/>
            <a:ext cx="5996783" cy="668545"/>
          </a:xfrm>
          <a:prstGeom prst="roundRect">
            <a:avLst>
              <a:gd name="adj" fmla="val 9312"/>
            </a:avLst>
          </a:prstGeom>
          <a:solidFill>
            <a:srgbClr val="6E07F3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36000" rtlCol="0" anchor="ctr" anchorCtr="0"/>
          <a:lstStyle/>
          <a:p>
            <a:pPr algn="ctr">
              <a:lnSpc>
                <a:spcPct val="130000"/>
              </a:lnSpc>
            </a:pPr>
            <a:r>
              <a:rPr kumimoji="1" lang="ko-KR" altLang="en-US" sz="16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라우팅 파라미터가 있는 </a:t>
            </a:r>
            <a:r>
              <a:rPr kumimoji="1" lang="ko-KR" altLang="en-US" sz="1600" b="1" dirty="0" err="1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라우트</a:t>
            </a:r>
            <a:endParaRPr kumimoji="1" lang="en-US" altLang="ko-KR" sz="1600" b="1" dirty="0">
              <a:solidFill>
                <a:srgbClr val="EFF9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3D6378CE-4ADE-61A5-2683-352CAA4DA9D9}"/>
              </a:ext>
            </a:extLst>
          </p:cNvPr>
          <p:cNvSpPr/>
          <p:nvPr/>
        </p:nvSpPr>
        <p:spPr>
          <a:xfrm>
            <a:off x="9170991" y="5413285"/>
            <a:ext cx="1874838" cy="668545"/>
          </a:xfrm>
          <a:prstGeom prst="roundRect">
            <a:avLst>
              <a:gd name="adj" fmla="val 9312"/>
            </a:avLst>
          </a:prstGeom>
          <a:solidFill>
            <a:srgbClr val="6E07F3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36000" rtlCol="0" anchor="ctr" anchorCtr="0"/>
          <a:lstStyle/>
          <a:p>
            <a:pPr algn="ctr">
              <a:lnSpc>
                <a:spcPct val="130000"/>
              </a:lnSpc>
            </a:pPr>
            <a:r>
              <a:rPr kumimoji="1" lang="ko-KR" altLang="en-US" sz="1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중첩 </a:t>
            </a:r>
            <a:r>
              <a:rPr kumimoji="1" lang="ko-KR" altLang="en-US" sz="16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라우트</a:t>
            </a:r>
            <a:endParaRPr kumimoji="1" lang="en-US" altLang="ko-KR" sz="16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121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408"/>
            <a:ext cx="10515600" cy="898238"/>
          </a:xfrm>
        </p:spPr>
        <p:txBody>
          <a:bodyPr anchor="t">
            <a:noAutofit/>
          </a:bodyPr>
          <a:lstStyle/>
          <a:p>
            <a:pPr algn="ctr"/>
            <a:r>
              <a:rPr kumimoji="1" lang="ko-KR" altLang="en-US" sz="4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실습</a:t>
            </a:r>
            <a:r>
              <a:rPr kumimoji="1" lang="en-US" altLang="ko-KR" sz="4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</a:t>
            </a:r>
            <a:endParaRPr kumimoji="1" lang="ko-KR" altLang="en-US" sz="4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4098" name="Picture 2" descr="&quot;우리 부장은 모릅니다&quot;…'할 말 하는' 펭수의 매력">
            <a:extLst>
              <a:ext uri="{FF2B5EF4-FFF2-40B4-BE49-F238E27FC236}">
                <a16:creationId xmlns:a16="http://schemas.microsoft.com/office/drawing/2014/main" id="{3102DBEC-78FD-7DD3-C986-BE451058A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87" y="2273409"/>
            <a:ext cx="5102225" cy="308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77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408"/>
            <a:ext cx="10515600" cy="898238"/>
          </a:xfrm>
        </p:spPr>
        <p:txBody>
          <a:bodyPr anchor="t">
            <a:noAutofit/>
          </a:bodyPr>
          <a:lstStyle/>
          <a:p>
            <a:pPr algn="ctr"/>
            <a:r>
              <a:rPr kumimoji="1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고생하셨습니다</a:t>
            </a:r>
            <a:r>
              <a:rPr kumimoji="1" lang="en-US" altLang="ko-KR" sz="4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</a:t>
            </a:r>
            <a:endParaRPr kumimoji="1" lang="ko-KR" altLang="en-US" sz="4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F8D574-A9C5-3FCA-5FA3-FA8EC8D2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2004646"/>
            <a:ext cx="6324600" cy="352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1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408"/>
            <a:ext cx="10515600" cy="872863"/>
          </a:xfrm>
        </p:spPr>
        <p:txBody>
          <a:bodyPr anchor="t">
            <a:noAutofit/>
          </a:bodyPr>
          <a:lstStyle/>
          <a:p>
            <a:pPr algn="ctr"/>
            <a:r>
              <a:rPr kumimoji="1" lang="ko-KR" alt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리액트</a:t>
            </a:r>
            <a:r>
              <a:rPr kumimoji="1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4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라우터</a:t>
            </a:r>
            <a:endParaRPr kumimoji="1" lang="ko-KR" altLang="en-US" sz="4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2EAB3-4347-16DD-4D12-6504CEAF82DB}"/>
              </a:ext>
            </a:extLst>
          </p:cNvPr>
          <p:cNvSpPr txBox="1"/>
          <p:nvPr/>
        </p:nvSpPr>
        <p:spPr>
          <a:xfrm>
            <a:off x="927904" y="2297805"/>
            <a:ext cx="10336192" cy="278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EF2F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EF2F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라우터</a:t>
            </a:r>
            <a:r>
              <a:rPr kumimoji="1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EF2F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EF2F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4EF2F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라우트</a:t>
            </a:r>
            <a:endParaRPr kumimoji="1" lang="en-US" altLang="ko-KR" sz="2800" dirty="0">
              <a:solidFill>
                <a:prstClr val="white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페이지 구조와 </a:t>
            </a:r>
            <a:r>
              <a:rPr kumimoji="1" lang="en-US" altLang="ko-KR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URL </a:t>
            </a:r>
            <a:r>
              <a:rPr kumimoji="1" lang="ko-KR" altLang="en-US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분석</a:t>
            </a:r>
            <a:endParaRPr kumimoji="1" lang="en-US" altLang="ko-KR" sz="2800" dirty="0">
              <a:solidFill>
                <a:prstClr val="white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800" dirty="0">
              <a:solidFill>
                <a:prstClr val="white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실습이 많습니다</a:t>
            </a:r>
            <a:r>
              <a:rPr kumimoji="1" lang="en-US" altLang="ko-KR" sz="28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</a:t>
            </a:r>
            <a:r>
              <a:rPr kumimoji="1" lang="ko-KR" altLang="en-US" sz="28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집중해 주세요</a:t>
            </a:r>
            <a:r>
              <a:rPr kumimoji="1" lang="en-US" altLang="ko-KR" sz="28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335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리액트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라우터란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F690290-CDC3-4647-9B05-09708DCB90E4}"/>
              </a:ext>
            </a:extLst>
          </p:cNvPr>
          <p:cNvSpPr/>
          <p:nvPr/>
        </p:nvSpPr>
        <p:spPr>
          <a:xfrm>
            <a:off x="945875" y="1518065"/>
            <a:ext cx="10085540" cy="1167986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리액트에서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라우팅을 다루기 위한 라이브러리이자 라우팅 솔루션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라우팅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(Routing):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클라이언트의 요청을 처리할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URL Endpoint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찾는 과정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7731267-8B0F-9D18-DD1B-02F037D11495}"/>
              </a:ext>
            </a:extLst>
          </p:cNvPr>
          <p:cNvSpPr/>
          <p:nvPr/>
        </p:nvSpPr>
        <p:spPr>
          <a:xfrm>
            <a:off x="2927075" y="3044970"/>
            <a:ext cx="5940700" cy="768060"/>
          </a:xfrm>
          <a:prstGeom prst="roundRect">
            <a:avLst>
              <a:gd name="adj" fmla="val 9312"/>
            </a:avLst>
          </a:prstGeom>
          <a:solidFill>
            <a:schemeClr val="bg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36000" rtlCol="0" anchor="ctr" anchorCtr="0"/>
          <a:lstStyle/>
          <a:p>
            <a:pPr algn="ctr">
              <a:lnSpc>
                <a:spcPct val="130000"/>
              </a:lnSpc>
            </a:pPr>
            <a:r>
              <a:rPr kumimoji="1" lang="en-US" altLang="ko-KR" sz="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URL</a:t>
            </a:r>
            <a:r>
              <a:rPr kumimoji="1" lang="ko-KR" altLang="en-US" sz="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따라 원하는 컴포넌트 노출</a:t>
            </a:r>
            <a:endParaRPr kumimoji="1" lang="en-US" altLang="ko-KR" sz="2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6D8D165-D2DC-678E-5C0C-5D16F2F0A1B3}"/>
              </a:ext>
            </a:extLst>
          </p:cNvPr>
          <p:cNvSpPr/>
          <p:nvPr/>
        </p:nvSpPr>
        <p:spPr>
          <a:xfrm>
            <a:off x="2927075" y="4016520"/>
            <a:ext cx="5940700" cy="768060"/>
          </a:xfrm>
          <a:prstGeom prst="roundRect">
            <a:avLst>
              <a:gd name="adj" fmla="val 9312"/>
            </a:avLst>
          </a:prstGeom>
          <a:solidFill>
            <a:schemeClr val="bg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36000" rtlCol="0" anchor="ctr" anchorCtr="0"/>
          <a:lstStyle/>
          <a:p>
            <a:pPr algn="ctr">
              <a:lnSpc>
                <a:spcPct val="130000"/>
              </a:lnSpc>
            </a:pPr>
            <a:r>
              <a:rPr kumimoji="1" lang="ko-KR" altLang="en-US" sz="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브라우저 </a:t>
            </a:r>
            <a:r>
              <a:rPr kumimoji="1" lang="en-US" altLang="ko-KR" sz="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URL </a:t>
            </a:r>
            <a:r>
              <a:rPr kumimoji="1" lang="ko-KR" altLang="en-US" sz="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변경</a:t>
            </a:r>
            <a:r>
              <a:rPr kumimoji="1" lang="en-US" altLang="ko-KR" sz="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UI</a:t>
            </a:r>
            <a:r>
              <a:rPr kumimoji="1" lang="ko-KR" altLang="en-US" sz="20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kumimoji="1" lang="ko-KR" altLang="en-US" sz="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URL</a:t>
            </a:r>
            <a:r>
              <a:rPr kumimoji="1" lang="ko-KR" altLang="en-US" sz="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 동기화</a:t>
            </a:r>
            <a:endParaRPr kumimoji="1" lang="en-US" altLang="ko-KR" sz="2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E6E983A-7B35-4D33-7C41-53CE004376BD}"/>
              </a:ext>
            </a:extLst>
          </p:cNvPr>
          <p:cNvSpPr/>
          <p:nvPr/>
        </p:nvSpPr>
        <p:spPr>
          <a:xfrm>
            <a:off x="2927075" y="4988070"/>
            <a:ext cx="5940700" cy="768060"/>
          </a:xfrm>
          <a:prstGeom prst="roundRect">
            <a:avLst>
              <a:gd name="adj" fmla="val 9312"/>
            </a:avLst>
          </a:prstGeom>
          <a:solidFill>
            <a:schemeClr val="bg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36000" rtlCol="0" anchor="ctr" anchorCtr="0"/>
          <a:lstStyle/>
          <a:p>
            <a:pPr algn="ctr">
              <a:lnSpc>
                <a:spcPct val="130000"/>
              </a:lnSpc>
            </a:pPr>
            <a:r>
              <a:rPr kumimoji="1" lang="ko-KR" altLang="en-US" sz="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중첩 라우팅</a:t>
            </a:r>
            <a:r>
              <a:rPr kumimoji="1" lang="en-US" altLang="ko-KR" sz="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&lt;Link&gt;</a:t>
            </a:r>
            <a:r>
              <a:rPr kumimoji="1" lang="ko-KR" altLang="en-US" sz="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컴포넌트를 통한 페이지 이동</a:t>
            </a:r>
            <a:endParaRPr kumimoji="1" lang="en-US" altLang="ko-KR" sz="2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81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라우트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(Route)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역할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F690290-CDC3-4647-9B05-09708DCB90E4}"/>
              </a:ext>
            </a:extLst>
          </p:cNvPr>
          <p:cNvSpPr/>
          <p:nvPr/>
        </p:nvSpPr>
        <p:spPr>
          <a:xfrm>
            <a:off x="945875" y="1518065"/>
            <a:ext cx="10085540" cy="1634710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브라우저의 주소창에 넣을 수 있는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URL Endpoint</a:t>
            </a:r>
          </a:p>
          <a:p>
            <a:pPr>
              <a:lnSpc>
                <a:spcPct val="130000"/>
              </a:lnSpc>
            </a:pP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단순하게 생각하면 페이지에 대한 경로를 의미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요청한 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라우트에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따라 그에 맞는 콘텐츠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컴포넌트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렌더링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E6ED892-F0D4-336D-01F2-C2EAE1DB1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888680"/>
            <a:ext cx="4880305" cy="429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24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그림으로 보는 </a:t>
            </a:r>
            <a:r>
              <a:rPr kumimoji="1" lang="ko-KR" altLang="en-US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라우트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1300" dirty="0">
                <a:solidFill>
                  <a:prstClr val="white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</a:t>
            </a:r>
            <a:r>
              <a:rPr kumimoji="1" lang="ko-KR" altLang="en-US" sz="1300" dirty="0">
                <a:solidFill>
                  <a:prstClr val="white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*</a:t>
            </a:r>
            <a:r>
              <a:rPr kumimoji="1" lang="en" altLang="ko-KR" sz="1300" dirty="0">
                <a:solidFill>
                  <a:srgbClr val="FFFFFF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1" lang="en" altLang="ko-KR" sz="1300" dirty="0" err="1">
                <a:solidFill>
                  <a:srgbClr val="FFFFFF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livebook.manning.com</a:t>
            </a:r>
            <a:r>
              <a:rPr kumimoji="1" lang="en" altLang="ko-KR" sz="1300" dirty="0">
                <a:solidFill>
                  <a:srgbClr val="FFFFFF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/book/micro-frontends-in-action/chapter-7/23</a:t>
            </a:r>
            <a:r>
              <a:rPr kumimoji="1" lang="en-US" altLang="ko-KR" sz="1300" dirty="0">
                <a:solidFill>
                  <a:prstClr val="white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)</a:t>
            </a:r>
            <a:endParaRPr kumimoji="1" lang="ko-KR" altLang="en-US" sz="1300" dirty="0">
              <a:solidFill>
                <a:schemeClr val="bg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DB9C2E-EE62-E407-FA91-F815392BB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423400"/>
            <a:ext cx="6042025" cy="511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E52D505-24C5-C9F8-A540-B5D202B0F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838" y="1423400"/>
            <a:ext cx="3570767" cy="29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09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리액트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라우터 설치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D4135D-7BEC-7300-1EAC-A3CAD934D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" y="1190131"/>
            <a:ext cx="3695700" cy="17758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C06D5B-E22B-9A4D-88E6-FBC50F741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794536"/>
            <a:ext cx="6415741" cy="3892013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6F83B112-2859-CD82-183F-AB6A5FE26619}"/>
              </a:ext>
            </a:extLst>
          </p:cNvPr>
          <p:cNvSpPr/>
          <p:nvPr/>
        </p:nvSpPr>
        <p:spPr>
          <a:xfrm>
            <a:off x="1059668" y="3581370"/>
            <a:ext cx="4750582" cy="238155"/>
          </a:xfrm>
          <a:prstGeom prst="roundRect">
            <a:avLst>
              <a:gd name="adj" fmla="val 720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ABEAE4C3-BE20-5DA8-12F1-104D377ADFD7}"/>
              </a:ext>
            </a:extLst>
          </p:cNvPr>
          <p:cNvSpPr/>
          <p:nvPr/>
        </p:nvSpPr>
        <p:spPr>
          <a:xfrm>
            <a:off x="1440668" y="5181570"/>
            <a:ext cx="1626382" cy="609630"/>
          </a:xfrm>
          <a:prstGeom prst="roundRect">
            <a:avLst>
              <a:gd name="adj" fmla="val 720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697AC1C-59CD-EEC7-19C3-5F723A536502}"/>
              </a:ext>
            </a:extLst>
          </p:cNvPr>
          <p:cNvSpPr/>
          <p:nvPr/>
        </p:nvSpPr>
        <p:spPr>
          <a:xfrm>
            <a:off x="4505325" y="1927349"/>
            <a:ext cx="7305675" cy="818129"/>
          </a:xfrm>
          <a:prstGeom prst="roundRect">
            <a:avLst>
              <a:gd name="adj" fmla="val 9312"/>
            </a:avLst>
          </a:prstGeom>
          <a:solidFill>
            <a:srgbClr val="6E07F3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36000" rtlCol="0" anchor="ctr" anchorCtr="0"/>
          <a:lstStyle/>
          <a:p>
            <a:pPr algn="ctr">
              <a:lnSpc>
                <a:spcPct val="130000"/>
              </a:lnSpc>
            </a:pPr>
            <a:r>
              <a:rPr kumimoji="1" lang="en-US" altLang="ko-KR" sz="16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src</a:t>
            </a:r>
            <a:r>
              <a:rPr kumimoji="1" lang="en-US" altLang="ko-KR" sz="1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kumimoji="1" lang="en-US" altLang="ko-KR" sz="16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main.tsx</a:t>
            </a:r>
            <a:r>
              <a:rPr kumimoji="1" lang="en-US" altLang="ko-KR" sz="1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파일에 </a:t>
            </a:r>
            <a:r>
              <a:rPr kumimoji="1" lang="en-US" altLang="ko-KR" sz="16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kumimoji="1" lang="en-US" altLang="ko-KR" sz="1600" b="1" dirty="0" err="1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BrowserRouter</a:t>
            </a:r>
            <a:r>
              <a:rPr kumimoji="1" lang="en-US" altLang="ko-KR" sz="16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r>
              <a:rPr kumimoji="1" lang="ko-KR" altLang="en-US" sz="16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</a:t>
            </a:r>
            <a:r>
              <a:rPr kumimoji="1" lang="en-US" altLang="ko-KR" sz="16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&lt;App&gt;</a:t>
            </a:r>
            <a:r>
              <a:rPr kumimoji="1" lang="ko-KR" altLang="en-US" sz="16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감싸 </a:t>
            </a:r>
            <a:r>
              <a:rPr kumimoji="1" lang="ko-KR" altLang="en-US" sz="1600" b="1" dirty="0" err="1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리액트</a:t>
            </a:r>
            <a:r>
              <a:rPr kumimoji="1" lang="ko-KR" altLang="en-US" sz="16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라우터를 적용</a:t>
            </a:r>
            <a:endParaRPr kumimoji="1" lang="en-US" altLang="ko-KR" sz="1600" b="1" dirty="0">
              <a:solidFill>
                <a:srgbClr val="EFF9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30B47D8-CCA9-7981-875D-ABA083CA5B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59397" y="2802193"/>
            <a:ext cx="2387033" cy="2371723"/>
          </a:xfrm>
          <a:prstGeom prst="curvedConnector3">
            <a:avLst/>
          </a:prstGeom>
          <a:ln w="44450" cap="rnd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37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&lt;Routes&gt; + &lt;Route&gt;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014AA87-87DA-6710-5DA3-8F831C62C430}"/>
              </a:ext>
            </a:extLst>
          </p:cNvPr>
          <p:cNvSpPr/>
          <p:nvPr/>
        </p:nvSpPr>
        <p:spPr>
          <a:xfrm>
            <a:off x="945875" y="3546890"/>
            <a:ext cx="10085540" cy="1167986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en-US" altLang="ko-KR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useRoutes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훅은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&lt;Routes&gt;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컴포넌트 대신 사용할 수 있으며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</a:p>
          <a:p>
            <a:pPr>
              <a:lnSpc>
                <a:spcPct val="130000"/>
              </a:lnSpc>
            </a:pP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라우트를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등록할 때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0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&lt;Route&gt;</a:t>
            </a:r>
            <a:r>
              <a:rPr kumimoji="1" lang="ko-KR" altLang="en-US" sz="20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대신 </a:t>
            </a:r>
            <a:r>
              <a:rPr kumimoji="1" lang="en-US" altLang="ko-KR" sz="2000" b="1" dirty="0" err="1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Javascript</a:t>
            </a:r>
            <a:r>
              <a:rPr kumimoji="1" lang="en-US" altLang="ko-KR" sz="20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2000" b="1" dirty="0">
                <a:solidFill>
                  <a:srgbClr val="EFF9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객체를 활용</a:t>
            </a:r>
            <a:endParaRPr kumimoji="1" lang="en-US" altLang="ko-KR" sz="2000" b="1" dirty="0">
              <a:solidFill>
                <a:srgbClr val="EFF9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EDF3B9D-78F4-FCF8-0E49-26B2EB573328}"/>
              </a:ext>
            </a:extLst>
          </p:cNvPr>
          <p:cNvSpPr/>
          <p:nvPr/>
        </p:nvSpPr>
        <p:spPr>
          <a:xfrm>
            <a:off x="945875" y="1432340"/>
            <a:ext cx="10085540" cy="748885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&lt;Routes&gt;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안에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&lt;Route&gt;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요소를 삽입하여 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라우트를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등록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2C8ABFE-D0B9-3B63-7B9C-47D65A5ECF54}"/>
              </a:ext>
            </a:extLst>
          </p:cNvPr>
          <p:cNvSpPr txBox="1">
            <a:spLocks/>
          </p:cNvSpPr>
          <p:nvPr/>
        </p:nvSpPr>
        <p:spPr>
          <a:xfrm>
            <a:off x="838200" y="2757971"/>
            <a:ext cx="10515600" cy="668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useRoutes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79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&lt;Routes&gt; + &lt;Route&gt; 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예시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45ADDE-14CA-8048-F875-C8572DD3C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11966"/>
            <a:ext cx="7772400" cy="34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9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en-US" altLang="ko-KR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useRoutes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 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예시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6E6AAE-D256-0429-7D99-5DB376DEC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11966"/>
            <a:ext cx="6505575" cy="474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7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379</Words>
  <Application>Microsoft Macintosh PowerPoint</Application>
  <PresentationFormat>와이드스크린</PresentationFormat>
  <Paragraphs>78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Pretendard</vt:lpstr>
      <vt:lpstr>Pretendard ExtraBold</vt:lpstr>
      <vt:lpstr>Pretendard Light</vt:lpstr>
      <vt:lpstr>Pretendard Medium</vt:lpstr>
      <vt:lpstr>Arial</vt:lpstr>
      <vt:lpstr>Calibri</vt:lpstr>
      <vt:lpstr>Office 테마</vt:lpstr>
      <vt:lpstr>React 가즈아!</vt:lpstr>
      <vt:lpstr>리액트 라우터</vt:lpstr>
      <vt:lpstr>리액트 라우터란?</vt:lpstr>
      <vt:lpstr>라우트(Route)의 역할</vt:lpstr>
      <vt:lpstr>그림으로 보는 라우트 (*https://livebook.manning.com/book/micro-frontends-in-action/chapter-7/23)</vt:lpstr>
      <vt:lpstr>리액트 라우터 설치</vt:lpstr>
      <vt:lpstr>&lt;Routes&gt; + &lt;Route&gt;</vt:lpstr>
      <vt:lpstr>&lt;Routes&gt; + &lt;Route&gt; 예시</vt:lpstr>
      <vt:lpstr>useRoutes() 예시</vt:lpstr>
      <vt:lpstr>라우트 이동: &lt;NavLink&gt; - 활성/비활성 상태 노출</vt:lpstr>
      <vt:lpstr>라우트 이동: useNavigate()</vt:lpstr>
      <vt:lpstr>라우팅 파라미터란?</vt:lpstr>
      <vt:lpstr>리액트 라우터</vt:lpstr>
      <vt:lpstr>페이지 구조와 URL 분석 (https://www.baeksangawards.co.kr/intro)</vt:lpstr>
      <vt:lpstr>실습!</vt:lpstr>
      <vt:lpstr>고생하셨습니다!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가즈아!</dc:title>
  <dc:creator>하늘 조</dc:creator>
  <cp:lastModifiedBy>하늘 조</cp:lastModifiedBy>
  <cp:revision>127</cp:revision>
  <dcterms:created xsi:type="dcterms:W3CDTF">2023-06-03T12:28:27Z</dcterms:created>
  <dcterms:modified xsi:type="dcterms:W3CDTF">2023-07-02T03:28:37Z</dcterms:modified>
</cp:coreProperties>
</file>