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3" r:id="rId1"/>
  </p:sldMasterIdLst>
  <p:notesMasterIdLst>
    <p:notesMasterId r:id="rId7"/>
  </p:notesMasterIdLst>
  <p:sldIdLst>
    <p:sldId id="256" r:id="rId2"/>
    <p:sldId id="257" r:id="rId3"/>
    <p:sldId id="258" r:id="rId4"/>
    <p:sldId id="266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92" autoAdjust="0"/>
    <p:restoredTop sz="94638"/>
  </p:normalViewPr>
  <p:slideViewPr>
    <p:cSldViewPr snapToGrid="0">
      <p:cViewPr varScale="1">
        <p:scale>
          <a:sx n="127" d="100"/>
          <a:sy n="127" d="100"/>
        </p:scale>
        <p:origin x="21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0F5B0A-8ACF-41E3-ABFD-B4026DAC7C41}" type="datetimeFigureOut">
              <a:rPr lang="ko-KR" altLang="en-US" smtClean="0"/>
              <a:pPr/>
              <a:t>2025. 3. 23.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429B75-94D8-411A-B018-80ED39E17D8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61204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9B75-94D8-411A-B018-80ED39E17D8F}" type="slidenum">
              <a:rPr lang="ko-KR" altLang="en-US" smtClean="0"/>
              <a:pPr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053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9B75-94D8-411A-B018-80ED39E17D8F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295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9B75-94D8-411A-B018-80ED39E17D8F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28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C0721-6868-03E1-8474-A16D32BC7F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3D780B1-B8B9-1A6D-6F2A-04155EBF74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19F3A22-5786-7C0F-ACBE-3FA8256B05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9F0027-6965-F0D1-9047-C6263C3C38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429B75-94D8-411A-B018-80ED39E17D8F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6209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D9AA-2407-4401-B5EF-42D0AF77843D}" type="datetimeFigureOut">
              <a:rPr lang="ko-KR" altLang="en-US" smtClean="0"/>
              <a:pPr/>
              <a:t>2025. 3. 23.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AEF-4799-4E90-85F8-1A3504A4DAA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3420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D9AA-2407-4401-B5EF-42D0AF77843D}" type="datetimeFigureOut">
              <a:rPr lang="ko-KR" altLang="en-US" smtClean="0"/>
              <a:pPr/>
              <a:t>2025. 3. 23.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AEF-4799-4E90-85F8-1A3504A4DA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863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D9AA-2407-4401-B5EF-42D0AF77843D}" type="datetimeFigureOut">
              <a:rPr lang="ko-KR" altLang="en-US" smtClean="0"/>
              <a:pPr/>
              <a:t>2025. 3. 23.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AEF-4799-4E90-85F8-1A3504A4DA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030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D9AA-2407-4401-B5EF-42D0AF77843D}" type="datetimeFigureOut">
              <a:rPr lang="ko-KR" altLang="en-US" smtClean="0"/>
              <a:pPr/>
              <a:t>2025. 3. 23.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AEF-4799-4E90-85F8-1A3504A4DA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3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D9AA-2407-4401-B5EF-42D0AF77843D}" type="datetimeFigureOut">
              <a:rPr lang="ko-KR" altLang="en-US" smtClean="0"/>
              <a:pPr/>
              <a:t>2025. 3. 23.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AEF-4799-4E90-85F8-1A3504A4DAA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697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D9AA-2407-4401-B5EF-42D0AF77843D}" type="datetimeFigureOut">
              <a:rPr lang="ko-KR" altLang="en-US" smtClean="0"/>
              <a:pPr/>
              <a:t>2025. 3. 23.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AEF-4799-4E90-85F8-1A3504A4DA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2729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D9AA-2407-4401-B5EF-42D0AF77843D}" type="datetimeFigureOut">
              <a:rPr lang="ko-KR" altLang="en-US" smtClean="0"/>
              <a:pPr/>
              <a:t>2025. 3. 23.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AEF-4799-4E90-85F8-1A3504A4DA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426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D9AA-2407-4401-B5EF-42D0AF77843D}" type="datetimeFigureOut">
              <a:rPr lang="ko-KR" altLang="en-US" smtClean="0"/>
              <a:pPr/>
              <a:t>2025. 3. 23.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AEF-4799-4E90-85F8-1A3504A4DA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8015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D9AA-2407-4401-B5EF-42D0AF77843D}" type="datetimeFigureOut">
              <a:rPr lang="ko-KR" altLang="en-US" smtClean="0"/>
              <a:pPr/>
              <a:t>2025. 3. 23.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AEF-4799-4E90-85F8-1A3504A4DA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5882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1BCD9AA-2407-4401-B5EF-42D0AF77843D}" type="datetimeFigureOut">
              <a:rPr lang="ko-KR" altLang="en-US" smtClean="0"/>
              <a:pPr/>
              <a:t>2025. 3. 23.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8FDAEF-4799-4E90-85F8-1A3504A4DA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251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CD9AA-2407-4401-B5EF-42D0AF77843D}" type="datetimeFigureOut">
              <a:rPr lang="ko-KR" altLang="en-US" smtClean="0"/>
              <a:pPr/>
              <a:t>2025. 3. 23.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8FDAEF-4799-4E90-85F8-1A3504A4DAAB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123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C1BCD9AA-2407-4401-B5EF-42D0AF77843D}" type="datetimeFigureOut">
              <a:rPr lang="ko-KR" altLang="en-US" smtClean="0"/>
              <a:pPr/>
              <a:t>2025. 3. 23.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8FDAEF-4799-4E90-85F8-1A3504A4DAAB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1299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5" r:id="rId2"/>
    <p:sldLayoutId id="2147483836" r:id="rId3"/>
    <p:sldLayoutId id="2147483837" r:id="rId4"/>
    <p:sldLayoutId id="2147483838" r:id="rId5"/>
    <p:sldLayoutId id="2147483839" r:id="rId6"/>
    <p:sldLayoutId id="2147483840" r:id="rId7"/>
    <p:sldLayoutId id="2147483841" r:id="rId8"/>
    <p:sldLayoutId id="2147483842" r:id="rId9"/>
    <p:sldLayoutId id="2147483843" r:id="rId10"/>
    <p:sldLayoutId id="2147483844" r:id="rId11"/>
  </p:sldLayoutIdLst>
  <p:txStyles>
    <p:titleStyle>
      <a:lvl1pPr algn="l" defTabSz="914400" rtl="0" eaLnBrk="1" latinLnBrk="1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1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1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7EEE0-6E3D-4255-91D0-143F2F9BFF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ko-KR" altLang="en-US" b="1" dirty="0">
                <a:latin typeface="Paperlogy 9 Black" pitchFamily="2" charset="-127"/>
                <a:ea typeface="Paperlogy 9 Black" pitchFamily="2" charset="-127"/>
              </a:rPr>
              <a:t>문제점 목록</a:t>
            </a:r>
            <a:r>
              <a:rPr lang="en-US" altLang="ko-KR" b="1" dirty="0">
                <a:latin typeface="Paperlogy 9 Black" pitchFamily="2" charset="-127"/>
                <a:ea typeface="Paperlogy 9 Black" pitchFamily="2" charset="-127"/>
              </a:rPr>
              <a:t>(</a:t>
            </a:r>
            <a:r>
              <a:rPr lang="ko-KR" altLang="en-US" b="1" dirty="0" err="1">
                <a:latin typeface="Paperlogy 9 Black" pitchFamily="2" charset="-127"/>
                <a:ea typeface="Paperlogy 9 Black" pitchFamily="2" charset="-127"/>
              </a:rPr>
              <a:t>디브리핑</a:t>
            </a:r>
            <a:r>
              <a:rPr lang="en-US" altLang="ko-KR" b="1" dirty="0">
                <a:latin typeface="Paperlogy 9 Black" pitchFamily="2" charset="-127"/>
                <a:ea typeface="Paperlogy 9 Black" pitchFamily="2" charset="-127"/>
              </a:rPr>
              <a:t>)</a:t>
            </a:r>
            <a:endParaRPr lang="ko-KR" altLang="en-US" b="1" dirty="0">
              <a:latin typeface="Paperlogy 9 Black" pitchFamily="2" charset="-127"/>
              <a:ea typeface="Paperlogy 9 Black" pitchFamily="2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7A2C25-B9AA-4026-9202-3B06565719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7500" lnSpcReduction="20000"/>
          </a:bodyPr>
          <a:lstStyle/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endParaRPr lang="en-US" altLang="ko-KR" dirty="0"/>
          </a:p>
          <a:p>
            <a:pPr algn="r"/>
            <a:r>
              <a:rPr lang="en-US" altLang="ko-KR" sz="3200" dirty="0">
                <a:latin typeface="Paperlogy 5 Medium" pitchFamily="2" charset="-127"/>
                <a:ea typeface="Paperlogy 5 Medium" pitchFamily="2" charset="-127"/>
              </a:rPr>
              <a:t>2</a:t>
            </a:r>
            <a:r>
              <a:rPr lang="ko-KR" altLang="en-US" sz="3200" dirty="0">
                <a:latin typeface="Paperlogy 5 Medium" pitchFamily="2" charset="-127"/>
                <a:ea typeface="Paperlogy 5 Medium" pitchFamily="2" charset="-127"/>
              </a:rPr>
              <a:t>조 김연범</a:t>
            </a:r>
            <a:r>
              <a:rPr lang="en-US" altLang="ko-KR" sz="3200" dirty="0">
                <a:latin typeface="Paperlogy 5 Medium" pitchFamily="2" charset="-127"/>
                <a:ea typeface="Paperlogy 5 Medium" pitchFamily="2" charset="-127"/>
              </a:rPr>
              <a:t>, </a:t>
            </a:r>
            <a:r>
              <a:rPr lang="ko-KR" altLang="en-US" sz="3200" dirty="0">
                <a:latin typeface="Paperlogy 5 Medium" pitchFamily="2" charset="-127"/>
                <a:ea typeface="Paperlogy 5 Medium" pitchFamily="2" charset="-127"/>
              </a:rPr>
              <a:t>이한을</a:t>
            </a:r>
            <a:endParaRPr lang="en-US" altLang="ko-KR" sz="3200" dirty="0">
              <a:latin typeface="Paperlogy 5 Medium" pitchFamily="2" charset="-127"/>
              <a:ea typeface="Paperlogy 5 Medium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0B3E19-0C86-431D-1A66-EC30398DDF69}"/>
              </a:ext>
            </a:extLst>
          </p:cNvPr>
          <p:cNvSpPr txBox="1"/>
          <p:nvPr/>
        </p:nvSpPr>
        <p:spPr>
          <a:xfrm>
            <a:off x="949234" y="2069277"/>
            <a:ext cx="1029353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700" b="1" dirty="0">
                <a:latin typeface="Paperlogy 6 SemiBold" pitchFamily="2" charset="-127"/>
                <a:ea typeface="Paperlogy 6 SemiBold" pitchFamily="2" charset="-127"/>
              </a:rPr>
              <a:t>해상교통 빅데이터 분석 및 </a:t>
            </a:r>
            <a:r>
              <a:rPr kumimoji="1" lang="ko-KR" altLang="en-US" sz="2700" b="1" dirty="0" err="1">
                <a:latin typeface="Paperlogy 6 SemiBold" pitchFamily="2" charset="-127"/>
                <a:ea typeface="Paperlogy 6 SemiBold" pitchFamily="2" charset="-127"/>
              </a:rPr>
              <a:t>머신러닝을</a:t>
            </a:r>
            <a:r>
              <a:rPr kumimoji="1" lang="ko-KR" altLang="en-US" sz="2700" b="1" dirty="0">
                <a:latin typeface="Paperlogy 6 SemiBold" pitchFamily="2" charset="-127"/>
                <a:ea typeface="Paperlogy 6 SemiBold" pitchFamily="2" charset="-127"/>
              </a:rPr>
              <a:t> 활용한 선박 이동 예측 모델 개발</a:t>
            </a:r>
          </a:p>
        </p:txBody>
      </p:sp>
    </p:spTree>
    <p:extLst>
      <p:ext uri="{BB962C8B-B14F-4D97-AF65-F5344CB8AC3E}">
        <p14:creationId xmlns:p14="http://schemas.microsoft.com/office/powerpoint/2010/main" val="30695009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6ED84-10BA-43A6-9303-03EEB924D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Paperlogy 9 Black" pitchFamily="2" charset="-127"/>
                <a:ea typeface="Paperlogy 9 Black" pitchFamily="2" charset="-127"/>
              </a:rPr>
              <a:t>이해당사자의 문제 이해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FE3AAD-7087-4D80-A635-B89195FE2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378" y="4228036"/>
            <a:ext cx="2470827" cy="1957867"/>
          </a:xfrm>
          <a:prstGeom prst="rect">
            <a:avLst/>
          </a:prstGeom>
        </p:spPr>
      </p:pic>
      <p:pic>
        <p:nvPicPr>
          <p:cNvPr id="8" name="내용 개체 틀 7" descr="텍스트, 스크린샷, 번호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F456045-2603-057D-4B86-9F1D92046C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3692" y="1846263"/>
            <a:ext cx="4924941" cy="4022725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2009A1-FC4D-53A8-2C94-CEB02733716C}"/>
              </a:ext>
            </a:extLst>
          </p:cNvPr>
          <p:cNvSpPr txBox="1"/>
          <p:nvPr/>
        </p:nvSpPr>
        <p:spPr>
          <a:xfrm>
            <a:off x="3649837" y="5889422"/>
            <a:ext cx="6400800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500" dirty="0">
                <a:latin typeface="Paperlogy 4 Regular" pitchFamily="2" charset="-127"/>
                <a:ea typeface="Paperlogy 4 Regular" pitchFamily="2" charset="-127"/>
              </a:rPr>
              <a:t>※</a:t>
            </a:r>
            <a:r>
              <a:rPr kumimoji="1" lang="ko-KR" altLang="en-US" sz="1500" dirty="0">
                <a:latin typeface="Paperlogy 4 Regular" pitchFamily="2" charset="-127"/>
                <a:ea typeface="Paperlogy 4 Regular" pitchFamily="2" charset="-127"/>
              </a:rPr>
              <a:t> 추후 </a:t>
            </a:r>
            <a:r>
              <a:rPr kumimoji="1" lang="ko-KR" altLang="en-US" sz="1500" dirty="0" err="1">
                <a:latin typeface="Paperlogy 4 Regular" pitchFamily="2" charset="-127"/>
                <a:ea typeface="Paperlogy 4 Regular" pitchFamily="2" charset="-127"/>
              </a:rPr>
              <a:t>멘토님과의</a:t>
            </a:r>
            <a:r>
              <a:rPr kumimoji="1" lang="ko-KR" altLang="en-US" sz="1500" dirty="0">
                <a:latin typeface="Paperlogy 4 Regular" pitchFamily="2" charset="-127"/>
                <a:ea typeface="Paperlogy 4 Regular" pitchFamily="2" charset="-127"/>
              </a:rPr>
              <a:t> 인터뷰를 통해 추가적인 문제점 도출 예정</a:t>
            </a:r>
          </a:p>
        </p:txBody>
      </p:sp>
    </p:spTree>
    <p:extLst>
      <p:ext uri="{BB962C8B-B14F-4D97-AF65-F5344CB8AC3E}">
        <p14:creationId xmlns:p14="http://schemas.microsoft.com/office/powerpoint/2010/main" val="639926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4BD6C-827D-4E92-90F9-9A6AF4BC5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Paperlogy 9 Black" pitchFamily="2" charset="-127"/>
                <a:ea typeface="Paperlogy 9 Black" pitchFamily="2" charset="-127"/>
              </a:rPr>
              <a:t>현재 시스템 현황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BB7BB7-4732-429D-A5B5-7230DCEA7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dirty="0">
                <a:solidFill>
                  <a:srgbClr val="000000"/>
                </a:solidFill>
                <a:effectLst/>
                <a:latin typeface="Paperlogy 4 Regular" pitchFamily="2" charset="-127"/>
                <a:ea typeface="Paperlogy 4 Regular" pitchFamily="2" charset="-127"/>
              </a:rPr>
              <a:t>► </a:t>
            </a:r>
            <a:r>
              <a:rPr lang="en" altLang="ko-KR" b="1" dirty="0">
                <a:solidFill>
                  <a:srgbClr val="000000"/>
                </a:solidFill>
                <a:effectLst/>
                <a:latin typeface="Paperlogy 6 SemiBold" pitchFamily="2" charset="-127"/>
                <a:ea typeface="Paperlogy 6 SemiBold" pitchFamily="2" charset="-127"/>
              </a:rPr>
              <a:t>AIS </a:t>
            </a:r>
            <a:r>
              <a:rPr lang="ko-KR" altLang="en-US" b="1" dirty="0">
                <a:solidFill>
                  <a:srgbClr val="000000"/>
                </a:solidFill>
                <a:effectLst/>
                <a:latin typeface="Paperlogy 6 SemiBold" pitchFamily="2" charset="-127"/>
                <a:ea typeface="Paperlogy 6 SemiBold" pitchFamily="2" charset="-127"/>
              </a:rPr>
              <a:t>데이터</a:t>
            </a:r>
            <a:r>
              <a:rPr lang="ko-KR" altLang="en-US" dirty="0">
                <a:solidFill>
                  <a:srgbClr val="000000"/>
                </a:solidFill>
                <a:effectLst/>
                <a:latin typeface="Paperlogy 4 Regular" pitchFamily="2" charset="-127"/>
                <a:ea typeface="Paperlogy 4 Regular" pitchFamily="2" charset="-127"/>
              </a:rPr>
              <a:t>를 활용하여 선박의 위치 정보를 수집</a:t>
            </a:r>
            <a:endParaRPr lang="en-US" altLang="ko-KR" dirty="0">
              <a:solidFill>
                <a:srgbClr val="000000"/>
              </a:solidFill>
              <a:effectLst/>
              <a:latin typeface="Paperlogy 4 Regular" pitchFamily="2" charset="-127"/>
              <a:ea typeface="Paperlogy 4 Regular" pitchFamily="2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dirty="0">
                <a:solidFill>
                  <a:srgbClr val="000000"/>
                </a:solidFill>
                <a:effectLst/>
                <a:latin typeface="Paperlogy 4 Regular" pitchFamily="2" charset="-127"/>
                <a:ea typeface="Paperlogy 4 Regular" pitchFamily="2" charset="-127"/>
              </a:rPr>
              <a:t>► </a:t>
            </a:r>
            <a:r>
              <a:rPr lang="ko-KR" altLang="en-US" dirty="0">
                <a:solidFill>
                  <a:srgbClr val="000000"/>
                </a:solidFill>
                <a:effectLst/>
                <a:latin typeface="Paperlogy 4 Regular" pitchFamily="2" charset="-127"/>
                <a:ea typeface="Paperlogy 4 Regular" pitchFamily="2" charset="-127"/>
              </a:rPr>
              <a:t>주로 </a:t>
            </a:r>
            <a:r>
              <a:rPr lang="ko-KR" altLang="en-US" b="1" dirty="0">
                <a:solidFill>
                  <a:srgbClr val="000000"/>
                </a:solidFill>
                <a:effectLst/>
                <a:latin typeface="Paperlogy 6 SemiBold" pitchFamily="2" charset="-127"/>
                <a:ea typeface="Paperlogy 6 SemiBold" pitchFamily="2" charset="-127"/>
              </a:rPr>
              <a:t>사람의 경험에 기반</a:t>
            </a:r>
            <a:r>
              <a:rPr lang="ko-KR" altLang="en-US" dirty="0">
                <a:solidFill>
                  <a:srgbClr val="000000"/>
                </a:solidFill>
                <a:effectLst/>
                <a:latin typeface="Paperlogy 4 Regular" pitchFamily="2" charset="-127"/>
                <a:ea typeface="Paperlogy 4 Regular" pitchFamily="2" charset="-127"/>
              </a:rPr>
              <a:t>하여 수행되는 선박 이동 예측</a:t>
            </a:r>
            <a:r>
              <a:rPr lang="en-US" altLang="ko-KR" dirty="0">
                <a:solidFill>
                  <a:srgbClr val="000000"/>
                </a:solidFill>
                <a:effectLst/>
                <a:latin typeface="Paperlogy 4 Regular" pitchFamily="2" charset="-127"/>
                <a:ea typeface="Paperlogy 4 Regular" pitchFamily="2" charset="-127"/>
              </a:rPr>
              <a:t>, </a:t>
            </a:r>
            <a:r>
              <a:rPr lang="ko-KR" altLang="en-US" dirty="0">
                <a:solidFill>
                  <a:srgbClr val="000000"/>
                </a:solidFill>
                <a:effectLst/>
                <a:latin typeface="Paperlogy 4 Regular" pitchFamily="2" charset="-127"/>
                <a:ea typeface="Paperlogy 4 Regular" pitchFamily="2" charset="-127"/>
              </a:rPr>
              <a:t>정량적 데이터 분석의 부족</a:t>
            </a:r>
            <a:endParaRPr lang="en-US" altLang="ko-KR" dirty="0">
              <a:solidFill>
                <a:srgbClr val="000000"/>
              </a:solidFill>
              <a:effectLst/>
              <a:latin typeface="Paperlogy 4 Regular" pitchFamily="2" charset="-127"/>
              <a:ea typeface="Paperlogy 4 Regular" pitchFamily="2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dirty="0">
                <a:solidFill>
                  <a:srgbClr val="000000"/>
                </a:solidFill>
                <a:effectLst/>
                <a:latin typeface="Paperlogy 4 Regular" pitchFamily="2" charset="-127"/>
                <a:ea typeface="Paperlogy 4 Regular" pitchFamily="2" charset="-127"/>
              </a:rPr>
              <a:t>► </a:t>
            </a:r>
            <a:r>
              <a:rPr lang="ko-KR" altLang="en-US" b="1" dirty="0">
                <a:solidFill>
                  <a:srgbClr val="000000"/>
                </a:solidFill>
                <a:effectLst/>
                <a:latin typeface="Paperlogy 6 SemiBold" pitchFamily="2" charset="-127"/>
                <a:ea typeface="Paperlogy 6 SemiBold" pitchFamily="2" charset="-127"/>
              </a:rPr>
              <a:t>실시간</a:t>
            </a:r>
            <a:r>
              <a:rPr lang="ko-KR" altLang="en-US" dirty="0">
                <a:solidFill>
                  <a:srgbClr val="000000"/>
                </a:solidFill>
                <a:effectLst/>
                <a:latin typeface="Paperlogy 4 Regular" pitchFamily="2" charset="-127"/>
                <a:ea typeface="Paperlogy 4 Regular" pitchFamily="2" charset="-127"/>
              </a:rPr>
              <a:t>으로 변화하는 주변 선박들의 데이터 영향을 반영한 </a:t>
            </a:r>
            <a:r>
              <a:rPr lang="ko-KR" altLang="en-US" b="1" dirty="0">
                <a:solidFill>
                  <a:srgbClr val="000000"/>
                </a:solidFill>
                <a:effectLst/>
                <a:latin typeface="Paperlogy 6 SemiBold" pitchFamily="2" charset="-127"/>
                <a:ea typeface="Paperlogy 6 SemiBold" pitchFamily="2" charset="-127"/>
              </a:rPr>
              <a:t>예측 시스템의 부재</a:t>
            </a:r>
            <a:endParaRPr lang="en-US" altLang="ko-KR" b="1" dirty="0">
              <a:solidFill>
                <a:srgbClr val="000000"/>
              </a:solidFill>
              <a:effectLst/>
              <a:latin typeface="Paperlogy 6 SemiBold" pitchFamily="2" charset="-127"/>
              <a:ea typeface="Paperlogy 6 SemiBold" pitchFamily="2" charset="-127"/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en-US" altLang="ko-KR" dirty="0">
                <a:solidFill>
                  <a:srgbClr val="000000"/>
                </a:solidFill>
                <a:effectLst/>
                <a:latin typeface="Paperlogy 4 Regular" pitchFamily="2" charset="-127"/>
                <a:ea typeface="Paperlogy 4 Regular" pitchFamily="2" charset="-127"/>
              </a:rPr>
              <a:t>► </a:t>
            </a:r>
            <a:r>
              <a:rPr lang="ko-KR" altLang="en-US" dirty="0">
                <a:solidFill>
                  <a:srgbClr val="000000"/>
                </a:solidFill>
                <a:effectLst/>
                <a:latin typeface="Paperlogy 4 Regular" pitchFamily="2" charset="-127"/>
                <a:ea typeface="Paperlogy 4 Regular" pitchFamily="2" charset="-127"/>
              </a:rPr>
              <a:t>항만 관제 시스템을 통해 선박 충돌 방지 및 입출항 관리 </a:t>
            </a:r>
            <a:br>
              <a:rPr lang="en-US" altLang="ko-KR" dirty="0">
                <a:solidFill>
                  <a:srgbClr val="000000"/>
                </a:solidFill>
                <a:effectLst/>
                <a:latin typeface="Paperlogy 4 Regular" pitchFamily="2" charset="-127"/>
                <a:ea typeface="Paperlogy 4 Regular" pitchFamily="2" charset="-127"/>
              </a:rPr>
            </a:br>
            <a:r>
              <a:rPr lang="en-US" altLang="ko-KR" dirty="0">
                <a:solidFill>
                  <a:srgbClr val="000000"/>
                </a:solidFill>
                <a:effectLst/>
                <a:latin typeface="Paperlogy 4 Regular" pitchFamily="2" charset="-127"/>
                <a:ea typeface="Paperlogy 4 Regular" pitchFamily="2" charset="-127"/>
              </a:rPr>
              <a:t>       </a:t>
            </a:r>
            <a:r>
              <a:rPr lang="en-US" altLang="ko-KR" dirty="0">
                <a:solidFill>
                  <a:srgbClr val="000000"/>
                </a:solidFill>
                <a:latin typeface="Paperlogy 4 Regular" pitchFamily="2" charset="-127"/>
                <a:ea typeface="Paperlogy 4 Regular" pitchFamily="2" charset="-127"/>
              </a:rPr>
              <a:t>But </a:t>
            </a:r>
            <a:r>
              <a:rPr lang="ko-KR" altLang="en-US" b="1" dirty="0">
                <a:solidFill>
                  <a:srgbClr val="000000"/>
                </a:solidFill>
                <a:effectLst/>
                <a:latin typeface="Paperlogy 6 SemiBold" pitchFamily="2" charset="-127"/>
                <a:ea typeface="Paperlogy 6 SemiBold" pitchFamily="2" charset="-127"/>
              </a:rPr>
              <a:t>자동화 및 미래의 선박경로 예측은 제한적</a:t>
            </a:r>
            <a:r>
              <a:rPr lang="ko-KR" altLang="en-US" dirty="0">
                <a:solidFill>
                  <a:srgbClr val="000000"/>
                </a:solidFill>
                <a:effectLst/>
                <a:latin typeface="Paperlogy 4 Regular" pitchFamily="2" charset="-127"/>
                <a:ea typeface="Paperlogy 4 Regular" pitchFamily="2" charset="-127"/>
              </a:rPr>
              <a:t>으로 이루어지고 있음</a:t>
            </a:r>
            <a:r>
              <a:rPr lang="en-US" altLang="ko-KR" dirty="0">
                <a:solidFill>
                  <a:srgbClr val="000000"/>
                </a:solidFill>
                <a:effectLst/>
                <a:latin typeface="Paperlogy 4 Regular" pitchFamily="2" charset="-127"/>
                <a:ea typeface="Paperlogy 4 Regular" pitchFamily="2" charset="-127"/>
              </a:rPr>
              <a:t>.</a:t>
            </a:r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2EA7F2-F789-4842-89CB-9CCD56DFB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378" y="4228036"/>
            <a:ext cx="2470827" cy="195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4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7CF2E-C37D-DF97-D12E-601E7E60A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117761-17D9-E392-2A1D-A1CB03336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>
                <a:latin typeface="Paperlogy 9 Black" pitchFamily="2" charset="-127"/>
                <a:ea typeface="Paperlogy 9 Black" pitchFamily="2" charset="-127"/>
              </a:rPr>
              <a:t>현재 시스템의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C1CA18-D10B-D0E7-F3E6-A8D42E1EA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1.</a:t>
            </a:r>
            <a:r>
              <a:rPr lang="ko-KR" altLang="en-US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 </a:t>
            </a:r>
            <a:r>
              <a:rPr lang="ko-KR" altLang="en-US" sz="1700" b="1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대용량 </a:t>
            </a:r>
            <a:r>
              <a:rPr lang="en" altLang="ko-KR" sz="1700" b="1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AIS </a:t>
            </a:r>
            <a:r>
              <a:rPr lang="ko-KR" altLang="en-US" sz="1700" b="1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데이터의 효율적인 활용 미흡</a:t>
            </a:r>
            <a:br>
              <a:rPr lang="en-US" altLang="ko-KR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</a:br>
            <a:r>
              <a:rPr lang="en-US" altLang="ko-KR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:</a:t>
            </a:r>
            <a:r>
              <a:rPr lang="ko-KR" altLang="en-US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 단순히 </a:t>
            </a:r>
            <a:r>
              <a:rPr lang="en" altLang="ko-KR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AIS </a:t>
            </a:r>
            <a:r>
              <a:rPr lang="ko-KR" altLang="en-US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데이터를 </a:t>
            </a:r>
            <a:r>
              <a:rPr lang="en" altLang="ko-KR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log </a:t>
            </a:r>
            <a:r>
              <a:rPr lang="ko-KR" altLang="en-US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형식으로만 남겨두고 있으며</a:t>
            </a:r>
            <a:r>
              <a:rPr lang="en-US" altLang="ko-KR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, </a:t>
            </a:r>
            <a:r>
              <a:rPr lang="ko-KR" altLang="en-US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이를 활용해 패턴을 파악하는 데이터 마이닝 과정이 미흡함</a:t>
            </a:r>
            <a:r>
              <a:rPr lang="en-US" altLang="ko-KR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2.</a:t>
            </a:r>
            <a:r>
              <a:rPr lang="ko-KR" altLang="en-US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 </a:t>
            </a:r>
            <a:r>
              <a:rPr lang="ko-KR" altLang="en-US" sz="1700" b="1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예측 정확도 부족</a:t>
            </a:r>
            <a:br>
              <a:rPr lang="en-US" altLang="ko-KR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</a:br>
            <a:r>
              <a:rPr lang="en-US" altLang="ko-KR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: </a:t>
            </a:r>
            <a:r>
              <a:rPr lang="ko-KR" altLang="en-US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단순한 속도 및 항로 연장 기반 예측으로 인해 오차가 발생하기 쉬움</a:t>
            </a:r>
            <a:r>
              <a:rPr lang="en-US" altLang="ko-KR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3.</a:t>
            </a:r>
            <a:r>
              <a:rPr lang="ko-KR" altLang="en-US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 </a:t>
            </a:r>
            <a:r>
              <a:rPr lang="ko-KR" altLang="en-US" sz="1700" b="1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실시간 변화 반영 부족</a:t>
            </a:r>
            <a:br>
              <a:rPr lang="en-US" altLang="ko-KR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</a:br>
            <a:r>
              <a:rPr lang="en-US" altLang="ko-KR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: </a:t>
            </a:r>
            <a:r>
              <a:rPr lang="ko-KR" altLang="en-US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타 선박 움직임을 고려한 실시간 분석에 어려움을 겪고 있음</a:t>
            </a:r>
            <a:r>
              <a:rPr lang="en-US" altLang="ko-KR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4.</a:t>
            </a:r>
            <a:r>
              <a:rPr lang="ko-KR" altLang="en-US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 </a:t>
            </a:r>
            <a:r>
              <a:rPr lang="ko-KR" altLang="en-US" sz="1700" b="1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자동화된 선박 경로 예측 시스템의 부재</a:t>
            </a:r>
            <a:br>
              <a:rPr lang="en-US" altLang="ko-KR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</a:br>
            <a:r>
              <a:rPr lang="en-US" altLang="ko-KR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: </a:t>
            </a:r>
            <a:r>
              <a:rPr lang="ko-KR" altLang="en-US" sz="1700" dirty="0" err="1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머신러닝</a:t>
            </a:r>
            <a:r>
              <a:rPr lang="ko-KR" altLang="en-US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 기반 미래 선박 경로 예상 시스템의 부재</a:t>
            </a:r>
            <a:r>
              <a:rPr lang="en-US" altLang="ko-KR" sz="1700" dirty="0">
                <a:solidFill>
                  <a:srgbClr val="000000"/>
                </a:solidFill>
                <a:effectLst/>
                <a:latin typeface="Paperlogy 5 Medium" pitchFamily="2" charset="-127"/>
                <a:ea typeface="Paperlogy 5 Medium" pitchFamily="2" charset="-127"/>
              </a:rPr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40C9845-9795-84EB-4F34-157E3A74C9E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523378" y="4228036"/>
            <a:ext cx="2470827" cy="1957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372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7EEE0-6E3D-4255-91D0-143F2F9BFF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>
                <a:latin typeface="Paperlogy 9 Black" pitchFamily="2" charset="-127"/>
                <a:ea typeface="Paperlogy 9 Black" pitchFamily="2" charset="-127"/>
              </a:rPr>
              <a:t>감사합니다</a:t>
            </a:r>
            <a:r>
              <a:rPr lang="en-US" altLang="ko-KR" b="1" dirty="0">
                <a:latin typeface="Paperlogy 9 Black" pitchFamily="2" charset="-127"/>
                <a:ea typeface="Paperlogy 9 Black" pitchFamily="2" charset="-127"/>
              </a:rPr>
              <a:t>.</a:t>
            </a:r>
            <a:endParaRPr lang="ko-KR" altLang="en-US" b="1" dirty="0">
              <a:latin typeface="Paperlogy 9 Black" pitchFamily="2" charset="-127"/>
              <a:ea typeface="Paperlogy 9 Black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30555509"/>
      </p:ext>
    </p:extLst>
  </p:cSld>
  <p:clrMapOvr>
    <a:masterClrMapping/>
  </p:clrMapOvr>
</p:sld>
</file>

<file path=ppt/theme/theme1.xml><?xml version="1.0" encoding="utf-8"?>
<a:theme xmlns:a="http://schemas.openxmlformats.org/drawingml/2006/main" name="추억">
  <a:themeElements>
    <a:clrScheme name="추억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추억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추억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128</TotalTime>
  <Words>184</Words>
  <Application>Microsoft Macintosh PowerPoint</Application>
  <PresentationFormat>와이드스크린</PresentationFormat>
  <Paragraphs>23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3" baseType="lpstr">
      <vt:lpstr>맑은 고딕</vt:lpstr>
      <vt:lpstr>Paperlogy 4 Regular</vt:lpstr>
      <vt:lpstr>Paperlogy 5 Medium</vt:lpstr>
      <vt:lpstr>Paperlogy 6 SemiBold</vt:lpstr>
      <vt:lpstr>Paperlogy 9 Black</vt:lpstr>
      <vt:lpstr>Calibri</vt:lpstr>
      <vt:lpstr>Calibri Light</vt:lpstr>
      <vt:lpstr>추억</vt:lpstr>
      <vt:lpstr>문제점 목록(디브리핑)</vt:lpstr>
      <vt:lpstr>이해당사자의 문제 이해</vt:lpstr>
      <vt:lpstr>현재 시스템 현황</vt:lpstr>
      <vt:lpstr>현재 시스템의 문제</vt:lpstr>
      <vt:lpstr>감사합니다.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프로젝트 디자인 개요</dc:title>
  <dc:creator>김연범</dc:creator>
  <cp:lastModifiedBy>이한을</cp:lastModifiedBy>
  <cp:revision>11</cp:revision>
  <dcterms:created xsi:type="dcterms:W3CDTF">2025-03-13T04:14:44Z</dcterms:created>
  <dcterms:modified xsi:type="dcterms:W3CDTF">2025-03-23T05:25:57Z</dcterms:modified>
</cp:coreProperties>
</file>