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33" r:id="rId1"/>
  </p:sldMasterIdLst>
  <p:notesMasterIdLst>
    <p:notesMasterId r:id="rId9"/>
  </p:notesMasterIdLst>
  <p:sldIdLst>
    <p:sldId id="256" r:id="rId2"/>
    <p:sldId id="257" r:id="rId3"/>
    <p:sldId id="267" r:id="rId4"/>
    <p:sldId id="258" r:id="rId5"/>
    <p:sldId id="266" r:id="rId6"/>
    <p:sldId id="268" r:id="rId7"/>
    <p:sldId id="263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10"/>
      <p:bold r:id="rId11"/>
    </p:embeddedFont>
    <p:embeddedFont>
      <p:font typeface="Paperlogy 4 Regular" pitchFamily="2" charset="-127"/>
      <p:regular r:id="rId12"/>
    </p:embeddedFont>
    <p:embeddedFont>
      <p:font typeface="Paperlogy 5 Medium" pitchFamily="2" charset="-127"/>
      <p:regular r:id="rId13"/>
    </p:embeddedFont>
    <p:embeddedFont>
      <p:font typeface="Paperlogy 6 SemiBold" pitchFamily="2" charset="-127"/>
      <p:regular r:id="rId14"/>
      <p:bold r:id="rId15"/>
    </p:embeddedFont>
    <p:embeddedFont>
      <p:font typeface="Paperlogy 7 Bold" pitchFamily="2" charset="-127"/>
      <p:bold r:id="rId16"/>
    </p:embeddedFont>
    <p:embeddedFont>
      <p:font typeface="Paperlogy 9 Black" pitchFamily="2" charset="-127"/>
      <p:bold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1" autoAdjust="0"/>
    <p:restoredTop sz="94638"/>
  </p:normalViewPr>
  <p:slideViewPr>
    <p:cSldViewPr snapToGrid="0">
      <p:cViewPr>
        <p:scale>
          <a:sx n="125" d="100"/>
          <a:sy n="125" d="100"/>
        </p:scale>
        <p:origin x="208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F5B0A-8ACF-41E3-ABFD-B4026DAC7C41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9B75-94D8-411A-B018-80ED39E17D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DF881-94FB-E007-B5CD-D146519CB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0E47F3-3556-2741-D97D-07F45A97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449787-C03A-9C0B-BD90-BCD06B0A9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C6656C-4034-6D06-50B0-FAF94A496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6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2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0721-6868-03E1-8474-A16D32BC7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D780B1-B8B9-1A6D-6F2A-04155EBF7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9F3A22-5786-7C0F-ACBE-3FA8256B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F0027-6965-F0D1-9047-C6263C3C3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0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66EB8-C6DD-6F1A-1DDB-1BF630F2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2D7FC1-04A2-2C7E-2DC1-6DBE6178E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E50526-7EF0-92E3-FC6F-5EE605F12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D677F5-C1B8-0C2D-068D-CA5CD1CC5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3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2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1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5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BCD9AA-2407-4401-B5EF-42D0AF77843D}" type="datetimeFigureOut">
              <a:rPr lang="ko-KR" altLang="en-US" smtClean="0"/>
              <a:pPr/>
              <a:t>2025. 3. 30.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9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7EEE0-6E3D-4255-91D0-143F2F9BF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브레인스토밍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A2C25-B9AA-4026-9202-3B0656571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sz="3200" dirty="0">
                <a:latin typeface="Paperlogy 5 Medium" pitchFamily="2" charset="-127"/>
                <a:ea typeface="Paperlogy 5 Medium" pitchFamily="2" charset="-127"/>
              </a:rPr>
              <a:t>2</a:t>
            </a:r>
            <a:r>
              <a:rPr lang="ko-KR" altLang="en-US" sz="3200" dirty="0">
                <a:latin typeface="Paperlogy 5 Medium" pitchFamily="2" charset="-127"/>
                <a:ea typeface="Paperlogy 5 Medium" pitchFamily="2" charset="-127"/>
              </a:rPr>
              <a:t>조 김연범</a:t>
            </a:r>
            <a:r>
              <a:rPr lang="en-US" altLang="ko-KR" sz="3200" dirty="0">
                <a:latin typeface="Paperlogy 5 Medium" pitchFamily="2" charset="-127"/>
                <a:ea typeface="Paperlogy 5 Medium" pitchFamily="2" charset="-127"/>
              </a:rPr>
              <a:t>, </a:t>
            </a:r>
            <a:r>
              <a:rPr lang="ko-KR" altLang="en-US" sz="3200" dirty="0">
                <a:latin typeface="Paperlogy 5 Medium" pitchFamily="2" charset="-127"/>
                <a:ea typeface="Paperlogy 5 Medium" pitchFamily="2" charset="-127"/>
              </a:rPr>
              <a:t>이한을</a:t>
            </a:r>
            <a:endParaRPr lang="en-US" altLang="ko-KR" sz="3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B3E19-0C86-431D-1A66-EC30398DDF69}"/>
              </a:ext>
            </a:extLst>
          </p:cNvPr>
          <p:cNvSpPr txBox="1"/>
          <p:nvPr/>
        </p:nvSpPr>
        <p:spPr>
          <a:xfrm>
            <a:off x="949234" y="2069277"/>
            <a:ext cx="10293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700" b="1" dirty="0">
                <a:latin typeface="Paperlogy 6 SemiBold" pitchFamily="2" charset="-127"/>
                <a:ea typeface="Paperlogy 6 SemiBold" pitchFamily="2" charset="-127"/>
              </a:rPr>
              <a:t>해상교통 빅데이터 분석 및 </a:t>
            </a:r>
            <a:r>
              <a:rPr kumimoji="1" lang="ko-KR" altLang="en-US" sz="2700" b="1" dirty="0" err="1">
                <a:latin typeface="Paperlogy 6 SemiBold" pitchFamily="2" charset="-127"/>
                <a:ea typeface="Paperlogy 6 SemiBold" pitchFamily="2" charset="-127"/>
              </a:rPr>
              <a:t>머신러닝을</a:t>
            </a:r>
            <a:r>
              <a:rPr kumimoji="1" lang="ko-KR" altLang="en-US" sz="2700" b="1" dirty="0">
                <a:latin typeface="Paperlogy 6 SemiBold" pitchFamily="2" charset="-127"/>
                <a:ea typeface="Paperlogy 6 SemiBold" pitchFamily="2" charset="-127"/>
              </a:rPr>
              <a:t> 활용한 선박 이동 예측 모델 개발</a:t>
            </a:r>
          </a:p>
        </p:txBody>
      </p:sp>
    </p:spTree>
    <p:extLst>
      <p:ext uri="{BB962C8B-B14F-4D97-AF65-F5344CB8AC3E}">
        <p14:creationId xmlns:p14="http://schemas.microsoft.com/office/powerpoint/2010/main" val="306950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6ED84-10BA-43A6-9303-03EEB924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문제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E3AAD-7087-4D80-A635-B89195FE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009A1-FC4D-53A8-2C94-CEB02733716C}"/>
              </a:ext>
            </a:extLst>
          </p:cNvPr>
          <p:cNvSpPr txBox="1"/>
          <p:nvPr/>
        </p:nvSpPr>
        <p:spPr>
          <a:xfrm>
            <a:off x="6275012" y="3345793"/>
            <a:ext cx="528046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kumimoji="1" lang="ko-KR" altLang="en-US" sz="1700" dirty="0">
                <a:latin typeface="Paperlogy 4 Regular" pitchFamily="2" charset="-127"/>
                <a:ea typeface="Paperlogy 4 Regular" pitchFamily="2" charset="-127"/>
              </a:rPr>
              <a:t>적절히 </a:t>
            </a:r>
            <a:r>
              <a:rPr kumimoji="1" lang="ko-KR" altLang="en-US" sz="1700" dirty="0" err="1">
                <a:latin typeface="Paperlogy 4 Regular" pitchFamily="2" charset="-127"/>
                <a:ea typeface="Paperlogy 4 Regular" pitchFamily="2" charset="-127"/>
              </a:rPr>
              <a:t>확용하지</a:t>
            </a:r>
            <a:r>
              <a:rPr kumimoji="1" lang="ko-KR" altLang="en-US" sz="1700" dirty="0">
                <a:latin typeface="Paperlogy 4 Regular" pitchFamily="2" charset="-127"/>
                <a:ea typeface="Paperlogy 4 Regular" pitchFamily="2" charset="-127"/>
              </a:rPr>
              <a:t> 못하고 쌓이는 데이터와 </a:t>
            </a:r>
            <a:br>
              <a:rPr kumimoji="1" lang="en-US" altLang="ko-KR" sz="1700" dirty="0">
                <a:latin typeface="Paperlogy 4 Regular" pitchFamily="2" charset="-127"/>
                <a:ea typeface="Paperlogy 4 Regular" pitchFamily="2" charset="-127"/>
              </a:rPr>
            </a:br>
            <a:r>
              <a:rPr kumimoji="1" lang="ko-KR" altLang="en-US" sz="1700" dirty="0">
                <a:latin typeface="Paperlogy 4 Regular" pitchFamily="2" charset="-127"/>
                <a:ea typeface="Paperlogy 4 Regular" pitchFamily="2" charset="-127"/>
              </a:rPr>
              <a:t>경험 중심의 의사결정 방식으로 인해</a:t>
            </a:r>
            <a:br>
              <a:rPr kumimoji="1" lang="en-US" altLang="ko-KR" sz="1700" dirty="0">
                <a:latin typeface="Paperlogy 4 Regular" pitchFamily="2" charset="-127"/>
                <a:ea typeface="Paperlogy 4 Regular" pitchFamily="2" charset="-127"/>
              </a:rPr>
            </a:br>
            <a:r>
              <a:rPr kumimoji="1" lang="ko-KR" altLang="en-US" sz="1700" dirty="0">
                <a:latin typeface="Paperlogy 4 Regular" pitchFamily="2" charset="-127"/>
                <a:ea typeface="Paperlogy 4 Regular" pitchFamily="2" charset="-127"/>
              </a:rPr>
              <a:t>운영의 효율성이 떨어지고 사고를 사전 예방하기 힘들다</a:t>
            </a:r>
            <a:r>
              <a:rPr kumimoji="1" lang="en-US" altLang="ko-KR" sz="1700" dirty="0">
                <a:latin typeface="Paperlogy 4 Regular" pitchFamily="2" charset="-127"/>
                <a:ea typeface="Paperlogy 4 Regular" pitchFamily="2" charset="-127"/>
              </a:rPr>
              <a:t>.</a:t>
            </a:r>
          </a:p>
        </p:txBody>
      </p:sp>
      <p:pic>
        <p:nvPicPr>
          <p:cNvPr id="7" name="내용 개체 틀 6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D270C2-267C-FD9B-232B-CEE5FE21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89" y="1917497"/>
            <a:ext cx="4853223" cy="4022725"/>
          </a:xfrm>
        </p:spPr>
      </p:pic>
    </p:spTree>
    <p:extLst>
      <p:ext uri="{BB962C8B-B14F-4D97-AF65-F5344CB8AC3E}">
        <p14:creationId xmlns:p14="http://schemas.microsoft.com/office/powerpoint/2010/main" val="6399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43DB2-9170-3A8F-C2C6-709EA1C2A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7613-5CD9-88F9-05F7-1625006E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문제 정의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282BA4-A641-99FA-3189-386902450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82E16-85ED-54D5-CF9A-06214B5077D4}"/>
              </a:ext>
            </a:extLst>
          </p:cNvPr>
          <p:cNvSpPr txBox="1"/>
          <p:nvPr/>
        </p:nvSpPr>
        <p:spPr>
          <a:xfrm>
            <a:off x="1320800" y="2396067"/>
            <a:ext cx="9685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latin typeface="Paperlogy 4 Regular" pitchFamily="2" charset="-127"/>
                <a:ea typeface="Paperlogy 4 Regular" pitchFamily="2" charset="-127"/>
              </a:rPr>
              <a:t>:</a:t>
            </a:r>
            <a:r>
              <a:rPr kumimoji="1" lang="ko-KR" altLang="en-US" sz="4000" dirty="0">
                <a:latin typeface="Paperlogy 4 Regular" pitchFamily="2" charset="-127"/>
                <a:ea typeface="Paperlogy 4 Regular" pitchFamily="2" charset="-127"/>
              </a:rPr>
              <a:t> </a:t>
            </a:r>
            <a:r>
              <a:rPr kumimoji="1" lang="ko-KR" altLang="en-US" sz="4000" b="1" dirty="0">
                <a:latin typeface="Paperlogy 6 SemiBold" pitchFamily="2" charset="-127"/>
                <a:ea typeface="Paperlogy 6 SemiBold" pitchFamily="2" charset="-127"/>
              </a:rPr>
              <a:t>데이터 기반의 운항 의사결정</a:t>
            </a:r>
            <a:r>
              <a:rPr kumimoji="1" lang="ko-KR" altLang="en-US" sz="4000" dirty="0">
                <a:latin typeface="Paperlogy 4 Regular" pitchFamily="2" charset="-127"/>
                <a:ea typeface="Paperlogy 4 Regular" pitchFamily="2" charset="-127"/>
              </a:rPr>
              <a:t>을</a:t>
            </a:r>
            <a:r>
              <a:rPr kumimoji="1" lang="ko-KR" altLang="en-US" sz="4000" b="1" dirty="0">
                <a:latin typeface="Paperlogy 6 SemiBold" pitchFamily="2" charset="-127"/>
                <a:ea typeface="Paperlogy 6 SemiBold" pitchFamily="2" charset="-127"/>
              </a:rPr>
              <a:t> </a:t>
            </a:r>
            <a:r>
              <a:rPr kumimoji="1" lang="ko-KR" altLang="en-US" sz="4000" dirty="0">
                <a:latin typeface="Paperlogy 4 Regular" pitchFamily="2" charset="-127"/>
                <a:ea typeface="Paperlogy 4 Regular" pitchFamily="2" charset="-127"/>
              </a:rPr>
              <a:t>지원하고 </a:t>
            </a:r>
            <a:br>
              <a:rPr kumimoji="1" lang="en-US" altLang="ko-KR" sz="4000" dirty="0">
                <a:latin typeface="Paperlogy 4 Regular" pitchFamily="2" charset="-127"/>
                <a:ea typeface="Paperlogy 4 Regular" pitchFamily="2" charset="-127"/>
              </a:rPr>
            </a:br>
            <a:r>
              <a:rPr kumimoji="1" lang="ko-KR" altLang="en-US" sz="4000" dirty="0">
                <a:latin typeface="Paperlogy 4 Regular" pitchFamily="2" charset="-127"/>
                <a:ea typeface="Paperlogy 4 Regular" pitchFamily="2" charset="-127"/>
              </a:rPr>
              <a:t>충돌위험을 줄여 </a:t>
            </a:r>
            <a:r>
              <a:rPr kumimoji="1" lang="ko-KR" altLang="en-US" sz="4000" b="1" dirty="0">
                <a:latin typeface="Paperlogy 6 SemiBold" pitchFamily="2" charset="-127"/>
                <a:ea typeface="Paperlogy 6 SemiBold" pitchFamily="2" charset="-127"/>
              </a:rPr>
              <a:t>안전하고 </a:t>
            </a:r>
            <a:br>
              <a:rPr kumimoji="1" lang="en-US" altLang="ko-KR" sz="4000" b="1" dirty="0">
                <a:latin typeface="Paperlogy 6 SemiBold" pitchFamily="2" charset="-127"/>
                <a:ea typeface="Paperlogy 6 SemiBold" pitchFamily="2" charset="-127"/>
              </a:rPr>
            </a:br>
            <a:r>
              <a:rPr kumimoji="1" lang="ko-KR" altLang="en-US" sz="4000" b="1" dirty="0">
                <a:latin typeface="Paperlogy 6 SemiBold" pitchFamily="2" charset="-127"/>
                <a:ea typeface="Paperlogy 6 SemiBold" pitchFamily="2" charset="-127"/>
              </a:rPr>
              <a:t>효율적인 해상 교통 시스템</a:t>
            </a:r>
            <a:r>
              <a:rPr kumimoji="1" lang="ko-KR" altLang="en-US" sz="4000" dirty="0">
                <a:latin typeface="Paperlogy 4 Regular" pitchFamily="2" charset="-127"/>
                <a:ea typeface="Paperlogy 4 Regular" pitchFamily="2" charset="-127"/>
              </a:rPr>
              <a:t>의 구축이 필요하다</a:t>
            </a:r>
            <a:r>
              <a:rPr kumimoji="1" lang="en-US" altLang="ko-KR" sz="4000" dirty="0">
                <a:latin typeface="Paperlogy 4 Regular" pitchFamily="2" charset="-127"/>
                <a:ea typeface="Paperlogy 4 Regular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370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BD6C-827D-4E92-90F9-9A6AF4BC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아이디어 발산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7BB7-4732-429D-A5B5-7230DCEA7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28987"/>
            <a:ext cx="10058400" cy="4023360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 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► </a:t>
            </a:r>
            <a:r>
              <a:rPr lang="en-US" altLang="ko-KR" sz="1800" dirty="0">
                <a:solidFill>
                  <a:srgbClr val="000000"/>
                </a:solidFill>
                <a:latin typeface="Paperlogy 4 Regular" pitchFamily="2" charset="-127"/>
                <a:ea typeface="Paperlogy 4 Regular" pitchFamily="2" charset="-127"/>
              </a:rPr>
              <a:t>FIGMA</a:t>
            </a:r>
            <a:r>
              <a:rPr lang="ko-KR" altLang="en-US" sz="1800" dirty="0">
                <a:solidFill>
                  <a:srgbClr val="000000"/>
                </a:solidFill>
                <a:latin typeface="Paperlogy 4 Regular" pitchFamily="2" charset="-127"/>
                <a:ea typeface="Paperlogy 4 Regular" pitchFamily="2" charset="-127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Paperlogy 4 Regular" pitchFamily="2" charset="-127"/>
                <a:ea typeface="Paperlogy 4 Regular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Paperlogy 4 Regular" pitchFamily="2" charset="-127"/>
                <a:ea typeface="Paperlogy 4 Regular" pitchFamily="2" charset="-127"/>
              </a:rPr>
              <a:t> 이용하여 아이디어 발산과정을 진행</a:t>
            </a:r>
            <a:endParaRPr lang="en-US" altLang="ko-KR" sz="1800" dirty="0">
              <a:solidFill>
                <a:srgbClr val="000000"/>
              </a:solidFill>
              <a:effectLst/>
              <a:latin typeface="Paperlogy 4 Regular" pitchFamily="2" charset="-127"/>
              <a:ea typeface="Paperlogy 4 Regular" pitchFamily="2" charset="-127"/>
            </a:endParaRPr>
          </a:p>
          <a:p>
            <a:endParaRPr lang="ko-KR" altLang="en-US" dirty="0"/>
          </a:p>
        </p:txBody>
      </p:sp>
      <p:pic>
        <p:nvPicPr>
          <p:cNvPr id="6" name="그림 5" descr="텍스트, 도표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14F213-B7A1-0B3A-E33A-3690B5BB2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2228303"/>
            <a:ext cx="7772400" cy="39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7CF2E-C37D-DF97-D12E-601E7E60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17761-17D9-E392-2A1D-A1CB033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아이디어 수렴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1CA18-D10B-D0E7-F3E6-A8D42E1E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7356"/>
            <a:ext cx="10058400" cy="446362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1.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 활용할 데이터의 범위를 선정하자</a:t>
            </a: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.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: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r>
              <a:rPr lang="ko-KR" altLang="en-US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선박이 밀집한 구역 </a:t>
            </a:r>
            <a:r>
              <a:rPr lang="en-US" altLang="ko-KR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 사고충돌이 잦은 구역 </a:t>
            </a:r>
            <a:r>
              <a:rPr lang="en-US" altLang="ko-KR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 사고충돌이 잦은 분기</a:t>
            </a:r>
            <a:r>
              <a:rPr lang="en-US" altLang="ko-KR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(</a:t>
            </a:r>
            <a:r>
              <a:rPr lang="ko-KR" altLang="en-US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시기</a:t>
            </a:r>
            <a:r>
              <a:rPr lang="en-US" altLang="ko-KR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)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endParaRPr lang="en-US" altLang="ko-KR" sz="1700" dirty="0">
              <a:solidFill>
                <a:srgbClr val="000000"/>
              </a:solidFill>
              <a:effectLst/>
              <a:latin typeface="Paperlogy 5 Medium" pitchFamily="2" charset="-127"/>
              <a:ea typeface="Paperlogy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2.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 멀티플랫폼이 필요하다</a:t>
            </a: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.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웹사이트</a:t>
            </a:r>
            <a:r>
              <a:rPr lang="en-US" altLang="ko-KR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,</a:t>
            </a:r>
            <a:r>
              <a:rPr lang="ko-KR" altLang="en-US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 앱 등 다양한 플랫폼에서 사용 가능한 시스템 </a:t>
            </a:r>
            <a:r>
              <a:rPr lang="en-US" altLang="ko-KR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 반응형 디자인 적용</a:t>
            </a:r>
            <a:endParaRPr lang="en-US" altLang="ko-KR" sz="1700" dirty="0">
              <a:solidFill>
                <a:srgbClr val="000000"/>
              </a:solidFill>
              <a:effectLst/>
              <a:latin typeface="Paperlogy 5 Medium" pitchFamily="2" charset="-127"/>
              <a:ea typeface="Paperlogy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3.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 비전문가</a:t>
            </a: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,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전문가 등 누구나 쉽게 이해가능한 </a:t>
            </a: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GUI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어야 한다</a:t>
            </a: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.</a:t>
            </a:r>
            <a:b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</a:b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latin typeface="Paperlogy 5 Medium" pitchFamily="2" charset="-127"/>
                <a:ea typeface="Paperlogy 5 Medium" pitchFamily="2" charset="-127"/>
              </a:rPr>
              <a:t>신속하게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이해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(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확인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)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할 수 있는 직관적인 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UI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색상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,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도형 기반의 뚜렷한 경고 시스템</a:t>
            </a:r>
            <a:endParaRPr lang="en-US" altLang="ko-KR" sz="1700" dirty="0">
              <a:solidFill>
                <a:srgbClr val="000000"/>
              </a:solidFill>
              <a:effectLst/>
              <a:latin typeface="Paperlogy 5 Medium" pitchFamily="2" charset="-127"/>
              <a:ea typeface="Paperlogy 5 Medium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4.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 거리가 가까운 선박 간</a:t>
            </a: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(Ship-to-Ship) 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데이터 공유가 가능하도록 하자</a:t>
            </a:r>
            <a:r>
              <a:rPr lang="en-US" altLang="ko-KR" sz="1700" b="1" dirty="0">
                <a:solidFill>
                  <a:srgbClr val="000000"/>
                </a:solidFill>
                <a:effectLst/>
                <a:latin typeface="Paperlogy 7 Bold" pitchFamily="2" charset="-127"/>
                <a:ea typeface="Paperlogy 7 Bold" pitchFamily="2" charset="-127"/>
              </a:rPr>
              <a:t>.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주변 선박의 상황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,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연료량 등의 정보를 실시간 </a:t>
            </a:r>
            <a:r>
              <a:rPr lang="ko-KR" altLang="en-US" sz="1700" dirty="0" err="1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공유받고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커뮤니케이션 할 수 있는 시스템 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암초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,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부이 등 위험요소에 대한 정보와 이를 대처하는 대체항로를 </a:t>
            </a:r>
            <a:r>
              <a:rPr lang="ko-KR" altLang="en-US" sz="1700" dirty="0" err="1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공유받는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시스템 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/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주변 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AIS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데이터를 활용한 자동 경로 예측 시스템</a:t>
            </a:r>
            <a:endParaRPr lang="en-US" altLang="ko-KR" sz="1700" dirty="0">
              <a:solidFill>
                <a:srgbClr val="000000"/>
              </a:solidFill>
              <a:effectLst/>
              <a:latin typeface="Paperlogy 5 Medium" pitchFamily="2" charset="-127"/>
              <a:ea typeface="Paperlogy 5 Medium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C9845-9795-84EB-4F34-157E3A74C9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34F66-5622-04DF-436B-3159E052DCCE}"/>
              </a:ext>
            </a:extLst>
          </p:cNvPr>
          <p:cNvSpPr txBox="1"/>
          <p:nvPr/>
        </p:nvSpPr>
        <p:spPr>
          <a:xfrm>
            <a:off x="2892056" y="1010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7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6FB9F-F639-E4A8-A2CB-858DE28D3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ED75C-FAB0-016C-7FB7-DDA6BB9F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페이퍼 프로토타입 구상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AAC97-B7E5-7619-2613-F9E8744D3BD2}"/>
              </a:ext>
            </a:extLst>
          </p:cNvPr>
          <p:cNvSpPr txBox="1"/>
          <p:nvPr/>
        </p:nvSpPr>
        <p:spPr>
          <a:xfrm>
            <a:off x="2892056" y="10100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13" name="내용 개체 틀 12" descr="스크린샷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46E4DDE-C05B-EC28-DBBE-A57952122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1" y="1846263"/>
            <a:ext cx="9556024" cy="402272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60FB42-C442-88FF-74A7-3E9489914837}"/>
              </a:ext>
            </a:extLst>
          </p:cNvPr>
          <p:cNvSpPr txBox="1"/>
          <p:nvPr/>
        </p:nvSpPr>
        <p:spPr>
          <a:xfrm>
            <a:off x="1348151" y="5977891"/>
            <a:ext cx="26142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Paperlogy 4 Regular" pitchFamily="2" charset="-127"/>
                <a:ea typeface="Paperlogy 4 Regular" pitchFamily="2" charset="-127"/>
              </a:rPr>
              <a:t>※</a:t>
            </a:r>
            <a:r>
              <a:rPr lang="ko-KR" altLang="en-US" sz="1000" dirty="0">
                <a:solidFill>
                  <a:srgbClr val="000000"/>
                </a:solidFill>
                <a:latin typeface="Paperlogy 4 Regular" pitchFamily="2" charset="-127"/>
                <a:ea typeface="Paperlogy 4 Regular" pitchFamily="2" charset="-127"/>
              </a:rPr>
              <a:t> 초기버전으로 프로젝트 진행하면서 수정 예정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593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7EEE0-6E3D-4255-91D0-143F2F9BF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감사합니다</a:t>
            </a:r>
            <a:r>
              <a:rPr lang="en-US" altLang="ko-KR" b="1" dirty="0">
                <a:latin typeface="Paperlogy 9 Black" pitchFamily="2" charset="-127"/>
                <a:ea typeface="Paperlogy 9 Black" pitchFamily="2" charset="-127"/>
              </a:rPr>
              <a:t>.</a:t>
            </a:r>
            <a:endParaRPr lang="ko-KR" altLang="en-US" b="1" dirty="0">
              <a:latin typeface="Paperlogy 9 Black" pitchFamily="2" charset="-127"/>
              <a:ea typeface="Paperlogy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55550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218</Words>
  <Application>Microsoft Macintosh PowerPoint</Application>
  <PresentationFormat>와이드스크린</PresentationFormat>
  <Paragraphs>26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Calibri</vt:lpstr>
      <vt:lpstr>맑은 고딕</vt:lpstr>
      <vt:lpstr>Paperlogy 5 Medium</vt:lpstr>
      <vt:lpstr>Calibri Light</vt:lpstr>
      <vt:lpstr>Symbol</vt:lpstr>
      <vt:lpstr>Paperlogy 4 Regular</vt:lpstr>
      <vt:lpstr>Paperlogy 7 Bold</vt:lpstr>
      <vt:lpstr>Paperlogy 9 Black</vt:lpstr>
      <vt:lpstr>Paperlogy 6 SemiBold</vt:lpstr>
      <vt:lpstr>추억</vt:lpstr>
      <vt:lpstr>브레인스토밍</vt:lpstr>
      <vt:lpstr>문제 정의</vt:lpstr>
      <vt:lpstr>문제 정의</vt:lpstr>
      <vt:lpstr>아이디어 발산</vt:lpstr>
      <vt:lpstr>아이디어 수렴</vt:lpstr>
      <vt:lpstr>페이퍼 프로토타입 구상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디자인 개요</dc:title>
  <dc:creator>김연범</dc:creator>
  <cp:lastModifiedBy>이한을</cp:lastModifiedBy>
  <cp:revision>14</cp:revision>
  <dcterms:created xsi:type="dcterms:W3CDTF">2025-03-13T04:14:44Z</dcterms:created>
  <dcterms:modified xsi:type="dcterms:W3CDTF">2025-03-30T06:43:42Z</dcterms:modified>
</cp:coreProperties>
</file>