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8835" autoAdjust="0"/>
  </p:normalViewPr>
  <p:slideViewPr>
    <p:cSldViewPr snapToGrid="0">
      <p:cViewPr varScale="1">
        <p:scale>
          <a:sx n="58" d="100"/>
          <a:sy n="58" d="100"/>
        </p:scale>
        <p:origin x="1637"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BA8BA-5CE8-44EF-89A0-7521AA825ED3}"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D4CA9-BB01-406C-86CD-FEE10680D725}" type="slidenum">
              <a:rPr lang="en-US" smtClean="0"/>
              <a:t>‹#›</a:t>
            </a:fld>
            <a:endParaRPr lang="en-US"/>
          </a:p>
        </p:txBody>
      </p:sp>
    </p:spTree>
    <p:extLst>
      <p:ext uri="{BB962C8B-B14F-4D97-AF65-F5344CB8AC3E}">
        <p14:creationId xmlns:p14="http://schemas.microsoft.com/office/powerpoint/2010/main" val="276523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(15s)</a:t>
            </a:r>
          </a:p>
          <a:p>
            <a:r>
              <a:rPr lang="en-US" dirty="0"/>
              <a:t>Hello. My name is Claude, and today I will be presenting about exploring forecasting methods for college graduates unemployment rate and personal saving rate.</a:t>
            </a:r>
          </a:p>
        </p:txBody>
      </p:sp>
      <p:sp>
        <p:nvSpPr>
          <p:cNvPr id="4" name="Slide Number Placeholder 3"/>
          <p:cNvSpPr>
            <a:spLocks noGrp="1"/>
          </p:cNvSpPr>
          <p:nvPr>
            <p:ph type="sldNum" sz="quarter" idx="5"/>
          </p:nvPr>
        </p:nvSpPr>
        <p:spPr/>
        <p:txBody>
          <a:bodyPr/>
          <a:lstStyle/>
          <a:p>
            <a:fld id="{01CD4CA9-BB01-406C-86CD-FEE10680D725}" type="slidenum">
              <a:rPr lang="en-US" smtClean="0"/>
              <a:t>1</a:t>
            </a:fld>
            <a:endParaRPr lang="en-US"/>
          </a:p>
        </p:txBody>
      </p:sp>
    </p:spTree>
    <p:extLst>
      <p:ext uri="{BB962C8B-B14F-4D97-AF65-F5344CB8AC3E}">
        <p14:creationId xmlns:p14="http://schemas.microsoft.com/office/powerpoint/2010/main" val="686603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(20s)</a:t>
            </a:r>
          </a:p>
          <a:p>
            <a:r>
              <a:rPr lang="en-US" dirty="0"/>
              <a:t>For Personal Saving Rate, which will be referred as PSR, is also a monthly data from January 1959 to October 2019 with 730 data points. And it is seasonally adjusted and it is again from FRED website.</a:t>
            </a:r>
          </a:p>
          <a:p>
            <a:endParaRPr lang="en-US" dirty="0"/>
          </a:p>
        </p:txBody>
      </p:sp>
      <p:sp>
        <p:nvSpPr>
          <p:cNvPr id="4" name="Slide Number Placeholder 3"/>
          <p:cNvSpPr>
            <a:spLocks noGrp="1"/>
          </p:cNvSpPr>
          <p:nvPr>
            <p:ph type="sldNum" sz="quarter" idx="5"/>
          </p:nvPr>
        </p:nvSpPr>
        <p:spPr/>
        <p:txBody>
          <a:bodyPr/>
          <a:lstStyle/>
          <a:p>
            <a:fld id="{01CD4CA9-BB01-406C-86CD-FEE10680D725}" type="slidenum">
              <a:rPr lang="en-US" smtClean="0"/>
              <a:t>10</a:t>
            </a:fld>
            <a:endParaRPr lang="en-US"/>
          </a:p>
        </p:txBody>
      </p:sp>
    </p:spTree>
    <p:extLst>
      <p:ext uri="{BB962C8B-B14F-4D97-AF65-F5344CB8AC3E}">
        <p14:creationId xmlns:p14="http://schemas.microsoft.com/office/powerpoint/2010/main" val="602485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(30s)</a:t>
            </a:r>
          </a:p>
          <a:p>
            <a:r>
              <a:rPr lang="en-US" dirty="0"/>
              <a:t>For PSR, time trend also shows polynomial trend with peak around 1975 and trough around 2005. As expected, seasonality barely exists in this data since it is already seasonally adjusted.</a:t>
            </a:r>
          </a:p>
        </p:txBody>
      </p:sp>
      <p:sp>
        <p:nvSpPr>
          <p:cNvPr id="4" name="Slide Number Placeholder 3"/>
          <p:cNvSpPr>
            <a:spLocks noGrp="1"/>
          </p:cNvSpPr>
          <p:nvPr>
            <p:ph type="sldNum" sz="quarter" idx="5"/>
          </p:nvPr>
        </p:nvSpPr>
        <p:spPr/>
        <p:txBody>
          <a:bodyPr/>
          <a:lstStyle/>
          <a:p>
            <a:fld id="{01CD4CA9-BB01-406C-86CD-FEE10680D725}" type="slidenum">
              <a:rPr lang="en-US" smtClean="0"/>
              <a:t>11</a:t>
            </a:fld>
            <a:endParaRPr lang="en-US"/>
          </a:p>
        </p:txBody>
      </p:sp>
    </p:spTree>
    <p:extLst>
      <p:ext uri="{BB962C8B-B14F-4D97-AF65-F5344CB8AC3E}">
        <p14:creationId xmlns:p14="http://schemas.microsoft.com/office/powerpoint/2010/main" val="3017074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(30s)</a:t>
            </a:r>
          </a:p>
          <a:p>
            <a:r>
              <a:rPr lang="en-US" dirty="0"/>
              <a:t>Unlike our previous data, we can somewhat see that the data has roughly constant variance except a few spikes. The transformed data shown in the graphs below also do not show much improvements, so let’s stick with original time series.</a:t>
            </a:r>
          </a:p>
        </p:txBody>
      </p:sp>
      <p:sp>
        <p:nvSpPr>
          <p:cNvPr id="4" name="Slide Number Placeholder 3"/>
          <p:cNvSpPr>
            <a:spLocks noGrp="1"/>
          </p:cNvSpPr>
          <p:nvPr>
            <p:ph type="sldNum" sz="quarter" idx="5"/>
          </p:nvPr>
        </p:nvSpPr>
        <p:spPr/>
        <p:txBody>
          <a:bodyPr/>
          <a:lstStyle/>
          <a:p>
            <a:fld id="{01CD4CA9-BB01-406C-86CD-FEE10680D725}" type="slidenum">
              <a:rPr lang="en-US" smtClean="0"/>
              <a:t>12</a:t>
            </a:fld>
            <a:endParaRPr lang="en-US"/>
          </a:p>
        </p:txBody>
      </p:sp>
    </p:spTree>
    <p:extLst>
      <p:ext uri="{BB962C8B-B14F-4D97-AF65-F5344CB8AC3E}">
        <p14:creationId xmlns:p14="http://schemas.microsoft.com/office/powerpoint/2010/main" val="1575376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(30s)</a:t>
            </a:r>
          </a:p>
          <a:p>
            <a:r>
              <a:rPr lang="en-US" dirty="0"/>
              <a:t>This time, since the data is seasonally adjusted, I took out seasonal naïve and put naïve for Basic Forecasting methods, and excluded Holt-Winters’ seasonal method for Exponential Smoothing. Same criteria, by test/training forecast accuracy and residual diagnostics, Naïve and Simple Exponential Smoothing with alpha 0.9 performed the best in each type.</a:t>
            </a:r>
          </a:p>
        </p:txBody>
      </p:sp>
      <p:sp>
        <p:nvSpPr>
          <p:cNvPr id="4" name="Slide Number Placeholder 3"/>
          <p:cNvSpPr>
            <a:spLocks noGrp="1"/>
          </p:cNvSpPr>
          <p:nvPr>
            <p:ph type="sldNum" sz="quarter" idx="5"/>
          </p:nvPr>
        </p:nvSpPr>
        <p:spPr/>
        <p:txBody>
          <a:bodyPr/>
          <a:lstStyle/>
          <a:p>
            <a:fld id="{01CD4CA9-BB01-406C-86CD-FEE10680D725}" type="slidenum">
              <a:rPr lang="en-US" smtClean="0"/>
              <a:t>13</a:t>
            </a:fld>
            <a:endParaRPr lang="en-US"/>
          </a:p>
        </p:txBody>
      </p:sp>
    </p:spTree>
    <p:extLst>
      <p:ext uri="{BB962C8B-B14F-4D97-AF65-F5344CB8AC3E}">
        <p14:creationId xmlns:p14="http://schemas.microsoft.com/office/powerpoint/2010/main" val="320989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a:p>
            <a:r>
              <a:rPr lang="en-US" dirty="0"/>
              <a:t>Comparing two methods at the same time with future forecasts, unfortunately they both return roughly the same flat forecasts. I suspect that there are two main reasons why this happened.</a:t>
            </a:r>
          </a:p>
          <a:p>
            <a:r>
              <a:rPr lang="en-US" dirty="0"/>
              <a:t>First is the length of data. It has more than 700 data points, and the methods that we used may have been too much affected by this. Also, notice that data could have had two different distinct trend before and after around 2005, and the new trend may not have much to do with data before 2005. Therefore, we could split the data before and after 2005 and only use data after 2005.</a:t>
            </a:r>
          </a:p>
          <a:p>
            <a:r>
              <a:rPr lang="en-US" dirty="0"/>
              <a:t>Second thing is that the data has quite a persistent unexplained random variability. The fact that data carries such persistent variability after seasonal adjustment may imply that we need another model that can take this into account, such as ARIMA.</a:t>
            </a:r>
          </a:p>
        </p:txBody>
      </p:sp>
      <p:sp>
        <p:nvSpPr>
          <p:cNvPr id="4" name="Slide Number Placeholder 3"/>
          <p:cNvSpPr>
            <a:spLocks noGrp="1"/>
          </p:cNvSpPr>
          <p:nvPr>
            <p:ph type="sldNum" sz="quarter" idx="5"/>
          </p:nvPr>
        </p:nvSpPr>
        <p:spPr/>
        <p:txBody>
          <a:bodyPr/>
          <a:lstStyle/>
          <a:p>
            <a:fld id="{01CD4CA9-BB01-406C-86CD-FEE10680D725}" type="slidenum">
              <a:rPr lang="en-US" smtClean="0"/>
              <a:t>14</a:t>
            </a:fld>
            <a:endParaRPr lang="en-US"/>
          </a:p>
        </p:txBody>
      </p:sp>
    </p:spTree>
    <p:extLst>
      <p:ext uri="{BB962C8B-B14F-4D97-AF65-F5344CB8AC3E}">
        <p14:creationId xmlns:p14="http://schemas.microsoft.com/office/powerpoint/2010/main" val="69414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(15s)</a:t>
            </a:r>
          </a:p>
          <a:p>
            <a:r>
              <a:rPr lang="en-US" dirty="0"/>
              <a:t>As shown in this slide, we will explore 4 different types of methods for college graduates unemployment rate, and 2 types for personal saving rate.</a:t>
            </a:r>
          </a:p>
        </p:txBody>
      </p:sp>
      <p:sp>
        <p:nvSpPr>
          <p:cNvPr id="4" name="Slide Number Placeholder 3"/>
          <p:cNvSpPr>
            <a:spLocks noGrp="1"/>
          </p:cNvSpPr>
          <p:nvPr>
            <p:ph type="sldNum" sz="quarter" idx="5"/>
          </p:nvPr>
        </p:nvSpPr>
        <p:spPr/>
        <p:txBody>
          <a:bodyPr/>
          <a:lstStyle/>
          <a:p>
            <a:fld id="{01CD4CA9-BB01-406C-86CD-FEE10680D725}" type="slidenum">
              <a:rPr lang="en-US" smtClean="0"/>
              <a:t>2</a:t>
            </a:fld>
            <a:endParaRPr lang="en-US"/>
          </a:p>
        </p:txBody>
      </p:sp>
    </p:spTree>
    <p:extLst>
      <p:ext uri="{BB962C8B-B14F-4D97-AF65-F5344CB8AC3E}">
        <p14:creationId xmlns:p14="http://schemas.microsoft.com/office/powerpoint/2010/main" val="1913202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(30s)</a:t>
            </a:r>
          </a:p>
          <a:p>
            <a:r>
              <a:rPr lang="en-US" dirty="0"/>
              <a:t>College Graduates Unemployment Rate, which will be referred as UCG, is restricted to Bachelor’s Degree graduates whose age is in between 20 and 24. The data is a monthly data from January 2000 to November 2019 with 239 data points. It is not seasonally adjusted and it is from FRED website.</a:t>
            </a:r>
          </a:p>
        </p:txBody>
      </p:sp>
      <p:sp>
        <p:nvSpPr>
          <p:cNvPr id="4" name="Slide Number Placeholder 3"/>
          <p:cNvSpPr>
            <a:spLocks noGrp="1"/>
          </p:cNvSpPr>
          <p:nvPr>
            <p:ph type="sldNum" sz="quarter" idx="5"/>
          </p:nvPr>
        </p:nvSpPr>
        <p:spPr/>
        <p:txBody>
          <a:bodyPr/>
          <a:lstStyle/>
          <a:p>
            <a:fld id="{01CD4CA9-BB01-406C-86CD-FEE10680D725}" type="slidenum">
              <a:rPr lang="en-US" smtClean="0"/>
              <a:t>3</a:t>
            </a:fld>
            <a:endParaRPr lang="en-US"/>
          </a:p>
        </p:txBody>
      </p:sp>
    </p:spTree>
    <p:extLst>
      <p:ext uri="{BB962C8B-B14F-4D97-AF65-F5344CB8AC3E}">
        <p14:creationId xmlns:p14="http://schemas.microsoft.com/office/powerpoint/2010/main" val="1511581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(30s)</a:t>
            </a:r>
          </a:p>
          <a:p>
            <a:r>
              <a:rPr lang="en-US" dirty="0"/>
              <a:t>The data shows polynomial trend with some peaks and troughs throughout the years. It has a strong seasonal trend as you can see in the lag plots that every 12 month has a strong autocorrelation. It peaks in June or July, goes down until November, goes up a little in January, goes down again until April, then it peaks back on June.</a:t>
            </a:r>
          </a:p>
        </p:txBody>
      </p:sp>
      <p:sp>
        <p:nvSpPr>
          <p:cNvPr id="4" name="Slide Number Placeholder 3"/>
          <p:cNvSpPr>
            <a:spLocks noGrp="1"/>
          </p:cNvSpPr>
          <p:nvPr>
            <p:ph type="sldNum" sz="quarter" idx="5"/>
          </p:nvPr>
        </p:nvSpPr>
        <p:spPr/>
        <p:txBody>
          <a:bodyPr/>
          <a:lstStyle/>
          <a:p>
            <a:fld id="{01CD4CA9-BB01-406C-86CD-FEE10680D725}" type="slidenum">
              <a:rPr lang="en-US" smtClean="0"/>
              <a:t>4</a:t>
            </a:fld>
            <a:endParaRPr lang="en-US"/>
          </a:p>
        </p:txBody>
      </p:sp>
    </p:spTree>
    <p:extLst>
      <p:ext uri="{BB962C8B-B14F-4D97-AF65-F5344CB8AC3E}">
        <p14:creationId xmlns:p14="http://schemas.microsoft.com/office/powerpoint/2010/main" val="1442513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(30s)</a:t>
            </a:r>
          </a:p>
          <a:p>
            <a:r>
              <a:rPr lang="en-US" dirty="0"/>
              <a:t>Now, let’s examine whether transformation is needed or not. In the original time series plot on the top right, it is hard to tell whether it has a constant variance over the years. However, if you look down at the plots for log and auto Box-Cox transformed data, they do not make much of difference. Therefore, we will stick with the original time series.</a:t>
            </a:r>
          </a:p>
        </p:txBody>
      </p:sp>
      <p:sp>
        <p:nvSpPr>
          <p:cNvPr id="4" name="Slide Number Placeholder 3"/>
          <p:cNvSpPr>
            <a:spLocks noGrp="1"/>
          </p:cNvSpPr>
          <p:nvPr>
            <p:ph type="sldNum" sz="quarter" idx="5"/>
          </p:nvPr>
        </p:nvSpPr>
        <p:spPr/>
        <p:txBody>
          <a:bodyPr/>
          <a:lstStyle/>
          <a:p>
            <a:fld id="{01CD4CA9-BB01-406C-86CD-FEE10680D725}" type="slidenum">
              <a:rPr lang="en-US" smtClean="0"/>
              <a:t>5</a:t>
            </a:fld>
            <a:endParaRPr lang="en-US"/>
          </a:p>
        </p:txBody>
      </p:sp>
    </p:spTree>
    <p:extLst>
      <p:ext uri="{BB962C8B-B14F-4D97-AF65-F5344CB8AC3E}">
        <p14:creationId xmlns:p14="http://schemas.microsoft.com/office/powerpoint/2010/main" val="345615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(30s)</a:t>
            </a:r>
          </a:p>
          <a:p>
            <a:r>
              <a:rPr lang="en-US" dirty="0"/>
              <a:t>In basic forecasting methods, I considered average, seasonal naïve, and drift method, and in OLS forecasting, I considered 4 different polynomial time trend. From test/training forecast accuracy and residual diagnostics, Seasonal Naïve and Quadratic Time Trended OLS performed the best for each category.</a:t>
            </a:r>
          </a:p>
        </p:txBody>
      </p:sp>
      <p:sp>
        <p:nvSpPr>
          <p:cNvPr id="4" name="Slide Number Placeholder 3"/>
          <p:cNvSpPr>
            <a:spLocks noGrp="1"/>
          </p:cNvSpPr>
          <p:nvPr>
            <p:ph type="sldNum" sz="quarter" idx="5"/>
          </p:nvPr>
        </p:nvSpPr>
        <p:spPr/>
        <p:txBody>
          <a:bodyPr/>
          <a:lstStyle/>
          <a:p>
            <a:fld id="{01CD4CA9-BB01-406C-86CD-FEE10680D725}" type="slidenum">
              <a:rPr lang="en-US" smtClean="0"/>
              <a:t>6</a:t>
            </a:fld>
            <a:endParaRPr lang="en-US"/>
          </a:p>
        </p:txBody>
      </p:sp>
    </p:spTree>
    <p:extLst>
      <p:ext uri="{BB962C8B-B14F-4D97-AF65-F5344CB8AC3E}">
        <p14:creationId xmlns:p14="http://schemas.microsoft.com/office/powerpoint/2010/main" val="2720815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(1m)</a:t>
            </a:r>
          </a:p>
          <a:p>
            <a:r>
              <a:rPr lang="en-US" dirty="0"/>
              <a:t>For STL decomposition method, I explored different time trend and seasonal trend smoothers around 19, which is about how much consecutive years we have in the data. Turns out to be that they do not make much of difference. Therefore, we will stick with the most basic STL decomposition, which uses default for time trend smoother and number of consecutive years for seasonal trend smoother.</a:t>
            </a:r>
          </a:p>
          <a:p>
            <a:r>
              <a:rPr lang="en-US" dirty="0"/>
              <a:t>As shown in the graph left bottom, note that even after taking out seasonal component, the data still had some random variability that are not quite seasonal.</a:t>
            </a:r>
          </a:p>
        </p:txBody>
      </p:sp>
      <p:sp>
        <p:nvSpPr>
          <p:cNvPr id="4" name="Slide Number Placeholder 3"/>
          <p:cNvSpPr>
            <a:spLocks noGrp="1"/>
          </p:cNvSpPr>
          <p:nvPr>
            <p:ph type="sldNum" sz="quarter" idx="5"/>
          </p:nvPr>
        </p:nvSpPr>
        <p:spPr/>
        <p:txBody>
          <a:bodyPr/>
          <a:lstStyle/>
          <a:p>
            <a:fld id="{01CD4CA9-BB01-406C-86CD-FEE10680D725}" type="slidenum">
              <a:rPr lang="en-US" smtClean="0"/>
              <a:t>7</a:t>
            </a:fld>
            <a:endParaRPr lang="en-US"/>
          </a:p>
        </p:txBody>
      </p:sp>
    </p:spTree>
    <p:extLst>
      <p:ext uri="{BB962C8B-B14F-4D97-AF65-F5344CB8AC3E}">
        <p14:creationId xmlns:p14="http://schemas.microsoft.com/office/powerpoint/2010/main" val="2369002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(30s)</a:t>
            </a:r>
          </a:p>
          <a:p>
            <a:r>
              <a:rPr lang="en-US" dirty="0"/>
              <a:t>For exponential Smoothing, I explored Simple Exponential Smoothing, Holt’s Linear trend, and Holt-Winters’ seasonal with different tuning options. After comparing with test/training forecast accuracy and residual diagnostics, Holt-Winters’ Additive Seasonality with damped trend performed the best.</a:t>
            </a:r>
          </a:p>
        </p:txBody>
      </p:sp>
      <p:sp>
        <p:nvSpPr>
          <p:cNvPr id="4" name="Slide Number Placeholder 3"/>
          <p:cNvSpPr>
            <a:spLocks noGrp="1"/>
          </p:cNvSpPr>
          <p:nvPr>
            <p:ph type="sldNum" sz="quarter" idx="5"/>
          </p:nvPr>
        </p:nvSpPr>
        <p:spPr/>
        <p:txBody>
          <a:bodyPr/>
          <a:lstStyle/>
          <a:p>
            <a:fld id="{01CD4CA9-BB01-406C-86CD-FEE10680D725}" type="slidenum">
              <a:rPr lang="en-US" smtClean="0"/>
              <a:t>8</a:t>
            </a:fld>
            <a:endParaRPr lang="en-US"/>
          </a:p>
        </p:txBody>
      </p:sp>
    </p:spTree>
    <p:extLst>
      <p:ext uri="{BB962C8B-B14F-4D97-AF65-F5344CB8AC3E}">
        <p14:creationId xmlns:p14="http://schemas.microsoft.com/office/powerpoint/2010/main" val="3225185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a:t>
            </a:r>
          </a:p>
          <a:p>
            <a:r>
              <a:rPr lang="en-US" dirty="0"/>
              <a:t>Now, let’s compare future forecasts of our four selected models that we chose from each of 4 types of forecasting methods. The left graph shows full dataset and the right graph shows only the past 10 years. For Quadratic OLS, the harshly decreasing trend may be underestimating the values, whereas seasonal naïve and STL with ETS forecasting returns flat trend, which are not so meaningful either. Therefore, we are left with HW add seasonality with damped trend.</a:t>
            </a:r>
          </a:p>
          <a:p>
            <a:r>
              <a:rPr lang="en-US" dirty="0"/>
              <a:t>As a final remark, I have observed that many of methods fail to identify time trend. I presume that this may be due to a stagnant time trend in the recent years, which would have made test set unreliable. </a:t>
            </a:r>
          </a:p>
        </p:txBody>
      </p:sp>
      <p:sp>
        <p:nvSpPr>
          <p:cNvPr id="4" name="Slide Number Placeholder 3"/>
          <p:cNvSpPr>
            <a:spLocks noGrp="1"/>
          </p:cNvSpPr>
          <p:nvPr>
            <p:ph type="sldNum" sz="quarter" idx="5"/>
          </p:nvPr>
        </p:nvSpPr>
        <p:spPr/>
        <p:txBody>
          <a:bodyPr/>
          <a:lstStyle/>
          <a:p>
            <a:fld id="{01CD4CA9-BB01-406C-86CD-FEE10680D725}" type="slidenum">
              <a:rPr lang="en-US" smtClean="0"/>
              <a:t>9</a:t>
            </a:fld>
            <a:endParaRPr lang="en-US"/>
          </a:p>
        </p:txBody>
      </p:sp>
    </p:spTree>
    <p:extLst>
      <p:ext uri="{BB962C8B-B14F-4D97-AF65-F5344CB8AC3E}">
        <p14:creationId xmlns:p14="http://schemas.microsoft.com/office/powerpoint/2010/main" val="60431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red.stlouisfed.org/series/PSAVER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fred.stlouisfed.org/series/CGBD2024#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9F09-62E0-46CF-AC81-9F6A0D27CF81}"/>
              </a:ext>
            </a:extLst>
          </p:cNvPr>
          <p:cNvSpPr>
            <a:spLocks noGrp="1"/>
          </p:cNvSpPr>
          <p:nvPr>
            <p:ph type="ctrTitle"/>
          </p:nvPr>
        </p:nvSpPr>
        <p:spPr>
          <a:xfrm>
            <a:off x="170121" y="1080247"/>
            <a:ext cx="9345929" cy="3378482"/>
          </a:xfrm>
        </p:spPr>
        <p:txBody>
          <a:bodyPr/>
          <a:lstStyle/>
          <a:p>
            <a:r>
              <a:rPr lang="en-US" sz="6000" b="1" dirty="0"/>
              <a:t>Exploring Forecasting Methods </a:t>
            </a:r>
            <a:r>
              <a:rPr lang="en-US" sz="4000" dirty="0"/>
              <a:t>for</a:t>
            </a:r>
            <a:r>
              <a:rPr lang="en-US" sz="6000" b="1" dirty="0"/>
              <a:t> </a:t>
            </a:r>
            <a:br>
              <a:rPr lang="en-US" dirty="0"/>
            </a:br>
            <a:r>
              <a:rPr lang="en-US" sz="4000" dirty="0"/>
              <a:t>College Graduates Unemployment Rate &amp; Personal Saving Rate</a:t>
            </a:r>
            <a:endParaRPr lang="en-US" dirty="0"/>
          </a:p>
        </p:txBody>
      </p:sp>
      <p:sp>
        <p:nvSpPr>
          <p:cNvPr id="3" name="Subtitle 2">
            <a:extLst>
              <a:ext uri="{FF2B5EF4-FFF2-40B4-BE49-F238E27FC236}">
                <a16:creationId xmlns:a16="http://schemas.microsoft.com/office/drawing/2014/main" id="{B48C1BDD-F722-4755-84A8-0D68B9F0AC12}"/>
              </a:ext>
            </a:extLst>
          </p:cNvPr>
          <p:cNvSpPr>
            <a:spLocks noGrp="1"/>
          </p:cNvSpPr>
          <p:nvPr>
            <p:ph type="subTitle" idx="1"/>
          </p:nvPr>
        </p:nvSpPr>
        <p:spPr>
          <a:xfrm>
            <a:off x="1749114" y="4781456"/>
            <a:ext cx="7766936" cy="1096899"/>
          </a:xfrm>
        </p:spPr>
        <p:txBody>
          <a:bodyPr/>
          <a:lstStyle/>
          <a:p>
            <a:r>
              <a:rPr lang="en-US" sz="2800" b="1" dirty="0">
                <a:solidFill>
                  <a:schemeClr val="tx1"/>
                </a:solidFill>
              </a:rPr>
              <a:t>Claude Lee</a:t>
            </a:r>
          </a:p>
          <a:p>
            <a:r>
              <a:rPr lang="en-US" dirty="0"/>
              <a:t>STAT 427 Final Project</a:t>
            </a:r>
          </a:p>
        </p:txBody>
      </p:sp>
    </p:spTree>
    <p:extLst>
      <p:ext uri="{BB962C8B-B14F-4D97-AF65-F5344CB8AC3E}">
        <p14:creationId xmlns:p14="http://schemas.microsoft.com/office/powerpoint/2010/main" val="3705067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2D0596-4100-4DD3-9551-23D2EC0A2CB2}"/>
              </a:ext>
            </a:extLst>
          </p:cNvPr>
          <p:cNvSpPr>
            <a:spLocks noGrp="1"/>
          </p:cNvSpPr>
          <p:nvPr>
            <p:ph type="title"/>
          </p:nvPr>
        </p:nvSpPr>
        <p:spPr/>
        <p:txBody>
          <a:bodyPr/>
          <a:lstStyle/>
          <a:p>
            <a:r>
              <a:rPr lang="en-US" dirty="0"/>
              <a:t>Personal Saving Rate</a:t>
            </a:r>
            <a:br>
              <a:rPr lang="en-US" dirty="0"/>
            </a:br>
            <a:r>
              <a:rPr lang="en-US" b="1" i="1" dirty="0"/>
              <a:t>(PSR)</a:t>
            </a:r>
          </a:p>
        </p:txBody>
      </p:sp>
      <p:sp>
        <p:nvSpPr>
          <p:cNvPr id="6" name="Content Placeholder 5">
            <a:extLst>
              <a:ext uri="{FF2B5EF4-FFF2-40B4-BE49-F238E27FC236}">
                <a16:creationId xmlns:a16="http://schemas.microsoft.com/office/drawing/2014/main" id="{4051F4E7-7803-4600-8304-244901F3DD63}"/>
              </a:ext>
            </a:extLst>
          </p:cNvPr>
          <p:cNvSpPr>
            <a:spLocks noGrp="1"/>
          </p:cNvSpPr>
          <p:nvPr>
            <p:ph idx="1"/>
          </p:nvPr>
        </p:nvSpPr>
        <p:spPr/>
        <p:txBody>
          <a:bodyPr>
            <a:normAutofit/>
          </a:bodyPr>
          <a:lstStyle/>
          <a:p>
            <a:pPr>
              <a:lnSpc>
                <a:spcPct val="150000"/>
              </a:lnSpc>
            </a:pPr>
            <a:r>
              <a:rPr lang="en-US" sz="2400" b="1" dirty="0"/>
              <a:t>Monthly Data </a:t>
            </a:r>
            <a:r>
              <a:rPr lang="en-US" sz="2400" dirty="0"/>
              <a:t>from Jan/1959 to Oct/2019 (length: </a:t>
            </a:r>
            <a:r>
              <a:rPr lang="en-US" sz="2400" b="1" dirty="0"/>
              <a:t>730</a:t>
            </a:r>
            <a:r>
              <a:rPr lang="en-US" sz="2400" dirty="0"/>
              <a:t>)</a:t>
            </a:r>
          </a:p>
          <a:p>
            <a:pPr>
              <a:lnSpc>
                <a:spcPct val="150000"/>
              </a:lnSpc>
            </a:pPr>
            <a:r>
              <a:rPr lang="en-US" sz="2400" b="1" dirty="0"/>
              <a:t>Seasonally adjusted</a:t>
            </a:r>
          </a:p>
          <a:p>
            <a:pPr>
              <a:lnSpc>
                <a:spcPct val="150000"/>
              </a:lnSpc>
            </a:pPr>
            <a:r>
              <a:rPr lang="en-US" sz="2400" dirty="0"/>
              <a:t>Source: FRED (</a:t>
            </a:r>
            <a:r>
              <a:rPr lang="en-US" sz="2400" u="sng" dirty="0">
                <a:hlinkClick r:id="rId3"/>
              </a:rPr>
              <a:t>https://fred.stlouisfed.org/series/PSAVERT</a:t>
            </a:r>
            <a:r>
              <a:rPr lang="en-US" sz="2400" dirty="0"/>
              <a:t>)</a:t>
            </a:r>
          </a:p>
        </p:txBody>
      </p:sp>
    </p:spTree>
    <p:extLst>
      <p:ext uri="{BB962C8B-B14F-4D97-AF65-F5344CB8AC3E}">
        <p14:creationId xmlns:p14="http://schemas.microsoft.com/office/powerpoint/2010/main" val="250655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394D-842F-4F48-82FA-1D8A6F835F67}"/>
              </a:ext>
            </a:extLst>
          </p:cNvPr>
          <p:cNvSpPr>
            <a:spLocks noGrp="1"/>
          </p:cNvSpPr>
          <p:nvPr>
            <p:ph type="title"/>
          </p:nvPr>
        </p:nvSpPr>
        <p:spPr>
          <a:xfrm>
            <a:off x="677334" y="609600"/>
            <a:ext cx="8596668" cy="1320800"/>
          </a:xfrm>
        </p:spPr>
        <p:txBody>
          <a:bodyPr/>
          <a:lstStyle/>
          <a:p>
            <a:r>
              <a:rPr lang="en-US" dirty="0"/>
              <a:t>PSR a) Preliminary Graphs and Analysis</a:t>
            </a:r>
          </a:p>
        </p:txBody>
      </p:sp>
      <p:sp>
        <p:nvSpPr>
          <p:cNvPr id="3" name="Content Placeholder 2">
            <a:extLst>
              <a:ext uri="{FF2B5EF4-FFF2-40B4-BE49-F238E27FC236}">
                <a16:creationId xmlns:a16="http://schemas.microsoft.com/office/drawing/2014/main" id="{BD4A8EF4-901E-402B-AE5F-ECB30AB39466}"/>
              </a:ext>
            </a:extLst>
          </p:cNvPr>
          <p:cNvSpPr>
            <a:spLocks noGrp="1"/>
          </p:cNvSpPr>
          <p:nvPr>
            <p:ph idx="1"/>
          </p:nvPr>
        </p:nvSpPr>
        <p:spPr>
          <a:xfrm>
            <a:off x="677334" y="1553227"/>
            <a:ext cx="8596668" cy="5035463"/>
          </a:xfrm>
        </p:spPr>
        <p:txBody>
          <a:bodyPr>
            <a:normAutofit/>
          </a:bodyPr>
          <a:lstStyle/>
          <a:p>
            <a:r>
              <a:rPr lang="en-US" sz="2400" dirty="0"/>
              <a:t>Trend</a:t>
            </a:r>
          </a:p>
          <a:p>
            <a:pPr lvl="1">
              <a:buFont typeface="Wingdings" panose="05000000000000000000" pitchFamily="2" charset="2"/>
              <a:buChar char="§"/>
            </a:pPr>
            <a:r>
              <a:rPr lang="en-US" sz="2000" dirty="0"/>
              <a:t>Polynomial trend</a:t>
            </a:r>
          </a:p>
          <a:p>
            <a:pPr lvl="1">
              <a:buFont typeface="Wingdings" panose="05000000000000000000" pitchFamily="2" charset="2"/>
              <a:buChar char="§"/>
            </a:pPr>
            <a:r>
              <a:rPr lang="en-US" sz="2000" dirty="0"/>
              <a:t>Peak around 1975</a:t>
            </a:r>
          </a:p>
          <a:p>
            <a:pPr lvl="1">
              <a:buFont typeface="Wingdings" panose="05000000000000000000" pitchFamily="2" charset="2"/>
              <a:buChar char="§"/>
            </a:pPr>
            <a:r>
              <a:rPr lang="en-US" sz="2000" dirty="0"/>
              <a:t>Trough around 2005</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r>
              <a:rPr lang="en-US" sz="2400" dirty="0"/>
              <a:t>Seasonality</a:t>
            </a:r>
          </a:p>
          <a:p>
            <a:pPr lvl="1">
              <a:buFont typeface="Wingdings" panose="05000000000000000000" pitchFamily="2" charset="2"/>
              <a:buChar char="§"/>
            </a:pPr>
            <a:r>
              <a:rPr lang="en-US" sz="2000" dirty="0"/>
              <a:t>No seasonal pattern (since adjusted)</a:t>
            </a:r>
          </a:p>
          <a:p>
            <a:pPr lvl="1">
              <a:buFont typeface="Wingdings" panose="05000000000000000000" pitchFamily="2" charset="2"/>
              <a:buChar char="§"/>
            </a:pPr>
            <a:endParaRPr lang="en-US" sz="2000" dirty="0"/>
          </a:p>
        </p:txBody>
      </p:sp>
      <p:pic>
        <p:nvPicPr>
          <p:cNvPr id="4" name="Picture">
            <a:extLst>
              <a:ext uri="{FF2B5EF4-FFF2-40B4-BE49-F238E27FC236}">
                <a16:creationId xmlns:a16="http://schemas.microsoft.com/office/drawing/2014/main" id="{568965D8-E708-4BB4-AF86-4B531E235024}"/>
              </a:ext>
            </a:extLst>
          </p:cNvPr>
          <p:cNvPicPr/>
          <p:nvPr/>
        </p:nvPicPr>
        <p:blipFill>
          <a:blip r:embed="rId3"/>
          <a:stretch>
            <a:fillRect/>
          </a:stretch>
        </p:blipFill>
        <p:spPr bwMode="auto">
          <a:xfrm>
            <a:off x="7918571" y="1270000"/>
            <a:ext cx="3852534" cy="2751810"/>
          </a:xfrm>
          <a:prstGeom prst="rect">
            <a:avLst/>
          </a:prstGeom>
          <a:noFill/>
          <a:ln w="9525">
            <a:noFill/>
            <a:headEnd/>
            <a:tailEnd/>
          </a:ln>
        </p:spPr>
      </p:pic>
      <p:pic>
        <p:nvPicPr>
          <p:cNvPr id="14" name="Picture">
            <a:extLst>
              <a:ext uri="{FF2B5EF4-FFF2-40B4-BE49-F238E27FC236}">
                <a16:creationId xmlns:a16="http://schemas.microsoft.com/office/drawing/2014/main" id="{8335C4F0-AAE5-4427-869E-31273BB1CE79}"/>
              </a:ext>
            </a:extLst>
          </p:cNvPr>
          <p:cNvPicPr/>
          <p:nvPr/>
        </p:nvPicPr>
        <p:blipFill>
          <a:blip r:embed="rId4"/>
          <a:stretch>
            <a:fillRect/>
          </a:stretch>
        </p:blipFill>
        <p:spPr bwMode="auto">
          <a:xfrm>
            <a:off x="9448955" y="4173963"/>
            <a:ext cx="2322150" cy="2414727"/>
          </a:xfrm>
          <a:prstGeom prst="rect">
            <a:avLst/>
          </a:prstGeom>
          <a:noFill/>
          <a:ln>
            <a:noFill/>
          </a:ln>
          <a:extLst>
            <a:ext uri="{53640926-AAD7-44D8-BBD7-CCE9431645EC}">
              <a14:shadowObscured xmlns:a14="http://schemas.microsoft.com/office/drawing/2010/main"/>
            </a:ext>
          </a:extLst>
        </p:spPr>
      </p:pic>
      <p:pic>
        <p:nvPicPr>
          <p:cNvPr id="16" name="Picture">
            <a:extLst>
              <a:ext uri="{FF2B5EF4-FFF2-40B4-BE49-F238E27FC236}">
                <a16:creationId xmlns:a16="http://schemas.microsoft.com/office/drawing/2014/main" id="{B4F4F1FD-069A-4FA0-98D1-9B7F4BA44BC2}"/>
              </a:ext>
            </a:extLst>
          </p:cNvPr>
          <p:cNvPicPr/>
          <p:nvPr/>
        </p:nvPicPr>
        <p:blipFill>
          <a:blip r:embed="rId5"/>
          <a:stretch>
            <a:fillRect/>
          </a:stretch>
        </p:blipFill>
        <p:spPr bwMode="auto">
          <a:xfrm>
            <a:off x="6305826" y="4259741"/>
            <a:ext cx="2902365" cy="2328949"/>
          </a:xfrm>
          <a:prstGeom prst="rect">
            <a:avLst/>
          </a:prstGeom>
          <a:noFill/>
          <a:ln w="9525">
            <a:noFill/>
            <a:headEnd/>
            <a:tailEnd/>
          </a:ln>
        </p:spPr>
      </p:pic>
    </p:spTree>
    <p:extLst>
      <p:ext uri="{BB962C8B-B14F-4D97-AF65-F5344CB8AC3E}">
        <p14:creationId xmlns:p14="http://schemas.microsoft.com/office/powerpoint/2010/main" val="415185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0759-3F21-47AB-B691-A1F47D8D489A}"/>
              </a:ext>
            </a:extLst>
          </p:cNvPr>
          <p:cNvSpPr>
            <a:spLocks noGrp="1"/>
          </p:cNvSpPr>
          <p:nvPr>
            <p:ph type="title"/>
          </p:nvPr>
        </p:nvSpPr>
        <p:spPr/>
        <p:txBody>
          <a:bodyPr/>
          <a:lstStyle/>
          <a:p>
            <a:r>
              <a:rPr lang="en-US" sz="2400" dirty="0"/>
              <a:t>PSR a) cont. </a:t>
            </a:r>
            <a:r>
              <a:rPr lang="en-US" dirty="0"/>
              <a:t>Transformation</a:t>
            </a:r>
          </a:p>
        </p:txBody>
      </p:sp>
      <p:sp>
        <p:nvSpPr>
          <p:cNvPr id="3" name="Content Placeholder 2">
            <a:extLst>
              <a:ext uri="{FF2B5EF4-FFF2-40B4-BE49-F238E27FC236}">
                <a16:creationId xmlns:a16="http://schemas.microsoft.com/office/drawing/2014/main" id="{42B822C4-5CAA-4FF8-8192-C85E89F16133}"/>
              </a:ext>
            </a:extLst>
          </p:cNvPr>
          <p:cNvSpPr>
            <a:spLocks noGrp="1"/>
          </p:cNvSpPr>
          <p:nvPr>
            <p:ph idx="1"/>
          </p:nvPr>
        </p:nvSpPr>
        <p:spPr>
          <a:xfrm>
            <a:off x="677334" y="1647173"/>
            <a:ext cx="6674442" cy="4881643"/>
          </a:xfrm>
        </p:spPr>
        <p:txBody>
          <a:bodyPr>
            <a:normAutofit/>
          </a:bodyPr>
          <a:lstStyle/>
          <a:p>
            <a:r>
              <a:rPr lang="en-US" sz="2400" dirty="0"/>
              <a:t>Roughly “constant variance” except a few spikes</a:t>
            </a:r>
          </a:p>
          <a:p>
            <a:endParaRPr lang="en-US" sz="2400" dirty="0"/>
          </a:p>
          <a:p>
            <a:r>
              <a:rPr lang="en-US" sz="2400" dirty="0"/>
              <a:t>Transformation may not be needed</a:t>
            </a:r>
          </a:p>
          <a:p>
            <a:pPr lvl="1"/>
            <a:r>
              <a:rPr lang="en-US" sz="2200" dirty="0"/>
              <a:t>Log and auto Box-Cox transformation</a:t>
            </a:r>
          </a:p>
        </p:txBody>
      </p:sp>
      <p:pic>
        <p:nvPicPr>
          <p:cNvPr id="4" name="Picture">
            <a:extLst>
              <a:ext uri="{FF2B5EF4-FFF2-40B4-BE49-F238E27FC236}">
                <a16:creationId xmlns:a16="http://schemas.microsoft.com/office/drawing/2014/main" id="{EB774CEA-0477-4AFB-82EA-05E05B218D6A}"/>
              </a:ext>
            </a:extLst>
          </p:cNvPr>
          <p:cNvPicPr/>
          <p:nvPr/>
        </p:nvPicPr>
        <p:blipFill>
          <a:blip r:embed="rId3"/>
          <a:stretch>
            <a:fillRect/>
          </a:stretch>
        </p:blipFill>
        <p:spPr bwMode="auto">
          <a:xfrm>
            <a:off x="7186415" y="460271"/>
            <a:ext cx="4325512" cy="3093563"/>
          </a:xfrm>
          <a:prstGeom prst="rect">
            <a:avLst/>
          </a:prstGeom>
          <a:noFill/>
          <a:ln w="9525">
            <a:noFill/>
            <a:headEnd/>
            <a:tailEnd/>
          </a:ln>
        </p:spPr>
      </p:pic>
      <p:pic>
        <p:nvPicPr>
          <p:cNvPr id="5" name="Picture">
            <a:extLst>
              <a:ext uri="{FF2B5EF4-FFF2-40B4-BE49-F238E27FC236}">
                <a16:creationId xmlns:a16="http://schemas.microsoft.com/office/drawing/2014/main" id="{0EF5E80B-3A89-4A20-8BC0-558AE1A07B6A}"/>
              </a:ext>
            </a:extLst>
          </p:cNvPr>
          <p:cNvPicPr/>
          <p:nvPr/>
        </p:nvPicPr>
        <p:blipFill>
          <a:blip r:embed="rId4"/>
          <a:stretch>
            <a:fillRect/>
          </a:stretch>
        </p:blipFill>
        <p:spPr bwMode="auto">
          <a:xfrm>
            <a:off x="677334" y="4087994"/>
            <a:ext cx="3684354" cy="2528656"/>
          </a:xfrm>
          <a:prstGeom prst="rect">
            <a:avLst/>
          </a:prstGeom>
          <a:noFill/>
          <a:ln w="9525">
            <a:noFill/>
            <a:headEnd/>
            <a:tailEnd/>
          </a:ln>
        </p:spPr>
      </p:pic>
      <p:pic>
        <p:nvPicPr>
          <p:cNvPr id="7" name="Picture">
            <a:extLst>
              <a:ext uri="{FF2B5EF4-FFF2-40B4-BE49-F238E27FC236}">
                <a16:creationId xmlns:a16="http://schemas.microsoft.com/office/drawing/2014/main" id="{0959D313-4B05-41B4-BD9D-D4ACAEAA9275}"/>
              </a:ext>
            </a:extLst>
          </p:cNvPr>
          <p:cNvPicPr/>
          <p:nvPr/>
        </p:nvPicPr>
        <p:blipFill>
          <a:blip r:embed="rId5"/>
          <a:stretch>
            <a:fillRect/>
          </a:stretch>
        </p:blipFill>
        <p:spPr bwMode="auto">
          <a:xfrm>
            <a:off x="4675804" y="4087994"/>
            <a:ext cx="3684354" cy="2528656"/>
          </a:xfrm>
          <a:prstGeom prst="rect">
            <a:avLst/>
          </a:prstGeom>
          <a:noFill/>
          <a:ln w="9525">
            <a:noFill/>
            <a:headEnd/>
            <a:tailEnd/>
          </a:ln>
        </p:spPr>
      </p:pic>
    </p:spTree>
    <p:extLst>
      <p:ext uri="{BB962C8B-B14F-4D97-AF65-F5344CB8AC3E}">
        <p14:creationId xmlns:p14="http://schemas.microsoft.com/office/powerpoint/2010/main" val="40971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a:extLst>
              <a:ext uri="{FF2B5EF4-FFF2-40B4-BE49-F238E27FC236}">
                <a16:creationId xmlns:a16="http://schemas.microsoft.com/office/drawing/2014/main" id="{65A7B856-C2B8-443B-837F-AB1C6B904FF5}"/>
              </a:ext>
            </a:extLst>
          </p:cNvPr>
          <p:cNvPicPr>
            <a:picLocks noChangeAspect="1"/>
          </p:cNvPicPr>
          <p:nvPr/>
        </p:nvPicPr>
        <p:blipFill>
          <a:blip r:embed="rId3"/>
          <a:stretch>
            <a:fillRect/>
          </a:stretch>
        </p:blipFill>
        <p:spPr bwMode="auto">
          <a:xfrm>
            <a:off x="4605867" y="1269999"/>
            <a:ext cx="7369016" cy="2763381"/>
          </a:xfrm>
          <a:prstGeom prst="rect">
            <a:avLst/>
          </a:prstGeom>
          <a:noFill/>
          <a:ln w="9525">
            <a:noFill/>
            <a:headEnd/>
            <a:tailEnd/>
          </a:ln>
        </p:spPr>
      </p:pic>
      <p:sp>
        <p:nvSpPr>
          <p:cNvPr id="2" name="Title 1">
            <a:extLst>
              <a:ext uri="{FF2B5EF4-FFF2-40B4-BE49-F238E27FC236}">
                <a16:creationId xmlns:a16="http://schemas.microsoft.com/office/drawing/2014/main" id="{D42A6054-F579-43B4-9631-B86166FE3DD3}"/>
              </a:ext>
            </a:extLst>
          </p:cNvPr>
          <p:cNvSpPr>
            <a:spLocks noGrp="1"/>
          </p:cNvSpPr>
          <p:nvPr>
            <p:ph type="title"/>
          </p:nvPr>
        </p:nvSpPr>
        <p:spPr>
          <a:xfrm>
            <a:off x="217117" y="306889"/>
            <a:ext cx="8596668" cy="1320800"/>
          </a:xfrm>
        </p:spPr>
        <p:txBody>
          <a:bodyPr/>
          <a:lstStyle/>
          <a:p>
            <a:r>
              <a:rPr lang="en-US" dirty="0"/>
              <a:t>UCG b) Basic Forecasting Methods &amp; </a:t>
            </a:r>
            <a:br>
              <a:rPr lang="en-US" dirty="0"/>
            </a:br>
            <a:r>
              <a:rPr lang="en-US" dirty="0"/>
              <a:t>Exponential Smoothing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FEDD97-5851-4AE2-9CCC-C9110C0588C8}"/>
                  </a:ext>
                </a:extLst>
              </p:cNvPr>
              <p:cNvSpPr>
                <a:spLocks noGrp="1"/>
              </p:cNvSpPr>
              <p:nvPr>
                <p:ph idx="1"/>
              </p:nvPr>
            </p:nvSpPr>
            <p:spPr>
              <a:xfrm>
                <a:off x="415300" y="2104372"/>
                <a:ext cx="4144174" cy="4446739"/>
              </a:xfrm>
            </p:spPr>
            <p:txBody>
              <a:bodyPr>
                <a:normAutofit/>
              </a:bodyPr>
              <a:lstStyle/>
              <a:p>
                <a:r>
                  <a:rPr lang="en-US" sz="2400" dirty="0"/>
                  <a:t>Naïve (Green)</a:t>
                </a:r>
              </a:p>
              <a:p>
                <a:pPr lvl="1">
                  <a:buFont typeface="Wingdings" panose="05000000000000000000" pitchFamily="2" charset="2"/>
                  <a:buChar char="§"/>
                </a:pPr>
                <a:r>
                  <a:rPr lang="en-US" sz="2200" dirty="0"/>
                  <a:t>By Forecast Accuracy &amp; Residuals</a:t>
                </a:r>
              </a:p>
              <a:p>
                <a:pPr lvl="1">
                  <a:buFont typeface="Wingdings" panose="05000000000000000000" pitchFamily="2" charset="2"/>
                  <a:buChar char="§"/>
                </a:pPr>
                <a:endParaRPr lang="en-US" sz="2200" dirty="0"/>
              </a:p>
              <a:p>
                <a:pPr lvl="1">
                  <a:buFont typeface="Wingdings" panose="05000000000000000000" pitchFamily="2" charset="2"/>
                  <a:buChar char="§"/>
                </a:pPr>
                <a:endParaRPr lang="en-US" sz="2200" dirty="0"/>
              </a:p>
              <a:p>
                <a:r>
                  <a:rPr lang="en-US" sz="2400" dirty="0"/>
                  <a:t>SES with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=0.9</m:t>
                    </m:r>
                  </m:oMath>
                </a14:m>
                <a:r>
                  <a:rPr lang="en-US" sz="2400" dirty="0"/>
                  <a:t> (Blue)</a:t>
                </a:r>
              </a:p>
              <a:p>
                <a:pPr lvl="1">
                  <a:buFont typeface="Wingdings" panose="05000000000000000000" pitchFamily="2" charset="2"/>
                  <a:buChar char="§"/>
                </a:pPr>
                <a:r>
                  <a:rPr lang="en-US" sz="2200" dirty="0"/>
                  <a:t>By Forecast Accuracy &amp; Residuals</a:t>
                </a:r>
              </a:p>
              <a:p>
                <a:pPr marL="457200" lvl="1" indent="0">
                  <a:buNone/>
                </a:pPr>
                <a:endParaRPr lang="en-US" sz="2200" dirty="0"/>
              </a:p>
            </p:txBody>
          </p:sp>
        </mc:Choice>
        <mc:Fallback xmlns="">
          <p:sp>
            <p:nvSpPr>
              <p:cNvPr id="3" name="Content Placeholder 2">
                <a:extLst>
                  <a:ext uri="{FF2B5EF4-FFF2-40B4-BE49-F238E27FC236}">
                    <a16:creationId xmlns:a16="http://schemas.microsoft.com/office/drawing/2014/main" id="{52FEDD97-5851-4AE2-9CCC-C9110C0588C8}"/>
                  </a:ext>
                </a:extLst>
              </p:cNvPr>
              <p:cNvSpPr>
                <a:spLocks noGrp="1" noRot="1" noChangeAspect="1" noMove="1" noResize="1" noEditPoints="1" noAdjustHandles="1" noChangeArrowheads="1" noChangeShapeType="1" noTextEdit="1"/>
              </p:cNvSpPr>
              <p:nvPr>
                <p:ph idx="1"/>
              </p:nvPr>
            </p:nvSpPr>
            <p:spPr>
              <a:xfrm>
                <a:off x="415300" y="2104372"/>
                <a:ext cx="4144174" cy="4446739"/>
              </a:xfrm>
              <a:blipFill>
                <a:blip r:embed="rId4"/>
                <a:stretch>
                  <a:fillRect l="-1176" t="-1096"/>
                </a:stretch>
              </a:blipFill>
            </p:spPr>
            <p:txBody>
              <a:bodyPr/>
              <a:lstStyle/>
              <a:p>
                <a:r>
                  <a:rPr lang="en-US">
                    <a:noFill/>
                  </a:rPr>
                  <a:t> </a:t>
                </a:r>
              </a:p>
            </p:txBody>
          </p:sp>
        </mc:Fallback>
      </mc:AlternateContent>
      <p:pic>
        <p:nvPicPr>
          <p:cNvPr id="5" name="Picture">
            <a:extLst>
              <a:ext uri="{FF2B5EF4-FFF2-40B4-BE49-F238E27FC236}">
                <a16:creationId xmlns:a16="http://schemas.microsoft.com/office/drawing/2014/main" id="{2C143B06-ACAF-4490-972F-7B6ACFCD405A}"/>
              </a:ext>
            </a:extLst>
          </p:cNvPr>
          <p:cNvPicPr>
            <a:picLocks noChangeAspect="1"/>
          </p:cNvPicPr>
          <p:nvPr/>
        </p:nvPicPr>
        <p:blipFill>
          <a:blip r:embed="rId5"/>
          <a:stretch>
            <a:fillRect/>
          </a:stretch>
        </p:blipFill>
        <p:spPr bwMode="auto">
          <a:xfrm>
            <a:off x="4605868" y="4033380"/>
            <a:ext cx="7369016" cy="2763381"/>
          </a:xfrm>
          <a:prstGeom prst="rect">
            <a:avLst/>
          </a:prstGeom>
          <a:noFill/>
          <a:ln w="9525">
            <a:noFill/>
            <a:headEnd/>
            <a:tailEnd/>
          </a:ln>
        </p:spPr>
      </p:pic>
    </p:spTree>
    <p:extLst>
      <p:ext uri="{BB962C8B-B14F-4D97-AF65-F5344CB8AC3E}">
        <p14:creationId xmlns:p14="http://schemas.microsoft.com/office/powerpoint/2010/main" val="2396647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F811-271E-45AE-B514-2DB5867F12DF}"/>
              </a:ext>
            </a:extLst>
          </p:cNvPr>
          <p:cNvSpPr>
            <a:spLocks noGrp="1"/>
          </p:cNvSpPr>
          <p:nvPr>
            <p:ph type="title"/>
          </p:nvPr>
        </p:nvSpPr>
        <p:spPr/>
        <p:txBody>
          <a:bodyPr>
            <a:normAutofit/>
          </a:bodyPr>
          <a:lstStyle/>
          <a:p>
            <a:r>
              <a:rPr lang="en-US" dirty="0"/>
              <a:t>PSR Comparisons, Conclusion, and Final Remarks</a:t>
            </a:r>
          </a:p>
        </p:txBody>
      </p:sp>
      <p:sp>
        <p:nvSpPr>
          <p:cNvPr id="8" name="Content Placeholder 7">
            <a:extLst>
              <a:ext uri="{FF2B5EF4-FFF2-40B4-BE49-F238E27FC236}">
                <a16:creationId xmlns:a16="http://schemas.microsoft.com/office/drawing/2014/main" id="{EE032578-C32A-4F33-B7AD-B4E32F40AABF}"/>
              </a:ext>
            </a:extLst>
          </p:cNvPr>
          <p:cNvSpPr>
            <a:spLocks noGrp="1"/>
          </p:cNvSpPr>
          <p:nvPr>
            <p:ph sz="half" idx="1"/>
          </p:nvPr>
        </p:nvSpPr>
        <p:spPr>
          <a:xfrm>
            <a:off x="677334" y="4423318"/>
            <a:ext cx="9861126" cy="2221978"/>
          </a:xfrm>
        </p:spPr>
        <p:txBody>
          <a:bodyPr>
            <a:normAutofit/>
          </a:bodyPr>
          <a:lstStyle/>
          <a:p>
            <a:r>
              <a:rPr lang="en-US" sz="2000" dirty="0"/>
              <a:t>Both return about the same flat forecasts</a:t>
            </a:r>
          </a:p>
          <a:p>
            <a:r>
              <a:rPr lang="en-US" sz="2000" dirty="0"/>
              <a:t>Length of data</a:t>
            </a:r>
          </a:p>
          <a:p>
            <a:pPr lvl="1">
              <a:buFont typeface="Wingdings" panose="05000000000000000000" pitchFamily="2" charset="2"/>
              <a:buChar char="§"/>
            </a:pPr>
            <a:r>
              <a:rPr lang="en-US" sz="1800" dirty="0"/>
              <a:t>Sudden change from 2005 -&gt; New trend cycle?</a:t>
            </a:r>
          </a:p>
          <a:p>
            <a:r>
              <a:rPr lang="en-US" sz="2000" dirty="0"/>
              <a:t>Unexplained Random Variability</a:t>
            </a:r>
          </a:p>
          <a:p>
            <a:pPr lvl="1">
              <a:buFont typeface="Wingdings" panose="05000000000000000000" pitchFamily="2" charset="2"/>
              <a:buChar char="§"/>
            </a:pPr>
            <a:r>
              <a:rPr lang="en-US" sz="1800" dirty="0"/>
              <a:t>Other models/methods needed such as ARIMA</a:t>
            </a:r>
          </a:p>
        </p:txBody>
      </p:sp>
      <p:pic>
        <p:nvPicPr>
          <p:cNvPr id="10" name="Picture 9">
            <a:extLst>
              <a:ext uri="{FF2B5EF4-FFF2-40B4-BE49-F238E27FC236}">
                <a16:creationId xmlns:a16="http://schemas.microsoft.com/office/drawing/2014/main" id="{D4205D90-98BA-411D-8296-7096653E08CC}"/>
              </a:ext>
            </a:extLst>
          </p:cNvPr>
          <p:cNvPicPr>
            <a:picLocks noChangeAspect="1"/>
          </p:cNvPicPr>
          <p:nvPr/>
        </p:nvPicPr>
        <p:blipFill rotWithShape="1">
          <a:blip r:embed="rId3"/>
          <a:srcRect r="16523"/>
          <a:stretch/>
        </p:blipFill>
        <p:spPr>
          <a:xfrm>
            <a:off x="313645" y="1983874"/>
            <a:ext cx="5294252" cy="2378316"/>
          </a:xfrm>
          <a:prstGeom prst="rect">
            <a:avLst/>
          </a:prstGeom>
        </p:spPr>
      </p:pic>
      <p:pic>
        <p:nvPicPr>
          <p:cNvPr id="11" name="Picture 10">
            <a:extLst>
              <a:ext uri="{FF2B5EF4-FFF2-40B4-BE49-F238E27FC236}">
                <a16:creationId xmlns:a16="http://schemas.microsoft.com/office/drawing/2014/main" id="{D7B3CF28-24A5-4A4F-A4C6-6251FB485F4C}"/>
              </a:ext>
            </a:extLst>
          </p:cNvPr>
          <p:cNvPicPr>
            <a:picLocks noChangeAspect="1"/>
          </p:cNvPicPr>
          <p:nvPr/>
        </p:nvPicPr>
        <p:blipFill rotWithShape="1">
          <a:blip r:embed="rId4"/>
          <a:srcRect l="3159"/>
          <a:stretch/>
        </p:blipFill>
        <p:spPr>
          <a:xfrm>
            <a:off x="5607897" y="1983874"/>
            <a:ext cx="6141805" cy="2378316"/>
          </a:xfrm>
          <a:prstGeom prst="rect">
            <a:avLst/>
          </a:prstGeom>
        </p:spPr>
      </p:pic>
    </p:spTree>
    <p:extLst>
      <p:ext uri="{BB962C8B-B14F-4D97-AF65-F5344CB8AC3E}">
        <p14:creationId xmlns:p14="http://schemas.microsoft.com/office/powerpoint/2010/main" val="51855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1F9A-BF20-4896-BEC8-B9ABD35961DB}"/>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CC8CB687-B955-410B-872A-AA5902844DB1}"/>
              </a:ext>
            </a:extLst>
          </p:cNvPr>
          <p:cNvSpPr>
            <a:spLocks noGrp="1"/>
          </p:cNvSpPr>
          <p:nvPr>
            <p:ph sz="half" idx="1"/>
          </p:nvPr>
        </p:nvSpPr>
        <p:spPr>
          <a:xfrm>
            <a:off x="677334" y="1553227"/>
            <a:ext cx="4184035" cy="4991622"/>
          </a:xfrm>
        </p:spPr>
        <p:txBody>
          <a:bodyPr>
            <a:normAutofit/>
          </a:bodyPr>
          <a:lstStyle/>
          <a:p>
            <a:pPr>
              <a:lnSpc>
                <a:spcPct val="150000"/>
              </a:lnSpc>
              <a:buFont typeface="+mj-lt"/>
              <a:buAutoNum type="arabicPeriod"/>
            </a:pPr>
            <a:r>
              <a:rPr lang="en-US" sz="2000" dirty="0"/>
              <a:t>College Graduates Unemployment Rate</a:t>
            </a:r>
            <a:r>
              <a:rPr lang="en-US" sz="1900" dirty="0"/>
              <a:t> (Seasonal)</a:t>
            </a:r>
          </a:p>
          <a:p>
            <a:pPr marL="800100" lvl="1" indent="-342900">
              <a:buFont typeface="+mj-lt"/>
              <a:buAutoNum type="alphaLcParenR"/>
            </a:pPr>
            <a:endParaRPr lang="en-US" sz="1800" dirty="0"/>
          </a:p>
          <a:p>
            <a:pPr marL="800100" lvl="1" indent="-342900">
              <a:buFont typeface="+mj-lt"/>
              <a:buAutoNum type="alphaLcParenR"/>
            </a:pPr>
            <a:r>
              <a:rPr lang="en-US" sz="1800" dirty="0"/>
              <a:t>Preliminary Graphs &amp; Analysis</a:t>
            </a:r>
          </a:p>
          <a:p>
            <a:pPr marL="800100" lvl="1" indent="-342900">
              <a:buFont typeface="+mj-lt"/>
              <a:buAutoNum type="alphaLcParenR"/>
            </a:pPr>
            <a:r>
              <a:rPr lang="en-US" sz="1800" dirty="0"/>
              <a:t>Basic Forecasting Methods &amp; OLS Regression </a:t>
            </a:r>
          </a:p>
          <a:p>
            <a:pPr marL="800100" lvl="1" indent="-342900">
              <a:buFont typeface="+mj-lt"/>
              <a:buAutoNum type="alphaLcParenR"/>
            </a:pPr>
            <a:r>
              <a:rPr lang="en-US" sz="1800" dirty="0"/>
              <a:t>STL Decomposition </a:t>
            </a:r>
          </a:p>
          <a:p>
            <a:pPr marL="800100" lvl="1" indent="-342900">
              <a:buFont typeface="+mj-lt"/>
              <a:buAutoNum type="alphaLcParenR"/>
            </a:pPr>
            <a:r>
              <a:rPr lang="en-US" sz="1800" dirty="0"/>
              <a:t>Exponential Smoothing </a:t>
            </a:r>
          </a:p>
          <a:p>
            <a:pPr marL="800100" lvl="1" indent="-342900">
              <a:buFont typeface="+mj-lt"/>
              <a:buAutoNum type="alphaLcParenR"/>
            </a:pPr>
            <a:r>
              <a:rPr lang="en-US" sz="1800" dirty="0"/>
              <a:t>Comparisons, Conclusion, and Final Remarks</a:t>
            </a:r>
          </a:p>
        </p:txBody>
      </p:sp>
      <p:sp>
        <p:nvSpPr>
          <p:cNvPr id="4" name="Content Placeholder 3">
            <a:extLst>
              <a:ext uri="{FF2B5EF4-FFF2-40B4-BE49-F238E27FC236}">
                <a16:creationId xmlns:a16="http://schemas.microsoft.com/office/drawing/2014/main" id="{A71C9560-AA71-4BA3-95C0-82B091CEDDF9}"/>
              </a:ext>
            </a:extLst>
          </p:cNvPr>
          <p:cNvSpPr>
            <a:spLocks noGrp="1"/>
          </p:cNvSpPr>
          <p:nvPr>
            <p:ph sz="half" idx="2"/>
          </p:nvPr>
        </p:nvSpPr>
        <p:spPr>
          <a:xfrm>
            <a:off x="5089970" y="1553227"/>
            <a:ext cx="4184034" cy="4488135"/>
          </a:xfrm>
        </p:spPr>
        <p:txBody>
          <a:bodyPr>
            <a:normAutofit/>
          </a:bodyPr>
          <a:lstStyle/>
          <a:p>
            <a:pPr marL="400050">
              <a:lnSpc>
                <a:spcPct val="150000"/>
              </a:lnSpc>
              <a:buFont typeface="+mj-lt"/>
              <a:buAutoNum type="arabicPeriod" startAt="2"/>
            </a:pPr>
            <a:r>
              <a:rPr lang="en-US" sz="2000" dirty="0"/>
              <a:t>Personal Saving Rate   </a:t>
            </a:r>
            <a:r>
              <a:rPr lang="en-US" sz="1900" dirty="0"/>
              <a:t>(Seasonally Adjusted)</a:t>
            </a:r>
          </a:p>
          <a:p>
            <a:pPr marL="800100" lvl="1" indent="-342900">
              <a:buFont typeface="+mj-lt"/>
              <a:buAutoNum type="alphaLcParenR"/>
            </a:pPr>
            <a:endParaRPr lang="en-US" sz="1800" dirty="0"/>
          </a:p>
          <a:p>
            <a:pPr marL="800100" lvl="1" indent="-342900">
              <a:buFont typeface="+mj-lt"/>
              <a:buAutoNum type="alphaLcParenR"/>
            </a:pPr>
            <a:r>
              <a:rPr lang="en-US" sz="1800" dirty="0"/>
              <a:t>Preliminary Graphs &amp; Analysis</a:t>
            </a:r>
          </a:p>
          <a:p>
            <a:pPr marL="800100" lvl="1" indent="-342900">
              <a:buFont typeface="+mj-lt"/>
              <a:buAutoNum type="alphaLcParenR"/>
            </a:pPr>
            <a:r>
              <a:rPr lang="en-US" sz="1800" dirty="0"/>
              <a:t>Basic Forecasting Methods &amp; Exponential Smoothing</a:t>
            </a:r>
          </a:p>
          <a:p>
            <a:pPr marL="800100" lvl="1" indent="-342900">
              <a:buFont typeface="+mj-lt"/>
              <a:buAutoNum type="alphaLcParenR"/>
            </a:pPr>
            <a:r>
              <a:rPr lang="en-US" sz="1800" dirty="0"/>
              <a:t>Comparisons, Conclusion, and Final Remarks</a:t>
            </a:r>
          </a:p>
          <a:p>
            <a:endParaRPr lang="en-US" dirty="0"/>
          </a:p>
        </p:txBody>
      </p:sp>
    </p:spTree>
    <p:extLst>
      <p:ext uri="{BB962C8B-B14F-4D97-AF65-F5344CB8AC3E}">
        <p14:creationId xmlns:p14="http://schemas.microsoft.com/office/powerpoint/2010/main" val="194799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2D0596-4100-4DD3-9551-23D2EC0A2CB2}"/>
              </a:ext>
            </a:extLst>
          </p:cNvPr>
          <p:cNvSpPr>
            <a:spLocks noGrp="1"/>
          </p:cNvSpPr>
          <p:nvPr>
            <p:ph type="title"/>
          </p:nvPr>
        </p:nvSpPr>
        <p:spPr/>
        <p:txBody>
          <a:bodyPr/>
          <a:lstStyle/>
          <a:p>
            <a:r>
              <a:rPr lang="en-US" dirty="0"/>
              <a:t>College Graduates Unemployment Rate</a:t>
            </a:r>
            <a:br>
              <a:rPr lang="en-US" dirty="0"/>
            </a:br>
            <a:r>
              <a:rPr lang="en-US" b="1" i="1" dirty="0"/>
              <a:t>(UCG)</a:t>
            </a:r>
          </a:p>
        </p:txBody>
      </p:sp>
      <p:sp>
        <p:nvSpPr>
          <p:cNvPr id="6" name="Content Placeholder 5">
            <a:extLst>
              <a:ext uri="{FF2B5EF4-FFF2-40B4-BE49-F238E27FC236}">
                <a16:creationId xmlns:a16="http://schemas.microsoft.com/office/drawing/2014/main" id="{4051F4E7-7803-4600-8304-244901F3DD63}"/>
              </a:ext>
            </a:extLst>
          </p:cNvPr>
          <p:cNvSpPr>
            <a:spLocks noGrp="1"/>
          </p:cNvSpPr>
          <p:nvPr>
            <p:ph idx="1"/>
          </p:nvPr>
        </p:nvSpPr>
        <p:spPr/>
        <p:txBody>
          <a:bodyPr>
            <a:normAutofit/>
          </a:bodyPr>
          <a:lstStyle/>
          <a:p>
            <a:pPr>
              <a:lnSpc>
                <a:spcPct val="150000"/>
              </a:lnSpc>
            </a:pPr>
            <a:r>
              <a:rPr lang="en-US" sz="2400" dirty="0"/>
              <a:t>For Bachelor’s Degree graduates with aged from 20 to 24</a:t>
            </a:r>
          </a:p>
          <a:p>
            <a:pPr>
              <a:lnSpc>
                <a:spcPct val="150000"/>
              </a:lnSpc>
            </a:pPr>
            <a:r>
              <a:rPr lang="en-US" sz="2400" b="1" dirty="0"/>
              <a:t>Monthly Data </a:t>
            </a:r>
            <a:r>
              <a:rPr lang="en-US" sz="2400" dirty="0"/>
              <a:t>from Jan/2000 to Nov/2019 (length: </a:t>
            </a:r>
            <a:r>
              <a:rPr lang="en-US" sz="2400" b="1" dirty="0"/>
              <a:t>239</a:t>
            </a:r>
            <a:r>
              <a:rPr lang="en-US" sz="2400" dirty="0"/>
              <a:t>)</a:t>
            </a:r>
          </a:p>
          <a:p>
            <a:pPr>
              <a:lnSpc>
                <a:spcPct val="150000"/>
              </a:lnSpc>
            </a:pPr>
            <a:r>
              <a:rPr lang="en-US" sz="2400" b="1" dirty="0"/>
              <a:t>Not seasonally adjusted</a:t>
            </a:r>
          </a:p>
          <a:p>
            <a:pPr>
              <a:lnSpc>
                <a:spcPct val="150000"/>
              </a:lnSpc>
            </a:pPr>
            <a:r>
              <a:rPr lang="en-US" sz="2400" dirty="0"/>
              <a:t>Source: FRED (</a:t>
            </a:r>
            <a:r>
              <a:rPr lang="en-US" sz="2400" u="sng" dirty="0">
                <a:hlinkClick r:id="rId3"/>
              </a:rPr>
              <a:t>https://fred.stlouisfed.org/series/CGBD2024#0</a:t>
            </a:r>
            <a:r>
              <a:rPr lang="en-US" sz="2400" dirty="0"/>
              <a:t>)</a:t>
            </a:r>
          </a:p>
        </p:txBody>
      </p:sp>
    </p:spTree>
    <p:extLst>
      <p:ext uri="{BB962C8B-B14F-4D97-AF65-F5344CB8AC3E}">
        <p14:creationId xmlns:p14="http://schemas.microsoft.com/office/powerpoint/2010/main" val="110103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394D-842F-4F48-82FA-1D8A6F835F67}"/>
              </a:ext>
            </a:extLst>
          </p:cNvPr>
          <p:cNvSpPr>
            <a:spLocks noGrp="1"/>
          </p:cNvSpPr>
          <p:nvPr>
            <p:ph type="title"/>
          </p:nvPr>
        </p:nvSpPr>
        <p:spPr>
          <a:xfrm>
            <a:off x="677334" y="609600"/>
            <a:ext cx="8596668" cy="1320800"/>
          </a:xfrm>
        </p:spPr>
        <p:txBody>
          <a:bodyPr/>
          <a:lstStyle/>
          <a:p>
            <a:r>
              <a:rPr lang="en-US"/>
              <a:t>UCG a) Preliminary Graphs and Analysis</a:t>
            </a:r>
            <a:endParaRPr lang="en-US" dirty="0"/>
          </a:p>
        </p:txBody>
      </p:sp>
      <p:sp>
        <p:nvSpPr>
          <p:cNvPr id="3" name="Content Placeholder 2">
            <a:extLst>
              <a:ext uri="{FF2B5EF4-FFF2-40B4-BE49-F238E27FC236}">
                <a16:creationId xmlns:a16="http://schemas.microsoft.com/office/drawing/2014/main" id="{BD4A8EF4-901E-402B-AE5F-ECB30AB39466}"/>
              </a:ext>
            </a:extLst>
          </p:cNvPr>
          <p:cNvSpPr>
            <a:spLocks noGrp="1"/>
          </p:cNvSpPr>
          <p:nvPr>
            <p:ph idx="1"/>
          </p:nvPr>
        </p:nvSpPr>
        <p:spPr>
          <a:xfrm>
            <a:off x="677334" y="1553227"/>
            <a:ext cx="8596668" cy="5035463"/>
          </a:xfrm>
        </p:spPr>
        <p:txBody>
          <a:bodyPr>
            <a:normAutofit/>
          </a:bodyPr>
          <a:lstStyle/>
          <a:p>
            <a:r>
              <a:rPr lang="en-US" sz="2400" dirty="0"/>
              <a:t>Trend</a:t>
            </a:r>
          </a:p>
          <a:p>
            <a:pPr lvl="1">
              <a:buFont typeface="Wingdings" panose="05000000000000000000" pitchFamily="2" charset="2"/>
              <a:buChar char="§"/>
            </a:pPr>
            <a:r>
              <a:rPr lang="en-US" sz="2000" dirty="0"/>
              <a:t>Polynomial trend</a:t>
            </a:r>
          </a:p>
          <a:p>
            <a:pPr lvl="1">
              <a:buFont typeface="Wingdings" panose="05000000000000000000" pitchFamily="2" charset="2"/>
              <a:buChar char="§"/>
            </a:pPr>
            <a:r>
              <a:rPr lang="en-US" sz="2000" dirty="0"/>
              <a:t>Small peak around 2004, large peak around 2012</a:t>
            </a:r>
          </a:p>
          <a:p>
            <a:pPr lvl="1">
              <a:buFont typeface="Wingdings" panose="05000000000000000000" pitchFamily="2" charset="2"/>
              <a:buChar char="§"/>
            </a:pPr>
            <a:r>
              <a:rPr lang="en-US" sz="2000" dirty="0"/>
              <a:t>Troughs around 2006 and 2018</a:t>
            </a:r>
          </a:p>
          <a:p>
            <a:pPr lvl="1">
              <a:buFont typeface="Wingdings" panose="05000000000000000000" pitchFamily="2" charset="2"/>
              <a:buChar char="§"/>
            </a:pPr>
            <a:endParaRPr lang="en-US" sz="2000" dirty="0"/>
          </a:p>
          <a:p>
            <a:r>
              <a:rPr lang="en-US" sz="2400" dirty="0"/>
              <a:t>Seasonality</a:t>
            </a:r>
          </a:p>
          <a:p>
            <a:pPr lvl="1">
              <a:buFont typeface="Wingdings" panose="05000000000000000000" pitchFamily="2" charset="2"/>
              <a:buChar char="§"/>
            </a:pPr>
            <a:r>
              <a:rPr lang="en-US" sz="2000" dirty="0"/>
              <a:t>Strong seasonal pattern</a:t>
            </a:r>
          </a:p>
          <a:p>
            <a:pPr lvl="1">
              <a:buFont typeface="Wingdings" panose="05000000000000000000" pitchFamily="2" charset="2"/>
              <a:buChar char="§"/>
            </a:pPr>
            <a:r>
              <a:rPr lang="en-US" sz="2000" dirty="0"/>
              <a:t>Strong autocorrelation in every 12 month</a:t>
            </a:r>
          </a:p>
          <a:p>
            <a:pPr lvl="1">
              <a:buFont typeface="Wingdings" panose="05000000000000000000" pitchFamily="2" charset="2"/>
              <a:buChar char="§"/>
            </a:pPr>
            <a:r>
              <a:rPr lang="en-US" sz="2000" dirty="0"/>
              <a:t>Peaks in June, July, and January</a:t>
            </a:r>
          </a:p>
          <a:p>
            <a:pPr lvl="1">
              <a:buFont typeface="Wingdings" panose="05000000000000000000" pitchFamily="2" charset="2"/>
              <a:buChar char="§"/>
            </a:pPr>
            <a:r>
              <a:rPr lang="en-US" sz="2000" dirty="0"/>
              <a:t>Troughs in April and November.</a:t>
            </a:r>
          </a:p>
          <a:p>
            <a:pPr lvl="1">
              <a:buFont typeface="Wingdings" panose="05000000000000000000" pitchFamily="2" charset="2"/>
              <a:buChar char="§"/>
            </a:pPr>
            <a:r>
              <a:rPr lang="en-US" sz="2000" dirty="0"/>
              <a:t>Roughly constant over time</a:t>
            </a:r>
          </a:p>
        </p:txBody>
      </p:sp>
      <p:pic>
        <p:nvPicPr>
          <p:cNvPr id="4" name="Picture">
            <a:extLst>
              <a:ext uri="{FF2B5EF4-FFF2-40B4-BE49-F238E27FC236}">
                <a16:creationId xmlns:a16="http://schemas.microsoft.com/office/drawing/2014/main" id="{568965D8-E708-4BB4-AF86-4B531E235024}"/>
              </a:ext>
            </a:extLst>
          </p:cNvPr>
          <p:cNvPicPr/>
          <p:nvPr/>
        </p:nvPicPr>
        <p:blipFill>
          <a:blip r:embed="rId3"/>
          <a:stretch>
            <a:fillRect/>
          </a:stretch>
        </p:blipFill>
        <p:spPr bwMode="auto">
          <a:xfrm>
            <a:off x="7907393" y="1222354"/>
            <a:ext cx="3852534" cy="2751810"/>
          </a:xfrm>
          <a:prstGeom prst="rect">
            <a:avLst/>
          </a:prstGeom>
          <a:noFill/>
          <a:ln w="9525">
            <a:noFill/>
            <a:headEnd/>
            <a:tailEnd/>
          </a:ln>
        </p:spPr>
      </p:pic>
      <p:pic>
        <p:nvPicPr>
          <p:cNvPr id="14" name="Picture">
            <a:extLst>
              <a:ext uri="{FF2B5EF4-FFF2-40B4-BE49-F238E27FC236}">
                <a16:creationId xmlns:a16="http://schemas.microsoft.com/office/drawing/2014/main" id="{8335C4F0-AAE5-4427-869E-31273BB1CE79}"/>
              </a:ext>
            </a:extLst>
          </p:cNvPr>
          <p:cNvPicPr/>
          <p:nvPr/>
        </p:nvPicPr>
        <p:blipFill rotWithShape="1">
          <a:blip r:embed="rId4">
            <a:extLst>
              <a:ext uri="{28A0092B-C50C-407E-A947-70E740481C1C}">
                <a14:useLocalDpi xmlns:a14="http://schemas.microsoft.com/office/drawing/2010/main" val="0"/>
              </a:ext>
            </a:extLst>
          </a:blip>
          <a:srcRect l="14103" r="12494"/>
          <a:stretch/>
        </p:blipFill>
        <p:spPr bwMode="auto">
          <a:xfrm>
            <a:off x="9362717" y="4173963"/>
            <a:ext cx="2494626" cy="2414727"/>
          </a:xfrm>
          <a:prstGeom prst="rect">
            <a:avLst/>
          </a:prstGeom>
          <a:noFill/>
          <a:ln>
            <a:noFill/>
          </a:ln>
          <a:extLst>
            <a:ext uri="{53640926-AAD7-44D8-BBD7-CCE9431645EC}">
              <a14:shadowObscured xmlns:a14="http://schemas.microsoft.com/office/drawing/2010/main"/>
            </a:ext>
          </a:extLst>
        </p:spPr>
      </p:pic>
      <p:pic>
        <p:nvPicPr>
          <p:cNvPr id="16" name="Picture">
            <a:extLst>
              <a:ext uri="{FF2B5EF4-FFF2-40B4-BE49-F238E27FC236}">
                <a16:creationId xmlns:a16="http://schemas.microsoft.com/office/drawing/2014/main" id="{B4F4F1FD-069A-4FA0-98D1-9B7F4BA44BC2}"/>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6240015" y="4259741"/>
            <a:ext cx="3033987" cy="2328949"/>
          </a:xfrm>
          <a:prstGeom prst="rect">
            <a:avLst/>
          </a:prstGeom>
          <a:noFill/>
          <a:ln w="9525">
            <a:noFill/>
            <a:headEnd/>
            <a:tailEnd/>
          </a:ln>
        </p:spPr>
      </p:pic>
    </p:spTree>
    <p:extLst>
      <p:ext uri="{BB962C8B-B14F-4D97-AF65-F5344CB8AC3E}">
        <p14:creationId xmlns:p14="http://schemas.microsoft.com/office/powerpoint/2010/main" val="254277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0759-3F21-47AB-B691-A1F47D8D489A}"/>
              </a:ext>
            </a:extLst>
          </p:cNvPr>
          <p:cNvSpPr>
            <a:spLocks noGrp="1"/>
          </p:cNvSpPr>
          <p:nvPr>
            <p:ph type="title"/>
          </p:nvPr>
        </p:nvSpPr>
        <p:spPr/>
        <p:txBody>
          <a:bodyPr/>
          <a:lstStyle/>
          <a:p>
            <a:r>
              <a:rPr lang="en-US" sz="2400" dirty="0"/>
              <a:t>UCG a) cont. </a:t>
            </a:r>
            <a:r>
              <a:rPr lang="en-US" dirty="0"/>
              <a:t>Transformation</a:t>
            </a:r>
          </a:p>
        </p:txBody>
      </p:sp>
      <p:sp>
        <p:nvSpPr>
          <p:cNvPr id="3" name="Content Placeholder 2">
            <a:extLst>
              <a:ext uri="{FF2B5EF4-FFF2-40B4-BE49-F238E27FC236}">
                <a16:creationId xmlns:a16="http://schemas.microsoft.com/office/drawing/2014/main" id="{42B822C4-5CAA-4FF8-8192-C85E89F16133}"/>
              </a:ext>
            </a:extLst>
          </p:cNvPr>
          <p:cNvSpPr>
            <a:spLocks noGrp="1"/>
          </p:cNvSpPr>
          <p:nvPr>
            <p:ph idx="1"/>
          </p:nvPr>
        </p:nvSpPr>
        <p:spPr>
          <a:xfrm>
            <a:off x="677334" y="1647173"/>
            <a:ext cx="8596668" cy="4394189"/>
          </a:xfrm>
        </p:spPr>
        <p:txBody>
          <a:bodyPr>
            <a:normAutofit/>
          </a:bodyPr>
          <a:lstStyle/>
          <a:p>
            <a:r>
              <a:rPr lang="en-US" sz="2400" dirty="0"/>
              <a:t>Hard to tell “constant variance”</a:t>
            </a:r>
          </a:p>
          <a:p>
            <a:endParaRPr lang="en-US" sz="2400" dirty="0"/>
          </a:p>
          <a:p>
            <a:r>
              <a:rPr lang="en-US" sz="2400" dirty="0"/>
              <a:t>Transformation may not be needed</a:t>
            </a:r>
          </a:p>
          <a:p>
            <a:pPr lvl="1"/>
            <a:r>
              <a:rPr lang="en-US" sz="2200" dirty="0"/>
              <a:t>Log and auto Box-Cox transformation</a:t>
            </a:r>
          </a:p>
        </p:txBody>
      </p:sp>
      <p:pic>
        <p:nvPicPr>
          <p:cNvPr id="4" name="Picture">
            <a:extLst>
              <a:ext uri="{FF2B5EF4-FFF2-40B4-BE49-F238E27FC236}">
                <a16:creationId xmlns:a16="http://schemas.microsoft.com/office/drawing/2014/main" id="{EB774CEA-0477-4AFB-82EA-05E05B218D6A}"/>
              </a:ext>
            </a:extLst>
          </p:cNvPr>
          <p:cNvPicPr/>
          <p:nvPr/>
        </p:nvPicPr>
        <p:blipFill>
          <a:blip r:embed="rId3"/>
          <a:stretch>
            <a:fillRect/>
          </a:stretch>
        </p:blipFill>
        <p:spPr bwMode="auto">
          <a:xfrm>
            <a:off x="7183677" y="460271"/>
            <a:ext cx="4330989" cy="3093563"/>
          </a:xfrm>
          <a:prstGeom prst="rect">
            <a:avLst/>
          </a:prstGeom>
          <a:noFill/>
          <a:ln w="9525">
            <a:noFill/>
            <a:headEnd/>
            <a:tailEnd/>
          </a:ln>
        </p:spPr>
      </p:pic>
      <p:pic>
        <p:nvPicPr>
          <p:cNvPr id="5" name="Picture">
            <a:extLst>
              <a:ext uri="{FF2B5EF4-FFF2-40B4-BE49-F238E27FC236}">
                <a16:creationId xmlns:a16="http://schemas.microsoft.com/office/drawing/2014/main" id="{0EF5E80B-3A89-4A20-8BC0-558AE1A07B6A}"/>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466481" y="3719745"/>
            <a:ext cx="4034498" cy="2528656"/>
          </a:xfrm>
          <a:prstGeom prst="rect">
            <a:avLst/>
          </a:prstGeom>
          <a:noFill/>
          <a:ln w="9525">
            <a:noFill/>
            <a:headEnd/>
            <a:tailEnd/>
          </a:ln>
        </p:spPr>
      </p:pic>
      <p:pic>
        <p:nvPicPr>
          <p:cNvPr id="7" name="Picture">
            <a:extLst>
              <a:ext uri="{FF2B5EF4-FFF2-40B4-BE49-F238E27FC236}">
                <a16:creationId xmlns:a16="http://schemas.microsoft.com/office/drawing/2014/main" id="{0959D313-4B05-41B4-BD9D-D4ACAEAA9275}"/>
              </a:ext>
            </a:extLst>
          </p:cNvPr>
          <p:cNvPicPr/>
          <p:nvPr/>
        </p:nvPicPr>
        <p:blipFill>
          <a:blip r:embed="rId5"/>
          <a:stretch>
            <a:fillRect/>
          </a:stretch>
        </p:blipFill>
        <p:spPr bwMode="auto">
          <a:xfrm>
            <a:off x="4756646" y="3719745"/>
            <a:ext cx="4034498" cy="2528656"/>
          </a:xfrm>
          <a:prstGeom prst="rect">
            <a:avLst/>
          </a:prstGeom>
          <a:noFill/>
          <a:ln w="9525">
            <a:noFill/>
            <a:headEnd/>
            <a:tailEnd/>
          </a:ln>
        </p:spPr>
      </p:pic>
    </p:spTree>
    <p:extLst>
      <p:ext uri="{BB962C8B-B14F-4D97-AF65-F5344CB8AC3E}">
        <p14:creationId xmlns:p14="http://schemas.microsoft.com/office/powerpoint/2010/main" val="184288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6054-F579-43B4-9631-B86166FE3DD3}"/>
              </a:ext>
            </a:extLst>
          </p:cNvPr>
          <p:cNvSpPr>
            <a:spLocks noGrp="1"/>
          </p:cNvSpPr>
          <p:nvPr>
            <p:ph type="title"/>
          </p:nvPr>
        </p:nvSpPr>
        <p:spPr/>
        <p:txBody>
          <a:bodyPr/>
          <a:lstStyle/>
          <a:p>
            <a:r>
              <a:rPr lang="en-US" dirty="0"/>
              <a:t>UCG b) Basic Forecasting Methods &amp; </a:t>
            </a:r>
            <a:br>
              <a:rPr lang="en-US" dirty="0"/>
            </a:br>
            <a:r>
              <a:rPr lang="en-US" dirty="0"/>
              <a:t>OLS Regression</a:t>
            </a:r>
          </a:p>
        </p:txBody>
      </p:sp>
      <p:sp>
        <p:nvSpPr>
          <p:cNvPr id="3" name="Content Placeholder 2">
            <a:extLst>
              <a:ext uri="{FF2B5EF4-FFF2-40B4-BE49-F238E27FC236}">
                <a16:creationId xmlns:a16="http://schemas.microsoft.com/office/drawing/2014/main" id="{52FEDD97-5851-4AE2-9CCC-C9110C0588C8}"/>
              </a:ext>
            </a:extLst>
          </p:cNvPr>
          <p:cNvSpPr>
            <a:spLocks noGrp="1"/>
          </p:cNvSpPr>
          <p:nvPr>
            <p:ph idx="1"/>
          </p:nvPr>
        </p:nvSpPr>
        <p:spPr>
          <a:xfrm>
            <a:off x="415300" y="2104372"/>
            <a:ext cx="4144174" cy="4446739"/>
          </a:xfrm>
        </p:spPr>
        <p:txBody>
          <a:bodyPr>
            <a:normAutofit/>
          </a:bodyPr>
          <a:lstStyle/>
          <a:p>
            <a:r>
              <a:rPr lang="en-US" sz="2400" dirty="0"/>
              <a:t>Seasonal Naïve (Blue)</a:t>
            </a:r>
          </a:p>
          <a:p>
            <a:pPr lvl="1">
              <a:buFont typeface="Wingdings" panose="05000000000000000000" pitchFamily="2" charset="2"/>
              <a:buChar char="§"/>
            </a:pPr>
            <a:r>
              <a:rPr lang="en-US" sz="2200" dirty="0"/>
              <a:t>By Forecast Accuracy &amp; Residuals</a:t>
            </a:r>
          </a:p>
          <a:p>
            <a:pPr lvl="1">
              <a:buFont typeface="Wingdings" panose="05000000000000000000" pitchFamily="2" charset="2"/>
              <a:buChar char="§"/>
            </a:pPr>
            <a:endParaRPr lang="en-US" sz="2200" dirty="0"/>
          </a:p>
          <a:p>
            <a:pPr lvl="1">
              <a:buFont typeface="Wingdings" panose="05000000000000000000" pitchFamily="2" charset="2"/>
              <a:buChar char="§"/>
            </a:pPr>
            <a:endParaRPr lang="en-US" sz="2200" dirty="0"/>
          </a:p>
          <a:p>
            <a:r>
              <a:rPr lang="en-US" sz="2400" dirty="0"/>
              <a:t>Quadratic Time Trend OLS (Green)</a:t>
            </a:r>
          </a:p>
          <a:p>
            <a:pPr lvl="1">
              <a:buFont typeface="Wingdings" panose="05000000000000000000" pitchFamily="2" charset="2"/>
              <a:buChar char="§"/>
            </a:pPr>
            <a:r>
              <a:rPr lang="en-US" sz="2200" dirty="0"/>
              <a:t>By Forecast Accuracy &amp; Residuals</a:t>
            </a:r>
          </a:p>
          <a:p>
            <a:pPr marL="457200" lvl="1" indent="0">
              <a:buNone/>
            </a:pPr>
            <a:endParaRPr lang="en-US" sz="2200" dirty="0"/>
          </a:p>
        </p:txBody>
      </p:sp>
      <p:pic>
        <p:nvPicPr>
          <p:cNvPr id="4" name="Picture">
            <a:extLst>
              <a:ext uri="{FF2B5EF4-FFF2-40B4-BE49-F238E27FC236}">
                <a16:creationId xmlns:a16="http://schemas.microsoft.com/office/drawing/2014/main" id="{65A7B856-C2B8-443B-837F-AB1C6B904FF5}"/>
              </a:ext>
            </a:extLst>
          </p:cNvPr>
          <p:cNvPicPr>
            <a:picLocks noChangeAspect="1"/>
          </p:cNvPicPr>
          <p:nvPr/>
        </p:nvPicPr>
        <p:blipFill>
          <a:blip r:embed="rId3"/>
          <a:stretch>
            <a:fillRect/>
          </a:stretch>
        </p:blipFill>
        <p:spPr bwMode="auto">
          <a:xfrm>
            <a:off x="4605867" y="1269999"/>
            <a:ext cx="7369016" cy="2763381"/>
          </a:xfrm>
          <a:prstGeom prst="rect">
            <a:avLst/>
          </a:prstGeom>
          <a:noFill/>
          <a:ln w="9525">
            <a:noFill/>
            <a:headEnd/>
            <a:tailEnd/>
          </a:ln>
        </p:spPr>
      </p:pic>
      <p:pic>
        <p:nvPicPr>
          <p:cNvPr id="5" name="Picture">
            <a:extLst>
              <a:ext uri="{FF2B5EF4-FFF2-40B4-BE49-F238E27FC236}">
                <a16:creationId xmlns:a16="http://schemas.microsoft.com/office/drawing/2014/main" id="{2C143B06-ACAF-4490-972F-7B6ACFCD405A}"/>
              </a:ext>
            </a:extLst>
          </p:cNvPr>
          <p:cNvPicPr>
            <a:picLocks noChangeAspect="1"/>
          </p:cNvPicPr>
          <p:nvPr/>
        </p:nvPicPr>
        <p:blipFill>
          <a:blip r:embed="rId4"/>
          <a:stretch>
            <a:fillRect/>
          </a:stretch>
        </p:blipFill>
        <p:spPr bwMode="auto">
          <a:xfrm>
            <a:off x="4605868" y="4033380"/>
            <a:ext cx="7369016" cy="2763381"/>
          </a:xfrm>
          <a:prstGeom prst="rect">
            <a:avLst/>
          </a:prstGeom>
          <a:noFill/>
          <a:ln w="9525">
            <a:noFill/>
            <a:headEnd/>
            <a:tailEnd/>
          </a:ln>
        </p:spPr>
      </p:pic>
    </p:spTree>
    <p:extLst>
      <p:ext uri="{BB962C8B-B14F-4D97-AF65-F5344CB8AC3E}">
        <p14:creationId xmlns:p14="http://schemas.microsoft.com/office/powerpoint/2010/main" val="303564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FF21-BFFC-4E40-A7E9-879301F695AA}"/>
              </a:ext>
            </a:extLst>
          </p:cNvPr>
          <p:cNvSpPr>
            <a:spLocks noGrp="1"/>
          </p:cNvSpPr>
          <p:nvPr>
            <p:ph type="title"/>
          </p:nvPr>
        </p:nvSpPr>
        <p:spPr/>
        <p:txBody>
          <a:bodyPr/>
          <a:lstStyle/>
          <a:p>
            <a:r>
              <a:rPr lang="en-US" dirty="0"/>
              <a:t>UCG c) STL Decomposition</a:t>
            </a:r>
          </a:p>
        </p:txBody>
      </p:sp>
      <p:sp>
        <p:nvSpPr>
          <p:cNvPr id="3" name="Content Placeholder 2">
            <a:extLst>
              <a:ext uri="{FF2B5EF4-FFF2-40B4-BE49-F238E27FC236}">
                <a16:creationId xmlns:a16="http://schemas.microsoft.com/office/drawing/2014/main" id="{A3BB5C9D-F642-4595-B8BE-A03A156FFC7D}"/>
              </a:ext>
            </a:extLst>
          </p:cNvPr>
          <p:cNvSpPr>
            <a:spLocks noGrp="1"/>
          </p:cNvSpPr>
          <p:nvPr>
            <p:ph idx="1"/>
          </p:nvPr>
        </p:nvSpPr>
        <p:spPr>
          <a:xfrm>
            <a:off x="677334" y="2060532"/>
            <a:ext cx="4915537" cy="1483738"/>
          </a:xfrm>
        </p:spPr>
        <p:txBody>
          <a:bodyPr>
            <a:normAutofit/>
          </a:bodyPr>
          <a:lstStyle/>
          <a:p>
            <a:r>
              <a:rPr lang="en-US" sz="2400" dirty="0"/>
              <a:t>Default Time Trend Smoother</a:t>
            </a:r>
          </a:p>
          <a:p>
            <a:r>
              <a:rPr lang="en-US" sz="2400" dirty="0"/>
              <a:t>Seasonal Trend Smoother = 19</a:t>
            </a:r>
          </a:p>
          <a:p>
            <a:pPr lvl="1">
              <a:buFont typeface="Wingdings" panose="05000000000000000000" pitchFamily="2" charset="2"/>
              <a:buChar char="§"/>
            </a:pPr>
            <a:r>
              <a:rPr lang="en-US" sz="2000" dirty="0"/>
              <a:t>239 pts -&gt; 19-20 consecutive years</a:t>
            </a:r>
          </a:p>
        </p:txBody>
      </p:sp>
      <p:pic>
        <p:nvPicPr>
          <p:cNvPr id="4" name="Picture">
            <a:extLst>
              <a:ext uri="{FF2B5EF4-FFF2-40B4-BE49-F238E27FC236}">
                <a16:creationId xmlns:a16="http://schemas.microsoft.com/office/drawing/2014/main" id="{7B4A03A2-F814-41AF-9EE8-6544FBAC612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044351" y="1163720"/>
            <a:ext cx="2004060" cy="1402080"/>
          </a:xfrm>
          <a:prstGeom prst="rect">
            <a:avLst/>
          </a:prstGeom>
          <a:noFill/>
          <a:ln w="9525">
            <a:noFill/>
            <a:headEnd/>
            <a:tailEnd/>
          </a:ln>
        </p:spPr>
      </p:pic>
      <p:pic>
        <p:nvPicPr>
          <p:cNvPr id="5" name="Picture">
            <a:extLst>
              <a:ext uri="{FF2B5EF4-FFF2-40B4-BE49-F238E27FC236}">
                <a16:creationId xmlns:a16="http://schemas.microsoft.com/office/drawing/2014/main" id="{02774DA4-5985-4DF3-B791-444129A4912C}"/>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8012216" y="1156100"/>
            <a:ext cx="2007870" cy="1421130"/>
          </a:xfrm>
          <a:prstGeom prst="rect">
            <a:avLst/>
          </a:prstGeom>
          <a:noFill/>
          <a:ln w="9525">
            <a:noFill/>
            <a:headEnd/>
            <a:tailEnd/>
          </a:ln>
        </p:spPr>
      </p:pic>
      <p:pic>
        <p:nvPicPr>
          <p:cNvPr id="6" name="Picture">
            <a:extLst>
              <a:ext uri="{FF2B5EF4-FFF2-40B4-BE49-F238E27FC236}">
                <a16:creationId xmlns:a16="http://schemas.microsoft.com/office/drawing/2014/main" id="{FED13D68-BFBE-4294-9BA3-3461AA32C0B8}"/>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9949601" y="1152290"/>
            <a:ext cx="2035175" cy="1443990"/>
          </a:xfrm>
          <a:prstGeom prst="rect">
            <a:avLst/>
          </a:prstGeom>
          <a:noFill/>
          <a:ln w="9525">
            <a:noFill/>
            <a:headEnd/>
            <a:tailEnd/>
          </a:ln>
        </p:spPr>
      </p:pic>
      <p:pic>
        <p:nvPicPr>
          <p:cNvPr id="7" name="Picture">
            <a:extLst>
              <a:ext uri="{FF2B5EF4-FFF2-40B4-BE49-F238E27FC236}">
                <a16:creationId xmlns:a16="http://schemas.microsoft.com/office/drawing/2014/main" id="{F880749D-4B81-4B87-A1CF-1A17D055CB22}"/>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6044351" y="2589295"/>
            <a:ext cx="2003425" cy="1283970"/>
          </a:xfrm>
          <a:prstGeom prst="rect">
            <a:avLst/>
          </a:prstGeom>
          <a:noFill/>
          <a:ln w="9525">
            <a:noFill/>
            <a:headEnd/>
            <a:tailEnd/>
          </a:ln>
        </p:spPr>
      </p:pic>
      <p:pic>
        <p:nvPicPr>
          <p:cNvPr id="8" name="Picture">
            <a:extLst>
              <a:ext uri="{FF2B5EF4-FFF2-40B4-BE49-F238E27FC236}">
                <a16:creationId xmlns:a16="http://schemas.microsoft.com/office/drawing/2014/main" id="{5C5B3A98-C89C-45C0-AFEA-7357C087C3AA}"/>
              </a:ext>
            </a:extLst>
          </p:cNvPr>
          <p:cNvPicPr/>
          <p:nvPr/>
        </p:nvPicPr>
        <p:blipFill>
          <a:blip r:embed="rId7" cstate="print">
            <a:extLst>
              <a:ext uri="{28A0092B-C50C-407E-A947-70E740481C1C}">
                <a14:useLocalDpi xmlns:a14="http://schemas.microsoft.com/office/drawing/2010/main" val="0"/>
              </a:ext>
            </a:extLst>
          </a:blip>
          <a:stretch>
            <a:fillRect/>
          </a:stretch>
        </p:blipFill>
        <p:spPr bwMode="auto">
          <a:xfrm>
            <a:off x="8012216" y="2574690"/>
            <a:ext cx="2007870" cy="1295400"/>
          </a:xfrm>
          <a:prstGeom prst="rect">
            <a:avLst/>
          </a:prstGeom>
          <a:noFill/>
          <a:ln w="9525">
            <a:noFill/>
            <a:headEnd/>
            <a:tailEnd/>
          </a:ln>
        </p:spPr>
      </p:pic>
      <p:pic>
        <p:nvPicPr>
          <p:cNvPr id="9" name="Picture">
            <a:extLst>
              <a:ext uri="{FF2B5EF4-FFF2-40B4-BE49-F238E27FC236}">
                <a16:creationId xmlns:a16="http://schemas.microsoft.com/office/drawing/2014/main" id="{0BD57FED-D63B-4451-B0DC-56DAF6890913}"/>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9949601" y="2574690"/>
            <a:ext cx="2035175" cy="1291590"/>
          </a:xfrm>
          <a:prstGeom prst="rect">
            <a:avLst/>
          </a:prstGeom>
          <a:noFill/>
          <a:ln w="9525">
            <a:noFill/>
            <a:headEnd/>
            <a:tailEnd/>
          </a:ln>
        </p:spPr>
      </p:pic>
      <p:pic>
        <p:nvPicPr>
          <p:cNvPr id="10" name="Picture">
            <a:extLst>
              <a:ext uri="{FF2B5EF4-FFF2-40B4-BE49-F238E27FC236}">
                <a16:creationId xmlns:a16="http://schemas.microsoft.com/office/drawing/2014/main" id="{FA674823-4529-4E48-9BD3-3E2729FBA454}"/>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6044351" y="3931685"/>
            <a:ext cx="2003425" cy="1379220"/>
          </a:xfrm>
          <a:prstGeom prst="rect">
            <a:avLst/>
          </a:prstGeom>
          <a:noFill/>
          <a:ln w="9525">
            <a:noFill/>
            <a:headEnd/>
            <a:tailEnd/>
          </a:ln>
        </p:spPr>
      </p:pic>
      <p:pic>
        <p:nvPicPr>
          <p:cNvPr id="11" name="Picture">
            <a:extLst>
              <a:ext uri="{FF2B5EF4-FFF2-40B4-BE49-F238E27FC236}">
                <a16:creationId xmlns:a16="http://schemas.microsoft.com/office/drawing/2014/main" id="{73E7C08F-9B19-42C0-A747-2E54C2FDE143}"/>
              </a:ext>
            </a:extLst>
          </p:cNvPr>
          <p:cNvPicPr/>
          <p:nvPr/>
        </p:nvPicPr>
        <p:blipFill>
          <a:blip r:embed="rId10" cstate="print">
            <a:extLst>
              <a:ext uri="{28A0092B-C50C-407E-A947-70E740481C1C}">
                <a14:useLocalDpi xmlns:a14="http://schemas.microsoft.com/office/drawing/2010/main" val="0"/>
              </a:ext>
            </a:extLst>
          </a:blip>
          <a:stretch>
            <a:fillRect/>
          </a:stretch>
        </p:blipFill>
        <p:spPr bwMode="auto">
          <a:xfrm>
            <a:off x="8012216" y="3899300"/>
            <a:ext cx="2007870" cy="1398270"/>
          </a:xfrm>
          <a:prstGeom prst="rect">
            <a:avLst/>
          </a:prstGeom>
          <a:noFill/>
          <a:ln w="9525">
            <a:noFill/>
            <a:headEnd/>
            <a:tailEnd/>
          </a:ln>
        </p:spPr>
      </p:pic>
      <p:pic>
        <p:nvPicPr>
          <p:cNvPr id="12" name="Picture">
            <a:extLst>
              <a:ext uri="{FF2B5EF4-FFF2-40B4-BE49-F238E27FC236}">
                <a16:creationId xmlns:a16="http://schemas.microsoft.com/office/drawing/2014/main" id="{AABA45CE-2C2B-40C6-8B12-3B3683649636}"/>
              </a:ext>
            </a:extLst>
          </p:cNvPr>
          <p:cNvPicPr/>
          <p:nvPr/>
        </p:nvPicPr>
        <p:blipFill>
          <a:blip r:embed="rId11" cstate="print">
            <a:extLst>
              <a:ext uri="{28A0092B-C50C-407E-A947-70E740481C1C}">
                <a14:useLocalDpi xmlns:a14="http://schemas.microsoft.com/office/drawing/2010/main" val="0"/>
              </a:ext>
            </a:extLst>
          </a:blip>
          <a:stretch>
            <a:fillRect/>
          </a:stretch>
        </p:blipFill>
        <p:spPr bwMode="auto">
          <a:xfrm>
            <a:off x="9949601" y="3880250"/>
            <a:ext cx="2035175" cy="1440180"/>
          </a:xfrm>
          <a:prstGeom prst="rect">
            <a:avLst/>
          </a:prstGeom>
          <a:noFill/>
          <a:ln w="9525">
            <a:noFill/>
            <a:headEnd/>
            <a:tailEnd/>
          </a:ln>
        </p:spPr>
      </p:pic>
      <p:pic>
        <p:nvPicPr>
          <p:cNvPr id="13" name="Picture">
            <a:extLst>
              <a:ext uri="{FF2B5EF4-FFF2-40B4-BE49-F238E27FC236}">
                <a16:creationId xmlns:a16="http://schemas.microsoft.com/office/drawing/2014/main" id="{4BC0E602-B7DA-4D06-BD20-8E6426B08D24}"/>
              </a:ext>
            </a:extLst>
          </p:cNvPr>
          <p:cNvPicPr/>
          <p:nvPr/>
        </p:nvPicPr>
        <p:blipFill>
          <a:blip r:embed="rId12" cstate="print">
            <a:extLst>
              <a:ext uri="{28A0092B-C50C-407E-A947-70E740481C1C}">
                <a14:useLocalDpi xmlns:a14="http://schemas.microsoft.com/office/drawing/2010/main" val="0"/>
              </a:ext>
            </a:extLst>
          </a:blip>
          <a:stretch>
            <a:fillRect/>
          </a:stretch>
        </p:blipFill>
        <p:spPr bwMode="auto">
          <a:xfrm>
            <a:off x="6044351" y="5297570"/>
            <a:ext cx="1996440" cy="1402080"/>
          </a:xfrm>
          <a:prstGeom prst="rect">
            <a:avLst/>
          </a:prstGeom>
          <a:noFill/>
          <a:ln w="9525">
            <a:noFill/>
            <a:headEnd/>
            <a:tailEnd/>
          </a:ln>
        </p:spPr>
      </p:pic>
      <p:pic>
        <p:nvPicPr>
          <p:cNvPr id="14" name="Picture">
            <a:extLst>
              <a:ext uri="{FF2B5EF4-FFF2-40B4-BE49-F238E27FC236}">
                <a16:creationId xmlns:a16="http://schemas.microsoft.com/office/drawing/2014/main" id="{1DBCD811-163D-4CA4-9062-84CD52B22391}"/>
              </a:ext>
            </a:extLst>
          </p:cNvPr>
          <p:cNvPicPr/>
          <p:nvPr/>
        </p:nvPicPr>
        <p:blipFill>
          <a:blip r:embed="rId13" cstate="print">
            <a:extLst>
              <a:ext uri="{28A0092B-C50C-407E-A947-70E740481C1C}">
                <a14:useLocalDpi xmlns:a14="http://schemas.microsoft.com/office/drawing/2010/main" val="0"/>
              </a:ext>
            </a:extLst>
          </a:blip>
          <a:stretch>
            <a:fillRect/>
          </a:stretch>
        </p:blipFill>
        <p:spPr bwMode="auto">
          <a:xfrm>
            <a:off x="8082701" y="5331860"/>
            <a:ext cx="1908810" cy="1394460"/>
          </a:xfrm>
          <a:prstGeom prst="rect">
            <a:avLst/>
          </a:prstGeom>
          <a:noFill/>
          <a:ln w="9525">
            <a:noFill/>
            <a:headEnd/>
            <a:tailEnd/>
          </a:ln>
        </p:spPr>
      </p:pic>
      <p:pic>
        <p:nvPicPr>
          <p:cNvPr id="15" name="Picture">
            <a:extLst>
              <a:ext uri="{FF2B5EF4-FFF2-40B4-BE49-F238E27FC236}">
                <a16:creationId xmlns:a16="http://schemas.microsoft.com/office/drawing/2014/main" id="{21ABCD2F-9CEB-4034-BF08-C2AB667AD3B8}"/>
              </a:ext>
            </a:extLst>
          </p:cNvPr>
          <p:cNvPicPr/>
          <p:nvPr/>
        </p:nvPicPr>
        <p:blipFill>
          <a:blip r:embed="rId14" cstate="print">
            <a:extLst>
              <a:ext uri="{28A0092B-C50C-407E-A947-70E740481C1C}">
                <a14:useLocalDpi xmlns:a14="http://schemas.microsoft.com/office/drawing/2010/main" val="0"/>
              </a:ext>
            </a:extLst>
          </a:blip>
          <a:stretch>
            <a:fillRect/>
          </a:stretch>
        </p:blipFill>
        <p:spPr bwMode="auto">
          <a:xfrm>
            <a:off x="10056281" y="5301380"/>
            <a:ext cx="1908810" cy="1443990"/>
          </a:xfrm>
          <a:prstGeom prst="rect">
            <a:avLst/>
          </a:prstGeom>
          <a:noFill/>
          <a:ln w="9525">
            <a:noFill/>
            <a:headEnd/>
            <a:tailEnd/>
          </a:ln>
        </p:spPr>
      </p:pic>
      <p:pic>
        <p:nvPicPr>
          <p:cNvPr id="28" name="Picture 27">
            <a:extLst>
              <a:ext uri="{FF2B5EF4-FFF2-40B4-BE49-F238E27FC236}">
                <a16:creationId xmlns:a16="http://schemas.microsoft.com/office/drawing/2014/main" id="{6FFD51EB-4AC8-476E-A429-A8AC10BD2466}"/>
              </a:ext>
            </a:extLst>
          </p:cNvPr>
          <p:cNvPicPr>
            <a:picLocks noChangeAspect="1"/>
          </p:cNvPicPr>
          <p:nvPr/>
        </p:nvPicPr>
        <p:blipFill>
          <a:blip r:embed="rId15"/>
          <a:stretch>
            <a:fillRect/>
          </a:stretch>
        </p:blipFill>
        <p:spPr>
          <a:xfrm>
            <a:off x="235306" y="3827512"/>
            <a:ext cx="5744275" cy="2872138"/>
          </a:xfrm>
          <a:prstGeom prst="rect">
            <a:avLst/>
          </a:prstGeom>
        </p:spPr>
      </p:pic>
    </p:spTree>
    <p:extLst>
      <p:ext uri="{BB962C8B-B14F-4D97-AF65-F5344CB8AC3E}">
        <p14:creationId xmlns:p14="http://schemas.microsoft.com/office/powerpoint/2010/main" val="231457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6054-F579-43B4-9631-B86166FE3DD3}"/>
              </a:ext>
            </a:extLst>
          </p:cNvPr>
          <p:cNvSpPr>
            <a:spLocks noGrp="1"/>
          </p:cNvSpPr>
          <p:nvPr>
            <p:ph type="title"/>
          </p:nvPr>
        </p:nvSpPr>
        <p:spPr>
          <a:xfrm>
            <a:off x="677334" y="609600"/>
            <a:ext cx="8596668" cy="660399"/>
          </a:xfrm>
        </p:spPr>
        <p:txBody>
          <a:bodyPr/>
          <a:lstStyle/>
          <a:p>
            <a:r>
              <a:rPr lang="en-US" dirty="0"/>
              <a:t>UCG d) Exponential Smoothing</a:t>
            </a:r>
          </a:p>
        </p:txBody>
      </p:sp>
      <p:sp>
        <p:nvSpPr>
          <p:cNvPr id="3" name="Content Placeholder 2">
            <a:extLst>
              <a:ext uri="{FF2B5EF4-FFF2-40B4-BE49-F238E27FC236}">
                <a16:creationId xmlns:a16="http://schemas.microsoft.com/office/drawing/2014/main" id="{52FEDD97-5851-4AE2-9CCC-C9110C0588C8}"/>
              </a:ext>
            </a:extLst>
          </p:cNvPr>
          <p:cNvSpPr>
            <a:spLocks noGrp="1"/>
          </p:cNvSpPr>
          <p:nvPr>
            <p:ph idx="1"/>
          </p:nvPr>
        </p:nvSpPr>
        <p:spPr>
          <a:xfrm>
            <a:off x="677334" y="4907071"/>
            <a:ext cx="9229741" cy="1108553"/>
          </a:xfrm>
        </p:spPr>
        <p:txBody>
          <a:bodyPr>
            <a:normAutofit/>
          </a:bodyPr>
          <a:lstStyle/>
          <a:p>
            <a:r>
              <a:rPr lang="en-US" sz="2400" dirty="0"/>
              <a:t>Holt-Winters’ Additive Seasonality with Damped Trend (Green)</a:t>
            </a:r>
          </a:p>
          <a:p>
            <a:pPr lvl="1">
              <a:buFont typeface="Wingdings" panose="05000000000000000000" pitchFamily="2" charset="2"/>
              <a:buChar char="§"/>
            </a:pPr>
            <a:r>
              <a:rPr lang="en-US" sz="2200" dirty="0"/>
              <a:t>By Forecast Accuracy &amp; Residuals</a:t>
            </a:r>
          </a:p>
          <a:p>
            <a:pPr marL="457200" lvl="1" indent="0">
              <a:buNone/>
            </a:pPr>
            <a:endParaRPr lang="en-US" sz="2200" dirty="0"/>
          </a:p>
        </p:txBody>
      </p:sp>
      <p:pic>
        <p:nvPicPr>
          <p:cNvPr id="4" name="Picture">
            <a:extLst>
              <a:ext uri="{FF2B5EF4-FFF2-40B4-BE49-F238E27FC236}">
                <a16:creationId xmlns:a16="http://schemas.microsoft.com/office/drawing/2014/main" id="{65A7B856-C2B8-443B-837F-AB1C6B904FF5}"/>
              </a:ext>
            </a:extLst>
          </p:cNvPr>
          <p:cNvPicPr>
            <a:picLocks noChangeAspect="1"/>
          </p:cNvPicPr>
          <p:nvPr/>
        </p:nvPicPr>
        <p:blipFill>
          <a:blip r:embed="rId3"/>
          <a:stretch>
            <a:fillRect/>
          </a:stretch>
        </p:blipFill>
        <p:spPr bwMode="auto">
          <a:xfrm>
            <a:off x="677334" y="1839934"/>
            <a:ext cx="7369016" cy="2763381"/>
          </a:xfrm>
          <a:prstGeom prst="rect">
            <a:avLst/>
          </a:prstGeom>
          <a:noFill/>
          <a:ln w="9525">
            <a:noFill/>
            <a:headEnd/>
            <a:tailEnd/>
          </a:ln>
        </p:spPr>
      </p:pic>
    </p:spTree>
    <p:extLst>
      <p:ext uri="{BB962C8B-B14F-4D97-AF65-F5344CB8AC3E}">
        <p14:creationId xmlns:p14="http://schemas.microsoft.com/office/powerpoint/2010/main" val="429354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F811-271E-45AE-B514-2DB5867F12DF}"/>
              </a:ext>
            </a:extLst>
          </p:cNvPr>
          <p:cNvSpPr>
            <a:spLocks noGrp="1"/>
          </p:cNvSpPr>
          <p:nvPr>
            <p:ph type="title"/>
          </p:nvPr>
        </p:nvSpPr>
        <p:spPr/>
        <p:txBody>
          <a:bodyPr>
            <a:normAutofit/>
          </a:bodyPr>
          <a:lstStyle/>
          <a:p>
            <a:r>
              <a:rPr lang="en-US" dirty="0"/>
              <a:t>UCG Comparisons, Conclusion, and Final Remarks</a:t>
            </a:r>
          </a:p>
        </p:txBody>
      </p:sp>
      <p:sp>
        <p:nvSpPr>
          <p:cNvPr id="8" name="Content Placeholder 7">
            <a:extLst>
              <a:ext uri="{FF2B5EF4-FFF2-40B4-BE49-F238E27FC236}">
                <a16:creationId xmlns:a16="http://schemas.microsoft.com/office/drawing/2014/main" id="{EE032578-C32A-4F33-B7AD-B4E32F40AABF}"/>
              </a:ext>
            </a:extLst>
          </p:cNvPr>
          <p:cNvSpPr>
            <a:spLocks noGrp="1"/>
          </p:cNvSpPr>
          <p:nvPr>
            <p:ph sz="half" idx="1"/>
          </p:nvPr>
        </p:nvSpPr>
        <p:spPr>
          <a:xfrm>
            <a:off x="677334" y="4523030"/>
            <a:ext cx="5742255" cy="1991789"/>
          </a:xfrm>
        </p:spPr>
        <p:txBody>
          <a:bodyPr/>
          <a:lstStyle/>
          <a:p>
            <a:r>
              <a:rPr lang="en-US" dirty="0"/>
              <a:t>Quadratic OLS: harsh decreasing trend</a:t>
            </a:r>
          </a:p>
          <a:p>
            <a:r>
              <a:rPr lang="en-US" dirty="0"/>
              <a:t>Seasonal Naïve: flat trend</a:t>
            </a:r>
          </a:p>
          <a:p>
            <a:r>
              <a:rPr lang="en-US" b="1" dirty="0"/>
              <a:t>HW Add/Damp: </a:t>
            </a:r>
            <a:r>
              <a:rPr lang="en-US" dirty="0"/>
              <a:t>slightly decreasing trend with </a:t>
            </a:r>
            <a:r>
              <a:rPr lang="en-US" u="sng" dirty="0"/>
              <a:t>constant</a:t>
            </a:r>
            <a:r>
              <a:rPr lang="en-US" dirty="0"/>
              <a:t> seasonality (Orange)</a:t>
            </a:r>
          </a:p>
          <a:p>
            <a:r>
              <a:rPr lang="en-US" dirty="0"/>
              <a:t>STL w/ ETS: flat trend</a:t>
            </a:r>
          </a:p>
        </p:txBody>
      </p:sp>
      <p:sp>
        <p:nvSpPr>
          <p:cNvPr id="9" name="Content Placeholder 8">
            <a:extLst>
              <a:ext uri="{FF2B5EF4-FFF2-40B4-BE49-F238E27FC236}">
                <a16:creationId xmlns:a16="http://schemas.microsoft.com/office/drawing/2014/main" id="{435FB3B6-A1A2-49F5-B25C-672D0CC840DE}"/>
              </a:ext>
            </a:extLst>
          </p:cNvPr>
          <p:cNvSpPr>
            <a:spLocks noGrp="1"/>
          </p:cNvSpPr>
          <p:nvPr>
            <p:ph sz="half" idx="2"/>
          </p:nvPr>
        </p:nvSpPr>
        <p:spPr>
          <a:xfrm>
            <a:off x="6096000" y="4523030"/>
            <a:ext cx="4363233" cy="1791373"/>
          </a:xfrm>
        </p:spPr>
        <p:txBody>
          <a:bodyPr>
            <a:normAutofit/>
          </a:bodyPr>
          <a:lstStyle/>
          <a:p>
            <a:r>
              <a:rPr lang="en-US" sz="2000" dirty="0"/>
              <a:t>Many fail to identify time trend</a:t>
            </a:r>
          </a:p>
          <a:p>
            <a:pPr lvl="1">
              <a:buFont typeface="Wingdings" panose="05000000000000000000" pitchFamily="2" charset="2"/>
              <a:buChar char="§"/>
            </a:pPr>
            <a:r>
              <a:rPr lang="en-US" sz="1800" dirty="0"/>
              <a:t>Stagnant recent time trend</a:t>
            </a:r>
          </a:p>
        </p:txBody>
      </p:sp>
      <p:pic>
        <p:nvPicPr>
          <p:cNvPr id="10" name="Picture 9">
            <a:extLst>
              <a:ext uri="{FF2B5EF4-FFF2-40B4-BE49-F238E27FC236}">
                <a16:creationId xmlns:a16="http://schemas.microsoft.com/office/drawing/2014/main" id="{D4205D90-98BA-411D-8296-7096653E08CC}"/>
              </a:ext>
            </a:extLst>
          </p:cNvPr>
          <p:cNvPicPr>
            <a:picLocks noChangeAspect="1"/>
          </p:cNvPicPr>
          <p:nvPr/>
        </p:nvPicPr>
        <p:blipFill rotWithShape="1">
          <a:blip r:embed="rId3"/>
          <a:srcRect r="18986"/>
          <a:stretch/>
        </p:blipFill>
        <p:spPr>
          <a:xfrm>
            <a:off x="309496" y="1930400"/>
            <a:ext cx="5148199" cy="2383032"/>
          </a:xfrm>
          <a:prstGeom prst="rect">
            <a:avLst/>
          </a:prstGeom>
        </p:spPr>
      </p:pic>
      <p:pic>
        <p:nvPicPr>
          <p:cNvPr id="11" name="Picture 10">
            <a:extLst>
              <a:ext uri="{FF2B5EF4-FFF2-40B4-BE49-F238E27FC236}">
                <a16:creationId xmlns:a16="http://schemas.microsoft.com/office/drawing/2014/main" id="{D7B3CF28-24A5-4A4F-A4C6-6251FB485F4C}"/>
              </a:ext>
            </a:extLst>
          </p:cNvPr>
          <p:cNvPicPr>
            <a:picLocks noChangeAspect="1"/>
          </p:cNvPicPr>
          <p:nvPr/>
        </p:nvPicPr>
        <p:blipFill rotWithShape="1">
          <a:blip r:embed="rId4"/>
          <a:srcRect l="2857"/>
          <a:stretch/>
        </p:blipFill>
        <p:spPr>
          <a:xfrm>
            <a:off x="5457695" y="1930400"/>
            <a:ext cx="6173155" cy="2383032"/>
          </a:xfrm>
          <a:prstGeom prst="rect">
            <a:avLst/>
          </a:prstGeom>
        </p:spPr>
      </p:pic>
    </p:spTree>
    <p:extLst>
      <p:ext uri="{BB962C8B-B14F-4D97-AF65-F5344CB8AC3E}">
        <p14:creationId xmlns:p14="http://schemas.microsoft.com/office/powerpoint/2010/main" val="16265108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TotalTime>
  <Words>1433</Words>
  <Application>Microsoft Office PowerPoint</Application>
  <PresentationFormat>Widescreen</PresentationFormat>
  <Paragraphs>136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Trebuchet MS</vt:lpstr>
      <vt:lpstr>Wingdings</vt:lpstr>
      <vt:lpstr>Wingdings 3</vt:lpstr>
      <vt:lpstr>Facet</vt:lpstr>
      <vt:lpstr>Exploring Forecasting Methods for  College Graduates Unemployment Rate &amp; Personal Saving Rate</vt:lpstr>
      <vt:lpstr>Contents</vt:lpstr>
      <vt:lpstr>College Graduates Unemployment Rate (UCG)</vt:lpstr>
      <vt:lpstr>UCG a) Preliminary Graphs and Analysis</vt:lpstr>
      <vt:lpstr>UCG a) cont. Transformation</vt:lpstr>
      <vt:lpstr>UCG b) Basic Forecasting Methods &amp;  OLS Regression</vt:lpstr>
      <vt:lpstr>UCG c) STL Decomposition</vt:lpstr>
      <vt:lpstr>UCG d) Exponential Smoothing</vt:lpstr>
      <vt:lpstr>UCG Comparisons, Conclusion, and Final Remarks</vt:lpstr>
      <vt:lpstr>Personal Saving Rate (PSR)</vt:lpstr>
      <vt:lpstr>PSR a) Preliminary Graphs and Analysis</vt:lpstr>
      <vt:lpstr>PSR a) cont. Transformation</vt:lpstr>
      <vt:lpstr>UCG b) Basic Forecasting Methods &amp;  Exponential Smoothing</vt:lpstr>
      <vt:lpstr>PSR Comparisons, Conclusion, and 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Forecasting Methods for  College Graduate Unemployment Rate &amp; Personal Saving Rate</dc:title>
  <dc:creator>Lee, Claude K</dc:creator>
  <cp:lastModifiedBy>Lee, Claude K</cp:lastModifiedBy>
  <cp:revision>20</cp:revision>
  <dcterms:created xsi:type="dcterms:W3CDTF">2019-12-17T08:57:34Z</dcterms:created>
  <dcterms:modified xsi:type="dcterms:W3CDTF">2019-12-17T11:34:31Z</dcterms:modified>
</cp:coreProperties>
</file>