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EWINCKEL Nick" userId="0d1efa69-1167-4890-9df0-7d2636f7d138" providerId="ADAL" clId="{A7230131-F9EB-4886-BD36-36014703E866}"/>
    <pc:docChg chg="modSld">
      <pc:chgData name="HANEWINCKEL Nick" userId="0d1efa69-1167-4890-9df0-7d2636f7d138" providerId="ADAL" clId="{A7230131-F9EB-4886-BD36-36014703E866}" dt="2021-09-21T14:38:42.006" v="8" actId="20577"/>
      <pc:docMkLst>
        <pc:docMk/>
      </pc:docMkLst>
      <pc:sldChg chg="modSp mod">
        <pc:chgData name="HANEWINCKEL Nick" userId="0d1efa69-1167-4890-9df0-7d2636f7d138" providerId="ADAL" clId="{A7230131-F9EB-4886-BD36-36014703E866}" dt="2021-09-21T14:38:42.006" v="8" actId="20577"/>
        <pc:sldMkLst>
          <pc:docMk/>
          <pc:sldMk cId="1702534771" sldId="257"/>
        </pc:sldMkLst>
        <pc:spChg chg="mod">
          <ac:chgData name="HANEWINCKEL Nick" userId="0d1efa69-1167-4890-9df0-7d2636f7d138" providerId="ADAL" clId="{A7230131-F9EB-4886-BD36-36014703E866}" dt="2021-09-21T14:38:42.006" v="8" actId="20577"/>
          <ac:spMkLst>
            <pc:docMk/>
            <pc:sldMk cId="1702534771" sldId="257"/>
            <ac:spMk id="27" creationId="{37EE3500-06AA-4AAA-B72B-7313E6DBF3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" y="0"/>
            <a:ext cx="12182081" cy="6858000"/>
          </a:xfrm>
          <a:prstGeom prst="rect">
            <a:avLst/>
          </a:prstGeom>
        </p:spPr>
      </p:pic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40800" y="0"/>
            <a:ext cx="11472000" cy="58896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 algn="ctr">
              <a:buNone/>
              <a:defRPr sz="4267"/>
            </a:lvl1pPr>
          </a:lstStyle>
          <a:p>
            <a:r>
              <a:rPr lang="en-US" dirty="0"/>
              <a:t>Create your own cover page </a:t>
            </a:r>
            <a:endParaRPr lang="fr-FR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15" y="1872001"/>
            <a:ext cx="4992171" cy="6155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Event/Date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064000" y="3049212"/>
            <a:ext cx="8064000" cy="1149032"/>
          </a:xfrm>
        </p:spPr>
        <p:txBody>
          <a:bodyPr/>
          <a:lstStyle>
            <a:lvl1pPr marL="0" indent="0" algn="ctr">
              <a:buNone/>
              <a:defRPr sz="3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0" y="4984783"/>
            <a:ext cx="3840000" cy="6960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90" y="1604212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90" y="3653527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90" y="4032764"/>
            <a:ext cx="11507021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57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21" hasCustomPrompt="1"/>
          </p:nvPr>
        </p:nvSpPr>
        <p:spPr>
          <a:xfrm>
            <a:off x="34248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34248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23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4" hasCustomPrompt="1"/>
          </p:nvPr>
        </p:nvSpPr>
        <p:spPr>
          <a:xfrm>
            <a:off x="6152309" y="1604212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25" hasCustomPrompt="1"/>
          </p:nvPr>
        </p:nvSpPr>
        <p:spPr>
          <a:xfrm>
            <a:off x="6152309" y="3653527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52309" y="4032764"/>
            <a:ext cx="5697203" cy="198852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753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pic>
        <p:nvPicPr>
          <p:cNvPr id="6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3974400"/>
            <a:ext cx="12182791" cy="2006400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3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84104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/>
          </p:cNvSpPr>
          <p:nvPr/>
        </p:nvSpPr>
        <p:spPr>
          <a:xfrm>
            <a:off x="1" y="3974400"/>
            <a:ext cx="12192000" cy="2006400"/>
          </a:xfrm>
          <a:prstGeom prst="rect">
            <a:avLst/>
          </a:prstGeom>
          <a:solidFill>
            <a:srgbClr val="006B8D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2199248"/>
          </a:xfrm>
        </p:spPr>
        <p:txBody>
          <a:bodyPr tIns="0"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6" hasCustomPrompt="1"/>
          </p:nvPr>
        </p:nvSpPr>
        <p:spPr>
          <a:xfrm>
            <a:off x="1487489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7" hasCustomPrompt="1"/>
          </p:nvPr>
        </p:nvSpPr>
        <p:spPr>
          <a:xfrm>
            <a:off x="3792010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6576485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9264651" y="4065466"/>
            <a:ext cx="1823508" cy="1824269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>
              <a:buNone/>
              <a:defRPr sz="1333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4267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noProof="0" dirty="0"/>
              <a:t>Text</a:t>
            </a:r>
            <a:r>
              <a:rPr lang="fr-FR" dirty="0"/>
              <a:t> 2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34176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96712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926-B556-4875-8630-5FACEA4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E4E2-C572-47A2-8441-4149321F9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2865-E4A7-4712-B6F1-84BA217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92B5-1404-447E-B44F-C074B400AC1C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5D7D-7CB8-446E-9FD6-DC5A6D08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FFD3-5C75-40CD-A295-B2D2C3F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4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" y="6096"/>
            <a:ext cx="12176801" cy="6851904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25"/>
          <p:cNvSpPr>
            <a:spLocks noGrp="1"/>
          </p:cNvSpPr>
          <p:nvPr>
            <p:ph type="body" sz="quarter" idx="27" hasCustomPrompt="1"/>
          </p:nvPr>
        </p:nvSpPr>
        <p:spPr>
          <a:xfrm>
            <a:off x="2735628" y="1433895"/>
            <a:ext cx="5774265" cy="458935"/>
          </a:xfrm>
        </p:spPr>
        <p:txBody>
          <a:bodyPr/>
          <a:lstStyle>
            <a:lvl1pPr marL="0" indent="0">
              <a:buNone/>
              <a:defRPr sz="2667" u="sng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Agenda or appendices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2255573" y="2276872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735627" y="2276872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50" hasCustomPrompt="1"/>
          </p:nvPr>
        </p:nvSpPr>
        <p:spPr>
          <a:xfrm>
            <a:off x="2255573" y="2924955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735627" y="2924955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52" hasCustomPrompt="1"/>
          </p:nvPr>
        </p:nvSpPr>
        <p:spPr>
          <a:xfrm>
            <a:off x="2255573" y="3573037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2735627" y="3573037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54" hasCustomPrompt="1"/>
          </p:nvPr>
        </p:nvSpPr>
        <p:spPr>
          <a:xfrm>
            <a:off x="2255573" y="4221120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55" hasCustomPrompt="1"/>
          </p:nvPr>
        </p:nvSpPr>
        <p:spPr>
          <a:xfrm>
            <a:off x="2735627" y="4221120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56" hasCustomPrompt="1"/>
          </p:nvPr>
        </p:nvSpPr>
        <p:spPr>
          <a:xfrm>
            <a:off x="2247397" y="4869203"/>
            <a:ext cx="384000" cy="384000"/>
          </a:xfrm>
          <a:prstGeom prst="diamond">
            <a:avLst/>
          </a:prstGeom>
        </p:spPr>
        <p:txBody>
          <a:bodyPr tIns="0" rIns="0" bIns="0" anchor="ctr"/>
          <a:lstStyle>
            <a:lvl1pPr marL="0" indent="0" algn="ctr">
              <a:buNone/>
              <a:defRPr sz="2133">
                <a:solidFill>
                  <a:srgbClr val="8C8C8C"/>
                </a:solidFill>
              </a:defRPr>
            </a:lvl1pPr>
            <a:lvl2pPr marL="0" indent="0" algn="ctr">
              <a:buFontTx/>
              <a:buNone/>
              <a:defRPr sz="2667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/>
              <a:t>x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735627" y="4869203"/>
            <a:ext cx="7007184" cy="384000"/>
          </a:xfrm>
        </p:spPr>
        <p:txBody>
          <a:bodyPr tIns="0" rIns="0" bIns="0" anchor="ctr"/>
          <a:lstStyle>
            <a:lvl1pPr marL="0" indent="0">
              <a:buFontTx/>
              <a:buNone/>
              <a:defRPr sz="1600">
                <a:solidFill>
                  <a:srgbClr val="8C8C8C"/>
                </a:solidFill>
              </a:defRPr>
            </a:lvl1pPr>
            <a:lvl2pPr marL="0" indent="0">
              <a:buFontTx/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867" b="1">
                <a:solidFill>
                  <a:schemeClr val="tx2"/>
                </a:solidFill>
              </a:defRPr>
            </a:lvl3pPr>
            <a:lvl4pPr marL="0" indent="0">
              <a:buFontTx/>
              <a:buNone/>
              <a:defRPr sz="1867" b="1">
                <a:solidFill>
                  <a:schemeClr val="tx2"/>
                </a:solidFill>
              </a:defRPr>
            </a:lvl4pPr>
            <a:lvl5pPr marL="0" indent="0">
              <a:buFontTx/>
              <a:buNone/>
              <a:defRPr sz="1867" b="1">
                <a:solidFill>
                  <a:schemeClr val="tx2"/>
                </a:solidFill>
              </a:defRPr>
            </a:lvl5pPr>
          </a:lstStyle>
          <a:p>
            <a:pPr marL="0" lvl="0" indent="0">
              <a:buNone/>
            </a:pPr>
            <a:r>
              <a:rPr lang="en-US" noProof="0" dirty="0"/>
              <a:t>Hold Alt + Shift + Right arrow to change to current section title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220756"/>
            <a:ext cx="11507021" cy="480053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933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3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490" y="1604212"/>
            <a:ext cx="11507021" cy="44170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90" y="1220756"/>
            <a:ext cx="11507021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2023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36000" bIns="3600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 indent="-239994">
              <a:defRPr lang="en-US" smtClean="0"/>
            </a:lvl2pPr>
            <a:lvl3pPr indent="-239994">
              <a:defRPr lang="en-US" smtClean="0"/>
            </a:lvl3pPr>
            <a:lvl4pPr indent="-239994">
              <a:defRPr lang="en-US" smtClean="0"/>
            </a:lvl4pPr>
            <a:lvl5pPr indent="-239994"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36000" tIns="36000" rIns="0" bIns="0" rtlCol="0">
            <a:noAutofit/>
          </a:bodyPr>
          <a:lstStyle>
            <a:lvl1pPr marL="182395" marR="0" indent="-182395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716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8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4170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615230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52309" y="1604212"/>
            <a:ext cx="5697203" cy="44170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53964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5697203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5697203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83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11369512" y="6306542"/>
            <a:ext cx="480000" cy="184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B99C4E-4C2F-4FAC-9585-2BCE7E79DDB0}" type="slidenum">
              <a:rPr lang="en-US" sz="1200" smtClean="0">
                <a:solidFill>
                  <a:schemeClr val="bg1"/>
                </a:solidFill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42489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489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8120136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type="body" idx="17" hasCustomPrompt="1"/>
          </p:nvPr>
        </p:nvSpPr>
        <p:spPr>
          <a:xfrm>
            <a:off x="8120136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235267" y="1604212"/>
            <a:ext cx="3729376" cy="441707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39994" marR="0" indent="-2399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Char char=""/>
              <a:tabLst/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Hold Alt + Shift + Left or Right arrow to change text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9" hasCustomPrompt="1"/>
          </p:nvPr>
        </p:nvSpPr>
        <p:spPr>
          <a:xfrm>
            <a:off x="4235267" y="1220756"/>
            <a:ext cx="3729376" cy="336000"/>
          </a:xfrm>
          <a:prstGeom prst="callout1">
            <a:avLst>
              <a:gd name="adj1" fmla="val 98712"/>
              <a:gd name="adj2" fmla="val 99992"/>
              <a:gd name="adj3" fmla="val 98455"/>
              <a:gd name="adj4" fmla="val 77"/>
            </a:avLst>
          </a:prstGeom>
          <a:ln w="19050">
            <a:solidFill>
              <a:schemeClr val="tx2"/>
            </a:solidFill>
          </a:ln>
        </p:spPr>
        <p:txBody>
          <a:bodyPr lIns="0" tIns="0" rIns="0" bIns="54000" anchor="b">
            <a:no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1">
                <a:solidFill>
                  <a:schemeClr val="tx2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noProof="0" dirty="0"/>
              <a:t>Header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311691" y="6151741"/>
            <a:ext cx="7968885" cy="164148"/>
          </a:xfrm>
        </p:spPr>
        <p:txBody>
          <a:bodyPr tIns="0" rIns="0" bIns="0"/>
          <a:lstStyle>
            <a:lvl1pPr marL="191995" indent="-191995">
              <a:buClr>
                <a:schemeClr val="tx1"/>
              </a:buClr>
              <a:buFont typeface="+mj-lt"/>
              <a:buAutoNum type="arabicParenR"/>
              <a:defRPr sz="1067">
                <a:solidFill>
                  <a:srgbClr val="3F3F3F"/>
                </a:solidFill>
              </a:defRPr>
            </a:lvl1pPr>
          </a:lstStyle>
          <a:p>
            <a:pPr lvl="0"/>
            <a:r>
              <a:rPr lang="en-US" dirty="0"/>
              <a:t>Note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7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90" y="356659"/>
            <a:ext cx="11507021" cy="533480"/>
          </a:xfrm>
          <a:prstGeom prst="rect">
            <a:avLst/>
          </a:prstGeom>
        </p:spPr>
        <p:txBody>
          <a:bodyPr vert="horz" lIns="0" tIns="0" rIns="9144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0" y="1600202"/>
            <a:ext cx="11563739" cy="4421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 rot="2694492">
            <a:off x="11479911" y="6269275"/>
            <a:ext cx="259200" cy="25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69512" y="6306542"/>
            <a:ext cx="480000" cy="1846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2F8C009-ABC4-462F-91BE-5A0CBD00A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Connecteur droit 7"/>
          <p:cNvCxnSpPr>
            <a:cxnSpLocks/>
          </p:cNvCxnSpPr>
          <p:nvPr/>
        </p:nvCxnSpPr>
        <p:spPr>
          <a:xfrm>
            <a:off x="342490" y="932723"/>
            <a:ext cx="11507021" cy="0"/>
          </a:xfrm>
          <a:prstGeom prst="line">
            <a:avLst/>
          </a:prstGeom>
          <a:ln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6035086"/>
            <a:ext cx="2976336" cy="6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5986" indent="-239994" algn="l" defTabSz="914377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24DC2C8-1064-485E-B779-A8F0AA9DB4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0800" y="0"/>
            <a:ext cx="11472000" cy="5889600"/>
          </a:xfrm>
        </p:spPr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B11E7F-68F2-445B-BA11-2B249CA4C2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15" y="1872001"/>
            <a:ext cx="4992171" cy="615553"/>
          </a:xfrm>
        </p:spPr>
        <p:txBody>
          <a:bodyPr/>
          <a:lstStyle/>
          <a:p>
            <a:r>
              <a:rPr lang="en-US" dirty="0"/>
              <a:t>Practical Predictive Analytics Seminar </a:t>
            </a:r>
          </a:p>
          <a:p>
            <a:r>
              <a:rPr lang="en-US" dirty="0"/>
              <a:t>2021-09-30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1D42B6-E8F1-47E9-B84B-8551BEB54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3845" y="3049212"/>
            <a:ext cx="9064310" cy="1149032"/>
          </a:xfrm>
        </p:spPr>
        <p:txBody>
          <a:bodyPr/>
          <a:lstStyle/>
          <a:p>
            <a:r>
              <a:rPr lang="en-US" dirty="0"/>
              <a:t>Basic Data Manipulation and Exploration Tools and Language - Python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E238A10-D985-4F15-8092-84BC2381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7086" y="4984783"/>
            <a:ext cx="7537828" cy="696000"/>
          </a:xfrm>
        </p:spPr>
        <p:txBody>
          <a:bodyPr/>
          <a:lstStyle/>
          <a:p>
            <a:r>
              <a:rPr lang="en-US" dirty="0"/>
              <a:t>Nick Hanewinckel, FSA, CERA, MAAA, AVP and Lead Data Scientist - SCOR</a:t>
            </a:r>
          </a:p>
          <a:p>
            <a:r>
              <a:rPr lang="en-US" dirty="0"/>
              <a:t>Sidharth </a:t>
            </a:r>
            <a:r>
              <a:rPr lang="en-US" dirty="0" err="1"/>
              <a:t>Sadani</a:t>
            </a:r>
            <a:r>
              <a:rPr lang="en-US" dirty="0"/>
              <a:t>, ASA, Senior Data Scientist - SCOR</a:t>
            </a:r>
          </a:p>
        </p:txBody>
      </p:sp>
    </p:spTree>
    <p:extLst>
      <p:ext uri="{BB962C8B-B14F-4D97-AF65-F5344CB8AC3E}">
        <p14:creationId xmlns:p14="http://schemas.microsoft.com/office/powerpoint/2010/main" val="295062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EC0D72F-3C54-4FCD-8066-F605262FC4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42337B-3BC5-42BE-9646-4D8D660A7D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A73CD26-1283-4034-975A-238AA97A6D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Intro to Python – setup, environments, package management, notebooks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3EDE09-266E-4BBB-B076-C6CD55CDB1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582163F-39FE-4236-B922-99A92F8BE57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Getting Started: pandas, loading data, and more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57B47A1-22D6-419D-89EE-D7EB66C76F9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3D9513-3E58-4293-9FBE-31A975C29CA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Basic Data Analysis and Manipulation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C6812DB-4A97-4207-927F-70EE2B3CEE4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7EE3500-06AA-4AAA-B72B-7313E6DBF3F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3A0C04-C04A-4327-B38A-12BCB2D0EDB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299B185-B81A-47F7-82AE-25B5DC73DB0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Introduction to Data Visualization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C3902F3-96F8-409F-9F72-39096CAE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Manipulation and Exploration Tools and Language - Python</a:t>
            </a:r>
          </a:p>
        </p:txBody>
      </p:sp>
    </p:spTree>
    <p:extLst>
      <p:ext uri="{BB962C8B-B14F-4D97-AF65-F5344CB8AC3E}">
        <p14:creationId xmlns:p14="http://schemas.microsoft.com/office/powerpoint/2010/main" val="1702534771"/>
      </p:ext>
    </p:extLst>
  </p:cSld>
  <p:clrMapOvr>
    <a:masterClrMapping/>
  </p:clrMapOvr>
</p:sld>
</file>

<file path=ppt/theme/theme1.xml><?xml version="1.0" encoding="utf-8"?>
<a:theme xmlns:a="http://schemas.openxmlformats.org/drawingml/2006/main" name="Life Template 16:9">
  <a:themeElements>
    <a:clrScheme name="SCOR">
      <a:dk1>
        <a:srgbClr val="3F3F3F"/>
      </a:dk1>
      <a:lt1>
        <a:srgbClr val="FFFFFF"/>
      </a:lt1>
      <a:dk2>
        <a:srgbClr val="006B8D"/>
      </a:dk2>
      <a:lt2>
        <a:srgbClr val="ABCEDA"/>
      </a:lt2>
      <a:accent1>
        <a:srgbClr val="00B5E2"/>
      </a:accent1>
      <a:accent2>
        <a:srgbClr val="00A6AA"/>
      </a:accent2>
      <a:accent3>
        <a:srgbClr val="B10058"/>
      </a:accent3>
      <a:accent4>
        <a:srgbClr val="7993C1"/>
      </a:accent4>
      <a:accent5>
        <a:srgbClr val="C9EAC5"/>
      </a:accent5>
      <a:accent6>
        <a:srgbClr val="006B8D"/>
      </a:accent6>
      <a:hlink>
        <a:srgbClr val="3F3F3F"/>
      </a:hlink>
      <a:folHlink>
        <a:srgbClr val="3F3F3F"/>
      </a:folHlink>
    </a:clrScheme>
    <a:fontScheme name="S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buClr>
            <a:schemeClr val="tx2"/>
          </a:buClr>
          <a:buFont typeface="Wingdings 2" panose="05020102010507070707" pitchFamily="18" charset="2"/>
          <a:buChar char=""/>
          <a:defRPr sz="1200" dirty="0" err="1" smtClean="0"/>
        </a:defPPr>
      </a:lstStyle>
    </a:txDef>
  </a:objectDefaults>
  <a:extraClrSchemeLst/>
  <a:custClrLst>
    <a:custClr name="Corporate">
      <a:srgbClr val="00445A"/>
    </a:custClr>
    <a:custClr name="Corporate">
      <a:srgbClr val="283583"/>
    </a:custClr>
    <a:custClr name="Corporate">
      <a:srgbClr val="00557F"/>
    </a:custClr>
    <a:custClr name="PC">
      <a:srgbClr val="0074BB"/>
    </a:custClr>
    <a:custClr name="PC">
      <a:srgbClr val="7FCCEB"/>
    </a:custClr>
    <a:custClr name="Life">
      <a:srgbClr val="00838A"/>
    </a:custClr>
    <a:custClr name="Life">
      <a:srgbClr val="50BEBE"/>
    </a:custClr>
    <a:custClr name="Investments">
      <a:srgbClr val="A24469"/>
    </a:custClr>
    <a:custClr name="Grey">
      <a:srgbClr val="BCBCBC"/>
    </a:custClr>
  </a:custClrLst>
  <a:extLst>
    <a:ext uri="{05A4C25C-085E-4340-85A3-A5531E510DB2}">
      <thm15:themeFamily xmlns:thm15="http://schemas.microsoft.com/office/thememl/2012/main" name="Presentation2" id="{25102F0D-12BA-45CF-B1CE-5F3B964A0294}" vid="{DE0941D1-42A4-48F4-959A-6A359293D2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Life 16.9 ppt</Template>
  <TotalTime>94</TotalTime>
  <Words>84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Wingdings 2</vt:lpstr>
      <vt:lpstr>Life Template 16:9</vt:lpstr>
      <vt:lpstr>PowerPoint Presentation</vt:lpstr>
      <vt:lpstr>Basic Data Manipulation and Exploration Tools and Language -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HANEWINCKEL Nick</dc:creator>
  <cp:lastModifiedBy>HANEWINCKEL Nick</cp:lastModifiedBy>
  <cp:revision>3</cp:revision>
  <dcterms:created xsi:type="dcterms:W3CDTF">2021-09-21T13:04:16Z</dcterms:created>
  <dcterms:modified xsi:type="dcterms:W3CDTF">2021-09-21T14:38:47Z</dcterms:modified>
</cp:coreProperties>
</file>