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erriweather" pitchFamily="2" charset="77"/>
      <p:regular r:id="rId29"/>
      <p:bold r:id="rId30"/>
      <p:italic r:id="rId31"/>
      <p:boldItalic r:id="rId32"/>
    </p:embeddedFont>
    <p:embeddedFont>
      <p:font typeface="Merriweather Light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Newman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88456"/>
  </p:normalViewPr>
  <p:slideViewPr>
    <p:cSldViewPr snapToGrid="0">
      <p:cViewPr varScale="1">
        <p:scale>
          <a:sx n="154" d="100"/>
          <a:sy n="154" d="100"/>
        </p:scale>
        <p:origin x="200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23T18:49:54.013" idx="1">
    <p:pos x="6000" y="0"/>
    <p:text>Should things appear sequentially on this slide?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23T16:14:27.802" idx="2">
    <p:pos x="6000" y="0"/>
    <p:text>Will you mention on this slide (in addition to next) that |V| is even as well? I guess at some point we should emphasize that we extend to the odd case (I know it's mentioned on the next slide)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10T04:29:47.303" idx="3">
    <p:pos x="6000" y="0"/>
    <p:text>This is where we switch speakers.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2e43dc2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2e43dc2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128d3b8c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128d3b8c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27aac0e8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27aac0e8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2249e5b6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2249e5b6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12dd2c50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12dd2c50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7a338d7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7a338d7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7a338d7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37a338d7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7a338d73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7a338d73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12dd2c50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12dd2c50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12dd2c50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12dd2c50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ce9cec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ce9cec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12dd2c50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12dd2c50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12dd2c50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12dd2c50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1c17ad2e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1c17ad2e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648fc30a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648fc30a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3648fc30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3648fc30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325590dc3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325590dc3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7c310ed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7c310ed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27aac0e8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27aac0e8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2249e5b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2249e5b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2249e5b6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2249e5b6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e37735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e37735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25590dc3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25590dc3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2e43dc2d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2e43dc2d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7aac0e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27aac0e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80"/>
              <a:t>Matroid-Based TSP Rounding for Half-Integral Solutions</a:t>
            </a:r>
            <a:endParaRPr sz="448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915750" y="3721875"/>
            <a:ext cx="731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highlight>
                  <a:srgbClr val="FFFFFF"/>
                </a:highlight>
              </a:rPr>
              <a:t>Joint work with:</a:t>
            </a:r>
            <a:r>
              <a:rPr lang="en" sz="1700" b="1">
                <a:solidFill>
                  <a:srgbClr val="64BF3C"/>
                </a:solidFill>
                <a:highlight>
                  <a:srgbClr val="FFFFFF"/>
                </a:highlight>
              </a:rPr>
              <a:t> </a:t>
            </a:r>
            <a:r>
              <a:rPr lang="en" sz="1700" b="1">
                <a:solidFill>
                  <a:schemeClr val="accent1"/>
                </a:solidFill>
                <a:highlight>
                  <a:srgbClr val="FFFFFF"/>
                </a:highlight>
              </a:rPr>
              <a:t>Anupam Gupta (CMU), Euiwoong Lee (U. Michigan), Jason Li (Simons and UC Berkeley), Marcin Mucha (Warsaw)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886550" y="3036325"/>
            <a:ext cx="5370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</a:rPr>
              <a:t>Heather Newman (CMU) and Sherry Sarkar (CMU)</a:t>
            </a:r>
            <a:endParaRPr sz="1700"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IPCO 2022</a:t>
            </a:r>
            <a:endParaRPr sz="17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2"/>
          <p:cNvGrpSpPr/>
          <p:nvPr/>
        </p:nvGrpSpPr>
        <p:grpSpPr>
          <a:xfrm>
            <a:off x="5284975" y="1290975"/>
            <a:ext cx="3757125" cy="3554350"/>
            <a:chOff x="501825" y="1094400"/>
            <a:chExt cx="3757125" cy="3554350"/>
          </a:xfrm>
        </p:grpSpPr>
        <p:pic>
          <p:nvPicPr>
            <p:cNvPr id="178" name="Google Shape;17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1825" y="1094400"/>
              <a:ext cx="3757125" cy="355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2"/>
            <p:cNvSpPr txBox="1"/>
            <p:nvPr/>
          </p:nvSpPr>
          <p:spPr>
            <a:xfrm>
              <a:off x="1507025" y="1299550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3581425" y="20525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1615250" y="22370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2717750" y="22370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1615250" y="32632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2717750" y="32632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696025" y="32632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2803150" y="4146375"/>
              <a:ext cx="294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750625" y="21215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1133125" y="20525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 txBox="1"/>
            <p:nvPr/>
          </p:nvSpPr>
          <p:spPr>
            <a:xfrm>
              <a:off x="1458325" y="175435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1964750" y="1544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2357275" y="1544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2749800" y="137600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 txBox="1"/>
            <p:nvPr/>
          </p:nvSpPr>
          <p:spPr>
            <a:xfrm>
              <a:off x="925400" y="24527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1373425" y="27527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 txBox="1"/>
            <p:nvPr/>
          </p:nvSpPr>
          <p:spPr>
            <a:xfrm>
              <a:off x="2166025" y="18215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990925" y="2850538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1035625" y="3306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 txBox="1"/>
            <p:nvPr/>
          </p:nvSpPr>
          <p:spPr>
            <a:xfrm>
              <a:off x="1373425" y="357950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 txBox="1"/>
            <p:nvPr/>
          </p:nvSpPr>
          <p:spPr>
            <a:xfrm>
              <a:off x="1602025" y="396050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1906825" y="388430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2287825" y="380810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2778025" y="3729000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3012650" y="3383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2174450" y="34601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2"/>
            <p:cNvSpPr txBox="1"/>
            <p:nvPr/>
          </p:nvSpPr>
          <p:spPr>
            <a:xfrm>
              <a:off x="3546050" y="33077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3317450" y="3002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2936450" y="27743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3317450" y="2621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3241250" y="20885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2860250" y="1859975"/>
              <a:ext cx="3825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⅓</a:t>
              </a:r>
              <a:endParaRPr sz="1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Strategy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11700" y="1072250"/>
            <a:ext cx="4842300" cy="1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accent1"/>
                </a:solidFill>
              </a:rPr>
              <a:t>Key Technique: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accent1"/>
                </a:solidFill>
              </a:rPr>
              <a:t>Randomly shift ½ - valued </a:t>
            </a:r>
            <a:r>
              <a:rPr lang="en" sz="1700" i="1">
                <a:solidFill>
                  <a:schemeClr val="accent1"/>
                </a:solidFill>
              </a:rPr>
              <a:t>x</a:t>
            </a:r>
            <a:r>
              <a:rPr lang="en" sz="1700">
                <a:solidFill>
                  <a:schemeClr val="accent1"/>
                </a:solidFill>
              </a:rPr>
              <a:t> to 1,⅓ -valued </a:t>
            </a:r>
            <a:r>
              <a:rPr lang="en" sz="1700" i="1">
                <a:solidFill>
                  <a:schemeClr val="accent1"/>
                </a:solidFill>
              </a:rPr>
              <a:t>y</a:t>
            </a:r>
            <a:endParaRPr sz="1700" i="1">
              <a:solidFill>
                <a:schemeClr val="accent1"/>
              </a:solidFill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Sample perfect matching </a:t>
            </a:r>
            <a:r>
              <a:rPr lang="en" sz="1700" b="1" i="1">
                <a:solidFill>
                  <a:srgbClr val="3EDD3E"/>
                </a:solidFill>
              </a:rPr>
              <a:t>M</a:t>
            </a:r>
            <a:r>
              <a:rPr lang="en" sz="1700">
                <a:solidFill>
                  <a:schemeClr val="dk1"/>
                </a:solidFill>
              </a:rPr>
              <a:t> 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with marginals </a:t>
            </a:r>
            <a:r>
              <a:rPr lang="en" sz="1900" baseline="30000">
                <a:solidFill>
                  <a:schemeClr val="dk1"/>
                </a:solidFill>
              </a:rPr>
              <a:t>x</a:t>
            </a:r>
            <a:r>
              <a:rPr lang="en" sz="1700">
                <a:solidFill>
                  <a:schemeClr val="dk1"/>
                </a:solidFill>
              </a:rPr>
              <a:t>⁄</a:t>
            </a:r>
            <a:r>
              <a:rPr lang="en" sz="11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 = ¼.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○"/>
            </a:pPr>
            <a:r>
              <a:rPr lang="en" sz="1700" b="1">
                <a:solidFill>
                  <a:schemeClr val="dk1"/>
                </a:solidFill>
              </a:rPr>
              <a:t>E</a:t>
            </a:r>
            <a:r>
              <a:rPr lang="en" sz="1700">
                <a:solidFill>
                  <a:schemeClr val="dk1"/>
                </a:solidFill>
              </a:rPr>
              <a:t>[</a:t>
            </a: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]=</a:t>
            </a:r>
            <a:r>
              <a:rPr lang="en" sz="1700" i="1">
                <a:solidFill>
                  <a:schemeClr val="dk1"/>
                </a:solidFill>
              </a:rPr>
              <a:t>x </a:t>
            </a:r>
            <a:endParaRPr sz="1700"/>
          </a:p>
        </p:txBody>
      </p:sp>
      <p:sp>
        <p:nvSpPr>
          <p:cNvPr id="213" name="Google Shape;213;p22"/>
          <p:cNvSpPr txBox="1"/>
          <p:nvPr/>
        </p:nvSpPr>
        <p:spPr>
          <a:xfrm>
            <a:off x="5689000" y="1017725"/>
            <a:ext cx="335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 i="1">
                <a:solidFill>
                  <a:schemeClr val="dk1"/>
                </a:solidFill>
              </a:rPr>
              <a:t>e</a:t>
            </a:r>
            <a:r>
              <a:rPr lang="en" sz="1700">
                <a:solidFill>
                  <a:schemeClr val="dk1"/>
                </a:solidFill>
              </a:rPr>
              <a:t>) = 1 for </a:t>
            </a:r>
            <a:r>
              <a:rPr lang="en" sz="1700" i="1">
                <a:solidFill>
                  <a:schemeClr val="dk1"/>
                </a:solidFill>
              </a:rPr>
              <a:t>e</a:t>
            </a:r>
            <a:r>
              <a:rPr lang="en" sz="1700">
                <a:solidFill>
                  <a:schemeClr val="dk1"/>
                </a:solidFill>
              </a:rPr>
              <a:t> ∈ </a:t>
            </a:r>
            <a:r>
              <a:rPr lang="en" sz="1700" b="1" i="1">
                <a:solidFill>
                  <a:srgbClr val="3EDD3E"/>
                </a:solidFill>
              </a:rPr>
              <a:t>M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700" i="1">
                <a:solidFill>
                  <a:schemeClr val="dk1"/>
                </a:solidFill>
              </a:rPr>
              <a:t>e</a:t>
            </a:r>
            <a:r>
              <a:rPr lang="en" sz="1700">
                <a:solidFill>
                  <a:schemeClr val="dk1"/>
                </a:solidFill>
              </a:rPr>
              <a:t>) = ⅓ o.w.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11700" y="3106200"/>
            <a:ext cx="4197300" cy="17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proper min cuts → </a:t>
            </a: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in LP-TSP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in LP-TSP implies </a:t>
            </a: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in r-tree matroid polytope (spanning tree plus one edge)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</a:t>
            </a:r>
            <a:r>
              <a:rPr lang="en" sz="1700" i="1">
                <a:solidFill>
                  <a:schemeClr val="dk1"/>
                </a:solidFill>
              </a:rPr>
              <a:t>y</a:t>
            </a:r>
            <a:r>
              <a:rPr lang="en" sz="1700">
                <a:solidFill>
                  <a:schemeClr val="dk1"/>
                </a:solidFill>
              </a:rPr>
              <a:t> as marginals for tree samplers</a:t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5823600" y="4711950"/>
            <a:ext cx="33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(after </a:t>
            </a:r>
            <a:r>
              <a:rPr lang="en">
                <a:solidFill>
                  <a:schemeClr val="dk1"/>
                </a:solidFill>
              </a:rPr>
              <a:t>Haddadan</a:t>
            </a:r>
            <a:r>
              <a:rPr lang="en" sz="1300"/>
              <a:t> and Newman, 2019)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588" y="712925"/>
            <a:ext cx="4333425" cy="3526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>
            <a:spLocks noGrp="1"/>
          </p:cNvSpPr>
          <p:nvPr>
            <p:ph type="title"/>
          </p:nvPr>
        </p:nvSpPr>
        <p:spPr>
          <a:xfrm>
            <a:off x="232400" y="394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Sampler 1 via Matroid Intersection</a:t>
            </a:r>
            <a:r>
              <a:rPr lang="en" baseline="30000"/>
              <a:t>*</a:t>
            </a:r>
            <a:endParaRPr baseline="30000"/>
          </a:p>
        </p:txBody>
      </p:sp>
      <p:sp>
        <p:nvSpPr>
          <p:cNvPr id="222" name="Google Shape;222;p23"/>
          <p:cNvSpPr txBox="1"/>
          <p:nvPr/>
        </p:nvSpPr>
        <p:spPr>
          <a:xfrm>
            <a:off x="7980300" y="12310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673575" y="36257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6054575" y="33052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6435575" y="33052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"/>
          <p:cNvSpPr txBox="1"/>
          <p:nvPr/>
        </p:nvSpPr>
        <p:spPr>
          <a:xfrm>
            <a:off x="7349975" y="28480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7922750" y="27004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3"/>
          <p:cNvSpPr/>
          <p:nvPr/>
        </p:nvSpPr>
        <p:spPr>
          <a:xfrm rot="-3978018">
            <a:off x="7304451" y="3301834"/>
            <a:ext cx="909831" cy="909831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9" name="Google Shape;229;p23"/>
          <p:cNvSpPr/>
          <p:nvPr/>
        </p:nvSpPr>
        <p:spPr>
          <a:xfrm rot="-3978018">
            <a:off x="6237651" y="3759034"/>
            <a:ext cx="909831" cy="909831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0" name="Google Shape;230;p23"/>
          <p:cNvSpPr txBox="1"/>
          <p:nvPr/>
        </p:nvSpPr>
        <p:spPr>
          <a:xfrm>
            <a:off x="7197575" y="3838875"/>
            <a:ext cx="17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 = </a:t>
            </a:r>
            <a:r>
              <a:rPr lang="en" b="1">
                <a:solidFill>
                  <a:srgbClr val="00FF00"/>
                </a:solidFill>
              </a:rPr>
              <a:t>green</a:t>
            </a:r>
            <a:r>
              <a:rPr lang="en"/>
              <a:t> edges</a:t>
            </a:r>
            <a:endParaRPr/>
          </a:p>
        </p:txBody>
      </p:sp>
      <p:sp>
        <p:nvSpPr>
          <p:cNvPr id="231" name="Google Shape;231;p23"/>
          <p:cNvSpPr txBox="1"/>
          <p:nvPr/>
        </p:nvSpPr>
        <p:spPr>
          <a:xfrm>
            <a:off x="531025" y="1510200"/>
            <a:ext cx="4292100" cy="13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Matroid intersection polytope is integral </a:t>
            </a:r>
            <a:endParaRPr sz="15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Intersect </a:t>
            </a:r>
            <a:r>
              <a:rPr lang="en" sz="1500" i="1"/>
              <a:t>r</a:t>
            </a:r>
            <a:r>
              <a:rPr lang="en" sz="1500"/>
              <a:t>-tree matroid and partition matroid </a:t>
            </a:r>
            <a:endParaRPr sz="1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3"/>
          <p:cNvSpPr/>
          <p:nvPr/>
        </p:nvSpPr>
        <p:spPr>
          <a:xfrm rot="6351897">
            <a:off x="4908133" y="693218"/>
            <a:ext cx="909754" cy="909754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3" name="Google Shape;233;p23"/>
          <p:cNvSpPr/>
          <p:nvPr/>
        </p:nvSpPr>
        <p:spPr>
          <a:xfrm rot="6798614">
            <a:off x="6001099" y="178360"/>
            <a:ext cx="909758" cy="909758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4" name="Google Shape;234;p23"/>
          <p:cNvSpPr txBox="1"/>
          <p:nvPr/>
        </p:nvSpPr>
        <p:spPr>
          <a:xfrm>
            <a:off x="5673575" y="12478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6727450" y="10192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   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6885300" y="7954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" name="Google Shape;237;p23"/>
          <p:cNvCxnSpPr/>
          <p:nvPr/>
        </p:nvCxnSpPr>
        <p:spPr>
          <a:xfrm rot="10800000" flipH="1">
            <a:off x="5491150" y="838250"/>
            <a:ext cx="1038300" cy="452400"/>
          </a:xfrm>
          <a:prstGeom prst="straightConnector1">
            <a:avLst/>
          </a:prstGeom>
          <a:noFill/>
          <a:ln w="76200" cap="flat" cmpd="sng">
            <a:solidFill>
              <a:srgbClr val="65F06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3"/>
          <p:cNvCxnSpPr/>
          <p:nvPr/>
        </p:nvCxnSpPr>
        <p:spPr>
          <a:xfrm rot="10800000" flipH="1">
            <a:off x="6626075" y="3568225"/>
            <a:ext cx="1038300" cy="452400"/>
          </a:xfrm>
          <a:prstGeom prst="straightConnector1">
            <a:avLst/>
          </a:prstGeom>
          <a:noFill/>
          <a:ln w="76200" cap="flat" cmpd="sng">
            <a:solidFill>
              <a:srgbClr val="65F06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23"/>
          <p:cNvSpPr txBox="1"/>
          <p:nvPr/>
        </p:nvSpPr>
        <p:spPr>
          <a:xfrm>
            <a:off x="7065900" y="15358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 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5770500" y="15358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5541900" y="8500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5008500" y="27550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5846700" y="28312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7065900" y="283120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245" name="Google Shape;245;p23"/>
          <p:cNvCxnSpPr/>
          <p:nvPr/>
        </p:nvCxnSpPr>
        <p:spPr>
          <a:xfrm>
            <a:off x="5467350" y="1314450"/>
            <a:ext cx="228600" cy="771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23"/>
          <p:cNvSpPr txBox="1"/>
          <p:nvPr/>
        </p:nvSpPr>
        <p:spPr>
          <a:xfrm>
            <a:off x="5292575" y="15526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 rot="-6309164">
            <a:off x="5607476" y="1748066"/>
            <a:ext cx="515316" cy="625720"/>
          </a:xfrm>
          <a:prstGeom prst="arc">
            <a:avLst>
              <a:gd name="adj1" fmla="val 12421194"/>
              <a:gd name="adj2" fmla="val 20531273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8" name="Google Shape;248;p23"/>
          <p:cNvSpPr txBox="1"/>
          <p:nvPr/>
        </p:nvSpPr>
        <p:spPr>
          <a:xfrm>
            <a:off x="5216375" y="20098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5521175" y="2321488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6387813" y="12478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1107900">
            <a:off x="5940326" y="1403128"/>
            <a:ext cx="542742" cy="671194"/>
          </a:xfrm>
          <a:prstGeom prst="arc">
            <a:avLst>
              <a:gd name="adj1" fmla="val 12421194"/>
              <a:gd name="adj2" fmla="val 19033462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252" name="Google Shape;252;p23"/>
          <p:cNvCxnSpPr/>
          <p:nvPr/>
        </p:nvCxnSpPr>
        <p:spPr>
          <a:xfrm flipH="1">
            <a:off x="6256200" y="838200"/>
            <a:ext cx="335100" cy="67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3"/>
          <p:cNvCxnSpPr/>
          <p:nvPr/>
        </p:nvCxnSpPr>
        <p:spPr>
          <a:xfrm flipH="1">
            <a:off x="5010300" y="1323975"/>
            <a:ext cx="476100" cy="1133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23"/>
          <p:cNvSpPr txBox="1"/>
          <p:nvPr/>
        </p:nvSpPr>
        <p:spPr>
          <a:xfrm>
            <a:off x="6095563" y="990375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7045175" y="30766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7011900" y="3711550"/>
            <a:ext cx="34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1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6610350" y="838200"/>
            <a:ext cx="352500" cy="723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3"/>
          <p:cNvSpPr txBox="1"/>
          <p:nvPr/>
        </p:nvSpPr>
        <p:spPr>
          <a:xfrm>
            <a:off x="4928588" y="1662100"/>
            <a:ext cx="34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⅓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" name="Google Shape;259;p23"/>
          <p:cNvCxnSpPr/>
          <p:nvPr/>
        </p:nvCxnSpPr>
        <p:spPr>
          <a:xfrm>
            <a:off x="5514975" y="3571875"/>
            <a:ext cx="108600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3"/>
          <p:cNvCxnSpPr/>
          <p:nvPr/>
        </p:nvCxnSpPr>
        <p:spPr>
          <a:xfrm flipH="1">
            <a:off x="7696050" y="2457450"/>
            <a:ext cx="476400" cy="108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23"/>
          <p:cNvSpPr txBox="1"/>
          <p:nvPr/>
        </p:nvSpPr>
        <p:spPr>
          <a:xfrm>
            <a:off x="5353050" y="542925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edge</a:t>
            </a:r>
            <a:endParaRPr/>
          </a:p>
        </p:txBody>
      </p:sp>
      <p:cxnSp>
        <p:nvCxnSpPr>
          <p:cNvPr id="262" name="Google Shape;262;p23"/>
          <p:cNvCxnSpPr/>
          <p:nvPr/>
        </p:nvCxnSpPr>
        <p:spPr>
          <a:xfrm>
            <a:off x="5824650" y="834225"/>
            <a:ext cx="157200" cy="1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3"/>
          <p:cNvSpPr txBox="1"/>
          <p:nvPr/>
        </p:nvSpPr>
        <p:spPr>
          <a:xfrm>
            <a:off x="6130675" y="41914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edge</a:t>
            </a:r>
            <a:endParaRPr/>
          </a:p>
        </p:txBody>
      </p:sp>
      <p:cxnSp>
        <p:nvCxnSpPr>
          <p:cNvPr id="264" name="Google Shape;264;p23"/>
          <p:cNvCxnSpPr/>
          <p:nvPr/>
        </p:nvCxnSpPr>
        <p:spPr>
          <a:xfrm rot="10800000" flipH="1">
            <a:off x="6815250" y="3990825"/>
            <a:ext cx="176100" cy="2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23"/>
          <p:cNvSpPr txBox="1"/>
          <p:nvPr/>
        </p:nvSpPr>
        <p:spPr>
          <a:xfrm>
            <a:off x="766675" y="3014200"/>
            <a:ext cx="3820800" cy="677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C0000"/>
                </a:solidFill>
              </a:rPr>
              <a:t>Upshot: </a:t>
            </a:r>
            <a:r>
              <a:rPr lang="en" sz="1600">
                <a:solidFill>
                  <a:srgbClr val="CC0000"/>
                </a:solidFill>
              </a:rPr>
              <a:t>every edge in the </a:t>
            </a:r>
            <a:r>
              <a:rPr lang="en" sz="16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MatInt</a:t>
            </a:r>
            <a:r>
              <a:rPr lang="en" sz="1600">
                <a:solidFill>
                  <a:srgbClr val="CC0000"/>
                </a:solidFill>
              </a:rPr>
              <a:t> Sampler is even w.c.p.!</a:t>
            </a:r>
            <a:endParaRPr sz="1600">
              <a:solidFill>
                <a:srgbClr val="CC0000"/>
              </a:solidFill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279875" y="4762474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/>
              <a:t>*</a:t>
            </a:r>
            <a:r>
              <a:rPr lang="en"/>
              <a:t>Haddadan and Newman, 2019, handle |V| even; we extend to |V| odd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Sampler 2 via Max Entropy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KKO19 sample trees from the max entropy distribution subject to respecting the marginals </a:t>
            </a:r>
            <a:r>
              <a:rPr lang="en" i="1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accent1"/>
                </a:solidFill>
              </a:rPr>
              <a:t>Key Technique: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we instead sample from a distribution respecting </a:t>
            </a:r>
            <a:r>
              <a:rPr lang="en" i="1">
                <a:solidFill>
                  <a:schemeClr val="accent1"/>
                </a:solidFill>
              </a:rPr>
              <a:t>y</a:t>
            </a:r>
            <a:r>
              <a:rPr lang="en">
                <a:solidFill>
                  <a:schemeClr val="accent1"/>
                </a:solidFill>
              </a:rPr>
              <a:t>, </a:t>
            </a:r>
            <a:r>
              <a:rPr lang="en" i="1">
                <a:solidFill>
                  <a:schemeClr val="accent1"/>
                </a:solidFill>
              </a:rPr>
              <a:t>the shifted solution</a:t>
            </a:r>
            <a:endParaRPr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b="1">
                <a:solidFill>
                  <a:srgbClr val="FF9900"/>
                </a:solidFill>
              </a:rPr>
              <a:t>negative correlation properties</a:t>
            </a:r>
            <a:r>
              <a:rPr lang="en">
                <a:solidFill>
                  <a:schemeClr val="dk1"/>
                </a:solidFill>
              </a:rPr>
              <a:t> to show </a:t>
            </a:r>
            <a:r>
              <a:rPr lang="en" b="1">
                <a:solidFill>
                  <a:srgbClr val="980000"/>
                </a:solidFill>
              </a:rPr>
              <a:t>every edge is even w.c.p. </a:t>
            </a:r>
            <a:endParaRPr b="1">
              <a:solidFill>
                <a:srgbClr val="98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marginals </a:t>
            </a:r>
            <a:r>
              <a:rPr lang="en" i="1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instead of </a:t>
            </a:r>
            <a:r>
              <a:rPr lang="en" i="1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does not seem to yield that every edge is even w.c.p.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body" idx="1"/>
          </p:nvPr>
        </p:nvSpPr>
        <p:spPr>
          <a:xfrm>
            <a:off x="311700" y="2050350"/>
            <a:ext cx="8520600" cy="10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CC0000"/>
                </a:solidFill>
              </a:rPr>
              <a:t>Upshot:</a:t>
            </a:r>
            <a:r>
              <a:rPr lang="en">
                <a:solidFill>
                  <a:srgbClr val="CC0000"/>
                </a:solidFill>
              </a:rPr>
              <a:t> we have two samplers, </a:t>
            </a:r>
            <a:r>
              <a:rPr lang="en">
                <a:solidFill>
                  <a:srgbClr val="CC00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MatInt and MaxEnt</a:t>
            </a:r>
            <a:r>
              <a:rPr lang="en">
                <a:solidFill>
                  <a:srgbClr val="CC0000"/>
                </a:solidFill>
              </a:rPr>
              <a:t>, for 4-regular, 4 EC graphs with no proper min cuts, each with the property that every edge is even w.c.p.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>
            <a:spLocks noGrp="1"/>
          </p:cNvSpPr>
          <p:nvPr>
            <p:ph type="title"/>
          </p:nvPr>
        </p:nvSpPr>
        <p:spPr>
          <a:xfrm>
            <a:off x="311700" y="27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 for Sampling: Contracted Graphs</a:t>
            </a:r>
            <a:r>
              <a:rPr lang="en" b="1" baseline="30000"/>
              <a:t>*</a:t>
            </a:r>
            <a:endParaRPr b="1" baseline="30000"/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t="9005" b="8294"/>
          <a:stretch/>
        </p:blipFill>
        <p:spPr>
          <a:xfrm>
            <a:off x="424825" y="996712"/>
            <a:ext cx="1566850" cy="20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/>
          <p:nvPr/>
        </p:nvSpPr>
        <p:spPr>
          <a:xfrm>
            <a:off x="1040675" y="2893900"/>
            <a:ext cx="4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G</a:t>
            </a:r>
            <a:endParaRPr sz="1800" i="1"/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4">
            <a:alphaModFix/>
          </a:blip>
          <a:srcRect r="7570"/>
          <a:stretch/>
        </p:blipFill>
        <p:spPr>
          <a:xfrm>
            <a:off x="2187975" y="1322525"/>
            <a:ext cx="1229000" cy="1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/>
        </p:nvSpPr>
        <p:spPr>
          <a:xfrm>
            <a:off x="353225" y="4646775"/>
            <a:ext cx="791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baseline="30000"/>
              <a:t>*</a:t>
            </a:r>
            <a:r>
              <a:rPr lang="en" baseline="30000"/>
              <a:t> </a:t>
            </a:r>
            <a:r>
              <a:rPr lang="en"/>
              <a:t>KKO19 sample from these pieces as well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r="61204"/>
          <a:stretch/>
        </p:blipFill>
        <p:spPr>
          <a:xfrm>
            <a:off x="3443275" y="1362850"/>
            <a:ext cx="1714850" cy="17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311700" y="27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 for Sampling: Contracted Graphs</a:t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4">
            <a:alphaModFix/>
          </a:blip>
          <a:srcRect l="-5910" t="-24069" r="-2938" b="-20230"/>
          <a:stretch/>
        </p:blipFill>
        <p:spPr>
          <a:xfrm>
            <a:off x="3352625" y="2866298"/>
            <a:ext cx="1536234" cy="271002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4" name="Google Shape;294;p27"/>
          <p:cNvSpPr txBox="1"/>
          <p:nvPr/>
        </p:nvSpPr>
        <p:spPr>
          <a:xfrm>
            <a:off x="2989750" y="882963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each child, then contract the remaining vertices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 rot="2372473">
            <a:off x="4272371" y="1807748"/>
            <a:ext cx="124876" cy="777767"/>
          </a:xfrm>
          <a:prstGeom prst="downArrow">
            <a:avLst>
              <a:gd name="adj1" fmla="val 29190"/>
              <a:gd name="adj2" fmla="val 92905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465175" y="1606750"/>
            <a:ext cx="115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Edge (1,6) </a:t>
            </a:r>
            <a:r>
              <a:rPr lang="en" b="1" i="1">
                <a:solidFill>
                  <a:schemeClr val="accent5"/>
                </a:solidFill>
              </a:rPr>
              <a:t>settled </a:t>
            </a:r>
            <a:r>
              <a:rPr lang="en" b="1">
                <a:solidFill>
                  <a:schemeClr val="accent5"/>
                </a:solidFill>
              </a:rPr>
              <a:t>at </a:t>
            </a:r>
            <a:r>
              <a:rPr lang="en" b="1" i="1">
                <a:solidFill>
                  <a:schemeClr val="accent5"/>
                </a:solidFill>
              </a:rPr>
              <a:t>S</a:t>
            </a:r>
            <a:endParaRPr b="1" i="1">
              <a:solidFill>
                <a:schemeClr val="accent5"/>
              </a:solidFill>
            </a:endParaRPr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5">
            <a:alphaModFix/>
          </a:blip>
          <a:srcRect r="7570"/>
          <a:stretch/>
        </p:blipFill>
        <p:spPr>
          <a:xfrm>
            <a:off x="2187975" y="1322525"/>
            <a:ext cx="1229000" cy="1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3613275" y="1245075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vertex</a:t>
            </a:r>
            <a:endParaRPr/>
          </a:p>
        </p:txBody>
      </p:sp>
      <p:pic>
        <p:nvPicPr>
          <p:cNvPr id="299" name="Google Shape;299;p27"/>
          <p:cNvPicPr preferRelativeResize="0"/>
          <p:nvPr/>
        </p:nvPicPr>
        <p:blipFill rotWithShape="1">
          <a:blip r:embed="rId6">
            <a:alphaModFix/>
          </a:blip>
          <a:srcRect t="4111" b="6113"/>
          <a:stretch/>
        </p:blipFill>
        <p:spPr>
          <a:xfrm>
            <a:off x="462000" y="882975"/>
            <a:ext cx="1566850" cy="22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1040675" y="2893900"/>
            <a:ext cx="4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G</a:t>
            </a:r>
            <a:endParaRPr sz="180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t="11979" r="63162" b="16330"/>
          <a:stretch/>
        </p:blipFill>
        <p:spPr>
          <a:xfrm>
            <a:off x="3317976" y="1576725"/>
            <a:ext cx="1644625" cy="12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/>
          <p:nvPr/>
        </p:nvSpPr>
        <p:spPr>
          <a:xfrm rot="2372473">
            <a:off x="4272371" y="1807748"/>
            <a:ext cx="124876" cy="777767"/>
          </a:xfrm>
          <a:prstGeom prst="downArrow">
            <a:avLst>
              <a:gd name="adj1" fmla="val 29190"/>
              <a:gd name="adj2" fmla="val 92905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4">
            <a:alphaModFix/>
          </a:blip>
          <a:srcRect l="56222" b="8105"/>
          <a:stretch/>
        </p:blipFill>
        <p:spPr>
          <a:xfrm>
            <a:off x="5548549" y="1322525"/>
            <a:ext cx="1917350" cy="160988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377200" y="27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 for Sampling: Contracted Graphs</a:t>
            </a: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 rotWithShape="1">
          <a:blip r:embed="rId5">
            <a:alphaModFix/>
          </a:blip>
          <a:srcRect l="-5910" t="-24069" r="-2938" b="-20230"/>
          <a:stretch/>
        </p:blipFill>
        <p:spPr>
          <a:xfrm>
            <a:off x="3333575" y="2864823"/>
            <a:ext cx="1536234" cy="271002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28"/>
          <p:cNvPicPr preferRelativeResize="0"/>
          <p:nvPr/>
        </p:nvPicPr>
        <p:blipFill rotWithShape="1">
          <a:blip r:embed="rId6">
            <a:alphaModFix/>
          </a:blip>
          <a:srcRect l="-3438" t="-22167" r="-2370" b="-18400"/>
          <a:stretch/>
        </p:blipFill>
        <p:spPr>
          <a:xfrm>
            <a:off x="5548550" y="2866589"/>
            <a:ext cx="2105738" cy="259911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1" name="Google Shape;311;p28"/>
          <p:cNvSpPr txBox="1"/>
          <p:nvPr/>
        </p:nvSpPr>
        <p:spPr>
          <a:xfrm>
            <a:off x="2989750" y="882963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each child, then contract the remaining vertices</a:t>
            </a:r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4465175" y="1606750"/>
            <a:ext cx="115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Edge (1,6) </a:t>
            </a:r>
            <a:r>
              <a:rPr lang="en" b="1" i="1">
                <a:solidFill>
                  <a:schemeClr val="accent5"/>
                </a:solidFill>
              </a:rPr>
              <a:t>settled </a:t>
            </a:r>
            <a:r>
              <a:rPr lang="en" b="1">
                <a:solidFill>
                  <a:schemeClr val="accent5"/>
                </a:solidFill>
              </a:rPr>
              <a:t>at </a:t>
            </a:r>
            <a:r>
              <a:rPr lang="en" b="1" i="1">
                <a:solidFill>
                  <a:schemeClr val="accent5"/>
                </a:solidFill>
              </a:rPr>
              <a:t>S</a:t>
            </a:r>
            <a:endParaRPr b="1" i="1">
              <a:solidFill>
                <a:schemeClr val="accent5"/>
              </a:solidFill>
            </a:endParaRPr>
          </a:p>
        </p:txBody>
      </p:sp>
      <p:sp>
        <p:nvSpPr>
          <p:cNvPr id="313" name="Google Shape;313;p28"/>
          <p:cNvSpPr/>
          <p:nvPr/>
        </p:nvSpPr>
        <p:spPr>
          <a:xfrm rot="2736701">
            <a:off x="6816053" y="1704539"/>
            <a:ext cx="119225" cy="639814"/>
          </a:xfrm>
          <a:prstGeom prst="downArrow">
            <a:avLst>
              <a:gd name="adj1" fmla="val 29190"/>
              <a:gd name="adj2" fmla="val 92905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6917417" y="1573271"/>
            <a:ext cx="91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(1,6) external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7">
            <a:alphaModFix/>
          </a:blip>
          <a:srcRect r="7570"/>
          <a:stretch/>
        </p:blipFill>
        <p:spPr>
          <a:xfrm>
            <a:off x="2187975" y="1322525"/>
            <a:ext cx="1229000" cy="15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8225" y="1350775"/>
            <a:ext cx="1208084" cy="1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8"/>
          <p:cNvSpPr txBox="1"/>
          <p:nvPr/>
        </p:nvSpPr>
        <p:spPr>
          <a:xfrm>
            <a:off x="3489450" y="1283175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vertex</a:t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5842800" y="1254588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vertex</a:t>
            </a:r>
            <a:endParaRPr/>
          </a:p>
        </p:txBody>
      </p:sp>
      <p:pic>
        <p:nvPicPr>
          <p:cNvPr id="319" name="Google Shape;319;p28"/>
          <p:cNvPicPr preferRelativeResize="0"/>
          <p:nvPr/>
        </p:nvPicPr>
        <p:blipFill rotWithShape="1">
          <a:blip r:embed="rId9">
            <a:alphaModFix/>
          </a:blip>
          <a:srcRect t="7498" b="5506"/>
          <a:stretch/>
        </p:blipFill>
        <p:spPr>
          <a:xfrm>
            <a:off x="523575" y="968538"/>
            <a:ext cx="1536300" cy="211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8"/>
          <p:cNvSpPr txBox="1"/>
          <p:nvPr/>
        </p:nvSpPr>
        <p:spPr>
          <a:xfrm>
            <a:off x="1040675" y="2893900"/>
            <a:ext cx="4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G</a:t>
            </a:r>
            <a:endParaRPr sz="180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>
            <a:spLocks noGrp="1"/>
          </p:cNvSpPr>
          <p:nvPr>
            <p:ph type="title"/>
          </p:nvPr>
        </p:nvSpPr>
        <p:spPr>
          <a:xfrm>
            <a:off x="311700" y="270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Pieces for Sampling: Contracted Graphs</a:t>
            </a:r>
            <a:endParaRPr/>
          </a:p>
        </p:txBody>
      </p:sp>
      <p:pic>
        <p:nvPicPr>
          <p:cNvPr id="326" name="Google Shape;326;p29"/>
          <p:cNvPicPr preferRelativeResize="0"/>
          <p:nvPr/>
        </p:nvPicPr>
        <p:blipFill rotWithShape="1">
          <a:blip r:embed="rId3">
            <a:alphaModFix/>
          </a:blip>
          <a:srcRect t="9005" b="8294"/>
          <a:stretch/>
        </p:blipFill>
        <p:spPr>
          <a:xfrm>
            <a:off x="424825" y="996712"/>
            <a:ext cx="1566850" cy="20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9"/>
          <p:cNvPicPr preferRelativeResize="0"/>
          <p:nvPr/>
        </p:nvPicPr>
        <p:blipFill rotWithShape="1">
          <a:blip r:embed="rId4">
            <a:alphaModFix/>
          </a:blip>
          <a:srcRect r="65305"/>
          <a:stretch/>
        </p:blipFill>
        <p:spPr>
          <a:xfrm>
            <a:off x="3416968" y="1322525"/>
            <a:ext cx="1452835" cy="180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9"/>
          <p:cNvPicPr preferRelativeResize="0"/>
          <p:nvPr/>
        </p:nvPicPr>
        <p:blipFill rotWithShape="1">
          <a:blip r:embed="rId4">
            <a:alphaModFix/>
          </a:blip>
          <a:srcRect l="56617"/>
          <a:stretch/>
        </p:blipFill>
        <p:spPr>
          <a:xfrm>
            <a:off x="5616922" y="1287975"/>
            <a:ext cx="1841690" cy="17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9"/>
          <p:cNvPicPr preferRelativeResize="0"/>
          <p:nvPr/>
        </p:nvPicPr>
        <p:blipFill rotWithShape="1">
          <a:blip r:embed="rId5">
            <a:alphaModFix/>
          </a:blip>
          <a:srcRect l="-5910" t="-24069" r="-2938" b="-20230"/>
          <a:stretch/>
        </p:blipFill>
        <p:spPr>
          <a:xfrm>
            <a:off x="3333575" y="2864823"/>
            <a:ext cx="1536234" cy="271002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0" name="Google Shape;330;p29"/>
          <p:cNvPicPr preferRelativeResize="0"/>
          <p:nvPr/>
        </p:nvPicPr>
        <p:blipFill rotWithShape="1">
          <a:blip r:embed="rId6">
            <a:alphaModFix/>
          </a:blip>
          <a:srcRect l="-3438" t="-22167" r="-2370" b="-18400"/>
          <a:stretch/>
        </p:blipFill>
        <p:spPr>
          <a:xfrm>
            <a:off x="5548550" y="2866589"/>
            <a:ext cx="2105738" cy="259911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1" name="Google Shape;331;p29"/>
          <p:cNvSpPr txBox="1"/>
          <p:nvPr/>
        </p:nvSpPr>
        <p:spPr>
          <a:xfrm>
            <a:off x="2989750" y="882963"/>
            <a:ext cx="47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each child, then contract the remaining vertices</a:t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 rot="2372473">
            <a:off x="4272371" y="1807748"/>
            <a:ext cx="124876" cy="777767"/>
          </a:xfrm>
          <a:prstGeom prst="downArrow">
            <a:avLst>
              <a:gd name="adj1" fmla="val 29190"/>
              <a:gd name="adj2" fmla="val 92905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4465176" y="1606750"/>
            <a:ext cx="13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</a:rPr>
              <a:t>Edge (1,6) </a:t>
            </a:r>
            <a:r>
              <a:rPr lang="en" b="1" i="1">
                <a:solidFill>
                  <a:schemeClr val="accent5"/>
                </a:solidFill>
              </a:rPr>
              <a:t>settled </a:t>
            </a:r>
            <a:r>
              <a:rPr lang="en" b="1">
                <a:solidFill>
                  <a:schemeClr val="accent5"/>
                </a:solidFill>
              </a:rPr>
              <a:t>at </a:t>
            </a:r>
            <a:r>
              <a:rPr lang="en" b="1" i="1">
                <a:solidFill>
                  <a:schemeClr val="accent5"/>
                </a:solidFill>
              </a:rPr>
              <a:t>S</a:t>
            </a:r>
            <a:endParaRPr b="1" i="1">
              <a:solidFill>
                <a:schemeClr val="accent5"/>
              </a:solidFill>
            </a:endParaRPr>
          </a:p>
        </p:txBody>
      </p:sp>
      <p:sp>
        <p:nvSpPr>
          <p:cNvPr id="334" name="Google Shape;334;p29"/>
          <p:cNvSpPr/>
          <p:nvPr/>
        </p:nvSpPr>
        <p:spPr>
          <a:xfrm rot="2736701">
            <a:off x="6816053" y="1704539"/>
            <a:ext cx="119225" cy="639814"/>
          </a:xfrm>
          <a:prstGeom prst="downArrow">
            <a:avLst>
              <a:gd name="adj1" fmla="val 29190"/>
              <a:gd name="adj2" fmla="val 92905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6917417" y="1573271"/>
            <a:ext cx="91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</a:rPr>
              <a:t>(1,6) external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1040675" y="2893900"/>
            <a:ext cx="40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G</a:t>
            </a:r>
            <a:endParaRPr sz="1800" i="1"/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7">
            <a:alphaModFix/>
          </a:blip>
          <a:srcRect r="7570"/>
          <a:stretch/>
        </p:blipFill>
        <p:spPr>
          <a:xfrm>
            <a:off x="2187975" y="1322525"/>
            <a:ext cx="1229000" cy="15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8225" y="1350775"/>
            <a:ext cx="1208084" cy="1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9"/>
          <p:cNvSpPr txBox="1"/>
          <p:nvPr/>
        </p:nvSpPr>
        <p:spPr>
          <a:xfrm>
            <a:off x="3613275" y="1283175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vertex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>
            <a:off x="5720750" y="1318338"/>
            <a:ext cx="153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vertex</a:t>
            </a:r>
            <a:endParaRPr/>
          </a:p>
        </p:txBody>
      </p:sp>
      <p:cxnSp>
        <p:nvCxnSpPr>
          <p:cNvPr id="341" name="Google Shape;341;p29"/>
          <p:cNvCxnSpPr/>
          <p:nvPr/>
        </p:nvCxnSpPr>
        <p:spPr>
          <a:xfrm rot="10800000" flipH="1">
            <a:off x="424825" y="1982424"/>
            <a:ext cx="1573800" cy="135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29"/>
          <p:cNvCxnSpPr/>
          <p:nvPr/>
        </p:nvCxnSpPr>
        <p:spPr>
          <a:xfrm rot="10800000" flipH="1">
            <a:off x="4077117" y="2170773"/>
            <a:ext cx="542400" cy="6531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3" name="Google Shape;34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800" y="3602525"/>
            <a:ext cx="8476401" cy="1248875"/>
          </a:xfrm>
          <a:prstGeom prst="rect">
            <a:avLst/>
          </a:prstGeom>
          <a:noFill/>
          <a:ln w="28575" cap="flat" cmpd="sng">
            <a:solidFill>
              <a:srgbClr val="64BF3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Algorithm </a:t>
            </a:r>
            <a:endParaRPr/>
          </a:p>
        </p:txBody>
      </p:sp>
      <p:pic>
        <p:nvPicPr>
          <p:cNvPr id="349" name="Google Shape;3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125" y="1130312"/>
            <a:ext cx="1584325" cy="139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000" y="2640825"/>
            <a:ext cx="1864600" cy="1450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0"/>
          <p:cNvPicPr preferRelativeResize="0"/>
          <p:nvPr/>
        </p:nvPicPr>
        <p:blipFill rotWithShape="1">
          <a:blip r:embed="rId5">
            <a:alphaModFix/>
          </a:blip>
          <a:srcRect r="36220"/>
          <a:stretch/>
        </p:blipFill>
        <p:spPr>
          <a:xfrm>
            <a:off x="265250" y="1080088"/>
            <a:ext cx="3293949" cy="3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00" y="1639175"/>
            <a:ext cx="4649201" cy="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950" y="2710550"/>
            <a:ext cx="4925424" cy="11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4382733"/>
            <a:ext cx="77628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>
            <a:spLocks noGrp="1"/>
          </p:cNvSpPr>
          <p:nvPr>
            <p:ph type="title"/>
          </p:nvPr>
        </p:nvSpPr>
        <p:spPr>
          <a:xfrm>
            <a:off x="206100" y="15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Even-at-Last (EAL) Property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body" idx="1"/>
          </p:nvPr>
        </p:nvSpPr>
        <p:spPr>
          <a:xfrm>
            <a:off x="206100" y="729200"/>
            <a:ext cx="87318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400" dirty="0">
                <a:solidFill>
                  <a:schemeClr val="dk1"/>
                </a:solidFill>
              </a:rPr>
              <a:t>For case of no proper min cuts, we desired every edge is even </a:t>
            </a:r>
            <a:r>
              <a:rPr lang="en" sz="6400" dirty="0" err="1">
                <a:solidFill>
                  <a:schemeClr val="dk1"/>
                </a:solidFill>
              </a:rPr>
              <a:t>w.c.p</a:t>
            </a:r>
            <a:r>
              <a:rPr lang="en" sz="6400" dirty="0">
                <a:solidFill>
                  <a:schemeClr val="dk1"/>
                </a:solidFill>
              </a:rPr>
              <a:t>.</a:t>
            </a:r>
            <a:endParaRPr sz="64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6400" b="1" dirty="0">
                <a:solidFill>
                  <a:schemeClr val="accent1"/>
                </a:solidFill>
              </a:rPr>
              <a:t>Generalization:</a:t>
            </a:r>
            <a:r>
              <a:rPr lang="en" sz="6400" b="1" dirty="0"/>
              <a:t> </a:t>
            </a:r>
            <a:r>
              <a:rPr lang="en" sz="6400" dirty="0">
                <a:solidFill>
                  <a:schemeClr val="dk1"/>
                </a:solidFill>
              </a:rPr>
              <a:t>every edge is “even-at-last (EAL),” i.e. </a:t>
            </a:r>
            <a:r>
              <a:rPr lang="en" sz="6400" b="1" dirty="0">
                <a:solidFill>
                  <a:srgbClr val="FF9900"/>
                </a:solidFill>
              </a:rPr>
              <a:t>even</a:t>
            </a:r>
            <a:r>
              <a:rPr lang="en" sz="6400" dirty="0"/>
              <a:t> </a:t>
            </a:r>
            <a:r>
              <a:rPr lang="en" sz="6400" b="1" dirty="0">
                <a:solidFill>
                  <a:srgbClr val="FF9900"/>
                </a:solidFill>
              </a:rPr>
              <a:t>at the level at which it is settled,</a:t>
            </a:r>
            <a:r>
              <a:rPr lang="en" sz="6400" i="1" dirty="0">
                <a:solidFill>
                  <a:srgbClr val="6AA84F"/>
                </a:solidFill>
              </a:rPr>
              <a:t> </a:t>
            </a:r>
            <a:r>
              <a:rPr lang="en" sz="6400" dirty="0" err="1">
                <a:solidFill>
                  <a:schemeClr val="dk1"/>
                </a:solidFill>
              </a:rPr>
              <a:t>w.c.p</a:t>
            </a:r>
            <a:r>
              <a:rPr lang="en" sz="6400" dirty="0">
                <a:solidFill>
                  <a:schemeClr val="dk1"/>
                </a:solidFill>
              </a:rPr>
              <a:t>.</a:t>
            </a:r>
            <a:endParaRPr sz="6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425" y="1580825"/>
            <a:ext cx="1948700" cy="14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 txBox="1"/>
          <p:nvPr/>
        </p:nvSpPr>
        <p:spPr>
          <a:xfrm>
            <a:off x="169500" y="3843125"/>
            <a:ext cx="887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Lower </a:t>
            </a:r>
            <a:r>
              <a:rPr lang="en" sz="1600" i="1">
                <a:solidFill>
                  <a:schemeClr val="dk1"/>
                </a:solidFill>
              </a:rPr>
              <a:t>z</a:t>
            </a:r>
            <a:r>
              <a:rPr lang="en" sz="1600" i="1" baseline="-25000">
                <a:solidFill>
                  <a:schemeClr val="dk1"/>
                </a:solidFill>
              </a:rPr>
              <a:t>e</a:t>
            </a:r>
            <a:r>
              <a:rPr lang="en" sz="1600" i="1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= ¼ → no </a:t>
            </a:r>
            <a:r>
              <a:rPr lang="en" sz="1600" i="1">
                <a:solidFill>
                  <a:schemeClr val="dk1"/>
                </a:solidFill>
              </a:rPr>
              <a:t>O</a:t>
            </a:r>
            <a:r>
              <a:rPr lang="en" sz="1600">
                <a:solidFill>
                  <a:schemeClr val="dk1"/>
                </a:solidFill>
              </a:rPr>
              <a:t>-join constraints corresponding to cuts </a:t>
            </a:r>
            <a:r>
              <a:rPr lang="en" sz="1600" b="1">
                <a:solidFill>
                  <a:schemeClr val="dk1"/>
                </a:solidFill>
              </a:rPr>
              <a:t>at this level </a:t>
            </a:r>
            <a:r>
              <a:rPr lang="en" sz="1600">
                <a:solidFill>
                  <a:schemeClr val="dk1"/>
                </a:solidFill>
              </a:rPr>
              <a:t>become violated</a:t>
            </a:r>
            <a:endParaRPr sz="1200"/>
          </a:p>
        </p:txBody>
      </p:sp>
      <p:sp>
        <p:nvSpPr>
          <p:cNvPr id="363" name="Google Shape;363;p31"/>
          <p:cNvSpPr/>
          <p:nvPr/>
        </p:nvSpPr>
        <p:spPr>
          <a:xfrm rot="-9977582">
            <a:off x="4852072" y="2761173"/>
            <a:ext cx="557065" cy="106304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5399900" y="2582750"/>
            <a:ext cx="174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EAL edge: both endpoints even in </a:t>
            </a:r>
            <a:r>
              <a:rPr lang="en" i="1"/>
              <a:t>T</a:t>
            </a:r>
            <a:endParaRPr i="1"/>
          </a:p>
        </p:txBody>
      </p:sp>
      <p:sp>
        <p:nvSpPr>
          <p:cNvPr id="365" name="Google Shape;365;p31"/>
          <p:cNvSpPr txBox="1"/>
          <p:nvPr/>
        </p:nvSpPr>
        <p:spPr>
          <a:xfrm>
            <a:off x="169500" y="43267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FF9900"/>
                </a:solidFill>
              </a:rPr>
              <a:t>Stronger property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than KKO19 - proves every min cut contains an edge that is EAL w.c.p.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Traveling Salesperson Problem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</a:rPr>
              <a:t>The problem.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Input – </a:t>
            </a:r>
            <a:r>
              <a:rPr lang="en" sz="1500" i="1">
                <a:solidFill>
                  <a:schemeClr val="dk1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 points in a metric space.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Output – shortest tour traversing all </a:t>
            </a:r>
            <a:r>
              <a:rPr lang="en" sz="1500" i="1">
                <a:solidFill>
                  <a:schemeClr val="dk1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 points (Hamiltonian tour)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6445"/>
          <a:stretch/>
        </p:blipFill>
        <p:spPr>
          <a:xfrm>
            <a:off x="5301425" y="1017725"/>
            <a:ext cx="3392725" cy="388729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5692450" y="1643075"/>
            <a:ext cx="2545425" cy="2225825"/>
          </a:xfrm>
          <a:custGeom>
            <a:avLst/>
            <a:gdLst/>
            <a:ahLst/>
            <a:cxnLst/>
            <a:rect l="l" t="t" r="r" b="b"/>
            <a:pathLst>
              <a:path w="101817" h="89033" extrusionOk="0">
                <a:moveTo>
                  <a:pt x="58654" y="89033"/>
                </a:moveTo>
                <a:lnTo>
                  <a:pt x="36395" y="81664"/>
                </a:lnTo>
                <a:lnTo>
                  <a:pt x="0" y="86025"/>
                </a:lnTo>
                <a:lnTo>
                  <a:pt x="29327" y="65421"/>
                </a:lnTo>
                <a:lnTo>
                  <a:pt x="23762" y="60609"/>
                </a:lnTo>
                <a:lnTo>
                  <a:pt x="22709" y="56097"/>
                </a:lnTo>
                <a:lnTo>
                  <a:pt x="40155" y="42712"/>
                </a:lnTo>
                <a:lnTo>
                  <a:pt x="48878" y="43012"/>
                </a:lnTo>
                <a:lnTo>
                  <a:pt x="59556" y="35041"/>
                </a:lnTo>
                <a:lnTo>
                  <a:pt x="38200" y="7970"/>
                </a:lnTo>
                <a:lnTo>
                  <a:pt x="67677" y="1052"/>
                </a:lnTo>
                <a:lnTo>
                  <a:pt x="91440" y="0"/>
                </a:lnTo>
                <a:lnTo>
                  <a:pt x="90838" y="11129"/>
                </a:lnTo>
                <a:lnTo>
                  <a:pt x="77303" y="35793"/>
                </a:lnTo>
                <a:lnTo>
                  <a:pt x="101817" y="49630"/>
                </a:lnTo>
                <a:lnTo>
                  <a:pt x="71437" y="61812"/>
                </a:lnTo>
                <a:lnTo>
                  <a:pt x="69783" y="68730"/>
                </a:lnTo>
                <a:lnTo>
                  <a:pt x="52337" y="76099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2890550"/>
            <a:ext cx="4260300" cy="17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6AA84F"/>
                </a:solidFill>
              </a:rPr>
              <a:t>Christofides-Serdyukov algorithm (1976)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yields a</a:t>
            </a:r>
            <a:r>
              <a:rPr lang="en" sz="1500"/>
              <a:t> </a:t>
            </a:r>
            <a:r>
              <a:rPr lang="en" sz="1500" baseline="30000">
                <a:solidFill>
                  <a:srgbClr val="FF9900"/>
                </a:solidFill>
              </a:rPr>
              <a:t>3</a:t>
            </a:r>
            <a:r>
              <a:rPr lang="en" sz="1500">
                <a:solidFill>
                  <a:srgbClr val="FF9900"/>
                </a:solidFill>
              </a:rPr>
              <a:t>⁄</a:t>
            </a:r>
            <a:r>
              <a:rPr lang="en" sz="900">
                <a:solidFill>
                  <a:srgbClr val="FF9900"/>
                </a:solidFill>
              </a:rPr>
              <a:t>2</a:t>
            </a:r>
            <a:r>
              <a:rPr lang="en" sz="1500">
                <a:solidFill>
                  <a:srgbClr val="FF9900"/>
                </a:solidFill>
              </a:rPr>
              <a:t> approximation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(which remained the best for decades)!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NP-hard to approximate length of shortest tour by a factor of </a:t>
            </a:r>
            <a:r>
              <a:rPr lang="en" sz="1600" baseline="30000">
                <a:solidFill>
                  <a:schemeClr val="dk1"/>
                </a:solidFill>
              </a:rPr>
              <a:t>123</a:t>
            </a:r>
            <a:r>
              <a:rPr lang="en" sz="1600">
                <a:solidFill>
                  <a:schemeClr val="dk1"/>
                </a:solidFill>
              </a:rPr>
              <a:t>⁄</a:t>
            </a:r>
            <a:r>
              <a:rPr lang="en" sz="1000">
                <a:solidFill>
                  <a:schemeClr val="dk1"/>
                </a:solidFill>
              </a:rPr>
              <a:t>122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>
            <a:spLocks noGrp="1"/>
          </p:cNvSpPr>
          <p:nvPr>
            <p:ph type="title"/>
          </p:nvPr>
        </p:nvSpPr>
        <p:spPr>
          <a:xfrm>
            <a:off x="1524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Even-at-Last (EAL) Property	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1225"/>
            <a:ext cx="8839201" cy="2164984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32"/>
          <p:cNvSpPr/>
          <p:nvPr/>
        </p:nvSpPr>
        <p:spPr>
          <a:xfrm>
            <a:off x="3384625" y="2263800"/>
            <a:ext cx="499200" cy="2970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>
            <a:off x="4395925" y="2514575"/>
            <a:ext cx="499200" cy="2970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5835600" y="2514575"/>
            <a:ext cx="499200" cy="297000"/>
          </a:xfrm>
          <a:prstGeom prst="ellipse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Beating ½ : Construction of Fractional </a:t>
            </a:r>
            <a:r>
              <a:rPr lang="en" i="1"/>
              <a:t>O</a:t>
            </a:r>
            <a:r>
              <a:rPr lang="en"/>
              <a:t>-join</a:t>
            </a:r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1700" y="1175399"/>
            <a:ext cx="8832300" cy="27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Reduction Scheme: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Assume each edge is EAL w.p. </a:t>
            </a:r>
            <a:r>
              <a:rPr lang="en" i="1">
                <a:solidFill>
                  <a:srgbClr val="000000"/>
                </a:solidFill>
              </a:rPr>
              <a:t>p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 an edge from </a:t>
            </a:r>
            <a:r>
              <a:rPr lang="en" i="1">
                <a:solidFill>
                  <a:srgbClr val="000000"/>
                </a:solidFill>
              </a:rPr>
              <a:t>z</a:t>
            </a:r>
            <a:r>
              <a:rPr lang="en" i="1" baseline="-25000">
                <a:solidFill>
                  <a:srgbClr val="000000"/>
                </a:solidFill>
              </a:rPr>
              <a:t>e</a:t>
            </a:r>
            <a:r>
              <a:rPr lang="en" i="1">
                <a:solidFill>
                  <a:srgbClr val="000000"/>
                </a:solidFill>
              </a:rPr>
              <a:t> = x</a:t>
            </a:r>
            <a:r>
              <a:rPr lang="en" i="1" baseline="-25000">
                <a:solidFill>
                  <a:srgbClr val="000000"/>
                </a:solidFill>
              </a:rPr>
              <a:t>e</a:t>
            </a:r>
            <a:r>
              <a:rPr lang="en" sz="1700">
                <a:solidFill>
                  <a:srgbClr val="000000"/>
                </a:solidFill>
              </a:rPr>
              <a:t> / </a:t>
            </a:r>
            <a:r>
              <a:rPr lang="en" i="1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i="1">
                <a:solidFill>
                  <a:srgbClr val="000000"/>
                </a:solidFill>
              </a:rPr>
              <a:t>= </a:t>
            </a:r>
            <a:r>
              <a:rPr lang="en">
                <a:solidFill>
                  <a:srgbClr val="000000"/>
                </a:solidFill>
              </a:rPr>
              <a:t>¼ when it is EAL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284400" y="2829597"/>
            <a:ext cx="8575200" cy="18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Feasibility: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initial reduction scheme will make </a:t>
            </a:r>
            <a:r>
              <a:rPr lang="en" sz="1800" i="1">
                <a:solidFill>
                  <a:schemeClr val="dk1"/>
                </a:solidFill>
              </a:rPr>
              <a:t>z</a:t>
            </a:r>
            <a:r>
              <a:rPr lang="en" sz="1800">
                <a:solidFill>
                  <a:schemeClr val="dk1"/>
                </a:solidFill>
              </a:rPr>
              <a:t> infeasible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Raise some </a:t>
            </a:r>
            <a:r>
              <a:rPr lang="en" sz="1800" i="1">
                <a:solidFill>
                  <a:schemeClr val="dk1"/>
                </a:solidFill>
              </a:rPr>
              <a:t>z</a:t>
            </a:r>
            <a:r>
              <a:rPr lang="en" sz="1800" i="1" baseline="-25000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 values (“charge”) to correct for deficient cuts, but show there is still a net reduction on each edge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Flow-based Charging Argument </a:t>
            </a:r>
            <a:endParaRPr/>
          </a:p>
        </p:txBody>
      </p:sp>
      <p:pic>
        <p:nvPicPr>
          <p:cNvPr id="387" name="Google Shape;3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1332400"/>
            <a:ext cx="4496475" cy="32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4"/>
          <p:cNvSpPr txBox="1"/>
          <p:nvPr/>
        </p:nvSpPr>
        <p:spPr>
          <a:xfrm>
            <a:off x="2944275" y="2487725"/>
            <a:ext cx="550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D85C6"/>
                </a:solidFill>
              </a:rPr>
              <a:t>-𝝉</a:t>
            </a:r>
            <a:endParaRPr sz="2100">
              <a:solidFill>
                <a:srgbClr val="3D85C6"/>
              </a:solidFill>
            </a:endParaRPr>
          </a:p>
        </p:txBody>
      </p:sp>
      <p:sp>
        <p:nvSpPr>
          <p:cNvPr id="389" name="Google Shape;389;p34"/>
          <p:cNvSpPr/>
          <p:nvPr/>
        </p:nvSpPr>
        <p:spPr>
          <a:xfrm>
            <a:off x="2296000" y="2380350"/>
            <a:ext cx="364200" cy="3828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3671275" y="2380350"/>
            <a:ext cx="364200" cy="3828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2473375" y="2035400"/>
            <a:ext cx="36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✓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3463975" y="2035400"/>
            <a:ext cx="36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✓</a:t>
            </a:r>
            <a:endParaRPr sz="2000">
              <a:solidFill>
                <a:srgbClr val="38761D"/>
              </a:solidFill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6578775" y="2173500"/>
            <a:ext cx="195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3C78D8"/>
                </a:solidFill>
              </a:rPr>
              <a:t>e </a:t>
            </a:r>
            <a:r>
              <a:rPr lang="en" b="1">
                <a:solidFill>
                  <a:srgbClr val="3C78D8"/>
                </a:solidFill>
              </a:rPr>
              <a:t>EAL → reduce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6578775" y="2696225"/>
            <a:ext cx="172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No cuts deficient</a:t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 rotWithShape="1">
          <a:blip r:embed="rId4">
            <a:alphaModFix/>
          </a:blip>
          <a:srcRect r="68367" b="-10"/>
          <a:stretch/>
        </p:blipFill>
        <p:spPr>
          <a:xfrm>
            <a:off x="523150" y="1332400"/>
            <a:ext cx="684050" cy="267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Flow-based Charging Argument </a:t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11922100" y="778509"/>
            <a:ext cx="29112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KKO 19: distribute charge uniformly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New approach:</a:t>
            </a:r>
            <a:r>
              <a:rPr lang="en">
                <a:solidFill>
                  <a:schemeClr val="dk1"/>
                </a:solidFill>
              </a:rPr>
              <a:t> set up a flow problem to distribute the charge from the blue edges across the internal edges such that </a:t>
            </a:r>
            <a:r>
              <a:rPr lang="en" b="1">
                <a:solidFill>
                  <a:srgbClr val="FF9900"/>
                </a:solidFill>
              </a:rPr>
              <a:t>the charge that any edge receives is minimized 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gain from flow formulation, </a:t>
            </a:r>
            <a:r>
              <a:rPr lang="en" b="1">
                <a:solidFill>
                  <a:srgbClr val="FF9900"/>
                </a:solidFill>
              </a:rPr>
              <a:t>need to treat </a:t>
            </a:r>
            <a:r>
              <a:rPr lang="en" b="1" i="1">
                <a:solidFill>
                  <a:srgbClr val="FF9900"/>
                </a:solidFill>
              </a:rPr>
              <a:t>K</a:t>
            </a:r>
            <a:r>
              <a:rPr lang="en" b="1" i="1" baseline="-25000">
                <a:solidFill>
                  <a:srgbClr val="FF9900"/>
                </a:solidFill>
              </a:rPr>
              <a:t>5</a:t>
            </a:r>
            <a:r>
              <a:rPr lang="en" b="1" baseline="-25000">
                <a:solidFill>
                  <a:srgbClr val="FF9900"/>
                </a:solidFill>
              </a:rPr>
              <a:t> </a:t>
            </a:r>
            <a:r>
              <a:rPr lang="en" b="1">
                <a:solidFill>
                  <a:srgbClr val="FF9900"/>
                </a:solidFill>
              </a:rPr>
              <a:t>separately </a:t>
            </a:r>
            <a:r>
              <a:rPr lang="en">
                <a:solidFill>
                  <a:schemeClr val="dk1"/>
                </a:solidFill>
              </a:rPr>
              <a:t>in the sampler and reduction scheme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2" name="Google Shape;4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1332400"/>
            <a:ext cx="4496475" cy="32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5"/>
          <p:cNvSpPr txBox="1"/>
          <p:nvPr/>
        </p:nvSpPr>
        <p:spPr>
          <a:xfrm>
            <a:off x="6279675" y="1842200"/>
            <a:ext cx="186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3C78D8"/>
                </a:solidFill>
              </a:rPr>
              <a:t>f</a:t>
            </a:r>
            <a:r>
              <a:rPr lang="en" b="1">
                <a:solidFill>
                  <a:srgbClr val="3C78D8"/>
                </a:solidFill>
              </a:rPr>
              <a:t> reduced and 𝜹</a:t>
            </a:r>
            <a:r>
              <a:rPr lang="en" b="1" i="1">
                <a:solidFill>
                  <a:srgbClr val="3C78D8"/>
                </a:solidFill>
              </a:rPr>
              <a:t>(u)</a:t>
            </a:r>
            <a:r>
              <a:rPr lang="en" b="1">
                <a:solidFill>
                  <a:srgbClr val="3C78D8"/>
                </a:solidFill>
              </a:rPr>
              <a:t> odd in </a:t>
            </a:r>
            <a:r>
              <a:rPr lang="en" b="1" i="1">
                <a:solidFill>
                  <a:srgbClr val="3C78D8"/>
                </a:solidFill>
              </a:rPr>
              <a:t>T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6532125" y="2309825"/>
            <a:ext cx="158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↓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𝜹</a:t>
            </a:r>
            <a:r>
              <a:rPr lang="en" b="1" i="1">
                <a:solidFill>
                  <a:srgbClr val="FF0000"/>
                </a:solidFill>
              </a:rPr>
              <a:t>(u) </a:t>
            </a:r>
            <a:r>
              <a:rPr lang="en" b="1">
                <a:solidFill>
                  <a:srgbClr val="FF0000"/>
                </a:solidFill>
              </a:rPr>
              <a:t>deficient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848673" y="1600075"/>
            <a:ext cx="58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</a:rPr>
              <a:t>-𝛃</a:t>
            </a:r>
            <a:endParaRPr sz="1600">
              <a:solidFill>
                <a:srgbClr val="3D85C6"/>
              </a:solidFill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6532125" y="2796750"/>
            <a:ext cx="158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↓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charge</a:t>
            </a:r>
            <a:endParaRPr b="1">
              <a:solidFill>
                <a:srgbClr val="3C78D8"/>
              </a:solidFill>
            </a:endParaRPr>
          </a:p>
        </p:txBody>
      </p:sp>
      <p:pic>
        <p:nvPicPr>
          <p:cNvPr id="407" name="Google Shape;407;p35"/>
          <p:cNvPicPr preferRelativeResize="0"/>
          <p:nvPr/>
        </p:nvPicPr>
        <p:blipFill rotWithShape="1">
          <a:blip r:embed="rId4">
            <a:alphaModFix/>
          </a:blip>
          <a:srcRect r="68367" b="-10"/>
          <a:stretch/>
        </p:blipFill>
        <p:spPr>
          <a:xfrm>
            <a:off x="523150" y="1332400"/>
            <a:ext cx="684050" cy="267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8" name="Google Shape;408;p35"/>
          <p:cNvSpPr/>
          <p:nvPr/>
        </p:nvSpPr>
        <p:spPr>
          <a:xfrm>
            <a:off x="2296000" y="2380350"/>
            <a:ext cx="364200" cy="38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2545075" y="2100950"/>
            <a:ext cx="36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✕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Flow-based Charging Argument 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11922100" y="778509"/>
            <a:ext cx="29112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KKO 19: distribute charge uniformly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New approach:</a:t>
            </a:r>
            <a:r>
              <a:rPr lang="en">
                <a:solidFill>
                  <a:schemeClr val="dk1"/>
                </a:solidFill>
              </a:rPr>
              <a:t> set up a flow problem to distribute the charge from the blue edges across the internal edges such that </a:t>
            </a:r>
            <a:r>
              <a:rPr lang="en" b="1">
                <a:solidFill>
                  <a:srgbClr val="FF9900"/>
                </a:solidFill>
              </a:rPr>
              <a:t>the charge that any edge receives is minimized 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gain from flow formulation, </a:t>
            </a:r>
            <a:r>
              <a:rPr lang="en" b="1">
                <a:solidFill>
                  <a:srgbClr val="FF9900"/>
                </a:solidFill>
              </a:rPr>
              <a:t>need to treat </a:t>
            </a:r>
            <a:r>
              <a:rPr lang="en" b="1" i="1">
                <a:solidFill>
                  <a:srgbClr val="FF9900"/>
                </a:solidFill>
              </a:rPr>
              <a:t>K</a:t>
            </a:r>
            <a:r>
              <a:rPr lang="en" b="1" i="1" baseline="-25000">
                <a:solidFill>
                  <a:srgbClr val="FF9900"/>
                </a:solidFill>
              </a:rPr>
              <a:t>5</a:t>
            </a:r>
            <a:r>
              <a:rPr lang="en" b="1" baseline="-25000">
                <a:solidFill>
                  <a:srgbClr val="FF9900"/>
                </a:solidFill>
              </a:rPr>
              <a:t> </a:t>
            </a:r>
            <a:r>
              <a:rPr lang="en" b="1">
                <a:solidFill>
                  <a:srgbClr val="FF9900"/>
                </a:solidFill>
              </a:rPr>
              <a:t>separately </a:t>
            </a:r>
            <a:r>
              <a:rPr lang="en">
                <a:solidFill>
                  <a:schemeClr val="dk1"/>
                </a:solidFill>
              </a:rPr>
              <a:t>in the sampler and reduction scheme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0" y="1332400"/>
            <a:ext cx="3518900" cy="28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6"/>
          <p:cNvSpPr txBox="1"/>
          <p:nvPr/>
        </p:nvSpPr>
        <p:spPr>
          <a:xfrm>
            <a:off x="1652899" y="1547125"/>
            <a:ext cx="56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</a:rPr>
              <a:t>-𝛃</a:t>
            </a:r>
            <a:endParaRPr sz="1600">
              <a:solidFill>
                <a:srgbClr val="3D85C6"/>
              </a:solidFill>
            </a:endParaRPr>
          </a:p>
        </p:txBody>
      </p:sp>
      <p:sp>
        <p:nvSpPr>
          <p:cNvPr id="418" name="Google Shape;418;p36"/>
          <p:cNvSpPr txBox="1"/>
          <p:nvPr/>
        </p:nvSpPr>
        <p:spPr>
          <a:xfrm>
            <a:off x="4572000" y="2318850"/>
            <a:ext cx="4466700" cy="23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accent1"/>
                </a:solidFill>
              </a:rPr>
              <a:t>New approach:</a:t>
            </a:r>
            <a:r>
              <a:rPr lang="en">
                <a:solidFill>
                  <a:schemeClr val="dk1"/>
                </a:solidFill>
              </a:rPr>
              <a:t> set up a flow problem to distribute the charge from the blue edges across the internal edges such that </a:t>
            </a:r>
            <a:r>
              <a:rPr lang="en" b="1">
                <a:solidFill>
                  <a:srgbClr val="FF9900"/>
                </a:solidFill>
              </a:rPr>
              <a:t>the charge that any edge receives is minimized </a:t>
            </a:r>
            <a:endParaRPr b="1">
              <a:solidFill>
                <a:srgbClr val="FF99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gain from the flow formulation, </a:t>
            </a:r>
            <a:r>
              <a:rPr lang="en" b="1">
                <a:solidFill>
                  <a:srgbClr val="FF9900"/>
                </a:solidFill>
              </a:rPr>
              <a:t>need to treat </a:t>
            </a:r>
            <a:r>
              <a:rPr lang="en" b="1" i="1">
                <a:solidFill>
                  <a:srgbClr val="FF9900"/>
                </a:solidFill>
              </a:rPr>
              <a:t>K</a:t>
            </a:r>
            <a:r>
              <a:rPr lang="en" b="1" i="1" baseline="-25000">
                <a:solidFill>
                  <a:srgbClr val="FF9900"/>
                </a:solidFill>
              </a:rPr>
              <a:t>5</a:t>
            </a:r>
            <a:r>
              <a:rPr lang="en" b="1" baseline="-25000">
                <a:solidFill>
                  <a:srgbClr val="FF9900"/>
                </a:solidFill>
              </a:rPr>
              <a:t> </a:t>
            </a:r>
            <a:r>
              <a:rPr lang="en" b="1">
                <a:solidFill>
                  <a:srgbClr val="FF9900"/>
                </a:solidFill>
              </a:rPr>
              <a:t>separately </a:t>
            </a:r>
            <a:r>
              <a:rPr lang="en">
                <a:solidFill>
                  <a:schemeClr val="dk1"/>
                </a:solidFill>
              </a:rPr>
              <a:t>in the sampler and reduction scheme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>
              <a:solidFill>
                <a:srgbClr val="FF9900"/>
              </a:solidFill>
            </a:endParaRPr>
          </a:p>
        </p:txBody>
      </p:sp>
      <p:sp>
        <p:nvSpPr>
          <p:cNvPr id="419" name="Google Shape;419;p36"/>
          <p:cNvSpPr txBox="1"/>
          <p:nvPr/>
        </p:nvSpPr>
        <p:spPr>
          <a:xfrm>
            <a:off x="1207198" y="3220925"/>
            <a:ext cx="522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</a:rPr>
              <a:t>-𝛃</a:t>
            </a:r>
            <a:endParaRPr sz="1600">
              <a:solidFill>
                <a:srgbClr val="3D85C6"/>
              </a:solidFill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693875" y="2571750"/>
            <a:ext cx="68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+ </a:t>
            </a:r>
            <a:r>
              <a:rPr lang="en" sz="1800" baseline="30000">
                <a:solidFill>
                  <a:srgbClr val="38761D"/>
                </a:solidFill>
              </a:rPr>
              <a:t>𝛃</a:t>
            </a:r>
            <a:r>
              <a:rPr lang="en" sz="1800">
                <a:solidFill>
                  <a:srgbClr val="38761D"/>
                </a:solidFill>
              </a:rPr>
              <a:t>⁄</a:t>
            </a:r>
            <a:r>
              <a:rPr lang="en" sz="1000">
                <a:solidFill>
                  <a:srgbClr val="38761D"/>
                </a:solidFill>
              </a:rPr>
              <a:t>3</a:t>
            </a:r>
            <a:r>
              <a:rPr lang="en" sz="1300">
                <a:solidFill>
                  <a:srgbClr val="38761D"/>
                </a:solidFill>
              </a:rPr>
              <a:t> 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2671350" y="2026500"/>
            <a:ext cx="68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+ </a:t>
            </a:r>
            <a:r>
              <a:rPr lang="en" sz="1900" baseline="30000">
                <a:solidFill>
                  <a:srgbClr val="38761D"/>
                </a:solidFill>
              </a:rPr>
              <a:t>𝛃</a:t>
            </a:r>
            <a:r>
              <a:rPr lang="en" sz="1900">
                <a:solidFill>
                  <a:srgbClr val="38761D"/>
                </a:solidFill>
              </a:rPr>
              <a:t>⁄</a:t>
            </a:r>
            <a:r>
              <a:rPr lang="en" sz="1100">
                <a:solidFill>
                  <a:srgbClr val="38761D"/>
                </a:solidFill>
              </a:rPr>
              <a:t>3</a:t>
            </a:r>
            <a:r>
              <a:rPr lang="en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2150775" y="2583825"/>
            <a:ext cx="68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761D"/>
                </a:solidFill>
              </a:rPr>
              <a:t>+ </a:t>
            </a:r>
            <a:r>
              <a:rPr lang="en" sz="1800" baseline="30000">
                <a:solidFill>
                  <a:srgbClr val="38761D"/>
                </a:solidFill>
              </a:rPr>
              <a:t>𝛃</a:t>
            </a:r>
            <a:r>
              <a:rPr lang="en" sz="1800">
                <a:solidFill>
                  <a:srgbClr val="38761D"/>
                </a:solidFill>
              </a:rPr>
              <a:t>⁄</a:t>
            </a:r>
            <a:r>
              <a:rPr lang="en" sz="1000">
                <a:solidFill>
                  <a:srgbClr val="38761D"/>
                </a:solidFill>
              </a:rPr>
              <a:t>3</a:t>
            </a:r>
            <a:r>
              <a:rPr lang="en" sz="1300">
                <a:solidFill>
                  <a:srgbClr val="38761D"/>
                </a:solidFill>
              </a:rPr>
              <a:t> </a:t>
            </a:r>
            <a:endParaRPr sz="1100">
              <a:solidFill>
                <a:srgbClr val="38761D"/>
              </a:solidFill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4572000" y="134427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8761D"/>
              </a:buClr>
              <a:buSzPts val="1400"/>
              <a:buChar char="●"/>
            </a:pPr>
            <a:r>
              <a:rPr lang="en">
                <a:solidFill>
                  <a:srgbClr val="38761D"/>
                </a:solidFill>
              </a:rPr>
              <a:t>KKO19: distribute charge uniformly 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5349000" y="1792700"/>
            <a:ext cx="300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C0000"/>
                </a:solidFill>
              </a:rPr>
              <a:t>Why can we do better?</a:t>
            </a:r>
            <a:endParaRPr sz="1800" b="1">
              <a:solidFill>
                <a:srgbClr val="CC0000"/>
              </a:solidFill>
            </a:endParaRPr>
          </a:p>
        </p:txBody>
      </p:sp>
      <p:pic>
        <p:nvPicPr>
          <p:cNvPr id="425" name="Google Shape;425;p36"/>
          <p:cNvPicPr preferRelativeResize="0"/>
          <p:nvPr/>
        </p:nvPicPr>
        <p:blipFill rotWithShape="1">
          <a:blip r:embed="rId4">
            <a:alphaModFix/>
          </a:blip>
          <a:srcRect r="68367" b="-10"/>
          <a:stretch/>
        </p:blipFill>
        <p:spPr>
          <a:xfrm>
            <a:off x="523150" y="1332400"/>
            <a:ext cx="684050" cy="267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311700" y="46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Techniques 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9900"/>
                </a:solidFill>
              </a:rPr>
              <a:t>Shifting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from a half-integral solution to a 1-⅓ solution gives:</a:t>
            </a: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matroid intersection sampler that allows us to “hand-pick” even edges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max entropy sampler that has a stronger property of evenness than in KKO19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9900"/>
                </a:solidFill>
              </a:rPr>
              <a:t>Flow-based charging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argument leads to improvements in lowering the cost of the </a:t>
            </a: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-join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9900"/>
                </a:solidFill>
              </a:rPr>
              <a:t>Treating the </a:t>
            </a:r>
            <a:r>
              <a:rPr lang="en" b="1" i="1">
                <a:solidFill>
                  <a:srgbClr val="FF9900"/>
                </a:solidFill>
              </a:rPr>
              <a:t>K</a:t>
            </a:r>
            <a:r>
              <a:rPr lang="en" b="1" i="1" baseline="-25000">
                <a:solidFill>
                  <a:srgbClr val="FF9900"/>
                </a:solidFill>
              </a:rPr>
              <a:t>5</a:t>
            </a:r>
            <a:r>
              <a:rPr lang="en" b="1">
                <a:solidFill>
                  <a:srgbClr val="FF9900"/>
                </a:solidFill>
              </a:rPr>
              <a:t> case separately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enables a gain from flow-based charging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Questions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the techniques be extended beyond half-integral solutions?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>
            <a:spLocks noGrp="1"/>
          </p:cNvSpPr>
          <p:nvPr>
            <p:ph type="body" idx="1"/>
          </p:nvPr>
        </p:nvSpPr>
        <p:spPr>
          <a:xfrm>
            <a:off x="2640900" y="1900850"/>
            <a:ext cx="38622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500">
                <a:solidFill>
                  <a:schemeClr val="dk1"/>
                </a:solidFill>
              </a:rPr>
              <a:t>Thank You!</a:t>
            </a:r>
            <a:endParaRPr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Christofides-Serdyukov Algorithm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6445"/>
          <a:stretch/>
        </p:blipFill>
        <p:spPr>
          <a:xfrm>
            <a:off x="5301425" y="1017725"/>
            <a:ext cx="3392725" cy="3887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5"/>
          <p:cNvGrpSpPr/>
          <p:nvPr/>
        </p:nvGrpSpPr>
        <p:grpSpPr>
          <a:xfrm>
            <a:off x="5699950" y="1654350"/>
            <a:ext cx="2534150" cy="2225825"/>
            <a:chOff x="5699950" y="1654350"/>
            <a:chExt cx="2534150" cy="2225825"/>
          </a:xfrm>
        </p:grpSpPr>
        <p:sp>
          <p:nvSpPr>
            <p:cNvPr id="73" name="Google Shape;73;p15"/>
            <p:cNvSpPr/>
            <p:nvPr/>
          </p:nvSpPr>
          <p:spPr>
            <a:xfrm>
              <a:off x="6933200" y="1654350"/>
              <a:ext cx="1300900" cy="1248275"/>
            </a:xfrm>
            <a:custGeom>
              <a:avLst/>
              <a:gdLst/>
              <a:ahLst/>
              <a:cxnLst/>
              <a:rect l="l" t="t" r="r" b="b"/>
              <a:pathLst>
                <a:path w="52036" h="49931" extrusionOk="0">
                  <a:moveTo>
                    <a:pt x="18649" y="300"/>
                  </a:moveTo>
                  <a:lnTo>
                    <a:pt x="41509" y="0"/>
                  </a:lnTo>
                  <a:lnTo>
                    <a:pt x="41810" y="11129"/>
                  </a:lnTo>
                  <a:lnTo>
                    <a:pt x="52036" y="49931"/>
                  </a:lnTo>
                  <a:lnTo>
                    <a:pt x="28876" y="36094"/>
                  </a:lnTo>
                  <a:lnTo>
                    <a:pt x="9926" y="34590"/>
                  </a:lnTo>
                  <a:lnTo>
                    <a:pt x="0" y="42411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" name="Google Shape;74;p15"/>
            <p:cNvSpPr/>
            <p:nvPr/>
          </p:nvSpPr>
          <p:spPr>
            <a:xfrm>
              <a:off x="6602325" y="2556700"/>
              <a:ext cx="1037725" cy="1323475"/>
            </a:xfrm>
            <a:custGeom>
              <a:avLst/>
              <a:gdLst/>
              <a:ahLst/>
              <a:cxnLst/>
              <a:rect l="l" t="t" r="r" b="b"/>
              <a:pathLst>
                <a:path w="41509" h="52939" extrusionOk="0">
                  <a:moveTo>
                    <a:pt x="41509" y="0"/>
                  </a:moveTo>
                  <a:lnTo>
                    <a:pt x="35493" y="24966"/>
                  </a:lnTo>
                  <a:lnTo>
                    <a:pt x="33989" y="31884"/>
                  </a:lnTo>
                  <a:lnTo>
                    <a:pt x="22259" y="52939"/>
                  </a:lnTo>
                  <a:lnTo>
                    <a:pt x="16544" y="40005"/>
                  </a:lnTo>
                  <a:lnTo>
                    <a:pt x="0" y="44517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" name="Google Shape;75;p15"/>
            <p:cNvSpPr/>
            <p:nvPr/>
          </p:nvSpPr>
          <p:spPr>
            <a:xfrm>
              <a:off x="6888075" y="3068050"/>
              <a:ext cx="594075" cy="127850"/>
            </a:xfrm>
            <a:custGeom>
              <a:avLst/>
              <a:gdLst/>
              <a:ahLst/>
              <a:cxnLst/>
              <a:rect l="l" t="t" r="r" b="b"/>
              <a:pathLst>
                <a:path w="23763" h="5114" extrusionOk="0">
                  <a:moveTo>
                    <a:pt x="23763" y="511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" name="Google Shape;76;p15"/>
            <p:cNvSpPr/>
            <p:nvPr/>
          </p:nvSpPr>
          <p:spPr>
            <a:xfrm>
              <a:off x="6263950" y="3045500"/>
              <a:ext cx="338375" cy="639175"/>
            </a:xfrm>
            <a:custGeom>
              <a:avLst/>
              <a:gdLst/>
              <a:ahLst/>
              <a:cxnLst/>
              <a:rect l="l" t="t" r="r" b="b"/>
              <a:pathLst>
                <a:path w="13535" h="25567" extrusionOk="0">
                  <a:moveTo>
                    <a:pt x="13535" y="25567"/>
                  </a:moveTo>
                  <a:lnTo>
                    <a:pt x="6316" y="9023"/>
                  </a:lnTo>
                  <a:lnTo>
                    <a:pt x="1203" y="5414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15"/>
            <p:cNvSpPr/>
            <p:nvPr/>
          </p:nvSpPr>
          <p:spPr>
            <a:xfrm>
              <a:off x="5699950" y="3669625"/>
              <a:ext cx="924950" cy="105275"/>
            </a:xfrm>
            <a:custGeom>
              <a:avLst/>
              <a:gdLst/>
              <a:ahLst/>
              <a:cxnLst/>
              <a:rect l="l" t="t" r="r" b="b"/>
              <a:pathLst>
                <a:path w="36998" h="4211" extrusionOk="0">
                  <a:moveTo>
                    <a:pt x="0" y="4211"/>
                  </a:moveTo>
                  <a:lnTo>
                    <a:pt x="36998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8" name="Google Shape;78;p15"/>
          <p:cNvGrpSpPr/>
          <p:nvPr/>
        </p:nvGrpSpPr>
        <p:grpSpPr>
          <a:xfrm>
            <a:off x="5639775" y="1623000"/>
            <a:ext cx="2034500" cy="2211975"/>
            <a:chOff x="5639775" y="1623000"/>
            <a:chExt cx="2034500" cy="2211975"/>
          </a:xfrm>
        </p:grpSpPr>
        <p:grpSp>
          <p:nvGrpSpPr>
            <p:cNvPr id="79" name="Google Shape;79;p15"/>
            <p:cNvGrpSpPr/>
            <p:nvPr/>
          </p:nvGrpSpPr>
          <p:grpSpPr>
            <a:xfrm>
              <a:off x="5639775" y="1623000"/>
              <a:ext cx="2034500" cy="2211975"/>
              <a:chOff x="5639775" y="1623000"/>
              <a:chExt cx="2034500" cy="2211975"/>
            </a:xfrm>
          </p:grpSpPr>
          <p:grpSp>
            <p:nvGrpSpPr>
              <p:cNvPr id="80" name="Google Shape;80;p15"/>
              <p:cNvGrpSpPr/>
              <p:nvPr/>
            </p:nvGrpSpPr>
            <p:grpSpPr>
              <a:xfrm>
                <a:off x="5639775" y="2493300"/>
                <a:ext cx="2034500" cy="1341675"/>
                <a:chOff x="5639775" y="2493300"/>
                <a:chExt cx="2034500" cy="1341675"/>
              </a:xfrm>
            </p:grpSpPr>
            <p:sp>
              <p:nvSpPr>
                <p:cNvPr id="81" name="Google Shape;81;p15"/>
                <p:cNvSpPr/>
                <p:nvPr/>
              </p:nvSpPr>
              <p:spPr>
                <a:xfrm>
                  <a:off x="7426200" y="3140000"/>
                  <a:ext cx="93900" cy="93900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grpSp>
              <p:nvGrpSpPr>
                <p:cNvPr id="82" name="Google Shape;82;p15"/>
                <p:cNvGrpSpPr/>
                <p:nvPr/>
              </p:nvGrpSpPr>
              <p:grpSpPr>
                <a:xfrm>
                  <a:off x="5639775" y="2493300"/>
                  <a:ext cx="2034500" cy="1341675"/>
                  <a:chOff x="5639775" y="2493300"/>
                  <a:chExt cx="2034500" cy="1341675"/>
                </a:xfrm>
              </p:grpSpPr>
              <p:sp>
                <p:nvSpPr>
                  <p:cNvPr id="83" name="Google Shape;83;p15"/>
                  <p:cNvSpPr/>
                  <p:nvPr/>
                </p:nvSpPr>
                <p:spPr>
                  <a:xfrm>
                    <a:off x="6816850" y="3023200"/>
                    <a:ext cx="93900" cy="93900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rgbClr val="FF00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4" name="Google Shape;84;p15"/>
                  <p:cNvGrpSpPr/>
                  <p:nvPr/>
                </p:nvGrpSpPr>
                <p:grpSpPr>
                  <a:xfrm>
                    <a:off x="5639775" y="2493300"/>
                    <a:ext cx="2034500" cy="1341675"/>
                    <a:chOff x="5639775" y="2493300"/>
                    <a:chExt cx="2034500" cy="1341675"/>
                  </a:xfrm>
                </p:grpSpPr>
                <p:sp>
                  <p:nvSpPr>
                    <p:cNvPr id="85" name="Google Shape;85;p15"/>
                    <p:cNvSpPr/>
                    <p:nvPr/>
                  </p:nvSpPr>
                  <p:spPr>
                    <a:xfrm>
                      <a:off x="5639775" y="3741075"/>
                      <a:ext cx="93900" cy="93900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6" name="Google Shape;86;p15"/>
                    <p:cNvSpPr/>
                    <p:nvPr/>
                  </p:nvSpPr>
                  <p:spPr>
                    <a:xfrm>
                      <a:off x="6209525" y="2994850"/>
                      <a:ext cx="93900" cy="93900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7" name="Google Shape;87;p15"/>
                    <p:cNvSpPr/>
                    <p:nvPr/>
                  </p:nvSpPr>
                  <p:spPr>
                    <a:xfrm>
                      <a:off x="6548150" y="3634300"/>
                      <a:ext cx="93900" cy="93900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8" name="Google Shape;88;p15"/>
                    <p:cNvSpPr/>
                    <p:nvPr/>
                  </p:nvSpPr>
                  <p:spPr>
                    <a:xfrm>
                      <a:off x="7580375" y="2493300"/>
                      <a:ext cx="93900" cy="93900"/>
                    </a:xfrm>
                    <a:prstGeom prst="ellipse">
                      <a:avLst/>
                    </a:prstGeom>
                    <a:noFill/>
                    <a:ln w="38100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89" name="Google Shape;89;p15"/>
              <p:cNvSpPr/>
              <p:nvPr/>
            </p:nvSpPr>
            <p:spPr>
              <a:xfrm>
                <a:off x="7337975" y="1623000"/>
                <a:ext cx="93900" cy="93900"/>
              </a:xfrm>
              <a:prstGeom prst="ellipse">
                <a:avLst/>
              </a:prstGeom>
              <a:noFill/>
              <a:ln w="38100" cap="flat" cmpd="sng">
                <a:solidFill>
                  <a:srgbClr val="FF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15"/>
            <p:cNvSpPr/>
            <p:nvPr/>
          </p:nvSpPr>
          <p:spPr>
            <a:xfrm>
              <a:off x="6865750" y="2662225"/>
              <a:ext cx="93900" cy="93900"/>
            </a:xfrm>
            <a:prstGeom prst="ellipse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5733825" y="1718738"/>
            <a:ext cx="1883700" cy="2056650"/>
            <a:chOff x="5737550" y="1722025"/>
            <a:chExt cx="1883700" cy="2056650"/>
          </a:xfrm>
        </p:grpSpPr>
        <p:sp>
          <p:nvSpPr>
            <p:cNvPr id="92" name="Google Shape;92;p15"/>
            <p:cNvSpPr/>
            <p:nvPr/>
          </p:nvSpPr>
          <p:spPr>
            <a:xfrm>
              <a:off x="7403175" y="1722025"/>
              <a:ext cx="218075" cy="778300"/>
            </a:xfrm>
            <a:custGeom>
              <a:avLst/>
              <a:gdLst/>
              <a:ahLst/>
              <a:cxnLst/>
              <a:rect l="l" t="t" r="r" b="b"/>
              <a:pathLst>
                <a:path w="8723" h="31132" extrusionOk="0">
                  <a:moveTo>
                    <a:pt x="0" y="0"/>
                  </a:moveTo>
                  <a:lnTo>
                    <a:pt x="8723" y="31132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15"/>
            <p:cNvGrpSpPr/>
            <p:nvPr/>
          </p:nvGrpSpPr>
          <p:grpSpPr>
            <a:xfrm>
              <a:off x="5737550" y="2755975"/>
              <a:ext cx="1691945" cy="1022700"/>
              <a:chOff x="5737550" y="2755975"/>
              <a:chExt cx="1691945" cy="1022700"/>
            </a:xfrm>
          </p:grpSpPr>
          <p:sp>
            <p:nvSpPr>
              <p:cNvPr id="94" name="Google Shape;94;p15"/>
              <p:cNvSpPr/>
              <p:nvPr/>
            </p:nvSpPr>
            <p:spPr>
              <a:xfrm>
                <a:off x="6963275" y="2755975"/>
                <a:ext cx="466220" cy="394806"/>
              </a:xfrm>
              <a:custGeom>
                <a:avLst/>
                <a:gdLst/>
                <a:ahLst/>
                <a:cxnLst/>
                <a:rect l="l" t="t" r="r" b="b"/>
                <a:pathLst>
                  <a:path w="20003" h="18198" extrusionOk="0">
                    <a:moveTo>
                      <a:pt x="20003" y="1819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95" name="Google Shape;95;p15"/>
              <p:cNvGrpSpPr/>
              <p:nvPr/>
            </p:nvGrpSpPr>
            <p:grpSpPr>
              <a:xfrm>
                <a:off x="5737550" y="3041725"/>
                <a:ext cx="1090375" cy="736950"/>
                <a:chOff x="5737550" y="3041725"/>
                <a:chExt cx="1090375" cy="736950"/>
              </a:xfrm>
            </p:grpSpPr>
            <p:sp>
              <p:nvSpPr>
                <p:cNvPr id="96" name="Google Shape;96;p15"/>
                <p:cNvSpPr/>
                <p:nvPr/>
              </p:nvSpPr>
              <p:spPr>
                <a:xfrm>
                  <a:off x="6305300" y="3041725"/>
                  <a:ext cx="522625" cy="2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5" h="903" extrusionOk="0">
                      <a:moveTo>
                        <a:pt x="20905" y="90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5737550" y="3692200"/>
                  <a:ext cx="830950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38" h="3459" extrusionOk="0">
                      <a:moveTo>
                        <a:pt x="33238" y="0"/>
                      </a:moveTo>
                      <a:lnTo>
                        <a:pt x="0" y="3459"/>
                      </a:lnTo>
                    </a:path>
                  </a:pathLst>
                </a:custGeom>
                <a:noFill/>
                <a:ln w="381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98" name="Google Shape;98;p15"/>
          <p:cNvSpPr txBox="1"/>
          <p:nvPr/>
        </p:nvSpPr>
        <p:spPr>
          <a:xfrm>
            <a:off x="845650" y="1198825"/>
            <a:ext cx="360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Minimum spanning tree </a:t>
            </a:r>
            <a:r>
              <a:rPr lang="en" sz="1600" i="1"/>
              <a:t>T</a:t>
            </a:r>
            <a:r>
              <a:rPr lang="en" sz="1600"/>
              <a:t> (</a:t>
            </a:r>
            <a:r>
              <a:rPr lang="en" sz="1600" b="1">
                <a:solidFill>
                  <a:srgbClr val="FF9900"/>
                </a:solidFill>
              </a:rPr>
              <a:t>cost OPT</a:t>
            </a:r>
            <a:r>
              <a:rPr lang="en" sz="1600"/>
              <a:t>)</a:t>
            </a:r>
            <a:endParaRPr sz="1600"/>
          </a:p>
        </p:txBody>
      </p:sp>
      <p:sp>
        <p:nvSpPr>
          <p:cNvPr id="99" name="Google Shape;99;p15"/>
          <p:cNvSpPr txBox="1"/>
          <p:nvPr/>
        </p:nvSpPr>
        <p:spPr>
          <a:xfrm>
            <a:off x="2453200" y="1680538"/>
            <a:ext cx="388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+</a:t>
            </a:r>
            <a:endParaRPr sz="2300"/>
          </a:p>
        </p:txBody>
      </p:sp>
      <p:sp>
        <p:nvSpPr>
          <p:cNvPr id="100" name="Google Shape;100;p15"/>
          <p:cNvSpPr txBox="1"/>
          <p:nvPr/>
        </p:nvSpPr>
        <p:spPr>
          <a:xfrm>
            <a:off x="660550" y="2200875"/>
            <a:ext cx="397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Min weight perfect matching on set </a:t>
            </a:r>
            <a:r>
              <a:rPr lang="en" sz="1600" i="1"/>
              <a:t>O</a:t>
            </a:r>
            <a:r>
              <a:rPr lang="en" sz="1600"/>
              <a:t> of odd degree vertices of </a:t>
            </a:r>
            <a:r>
              <a:rPr lang="en" sz="1600" i="1"/>
              <a:t>T</a:t>
            </a:r>
            <a:r>
              <a:rPr lang="en" sz="1600"/>
              <a:t> (</a:t>
            </a:r>
            <a:r>
              <a:rPr lang="en" sz="1600" b="1">
                <a:solidFill>
                  <a:srgbClr val="FF9900"/>
                </a:solidFill>
              </a:rPr>
              <a:t>cost ½ OPT</a:t>
            </a:r>
            <a:r>
              <a:rPr lang="en" sz="1600"/>
              <a:t>)</a:t>
            </a:r>
            <a:endParaRPr sz="1600"/>
          </a:p>
        </p:txBody>
      </p:sp>
      <p:sp>
        <p:nvSpPr>
          <p:cNvPr id="101" name="Google Shape;101;p15"/>
          <p:cNvSpPr txBox="1"/>
          <p:nvPr/>
        </p:nvSpPr>
        <p:spPr>
          <a:xfrm>
            <a:off x="2453200" y="2882138"/>
            <a:ext cx="279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=</a:t>
            </a:r>
            <a:endParaRPr sz="2300"/>
          </a:p>
        </p:txBody>
      </p:sp>
      <p:sp>
        <p:nvSpPr>
          <p:cNvPr id="102" name="Google Shape;102;p15"/>
          <p:cNvSpPr txBox="1"/>
          <p:nvPr/>
        </p:nvSpPr>
        <p:spPr>
          <a:xfrm>
            <a:off x="1222900" y="3448925"/>
            <a:ext cx="273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Eulerian tour (</a:t>
            </a:r>
            <a:r>
              <a:rPr lang="en" sz="1600" b="1">
                <a:solidFill>
                  <a:srgbClr val="FF9900"/>
                </a:solidFill>
              </a:rPr>
              <a:t>cost </a:t>
            </a:r>
            <a:r>
              <a:rPr lang="en" sz="1800" b="1" baseline="30000">
                <a:solidFill>
                  <a:srgbClr val="FF9900"/>
                </a:solidFill>
              </a:rPr>
              <a:t>3</a:t>
            </a:r>
            <a:r>
              <a:rPr lang="en" sz="1600" b="1">
                <a:solidFill>
                  <a:srgbClr val="FF9900"/>
                </a:solidFill>
              </a:rPr>
              <a:t>⁄</a:t>
            </a:r>
            <a:r>
              <a:rPr lang="en" sz="1100" b="1">
                <a:solidFill>
                  <a:srgbClr val="FF9900"/>
                </a:solidFill>
              </a:rPr>
              <a:t>2</a:t>
            </a:r>
            <a:r>
              <a:rPr lang="en" sz="1600" b="1">
                <a:solidFill>
                  <a:srgbClr val="FF9900"/>
                </a:solidFill>
              </a:rPr>
              <a:t> OPT</a:t>
            </a:r>
            <a:r>
              <a:rPr lang="en" sz="1600">
                <a:solidFill>
                  <a:schemeClr val="dk1"/>
                </a:solidFill>
              </a:rPr>
              <a:t>)</a:t>
            </a:r>
            <a:r>
              <a:rPr lang="en" sz="1600"/>
              <a:t> </a:t>
            </a:r>
            <a:endParaRPr sz="1600"/>
          </a:p>
        </p:txBody>
      </p:sp>
      <p:sp>
        <p:nvSpPr>
          <p:cNvPr id="103" name="Google Shape;103;p15"/>
          <p:cNvSpPr txBox="1"/>
          <p:nvPr/>
        </p:nvSpPr>
        <p:spPr>
          <a:xfrm>
            <a:off x="2453200" y="3895325"/>
            <a:ext cx="388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↓</a:t>
            </a:r>
            <a:endParaRPr sz="2300"/>
          </a:p>
        </p:txBody>
      </p:sp>
      <p:sp>
        <p:nvSpPr>
          <p:cNvPr id="104" name="Google Shape;104;p15"/>
          <p:cNvSpPr txBox="1"/>
          <p:nvPr/>
        </p:nvSpPr>
        <p:spPr>
          <a:xfrm>
            <a:off x="1059250" y="4473925"/>
            <a:ext cx="30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Hamiltonian tour (</a:t>
            </a:r>
            <a:r>
              <a:rPr lang="en" sz="1600" b="1">
                <a:solidFill>
                  <a:srgbClr val="FF9900"/>
                </a:solidFill>
              </a:rPr>
              <a:t>cost </a:t>
            </a:r>
            <a:r>
              <a:rPr lang="en" sz="1800" b="1" baseline="30000">
                <a:solidFill>
                  <a:srgbClr val="FF9900"/>
                </a:solidFill>
              </a:rPr>
              <a:t>3</a:t>
            </a:r>
            <a:r>
              <a:rPr lang="en" sz="1600" b="1">
                <a:solidFill>
                  <a:srgbClr val="FF9900"/>
                </a:solidFill>
              </a:rPr>
              <a:t>⁄</a:t>
            </a:r>
            <a:r>
              <a:rPr lang="en" sz="1100" b="1">
                <a:solidFill>
                  <a:srgbClr val="FF9900"/>
                </a:solidFill>
              </a:rPr>
              <a:t>2</a:t>
            </a:r>
            <a:r>
              <a:rPr lang="en" sz="1600" b="1">
                <a:solidFill>
                  <a:srgbClr val="FF9900"/>
                </a:solidFill>
              </a:rPr>
              <a:t> OPT</a:t>
            </a:r>
            <a:r>
              <a:rPr lang="en" sz="1600"/>
              <a:t>) </a:t>
            </a:r>
            <a:endParaRPr sz="1600"/>
          </a:p>
        </p:txBody>
      </p:sp>
      <p:sp>
        <p:nvSpPr>
          <p:cNvPr id="105" name="Google Shape;105;p15"/>
          <p:cNvSpPr txBox="1"/>
          <p:nvPr/>
        </p:nvSpPr>
        <p:spPr>
          <a:xfrm>
            <a:off x="2732200" y="3992175"/>
            <a:ext cx="163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(shortcutting)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11700" y="311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Fractional Version of Christofides-Serdyukov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800875" y="4684700"/>
            <a:ext cx="7798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accent1"/>
                </a:solidFill>
              </a:rPr>
              <a:t>Consequence:</a:t>
            </a:r>
            <a:r>
              <a:rPr lang="en" sz="1900"/>
              <a:t> </a:t>
            </a:r>
            <a:r>
              <a:rPr lang="en" sz="1800" b="1" baseline="30000">
                <a:solidFill>
                  <a:schemeClr val="dk1"/>
                </a:solidFill>
              </a:rPr>
              <a:t>3</a:t>
            </a:r>
            <a:r>
              <a:rPr lang="en" sz="1600" b="1">
                <a:solidFill>
                  <a:schemeClr val="dk1"/>
                </a:solidFill>
              </a:rPr>
              <a:t>⁄</a:t>
            </a:r>
            <a:r>
              <a:rPr lang="en" sz="1100" b="1">
                <a:solidFill>
                  <a:schemeClr val="dk1"/>
                </a:solidFill>
              </a:rPr>
              <a:t>2</a:t>
            </a:r>
            <a:r>
              <a:rPr lang="en" sz="1900"/>
              <a:t> integrality gap on LP-TSP!</a:t>
            </a:r>
            <a:endParaRPr sz="1900"/>
          </a:p>
        </p:txBody>
      </p:sp>
      <p:sp>
        <p:nvSpPr>
          <p:cNvPr id="112" name="Google Shape;112;p16"/>
          <p:cNvSpPr txBox="1"/>
          <p:nvPr/>
        </p:nvSpPr>
        <p:spPr>
          <a:xfrm>
            <a:off x="2808175" y="1012200"/>
            <a:ext cx="37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AA84F"/>
                </a:solidFill>
              </a:rPr>
              <a:t> Subtour Elimination Polytope (LP-TSP)</a:t>
            </a:r>
            <a:endParaRPr sz="1500" b="1">
              <a:solidFill>
                <a:srgbClr val="6AA84F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95150" y="2714350"/>
            <a:ext cx="339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AA84F"/>
                </a:solidFill>
              </a:rPr>
              <a:t>Spanning Tree Polytope (LP-SPT)*</a:t>
            </a:r>
            <a:endParaRPr sz="1500" b="1">
              <a:solidFill>
                <a:srgbClr val="6AA84F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467513" y="2677088"/>
            <a:ext cx="374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rgbClr val="6AA84F"/>
                </a:solidFill>
              </a:rPr>
              <a:t>O</a:t>
            </a:r>
            <a:r>
              <a:rPr lang="en" sz="1500" b="1">
                <a:solidFill>
                  <a:srgbClr val="6AA84F"/>
                </a:solidFill>
              </a:rPr>
              <a:t>-join Dominator Polytope (LP-Ojoin)*</a:t>
            </a:r>
            <a:endParaRPr sz="1500" b="1">
              <a:solidFill>
                <a:srgbClr val="6AA84F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 rot="-5400000" flipH="1">
            <a:off x="2220663" y="1976275"/>
            <a:ext cx="799800" cy="345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378"/>
            </a:avLst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5400000">
            <a:off x="6233113" y="1976275"/>
            <a:ext cx="799800" cy="345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378"/>
            </a:avLst>
          </a:prstGeom>
          <a:solidFill>
            <a:srgbClr val="6AA84F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900" y="2093150"/>
            <a:ext cx="6465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7091050" y="954350"/>
            <a:ext cx="13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77175" y="1176300"/>
            <a:ext cx="19707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= exact formulation</a:t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338950" y="3930975"/>
            <a:ext cx="4393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us:</a:t>
            </a:r>
            <a:r>
              <a:rPr lang="en"/>
              <a:t> </a:t>
            </a:r>
            <a:r>
              <a:rPr lang="en" i="1"/>
              <a:t>O</a:t>
            </a:r>
            <a:r>
              <a:rPr lang="en"/>
              <a:t> = odd degree vertices of a spanning tree </a:t>
            </a:r>
            <a:r>
              <a:rPr lang="en" i="1"/>
              <a:t>T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O</a:t>
            </a:r>
            <a:r>
              <a:rPr lang="en" b="1"/>
              <a:t>-join</a:t>
            </a:r>
            <a:r>
              <a:rPr lang="en"/>
              <a:t> = subset </a:t>
            </a:r>
            <a:r>
              <a:rPr lang="en" i="1"/>
              <a:t>E’</a:t>
            </a:r>
            <a:r>
              <a:rPr lang="en"/>
              <a:t> of edges such that </a:t>
            </a:r>
            <a:r>
              <a:rPr lang="en" i="1"/>
              <a:t>E’ </a:t>
            </a:r>
            <a:r>
              <a:rPr lang="en" b="1"/>
              <a:t>⋃</a:t>
            </a:r>
            <a:r>
              <a:rPr lang="en"/>
              <a:t> </a:t>
            </a:r>
            <a:r>
              <a:rPr lang="en" i="1"/>
              <a:t>E</a:t>
            </a:r>
            <a:r>
              <a:rPr lang="en"/>
              <a:t>(</a:t>
            </a:r>
            <a:r>
              <a:rPr lang="en" i="1"/>
              <a:t>T</a:t>
            </a:r>
            <a:r>
              <a:rPr lang="en"/>
              <a:t>) is Eulerian (generalization of perfect matching on </a:t>
            </a:r>
            <a:r>
              <a:rPr lang="en" i="1"/>
              <a:t>O</a:t>
            </a:r>
            <a:r>
              <a:rPr lang="en"/>
              <a:t>) 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l="-1106" t="-4653" r="-1352" b="-4337"/>
          <a:stretch/>
        </p:blipFill>
        <p:spPr>
          <a:xfrm>
            <a:off x="3142388" y="1399063"/>
            <a:ext cx="3129000" cy="11985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l="-2336" t="-6674" r="-1950" b="-1855"/>
          <a:stretch/>
        </p:blipFill>
        <p:spPr>
          <a:xfrm>
            <a:off x="554850" y="3112075"/>
            <a:ext cx="2951825" cy="1098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6">
            <a:alphaModFix/>
          </a:blip>
          <a:srcRect l="-1227" t="-7706" r="-1084" b="-8356"/>
          <a:stretch/>
        </p:blipFill>
        <p:spPr>
          <a:xfrm>
            <a:off x="4500825" y="3095013"/>
            <a:ext cx="3540076" cy="7998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28675" y="2093150"/>
            <a:ext cx="932247" cy="3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5585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Conjecture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55850" y="1141375"/>
            <a:ext cx="892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What is the integrality gap of LP-TSP?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</a:rPr>
              <a:t>Conjecture (Schalekamp, Williamson, van Zuylen, 2014):</a:t>
            </a:r>
            <a:r>
              <a:rPr lang="en">
                <a:solidFill>
                  <a:srgbClr val="6AA84F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integrality gap is attained on instances where LP-TSP has optimal half-integral solutions (x</a:t>
            </a:r>
            <a:r>
              <a:rPr lang="en" baseline="-25000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∈ {0, ½, 1}). </a:t>
            </a:r>
            <a:endParaRPr sz="19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4D4D4D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00550" y="2974050"/>
            <a:ext cx="88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WLOG, half-integral solution implies support graph is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b="1">
                <a:solidFill>
                  <a:srgbClr val="FF9900"/>
                </a:solidFill>
              </a:rPr>
              <a:t>4-regular, 4 edge-connected</a:t>
            </a:r>
            <a:endParaRPr sz="1800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Main Result 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2272325"/>
            <a:ext cx="8832300" cy="15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highlight>
                  <a:schemeClr val="lt1"/>
                </a:highlight>
              </a:rPr>
              <a:t>Previously: </a:t>
            </a:r>
            <a:endParaRPr sz="15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rgbClr val="6AA84F"/>
                </a:solidFill>
              </a:rPr>
              <a:t>Karlin, Klein, Oveis Gharan, 2019 (KKO19):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𝜺 = 0.00007 for half-integral solutions to LP-TSP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solidFill>
                  <a:srgbClr val="6AA84F"/>
                </a:solidFill>
              </a:rPr>
              <a:t>Karlin, Klein, Oveis Gharan, 2021 (KKO21):</a:t>
            </a:r>
            <a:r>
              <a:rPr lang="en" sz="1500">
                <a:solidFill>
                  <a:srgbClr val="6AA84F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𝜺 = 10</a:t>
            </a:r>
            <a:r>
              <a:rPr lang="en" sz="1500" baseline="30000">
                <a:solidFill>
                  <a:schemeClr val="dk1"/>
                </a:solidFill>
              </a:rPr>
              <a:t>-36</a:t>
            </a:r>
            <a:r>
              <a:rPr lang="en" sz="1500">
                <a:solidFill>
                  <a:schemeClr val="dk1"/>
                </a:solidFill>
              </a:rPr>
              <a:t> for general solutions to LP-TSP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11150" y="1087500"/>
            <a:ext cx="8321700" cy="10314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80000"/>
                </a:solidFill>
              </a:rPr>
              <a:t>Theorem:</a:t>
            </a:r>
            <a:r>
              <a:rPr lang="en" sz="1800"/>
              <a:t> </a:t>
            </a:r>
            <a:r>
              <a:rPr lang="en" sz="1800" b="1"/>
              <a:t>Let </a:t>
            </a:r>
            <a:r>
              <a:rPr lang="en" sz="1800" b="1" i="1"/>
              <a:t>x</a:t>
            </a:r>
            <a:r>
              <a:rPr lang="en" sz="1800" b="1"/>
              <a:t> be a </a:t>
            </a:r>
            <a:r>
              <a:rPr lang="en" sz="1800" b="1">
                <a:solidFill>
                  <a:srgbClr val="FF9900"/>
                </a:solidFill>
              </a:rPr>
              <a:t>half-integral</a:t>
            </a:r>
            <a:r>
              <a:rPr lang="en" sz="1800" b="1"/>
              <a:t> solution to LP-TSP with cost </a:t>
            </a:r>
            <a:r>
              <a:rPr lang="en" sz="1800" b="1" i="1"/>
              <a:t>c(x)</a:t>
            </a:r>
            <a:r>
              <a:rPr lang="en" sz="1800" b="1"/>
              <a:t>. There is a randomized algorithm that rounds </a:t>
            </a:r>
            <a:r>
              <a:rPr lang="en" sz="1800" b="1" i="1"/>
              <a:t>x</a:t>
            </a:r>
            <a:r>
              <a:rPr lang="en" sz="1800" b="1"/>
              <a:t> to an integral solution whose cost is at most (1.5 - 𝜺)·c(x), where </a:t>
            </a:r>
            <a:r>
              <a:rPr lang="en" sz="1900" b="1">
                <a:solidFill>
                  <a:srgbClr val="FF9900"/>
                </a:solidFill>
              </a:rPr>
              <a:t>𝜺 </a:t>
            </a:r>
            <a:r>
              <a:rPr lang="en" sz="1800" b="1">
                <a:solidFill>
                  <a:srgbClr val="FF9900"/>
                </a:solidFill>
              </a:rPr>
              <a:t>= 0.001695</a:t>
            </a:r>
            <a:r>
              <a:rPr lang="en" sz="1800" b="1"/>
              <a:t>. </a:t>
            </a:r>
            <a:endParaRPr sz="1800" b="1"/>
          </a:p>
        </p:txBody>
      </p:sp>
      <p:sp>
        <p:nvSpPr>
          <p:cNvPr id="139" name="Google Shape;139;p18"/>
          <p:cNvSpPr txBox="1"/>
          <p:nvPr/>
        </p:nvSpPr>
        <p:spPr>
          <a:xfrm>
            <a:off x="411150" y="3528875"/>
            <a:ext cx="82110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will use the Christofides-Serdyukov Framework: find a spanning tree </a:t>
            </a:r>
            <a:r>
              <a:rPr lang="en" sz="1800" i="1">
                <a:solidFill>
                  <a:schemeClr val="dk1"/>
                </a:solidFill>
              </a:rPr>
              <a:t>T</a:t>
            </a:r>
            <a:r>
              <a:rPr lang="en" sz="1800">
                <a:solidFill>
                  <a:schemeClr val="dk1"/>
                </a:solidFill>
              </a:rPr>
              <a:t> with expected cost OPT</a:t>
            </a:r>
            <a:r>
              <a:rPr lang="en" sz="1900" b="1" baseline="-25000">
                <a:solidFill>
                  <a:schemeClr val="dk1"/>
                </a:solidFill>
              </a:rPr>
              <a:t>LP-TSP</a:t>
            </a:r>
            <a:r>
              <a:rPr lang="en" sz="1800">
                <a:solidFill>
                  <a:schemeClr val="dk1"/>
                </a:solidFill>
              </a:rPr>
              <a:t>, an </a:t>
            </a:r>
            <a:r>
              <a:rPr lang="en" sz="1800" i="1">
                <a:solidFill>
                  <a:schemeClr val="dk1"/>
                </a:solidFill>
              </a:rPr>
              <a:t>O</a:t>
            </a:r>
            <a:r>
              <a:rPr lang="en" sz="1800">
                <a:solidFill>
                  <a:schemeClr val="dk1"/>
                </a:solidFill>
              </a:rPr>
              <a:t>-join with expected cost</a:t>
            </a:r>
            <a:r>
              <a:rPr lang="en" sz="1800">
                <a:solidFill>
                  <a:srgbClr val="4D4D4D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&lt;</a:t>
            </a:r>
            <a:r>
              <a:rPr lang="en" sz="1800">
                <a:solidFill>
                  <a:srgbClr val="4D4D4D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½ OPT</a:t>
            </a:r>
            <a:r>
              <a:rPr lang="en" sz="1900" b="1" baseline="-25000">
                <a:solidFill>
                  <a:schemeClr val="dk1"/>
                </a:solidFill>
              </a:rPr>
              <a:t>LP-TSP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275400" y="1190525"/>
            <a:ext cx="8593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accent1"/>
                </a:solidFill>
              </a:rPr>
              <a:t>Step 1: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Sample spanning trees for 4-regular, 4 edge-connected graphs with</a:t>
            </a:r>
            <a:r>
              <a:rPr lang="en" sz="2000"/>
              <a:t> </a:t>
            </a:r>
            <a:r>
              <a:rPr lang="en" sz="2000" b="1">
                <a:solidFill>
                  <a:srgbClr val="FF9900"/>
                </a:solidFill>
              </a:rPr>
              <a:t>no proper min-cuts</a:t>
            </a:r>
            <a:r>
              <a:rPr lang="en" sz="2000" b="1"/>
              <a:t> </a:t>
            </a:r>
            <a:r>
              <a:rPr lang="en" sz="2000" b="1">
                <a:solidFill>
                  <a:schemeClr val="dk1"/>
                </a:solidFill>
              </a:rPr>
              <a:t>(all min-cuts are</a:t>
            </a:r>
            <a:r>
              <a:rPr lang="en" sz="2000" b="1"/>
              <a:t> </a:t>
            </a:r>
            <a:r>
              <a:rPr lang="en" sz="2000" b="1">
                <a:solidFill>
                  <a:srgbClr val="6AA84F"/>
                </a:solidFill>
              </a:rPr>
              <a:t>singleton cuts, </a:t>
            </a:r>
            <a:r>
              <a:rPr lang="en" sz="2000" b="1">
                <a:solidFill>
                  <a:srgbClr val="000000"/>
                </a:solidFill>
              </a:rPr>
              <a:t>all proper cuts have size at least 6</a:t>
            </a:r>
            <a:r>
              <a:rPr lang="en" sz="2000" b="1">
                <a:solidFill>
                  <a:schemeClr val="dk1"/>
                </a:solidFill>
              </a:rPr>
              <a:t>)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861088" y="6239297"/>
            <a:ext cx="434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900" y="1966550"/>
            <a:ext cx="1414073" cy="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 rot="1370356">
            <a:off x="7018945" y="2134341"/>
            <a:ext cx="891930" cy="13511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 rot="8236382">
            <a:off x="7807519" y="1536808"/>
            <a:ext cx="994833" cy="913949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64BF3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800" y="3069150"/>
            <a:ext cx="6689347" cy="30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/>
        </p:nvSpPr>
        <p:spPr>
          <a:xfrm>
            <a:off x="894900" y="3819963"/>
            <a:ext cx="735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>
                <a:solidFill>
                  <a:schemeClr val="accent1"/>
                </a:solidFill>
              </a:rPr>
              <a:t>Goal:</a:t>
            </a:r>
            <a:r>
              <a:rPr lang="en" sz="1800" b="1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Sample a spanning tree </a:t>
            </a:r>
            <a:r>
              <a:rPr lang="en" sz="1800" i="1">
                <a:solidFill>
                  <a:schemeClr val="dk1"/>
                </a:solidFill>
              </a:rPr>
              <a:t>T </a:t>
            </a:r>
            <a:r>
              <a:rPr lang="en" sz="1800">
                <a:solidFill>
                  <a:schemeClr val="dk1"/>
                </a:solidFill>
              </a:rPr>
              <a:t>such that any given edge is </a:t>
            </a:r>
            <a:r>
              <a:rPr lang="en" sz="1800" b="1">
                <a:solidFill>
                  <a:srgbClr val="FF9900"/>
                </a:solidFill>
              </a:rPr>
              <a:t>even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with constant probability (w.c.p.)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Desirable Property: Even Edges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chemeClr val="accent1"/>
                </a:solidFill>
              </a:rPr>
              <a:t>Goal:</a:t>
            </a:r>
            <a:r>
              <a:rPr lang="en" b="1"/>
              <a:t> </a:t>
            </a:r>
            <a:r>
              <a:rPr lang="en">
                <a:solidFill>
                  <a:schemeClr val="dk1"/>
                </a:solidFill>
              </a:rPr>
              <a:t>Sample a spanning tree </a:t>
            </a:r>
            <a:r>
              <a:rPr lang="en" i="1">
                <a:solidFill>
                  <a:schemeClr val="dk1"/>
                </a:solidFill>
              </a:rPr>
              <a:t>T </a:t>
            </a:r>
            <a:r>
              <a:rPr lang="en">
                <a:solidFill>
                  <a:schemeClr val="dk1"/>
                </a:solidFill>
              </a:rPr>
              <a:t>respecting marginals with the property that every edge is </a:t>
            </a:r>
            <a:r>
              <a:rPr lang="en" b="1">
                <a:solidFill>
                  <a:srgbClr val="FF9900"/>
                </a:solidFill>
              </a:rPr>
              <a:t>even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with constant probability (w.c.p.)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FF9900"/>
                </a:solidFill>
              </a:rPr>
              <a:t>Even edge</a:t>
            </a:r>
            <a:r>
              <a:rPr lang="en"/>
              <a:t>:  </a:t>
            </a:r>
            <a:r>
              <a:rPr lang="en">
                <a:solidFill>
                  <a:schemeClr val="dk1"/>
                </a:solidFill>
              </a:rPr>
              <a:t>both endpoints have even degree in </a:t>
            </a:r>
            <a:r>
              <a:rPr lang="en" i="1">
                <a:solidFill>
                  <a:schemeClr val="dk1"/>
                </a:solidFill>
              </a:rPr>
              <a:t>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i="1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in LP-TSP </a:t>
            </a:r>
            <a:r>
              <a:rPr lang="en" sz="2100">
                <a:solidFill>
                  <a:schemeClr val="dk1"/>
                </a:solidFill>
              </a:rPr>
              <a:t>→</a:t>
            </a:r>
            <a:r>
              <a:rPr lang="en" i="1">
                <a:solidFill>
                  <a:schemeClr val="dk1"/>
                </a:solidFill>
              </a:rPr>
              <a:t> z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 i="1" baseline="30000">
                <a:solidFill>
                  <a:schemeClr val="dk1"/>
                </a:solidFill>
              </a:rPr>
              <a:t>x</a:t>
            </a:r>
            <a:r>
              <a:rPr lang="en" sz="1629">
                <a:solidFill>
                  <a:schemeClr val="dk1"/>
                </a:solidFill>
              </a:rPr>
              <a:t>⁄</a:t>
            </a:r>
            <a:r>
              <a:rPr lang="en" sz="11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in LP-Ojoin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4D4D4D"/>
              </a:buClr>
              <a:buSzPts val="1800"/>
              <a:buChar char="●"/>
            </a:pPr>
            <a:r>
              <a:rPr lang="en" b="1">
                <a:solidFill>
                  <a:srgbClr val="FF9900"/>
                </a:solidFill>
              </a:rPr>
              <a:t>Lower cost of O-join by decreasing </a:t>
            </a:r>
            <a:r>
              <a:rPr lang="en" b="1" i="1">
                <a:solidFill>
                  <a:srgbClr val="FF9900"/>
                </a:solidFill>
              </a:rPr>
              <a:t>z</a:t>
            </a:r>
            <a:r>
              <a:rPr lang="en" b="1">
                <a:solidFill>
                  <a:srgbClr val="FF9900"/>
                </a:solidFill>
              </a:rPr>
              <a:t> on even edges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2069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Feasible </a:t>
            </a:r>
            <a:r>
              <a:rPr lang="en" i="1"/>
              <a:t>O</a:t>
            </a:r>
            <a:r>
              <a:rPr lang="en"/>
              <a:t>-join: Graphs with no proper min cuts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206975" y="2571750"/>
            <a:ext cx="46617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29"/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29" b="1">
              <a:solidFill>
                <a:srgbClr val="980000"/>
              </a:solidFill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l="-1637" t="-11316" r="-1979" b="-8817"/>
          <a:stretch/>
        </p:blipFill>
        <p:spPr>
          <a:xfrm>
            <a:off x="4929000" y="1506110"/>
            <a:ext cx="3937549" cy="659815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21"/>
          <p:cNvSpPr txBox="1"/>
          <p:nvPr/>
        </p:nvSpPr>
        <p:spPr>
          <a:xfrm>
            <a:off x="5082350" y="1090600"/>
            <a:ext cx="37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rgbClr val="6AA84F"/>
                </a:solidFill>
              </a:rPr>
              <a:t>O</a:t>
            </a:r>
            <a:r>
              <a:rPr lang="en" sz="1500" b="1">
                <a:solidFill>
                  <a:srgbClr val="6AA84F"/>
                </a:solidFill>
              </a:rPr>
              <a:t>-join Dominator Polytope (LP-Ojoin)</a:t>
            </a:r>
            <a:endParaRPr sz="1500" b="1">
              <a:solidFill>
                <a:srgbClr val="6AA84F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06975" y="1090600"/>
            <a:ext cx="37842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 b="1">
                <a:solidFill>
                  <a:schemeClr val="accent1"/>
                </a:solidFill>
              </a:rPr>
              <a:t>We win at even edges. </a:t>
            </a:r>
            <a:endParaRPr sz="1629" b="1">
              <a:solidFill>
                <a:schemeClr val="accent1"/>
              </a:solidFill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For all even edges, </a:t>
            </a:r>
            <a:r>
              <a:rPr lang="en" sz="1629" i="1">
                <a:solidFill>
                  <a:schemeClr val="dk1"/>
                </a:solidFill>
              </a:rPr>
              <a:t>z</a:t>
            </a:r>
            <a:r>
              <a:rPr lang="en" sz="1629">
                <a:solidFill>
                  <a:schemeClr val="dk1"/>
                </a:solidFill>
              </a:rPr>
              <a:t> = </a:t>
            </a:r>
            <a:r>
              <a:rPr lang="en" sz="1629" i="1" baseline="30000">
                <a:solidFill>
                  <a:schemeClr val="dk1"/>
                </a:solidFill>
              </a:rPr>
              <a:t>x</a:t>
            </a:r>
            <a:r>
              <a:rPr lang="en" sz="1629">
                <a:solidFill>
                  <a:schemeClr val="dk1"/>
                </a:solidFill>
              </a:rPr>
              <a:t>⁄</a:t>
            </a:r>
            <a:r>
              <a:rPr lang="en" sz="1030">
                <a:solidFill>
                  <a:schemeClr val="dk1"/>
                </a:solidFill>
              </a:rPr>
              <a:t>3</a:t>
            </a:r>
            <a:r>
              <a:rPr lang="en" sz="1629">
                <a:solidFill>
                  <a:schemeClr val="dk1"/>
                </a:solidFill>
              </a:rPr>
              <a:t> = ⅙ . </a:t>
            </a:r>
            <a:endParaRPr sz="1629">
              <a:solidFill>
                <a:schemeClr val="dk1"/>
              </a:solidFill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Otherwise, take </a:t>
            </a:r>
            <a:r>
              <a:rPr lang="en" sz="1629" i="1">
                <a:solidFill>
                  <a:schemeClr val="dk1"/>
                </a:solidFill>
              </a:rPr>
              <a:t>z</a:t>
            </a:r>
            <a:r>
              <a:rPr lang="en" sz="1629">
                <a:solidFill>
                  <a:schemeClr val="dk1"/>
                </a:solidFill>
              </a:rPr>
              <a:t> = </a:t>
            </a:r>
            <a:r>
              <a:rPr lang="en" sz="1629" i="1" baseline="30000">
                <a:solidFill>
                  <a:schemeClr val="dk1"/>
                </a:solidFill>
              </a:rPr>
              <a:t>x</a:t>
            </a:r>
            <a:r>
              <a:rPr lang="en" sz="1629">
                <a:solidFill>
                  <a:schemeClr val="dk1"/>
                </a:solidFill>
              </a:rPr>
              <a:t>⁄</a:t>
            </a:r>
            <a:r>
              <a:rPr lang="en" sz="1030">
                <a:solidFill>
                  <a:schemeClr val="dk1"/>
                </a:solidFill>
              </a:rPr>
              <a:t>2</a:t>
            </a:r>
            <a:r>
              <a:rPr lang="en" sz="1629">
                <a:solidFill>
                  <a:schemeClr val="dk1"/>
                </a:solidFill>
              </a:rPr>
              <a:t> = ¼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278375" y="2435375"/>
            <a:ext cx="6321900" cy="1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</a:rPr>
              <a:t>All proper cuts have mass at least ⅙ </a:t>
            </a:r>
            <a:r>
              <a:rPr lang="en" sz="1629" b="1">
                <a:solidFill>
                  <a:schemeClr val="dk1"/>
                </a:solidFill>
              </a:rPr>
              <a:t>ᐧ </a:t>
            </a:r>
            <a:r>
              <a:rPr lang="en" sz="1629">
                <a:solidFill>
                  <a:schemeClr val="dk1"/>
                </a:solidFill>
              </a:rPr>
              <a:t>6 = 1</a:t>
            </a:r>
            <a:endParaRPr sz="1629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9">
                <a:solidFill>
                  <a:schemeClr val="dk1"/>
                </a:solidFill>
              </a:rPr>
              <a:t>All singleton cuts that are odd in </a:t>
            </a:r>
            <a:r>
              <a:rPr lang="en" sz="1629" i="1">
                <a:solidFill>
                  <a:schemeClr val="dk1"/>
                </a:solidFill>
              </a:rPr>
              <a:t>T</a:t>
            </a:r>
            <a:r>
              <a:rPr lang="en" sz="1629">
                <a:solidFill>
                  <a:schemeClr val="dk1"/>
                </a:solidFill>
              </a:rPr>
              <a:t> still have mass ¼ </a:t>
            </a:r>
            <a:r>
              <a:rPr lang="en" sz="1629" b="1">
                <a:solidFill>
                  <a:schemeClr val="dk1"/>
                </a:solidFill>
              </a:rPr>
              <a:t>ᐧ </a:t>
            </a:r>
            <a:r>
              <a:rPr lang="en" sz="1629">
                <a:solidFill>
                  <a:schemeClr val="dk1"/>
                </a:solidFill>
              </a:rPr>
              <a:t>4 = 1 </a:t>
            </a:r>
            <a:endParaRPr sz="1629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629" b="1">
                <a:solidFill>
                  <a:srgbClr val="FF9900"/>
                </a:solidFill>
              </a:rPr>
              <a:t> </a:t>
            </a:r>
            <a:r>
              <a:rPr lang="en" sz="1629" b="1" i="1">
                <a:solidFill>
                  <a:srgbClr val="FF9900"/>
                </a:solidFill>
              </a:rPr>
              <a:t>z</a:t>
            </a:r>
            <a:r>
              <a:rPr lang="en" sz="1629" b="1">
                <a:solidFill>
                  <a:srgbClr val="FF9900"/>
                </a:solidFill>
              </a:rPr>
              <a:t> is a feasible </a:t>
            </a:r>
            <a:r>
              <a:rPr lang="en" sz="1629" b="1" i="1">
                <a:solidFill>
                  <a:srgbClr val="FF9900"/>
                </a:solidFill>
              </a:rPr>
              <a:t>O</a:t>
            </a:r>
            <a:r>
              <a:rPr lang="en" sz="1629" b="1">
                <a:solidFill>
                  <a:srgbClr val="FF9900"/>
                </a:solidFill>
              </a:rPr>
              <a:t>-join!</a:t>
            </a:r>
            <a:endParaRPr sz="1629" b="1">
              <a:solidFill>
                <a:srgbClr val="FF9900"/>
              </a:solidFill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98700" y="4005400"/>
            <a:ext cx="8946600" cy="8583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57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●"/>
            </a:pPr>
            <a:r>
              <a:rPr lang="en" sz="1530" dirty="0">
                <a:solidFill>
                  <a:schemeClr val="dk1"/>
                </a:solidFill>
              </a:rPr>
              <a:t>If any edge is even with probability </a:t>
            </a:r>
            <a:r>
              <a:rPr lang="en" sz="1530" i="1" dirty="0">
                <a:solidFill>
                  <a:schemeClr val="dk1"/>
                </a:solidFill>
              </a:rPr>
              <a:t>p </a:t>
            </a:r>
            <a:r>
              <a:rPr lang="en" sz="2000" dirty="0">
                <a:solidFill>
                  <a:schemeClr val="dk1"/>
                </a:solidFill>
              </a:rPr>
              <a:t>→</a:t>
            </a:r>
            <a:r>
              <a:rPr lang="en" sz="1530" dirty="0">
                <a:solidFill>
                  <a:schemeClr val="dk1"/>
                </a:solidFill>
              </a:rPr>
              <a:t> fractional </a:t>
            </a:r>
            <a:r>
              <a:rPr lang="en" sz="1530" i="1" dirty="0">
                <a:solidFill>
                  <a:schemeClr val="dk1"/>
                </a:solidFill>
              </a:rPr>
              <a:t>O</a:t>
            </a:r>
            <a:r>
              <a:rPr lang="en" sz="1530" dirty="0">
                <a:solidFill>
                  <a:schemeClr val="dk1"/>
                </a:solidFill>
              </a:rPr>
              <a:t>-join with expected cost (½ − </a:t>
            </a:r>
            <a:r>
              <a:rPr lang="en" sz="1530" i="1" baseline="30000" dirty="0">
                <a:solidFill>
                  <a:schemeClr val="dk1"/>
                </a:solidFill>
              </a:rPr>
              <a:t>p</a:t>
            </a:r>
            <a:r>
              <a:rPr lang="en" sz="1629" dirty="0">
                <a:solidFill>
                  <a:schemeClr val="dk1"/>
                </a:solidFill>
              </a:rPr>
              <a:t>⁄</a:t>
            </a:r>
            <a:r>
              <a:rPr lang="en" sz="1030" dirty="0">
                <a:solidFill>
                  <a:schemeClr val="dk1"/>
                </a:solidFill>
              </a:rPr>
              <a:t>6</a:t>
            </a:r>
            <a:r>
              <a:rPr lang="en" sz="1530" dirty="0">
                <a:solidFill>
                  <a:schemeClr val="dk1"/>
                </a:solidFill>
              </a:rPr>
              <a:t>)OPT</a:t>
            </a:r>
            <a:r>
              <a:rPr lang="en" sz="1729" baseline="-25000" dirty="0">
                <a:solidFill>
                  <a:schemeClr val="dk1"/>
                </a:solidFill>
              </a:rPr>
              <a:t>LP-TSP</a:t>
            </a:r>
            <a:r>
              <a:rPr lang="en" sz="1530" dirty="0">
                <a:solidFill>
                  <a:schemeClr val="dk1"/>
                </a:solidFill>
              </a:rPr>
              <a:t>.</a:t>
            </a:r>
            <a:endParaRPr sz="1530" dirty="0">
              <a:solidFill>
                <a:schemeClr val="dk1"/>
              </a:solidFill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rgbClr val="4D4D4D"/>
              </a:buClr>
              <a:buSzPts val="1630"/>
              <a:buChar char="●"/>
            </a:pPr>
            <a:r>
              <a:rPr lang="en" sz="1530" b="1" dirty="0">
                <a:solidFill>
                  <a:srgbClr val="980000"/>
                </a:solidFill>
              </a:rPr>
              <a:t>There exists a Hamiltonian tour with cost at most (</a:t>
            </a:r>
            <a:r>
              <a:rPr lang="en" sz="1530" b="1" baseline="30000" dirty="0">
                <a:solidFill>
                  <a:srgbClr val="980000"/>
                </a:solidFill>
              </a:rPr>
              <a:t>3</a:t>
            </a:r>
            <a:r>
              <a:rPr lang="en" sz="1629" dirty="0">
                <a:solidFill>
                  <a:srgbClr val="980000"/>
                </a:solidFill>
              </a:rPr>
              <a:t>⁄</a:t>
            </a:r>
            <a:r>
              <a:rPr lang="en" sz="930" b="1" dirty="0">
                <a:solidFill>
                  <a:srgbClr val="980000"/>
                </a:solidFill>
              </a:rPr>
              <a:t>2</a:t>
            </a:r>
            <a:r>
              <a:rPr lang="en" sz="1530" b="1" dirty="0">
                <a:solidFill>
                  <a:srgbClr val="980000"/>
                </a:solidFill>
              </a:rPr>
              <a:t> − </a:t>
            </a:r>
            <a:r>
              <a:rPr lang="en" sz="1530" b="1" i="1" baseline="30000" dirty="0">
                <a:solidFill>
                  <a:srgbClr val="980000"/>
                </a:solidFill>
              </a:rPr>
              <a:t>p</a:t>
            </a:r>
            <a:r>
              <a:rPr lang="en" sz="1629" dirty="0">
                <a:solidFill>
                  <a:srgbClr val="980000"/>
                </a:solidFill>
              </a:rPr>
              <a:t>⁄</a:t>
            </a:r>
            <a:r>
              <a:rPr lang="en" sz="930" b="1" dirty="0">
                <a:solidFill>
                  <a:srgbClr val="980000"/>
                </a:solidFill>
              </a:rPr>
              <a:t>6</a:t>
            </a:r>
            <a:r>
              <a:rPr lang="en" sz="1530" b="1" dirty="0">
                <a:solidFill>
                  <a:srgbClr val="980000"/>
                </a:solidFill>
              </a:rPr>
              <a:t>)OPT</a:t>
            </a:r>
            <a:r>
              <a:rPr lang="en" sz="1729" b="1" baseline="-25000" dirty="0">
                <a:solidFill>
                  <a:srgbClr val="980000"/>
                </a:solidFill>
              </a:rPr>
              <a:t>LP-TSP</a:t>
            </a:r>
            <a:r>
              <a:rPr lang="en" sz="1530" b="1" dirty="0">
                <a:solidFill>
                  <a:srgbClr val="980000"/>
                </a:solidFill>
              </a:rPr>
              <a:t>.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1552</Words>
  <Application>Microsoft Macintosh PowerPoint</Application>
  <PresentationFormat>On-screen Show (16:9)</PresentationFormat>
  <Paragraphs>218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Merriweather</vt:lpstr>
      <vt:lpstr>Merriweather Light</vt:lpstr>
      <vt:lpstr>Simple Light</vt:lpstr>
      <vt:lpstr>Matroid-Based TSP Rounding for Half-Integral Solutions</vt:lpstr>
      <vt:lpstr>The Traveling Salesperson Problem</vt:lpstr>
      <vt:lpstr>Christofides-Serdyukov Algorithm</vt:lpstr>
      <vt:lpstr>Fractional Version of Christofides-Serdyukov</vt:lpstr>
      <vt:lpstr>Motivating Conjecture</vt:lpstr>
      <vt:lpstr>Our Main Result </vt:lpstr>
      <vt:lpstr>PowerPoint Presentation</vt:lpstr>
      <vt:lpstr>A Desirable Property: Even Edges</vt:lpstr>
      <vt:lpstr>Making a Feasible O-join: Graphs with no proper min cuts</vt:lpstr>
      <vt:lpstr>Shifting Strategy</vt:lpstr>
      <vt:lpstr>Sampler 1 via Matroid Intersection*</vt:lpstr>
      <vt:lpstr>Sampler 2 via Max Entropy</vt:lpstr>
      <vt:lpstr>PowerPoint Presentation</vt:lpstr>
      <vt:lpstr>Pieces for Sampling: Contracted Graphs*</vt:lpstr>
      <vt:lpstr>Pieces for Sampling: Contracted Graphs</vt:lpstr>
      <vt:lpstr>Pieces for Sampling: Contracted Graphs</vt:lpstr>
      <vt:lpstr>Pieces for Sampling: Contracted Graphs</vt:lpstr>
      <vt:lpstr>Our Algorithm </vt:lpstr>
      <vt:lpstr>Even-at-Last (EAL) Property</vt:lpstr>
      <vt:lpstr>Even-at-Last (EAL) Property </vt:lpstr>
      <vt:lpstr>Beating ½ : Construction of Fractional O-join</vt:lpstr>
      <vt:lpstr>Flow-based Charging Argument </vt:lpstr>
      <vt:lpstr>Flow-based Charging Argument </vt:lpstr>
      <vt:lpstr>Flow-based Charging Argument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Matroid-Based TSP Rounding for Half-Integral Solutions</dc:title>
  <cp:lastModifiedBy>Heather Newman</cp:lastModifiedBy>
  <cp:revision>2</cp:revision>
  <dcterms:modified xsi:type="dcterms:W3CDTF">2022-07-05T12:39:10Z</dcterms:modified>
</cp:coreProperties>
</file>