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58"/>
  </p:normalViewPr>
  <p:slideViewPr>
    <p:cSldViewPr snapToGrid="0" snapToObjects="1">
      <p:cViewPr varScale="1">
        <p:scale>
          <a:sx n="116" d="100"/>
          <a:sy n="116"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2782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0816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606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999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778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6597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109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6598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6/3/20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2989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741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941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8A87A34-81AB-432B-8DAE-1953F412C126}" type="datetimeFigureOut">
              <a:rPr lang="en-US" smtClean="0"/>
              <a:pPr/>
              <a:t>6/3/20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8923322"/>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peopleorganizingplace.com/know/"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6B1B-40B8-6645-9C5C-8CA6F0BE52FF}"/>
              </a:ext>
            </a:extLst>
          </p:cNvPr>
          <p:cNvSpPr>
            <a:spLocks noGrp="1"/>
          </p:cNvSpPr>
          <p:nvPr>
            <p:ph type="ctrTitle"/>
          </p:nvPr>
        </p:nvSpPr>
        <p:spPr>
          <a:xfrm>
            <a:off x="3256734" y="2007823"/>
            <a:ext cx="5518066" cy="2268559"/>
          </a:xfrm>
        </p:spPr>
        <p:txBody>
          <a:bodyPr>
            <a:noAutofit/>
          </a:bodyPr>
          <a:lstStyle/>
          <a:p>
            <a:r>
              <a:rPr lang="en-US" sz="4000" b="1" dirty="0"/>
              <a:t>Finding an Optimal Location for a Fitness Center in Dallas</a:t>
            </a:r>
            <a:endParaRPr lang="en-US" sz="4000" dirty="0"/>
          </a:p>
        </p:txBody>
      </p:sp>
      <p:sp>
        <p:nvSpPr>
          <p:cNvPr id="3" name="Subtitle 2">
            <a:extLst>
              <a:ext uri="{FF2B5EF4-FFF2-40B4-BE49-F238E27FC236}">
                <a16:creationId xmlns:a16="http://schemas.microsoft.com/office/drawing/2014/main" id="{B294FD68-F3C6-7E4F-B89F-221C41AD5CAF}"/>
              </a:ext>
            </a:extLst>
          </p:cNvPr>
          <p:cNvSpPr>
            <a:spLocks noGrp="1"/>
          </p:cNvSpPr>
          <p:nvPr>
            <p:ph type="subTitle" idx="1"/>
          </p:nvPr>
        </p:nvSpPr>
        <p:spPr>
          <a:xfrm>
            <a:off x="3417200" y="4648429"/>
            <a:ext cx="5357600" cy="1160213"/>
          </a:xfrm>
        </p:spPr>
        <p:txBody>
          <a:bodyPr/>
          <a:lstStyle/>
          <a:p>
            <a:r>
              <a:rPr lang="en-US" dirty="0" err="1"/>
              <a:t>Fangwei</a:t>
            </a:r>
            <a:r>
              <a:rPr lang="en-US" dirty="0"/>
              <a:t> Han</a:t>
            </a:r>
          </a:p>
          <a:p>
            <a:r>
              <a:rPr lang="en-US" dirty="0"/>
              <a:t>2020.06.02</a:t>
            </a:r>
          </a:p>
        </p:txBody>
      </p:sp>
    </p:spTree>
    <p:extLst>
      <p:ext uri="{BB962C8B-B14F-4D97-AF65-F5344CB8AC3E}">
        <p14:creationId xmlns:p14="http://schemas.microsoft.com/office/powerpoint/2010/main" val="297287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29" name="Rectangle 28">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31" name="Picture 30">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2" name="Title 1">
            <a:extLst>
              <a:ext uri="{FF2B5EF4-FFF2-40B4-BE49-F238E27FC236}">
                <a16:creationId xmlns:a16="http://schemas.microsoft.com/office/drawing/2014/main" id="{B5085B71-470B-6E40-B840-75DBFF7AD11E}"/>
              </a:ext>
            </a:extLst>
          </p:cNvPr>
          <p:cNvSpPr>
            <a:spLocks noGrp="1"/>
          </p:cNvSpPr>
          <p:nvPr>
            <p:ph type="title"/>
          </p:nvPr>
        </p:nvSpPr>
        <p:spPr>
          <a:xfrm>
            <a:off x="1113948" y="1201722"/>
            <a:ext cx="3434161" cy="4454554"/>
          </a:xfrm>
        </p:spPr>
        <p:txBody>
          <a:bodyPr anchor="ctr">
            <a:normAutofit/>
          </a:bodyPr>
          <a:lstStyle/>
          <a:p>
            <a:r>
              <a:rPr lang="en-US" sz="3600" dirty="0"/>
              <a:t>Results</a:t>
            </a:r>
          </a:p>
        </p:txBody>
      </p:sp>
      <p:sp>
        <p:nvSpPr>
          <p:cNvPr id="33" name="Rectangle 32">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F2CCA8A-E112-3542-BE27-A7F9BA1EEC88}"/>
              </a:ext>
            </a:extLst>
          </p:cNvPr>
          <p:cNvSpPr>
            <a:spLocks noGrp="1"/>
          </p:cNvSpPr>
          <p:nvPr>
            <p:ph idx="1"/>
          </p:nvPr>
        </p:nvSpPr>
        <p:spPr>
          <a:xfrm>
            <a:off x="5001962" y="323874"/>
            <a:ext cx="6840238" cy="6210250"/>
          </a:xfrm>
        </p:spPr>
        <p:txBody>
          <a:bodyPr anchor="ctr">
            <a:normAutofit fontScale="40000" lnSpcReduction="20000"/>
          </a:bodyPr>
          <a:lstStyle/>
          <a:p>
            <a:r>
              <a:rPr lang="en-US" sz="5500" dirty="0"/>
              <a:t>The addresses of the cluster centers:</a:t>
            </a:r>
          </a:p>
          <a:p>
            <a:pPr lvl="1"/>
            <a:r>
              <a:rPr lang="en-US" sz="2500" dirty="0"/>
              <a:t>2424, 56th Street, </a:t>
            </a:r>
            <a:r>
              <a:rPr lang="en-US" sz="2500" dirty="0" err="1"/>
              <a:t>Fruitdale</a:t>
            </a:r>
            <a:r>
              <a:rPr lang="en-US" sz="2500" dirty="0"/>
              <a:t>, Dallas, Dallas County, Texas, 75241, United States of America</a:t>
            </a:r>
          </a:p>
          <a:p>
            <a:pPr lvl="1"/>
            <a:r>
              <a:rPr lang="en-US" sz="2500" dirty="0"/>
              <a:t>11606, Saint Michael's Drive, Gifford, Dallas, Dallas County, Texas, 75230, United States of America</a:t>
            </a:r>
          </a:p>
          <a:p>
            <a:pPr lvl="1"/>
            <a:r>
              <a:rPr lang="en-US" sz="2500" dirty="0"/>
              <a:t>6396, Eagle Ford Drive, Ledbetter Hills, Dallas, Dallas County, Texas, 75249, United States of America</a:t>
            </a:r>
          </a:p>
          <a:p>
            <a:pPr lvl="1"/>
            <a:r>
              <a:rPr lang="en-US" sz="2500" dirty="0"/>
              <a:t>9778, Twin Creek Drive, Reinhardt, Dallas, Dallas County, Texas, 75228, United States of America</a:t>
            </a:r>
          </a:p>
          <a:p>
            <a:pPr lvl="1"/>
            <a:r>
              <a:rPr lang="en-US" sz="2500" dirty="0"/>
              <a:t>2111, Singleton Boulevard, Eagle Ford, Dallas, Dallas County, Texas, 75212, United States of America</a:t>
            </a:r>
          </a:p>
          <a:p>
            <a:pPr lvl="1"/>
            <a:r>
              <a:rPr lang="en-US" sz="2500" dirty="0"/>
              <a:t>1331, Cedar Oaks Boulevard, Bishop Arts District, Oak Cliff, Dallas, Dallas County, Texas, 75216, United States of America</a:t>
            </a:r>
          </a:p>
          <a:p>
            <a:pPr lvl="1"/>
            <a:r>
              <a:rPr lang="en-US" sz="2500" dirty="0"/>
              <a:t>8342, Nisqually Street, Dallas, Dallas County, Texas, 75217, United States of America</a:t>
            </a:r>
          </a:p>
          <a:p>
            <a:pPr lvl="1"/>
            <a:r>
              <a:rPr lang="en-US" sz="2500" dirty="0"/>
              <a:t>4520, Frankford Road, Dallas, Collin County, Texas, 75287, United States of America</a:t>
            </a:r>
          </a:p>
          <a:p>
            <a:pPr lvl="1"/>
            <a:r>
              <a:rPr lang="en-US" sz="2500" dirty="0"/>
              <a:t>3822, Poinsettia Drive, Oak Cliff, Kenwood, Dallas, Dallas County, Texas, 75211, United States of America</a:t>
            </a:r>
          </a:p>
          <a:p>
            <a:pPr lvl="1"/>
            <a:r>
              <a:rPr lang="en-US" sz="2500" dirty="0"/>
              <a:t>3311, Rutledge Street, Fair Park, Sargent, Dallas, Dallas County, Texas, 75215, United States of America</a:t>
            </a:r>
          </a:p>
          <a:p>
            <a:pPr lvl="1"/>
            <a:r>
              <a:rPr lang="en-US" sz="2500" dirty="0"/>
              <a:t>10125, Fieldfare Court, </a:t>
            </a:r>
            <a:r>
              <a:rPr lang="en-US" sz="2500" dirty="0" err="1"/>
              <a:t>Meaders</a:t>
            </a:r>
            <a:r>
              <a:rPr lang="en-US" sz="2500" dirty="0"/>
              <a:t>, Dallas, Dallas County, Texas, 75229, United States of America</a:t>
            </a:r>
          </a:p>
          <a:p>
            <a:pPr lvl="1"/>
            <a:r>
              <a:rPr lang="en-US" sz="2500" dirty="0"/>
              <a:t>White Rock Trail, Lake Highlands, Dallas, Dallas County, Texas, 75238, United States of America</a:t>
            </a:r>
          </a:p>
          <a:p>
            <a:pPr lvl="1"/>
            <a:r>
              <a:rPr lang="en-US" sz="2500" dirty="0"/>
              <a:t>5717, South Polk Street, Westwood Park, Dallas, Dallas County, Texas, 75232, United States of America</a:t>
            </a:r>
          </a:p>
          <a:p>
            <a:pPr lvl="1"/>
            <a:r>
              <a:rPr lang="en-US" sz="2500" dirty="0"/>
              <a:t>6910, Echo Bluff Drive, Renner, Dallas, Dallas County, Texas, 75248, United States of America</a:t>
            </a:r>
          </a:p>
          <a:p>
            <a:pPr lvl="1"/>
            <a:r>
              <a:rPr lang="en-US" sz="2500" dirty="0"/>
              <a:t>6651, Lakeshore Drive, Lakewood, Rawlins, Dallas, Dallas County, Texas, 75214, United States of America</a:t>
            </a:r>
            <a:endParaRPr lang="en-US" dirty="0"/>
          </a:p>
        </p:txBody>
      </p:sp>
    </p:spTree>
    <p:extLst>
      <p:ext uri="{BB962C8B-B14F-4D97-AF65-F5344CB8AC3E}">
        <p14:creationId xmlns:p14="http://schemas.microsoft.com/office/powerpoint/2010/main" val="3356810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29" name="Rectangle 28">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31" name="Picture 30">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2" name="Title 1">
            <a:extLst>
              <a:ext uri="{FF2B5EF4-FFF2-40B4-BE49-F238E27FC236}">
                <a16:creationId xmlns:a16="http://schemas.microsoft.com/office/drawing/2014/main" id="{B5085B71-470B-6E40-B840-75DBFF7AD11E}"/>
              </a:ext>
            </a:extLst>
          </p:cNvPr>
          <p:cNvSpPr>
            <a:spLocks noGrp="1"/>
          </p:cNvSpPr>
          <p:nvPr>
            <p:ph type="title"/>
          </p:nvPr>
        </p:nvSpPr>
        <p:spPr>
          <a:xfrm>
            <a:off x="1113948" y="1201722"/>
            <a:ext cx="3434161" cy="4454554"/>
          </a:xfrm>
        </p:spPr>
        <p:txBody>
          <a:bodyPr anchor="ctr">
            <a:normAutofit/>
          </a:bodyPr>
          <a:lstStyle/>
          <a:p>
            <a:r>
              <a:rPr lang="en-US" sz="3600" dirty="0"/>
              <a:t>Discussion</a:t>
            </a:r>
          </a:p>
        </p:txBody>
      </p:sp>
      <p:sp>
        <p:nvSpPr>
          <p:cNvPr id="33" name="Rectangle 32">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F2CCA8A-E112-3542-BE27-A7F9BA1EEC88}"/>
              </a:ext>
            </a:extLst>
          </p:cNvPr>
          <p:cNvSpPr>
            <a:spLocks noGrp="1"/>
          </p:cNvSpPr>
          <p:nvPr>
            <p:ph idx="1"/>
          </p:nvPr>
        </p:nvSpPr>
        <p:spPr>
          <a:xfrm>
            <a:off x="5329969" y="647750"/>
            <a:ext cx="5850936" cy="5571066"/>
          </a:xfrm>
        </p:spPr>
        <p:txBody>
          <a:bodyPr anchor="ctr">
            <a:normAutofit fontScale="92500" lnSpcReduction="10000"/>
          </a:bodyPr>
          <a:lstStyle/>
          <a:p>
            <a:r>
              <a:rPr lang="en-US" dirty="0"/>
              <a:t>The geometry coordinates arrays were converted to a single pair of coordinates by calculating the mean of latitudes and longitudes. However, since each neighborhood has its unique shape and area, it is possible that the mean of the coordinates cannot represent the corresponding neighborhood very well. </a:t>
            </a:r>
          </a:p>
          <a:p>
            <a:r>
              <a:rPr lang="en-US" dirty="0"/>
              <a:t>All kinds of gyms were taken into account in the Foursquare data preparation step and this included the fitness center with specific functions such as boxing centers, yoga centers, etc. To help a stakeholder who wants to open a multifunctional fitness center, these types of fitness centers should not be included in the analysis. This should be addressed in future analyses. </a:t>
            </a:r>
          </a:p>
        </p:txBody>
      </p:sp>
    </p:spTree>
    <p:extLst>
      <p:ext uri="{BB962C8B-B14F-4D97-AF65-F5344CB8AC3E}">
        <p14:creationId xmlns:p14="http://schemas.microsoft.com/office/powerpoint/2010/main" val="214184191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2" name="Title 1">
            <a:extLst>
              <a:ext uri="{FF2B5EF4-FFF2-40B4-BE49-F238E27FC236}">
                <a16:creationId xmlns:a16="http://schemas.microsoft.com/office/drawing/2014/main" id="{CF05FDF7-42D5-5343-83A7-4937C5EA0AE9}"/>
              </a:ext>
            </a:extLst>
          </p:cNvPr>
          <p:cNvSpPr>
            <a:spLocks noGrp="1"/>
          </p:cNvSpPr>
          <p:nvPr>
            <p:ph type="title"/>
          </p:nvPr>
        </p:nvSpPr>
        <p:spPr>
          <a:xfrm>
            <a:off x="1389300" y="1201723"/>
            <a:ext cx="2888120" cy="4454554"/>
          </a:xfrm>
        </p:spPr>
        <p:txBody>
          <a:bodyPr anchor="ctr">
            <a:normAutofit/>
          </a:bodyPr>
          <a:lstStyle/>
          <a:p>
            <a:r>
              <a:rPr lang="en-US" dirty="0"/>
              <a:t>Introduction</a:t>
            </a:r>
            <a:endParaRPr lang="en-US" sz="3600" dirty="0"/>
          </a:p>
        </p:txBody>
      </p:sp>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F87535D-B1A7-174C-B522-1774A9981E2C}"/>
              </a:ext>
            </a:extLst>
          </p:cNvPr>
          <p:cNvSpPr>
            <a:spLocks noGrp="1"/>
          </p:cNvSpPr>
          <p:nvPr>
            <p:ph idx="1"/>
          </p:nvPr>
        </p:nvSpPr>
        <p:spPr>
          <a:xfrm>
            <a:off x="5329969" y="647750"/>
            <a:ext cx="5850936" cy="5571066"/>
          </a:xfrm>
        </p:spPr>
        <p:txBody>
          <a:bodyPr anchor="ctr">
            <a:normAutofit/>
          </a:bodyPr>
          <a:lstStyle/>
          <a:p>
            <a:r>
              <a:rPr lang="en-US" sz="1800" dirty="0"/>
              <a:t>Dallas is one of the major cities in Texas and stakeholders are often interested in all kinds of businesses in the City area. I found there were not enough gyms or fitness centers in the area.</a:t>
            </a:r>
          </a:p>
          <a:p>
            <a:r>
              <a:rPr lang="en-US" sz="1800" dirty="0"/>
              <a:t>This would be a great city for stakeholders who want to open a fitness center. In the project, I will try to help stakeholder find a perfect location to open a fitness center in the city of Dallas.</a:t>
            </a:r>
          </a:p>
          <a:p>
            <a:endParaRPr lang="en-US" sz="1800" dirty="0"/>
          </a:p>
        </p:txBody>
      </p:sp>
    </p:spTree>
    <p:extLst>
      <p:ext uri="{BB962C8B-B14F-4D97-AF65-F5344CB8AC3E}">
        <p14:creationId xmlns:p14="http://schemas.microsoft.com/office/powerpoint/2010/main" val="299175847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2" name="Title 1">
            <a:extLst>
              <a:ext uri="{FF2B5EF4-FFF2-40B4-BE49-F238E27FC236}">
                <a16:creationId xmlns:a16="http://schemas.microsoft.com/office/drawing/2014/main" id="{CF05FDF7-42D5-5343-83A7-4937C5EA0AE9}"/>
              </a:ext>
            </a:extLst>
          </p:cNvPr>
          <p:cNvSpPr>
            <a:spLocks noGrp="1"/>
          </p:cNvSpPr>
          <p:nvPr>
            <p:ph type="title"/>
          </p:nvPr>
        </p:nvSpPr>
        <p:spPr>
          <a:xfrm>
            <a:off x="1389300" y="1201723"/>
            <a:ext cx="2888120" cy="4454554"/>
          </a:xfrm>
        </p:spPr>
        <p:txBody>
          <a:bodyPr anchor="ctr">
            <a:normAutofit/>
          </a:bodyPr>
          <a:lstStyle/>
          <a:p>
            <a:r>
              <a:rPr lang="en-US" dirty="0"/>
              <a:t>Data acquisition and cleaning</a:t>
            </a:r>
            <a:endParaRPr lang="en-US" sz="3600" dirty="0"/>
          </a:p>
        </p:txBody>
      </p:sp>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F87535D-B1A7-174C-B522-1774A9981E2C}"/>
              </a:ext>
            </a:extLst>
          </p:cNvPr>
          <p:cNvSpPr>
            <a:spLocks noGrp="1"/>
          </p:cNvSpPr>
          <p:nvPr>
            <p:ph idx="1"/>
          </p:nvPr>
        </p:nvSpPr>
        <p:spPr>
          <a:xfrm>
            <a:off x="5329969" y="647750"/>
            <a:ext cx="5850936" cy="5571066"/>
          </a:xfrm>
        </p:spPr>
        <p:txBody>
          <a:bodyPr anchor="ctr">
            <a:normAutofit/>
          </a:bodyPr>
          <a:lstStyle/>
          <a:p>
            <a:r>
              <a:rPr lang="en-US" dirty="0"/>
              <a:t>The data of Dallas neighborhoods is available at: </a:t>
            </a:r>
            <a:r>
              <a:rPr lang="en-US" u="sng" dirty="0">
                <a:hlinkClick r:id="rId3"/>
              </a:rPr>
              <a:t>http://peopleorganizingplace.com/know/</a:t>
            </a:r>
            <a:r>
              <a:rPr lang="en-US" dirty="0"/>
              <a:t>. </a:t>
            </a:r>
          </a:p>
          <a:p>
            <a:r>
              <a:rPr lang="en-US" dirty="0"/>
              <a:t>Foursquare will be used to obtain venue information of all the neighborhoods in the city of Dallas. </a:t>
            </a:r>
          </a:p>
          <a:p>
            <a:r>
              <a:rPr lang="en-US" dirty="0"/>
              <a:t>The address and coordinates data of Dallas can be obtained from </a:t>
            </a:r>
            <a:r>
              <a:rPr lang="en-US" i="1" dirty="0" err="1"/>
              <a:t>geopy</a:t>
            </a:r>
            <a:r>
              <a:rPr lang="en-US" dirty="0"/>
              <a:t> package.</a:t>
            </a:r>
          </a:p>
          <a:p>
            <a:r>
              <a:rPr lang="en-US" dirty="0"/>
              <a:t>The cleaned data frame contains 375 rows and 7 columns.</a:t>
            </a:r>
          </a:p>
          <a:p>
            <a:endParaRPr lang="en-US" sz="1800" dirty="0"/>
          </a:p>
        </p:txBody>
      </p:sp>
    </p:spTree>
    <p:extLst>
      <p:ext uri="{BB962C8B-B14F-4D97-AF65-F5344CB8AC3E}">
        <p14:creationId xmlns:p14="http://schemas.microsoft.com/office/powerpoint/2010/main" val="46560453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29" name="Rectangle 28">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2" name="Title 1">
            <a:extLst>
              <a:ext uri="{FF2B5EF4-FFF2-40B4-BE49-F238E27FC236}">
                <a16:creationId xmlns:a16="http://schemas.microsoft.com/office/drawing/2014/main" id="{B5085B71-470B-6E40-B840-75DBFF7AD11E}"/>
              </a:ext>
            </a:extLst>
          </p:cNvPr>
          <p:cNvSpPr>
            <a:spLocks noGrp="1"/>
          </p:cNvSpPr>
          <p:nvPr>
            <p:ph type="title"/>
          </p:nvPr>
        </p:nvSpPr>
        <p:spPr>
          <a:xfrm>
            <a:off x="1113948" y="1201722"/>
            <a:ext cx="3434161" cy="4454554"/>
          </a:xfrm>
        </p:spPr>
        <p:txBody>
          <a:bodyPr anchor="ctr">
            <a:normAutofit/>
          </a:bodyPr>
          <a:lstStyle/>
          <a:p>
            <a:r>
              <a:rPr lang="en-US" sz="3600" dirty="0"/>
              <a:t>Neighborhood locations on the map of Dallas</a:t>
            </a:r>
          </a:p>
        </p:txBody>
      </p:sp>
      <p:sp>
        <p:nvSpPr>
          <p:cNvPr id="33" name="Rectangle 32">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F2CCA8A-E112-3542-BE27-A7F9BA1EEC88}"/>
              </a:ext>
            </a:extLst>
          </p:cNvPr>
          <p:cNvSpPr>
            <a:spLocks noGrp="1"/>
          </p:cNvSpPr>
          <p:nvPr>
            <p:ph idx="1"/>
          </p:nvPr>
        </p:nvSpPr>
        <p:spPr>
          <a:xfrm>
            <a:off x="5329969" y="647750"/>
            <a:ext cx="5850936" cy="5571066"/>
          </a:xfrm>
        </p:spPr>
        <p:txBody>
          <a:bodyPr anchor="ctr">
            <a:normAutofit/>
          </a:bodyPr>
          <a:lstStyle/>
          <a:p>
            <a:endParaRPr lang="en-US" sz="1800"/>
          </a:p>
        </p:txBody>
      </p:sp>
      <p:pic>
        <p:nvPicPr>
          <p:cNvPr id="23" name="Picture 22" descr="A picture containing text, map&#10;&#10;Description automatically generated">
            <a:extLst>
              <a:ext uri="{FF2B5EF4-FFF2-40B4-BE49-F238E27FC236}">
                <a16:creationId xmlns:a16="http://schemas.microsoft.com/office/drawing/2014/main" id="{41472A8B-4536-3E4C-AFAE-B05801EE55C5}"/>
              </a:ext>
            </a:extLst>
          </p:cNvPr>
          <p:cNvPicPr/>
          <p:nvPr/>
        </p:nvPicPr>
        <p:blipFill>
          <a:blip r:embed="rId3"/>
          <a:stretch>
            <a:fillRect/>
          </a:stretch>
        </p:blipFill>
        <p:spPr>
          <a:xfrm>
            <a:off x="4760483" y="1126041"/>
            <a:ext cx="7030134" cy="4605917"/>
          </a:xfrm>
          <a:prstGeom prst="rect">
            <a:avLst/>
          </a:prstGeom>
        </p:spPr>
      </p:pic>
    </p:spTree>
    <p:extLst>
      <p:ext uri="{BB962C8B-B14F-4D97-AF65-F5344CB8AC3E}">
        <p14:creationId xmlns:p14="http://schemas.microsoft.com/office/powerpoint/2010/main" val="114068924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29" name="Rectangle 28">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31" name="Picture 30">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2" name="Title 1">
            <a:extLst>
              <a:ext uri="{FF2B5EF4-FFF2-40B4-BE49-F238E27FC236}">
                <a16:creationId xmlns:a16="http://schemas.microsoft.com/office/drawing/2014/main" id="{B5085B71-470B-6E40-B840-75DBFF7AD11E}"/>
              </a:ext>
            </a:extLst>
          </p:cNvPr>
          <p:cNvSpPr>
            <a:spLocks noGrp="1"/>
          </p:cNvSpPr>
          <p:nvPr>
            <p:ph type="title"/>
          </p:nvPr>
        </p:nvSpPr>
        <p:spPr>
          <a:xfrm>
            <a:off x="1113948" y="1201722"/>
            <a:ext cx="3434161" cy="4454554"/>
          </a:xfrm>
        </p:spPr>
        <p:txBody>
          <a:bodyPr anchor="ctr">
            <a:normAutofit/>
          </a:bodyPr>
          <a:lstStyle/>
          <a:p>
            <a:r>
              <a:rPr lang="en-US" sz="3600" dirty="0"/>
              <a:t>Gym locations on the map of Dallas</a:t>
            </a:r>
          </a:p>
        </p:txBody>
      </p:sp>
      <p:sp>
        <p:nvSpPr>
          <p:cNvPr id="33" name="Rectangle 32">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F2CCA8A-E112-3542-BE27-A7F9BA1EEC88}"/>
              </a:ext>
            </a:extLst>
          </p:cNvPr>
          <p:cNvSpPr>
            <a:spLocks noGrp="1"/>
          </p:cNvSpPr>
          <p:nvPr>
            <p:ph idx="1"/>
          </p:nvPr>
        </p:nvSpPr>
        <p:spPr>
          <a:xfrm>
            <a:off x="5329969" y="647750"/>
            <a:ext cx="5850936" cy="5571066"/>
          </a:xfrm>
        </p:spPr>
        <p:txBody>
          <a:bodyPr anchor="ctr">
            <a:normAutofit/>
          </a:bodyPr>
          <a:lstStyle/>
          <a:p>
            <a:endParaRPr lang="en-US" sz="1800"/>
          </a:p>
        </p:txBody>
      </p:sp>
      <p:pic>
        <p:nvPicPr>
          <p:cNvPr id="10" name="Picture 9" descr="A close up of a map&#10;&#10;Description automatically generated">
            <a:extLst>
              <a:ext uri="{FF2B5EF4-FFF2-40B4-BE49-F238E27FC236}">
                <a16:creationId xmlns:a16="http://schemas.microsoft.com/office/drawing/2014/main" id="{90968437-EBB2-3446-A3ED-C71FED898F59}"/>
              </a:ext>
            </a:extLst>
          </p:cNvPr>
          <p:cNvPicPr/>
          <p:nvPr/>
        </p:nvPicPr>
        <p:blipFill>
          <a:blip r:embed="rId3"/>
          <a:stretch>
            <a:fillRect/>
          </a:stretch>
        </p:blipFill>
        <p:spPr>
          <a:xfrm>
            <a:off x="4744104" y="1224754"/>
            <a:ext cx="6985745" cy="4408489"/>
          </a:xfrm>
          <a:prstGeom prst="rect">
            <a:avLst/>
          </a:prstGeom>
        </p:spPr>
      </p:pic>
    </p:spTree>
    <p:extLst>
      <p:ext uri="{BB962C8B-B14F-4D97-AF65-F5344CB8AC3E}">
        <p14:creationId xmlns:p14="http://schemas.microsoft.com/office/powerpoint/2010/main" val="16808428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29" name="Rectangle 28">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31" name="Picture 30">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2" name="Title 1">
            <a:extLst>
              <a:ext uri="{FF2B5EF4-FFF2-40B4-BE49-F238E27FC236}">
                <a16:creationId xmlns:a16="http://schemas.microsoft.com/office/drawing/2014/main" id="{B5085B71-470B-6E40-B840-75DBFF7AD11E}"/>
              </a:ext>
            </a:extLst>
          </p:cNvPr>
          <p:cNvSpPr>
            <a:spLocks noGrp="1"/>
          </p:cNvSpPr>
          <p:nvPr>
            <p:ph type="title"/>
          </p:nvPr>
        </p:nvSpPr>
        <p:spPr>
          <a:xfrm>
            <a:off x="1113948" y="1201722"/>
            <a:ext cx="3434161" cy="4454554"/>
          </a:xfrm>
        </p:spPr>
        <p:txBody>
          <a:bodyPr anchor="ctr">
            <a:normAutofit/>
          </a:bodyPr>
          <a:lstStyle/>
          <a:p>
            <a:r>
              <a:rPr lang="en-US" sz="3600" dirty="0"/>
              <a:t>Analysis-Heatmap</a:t>
            </a:r>
          </a:p>
        </p:txBody>
      </p:sp>
      <p:sp>
        <p:nvSpPr>
          <p:cNvPr id="33" name="Rectangle 32">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F2CCA8A-E112-3542-BE27-A7F9BA1EEC88}"/>
              </a:ext>
            </a:extLst>
          </p:cNvPr>
          <p:cNvSpPr>
            <a:spLocks noGrp="1"/>
          </p:cNvSpPr>
          <p:nvPr>
            <p:ph idx="1"/>
          </p:nvPr>
        </p:nvSpPr>
        <p:spPr>
          <a:xfrm>
            <a:off x="5329969" y="647750"/>
            <a:ext cx="5850936" cy="5571066"/>
          </a:xfrm>
        </p:spPr>
        <p:txBody>
          <a:bodyPr anchor="ctr">
            <a:normAutofit/>
          </a:bodyPr>
          <a:lstStyle/>
          <a:p>
            <a:r>
              <a:rPr lang="en-US" dirty="0"/>
              <a:t>Nearby gyms &lt;= 1: Good locations.</a:t>
            </a:r>
          </a:p>
          <a:p>
            <a:r>
              <a:rPr lang="en-US" dirty="0"/>
              <a:t>Nearby gyms &gt; 1: Bad locations.</a:t>
            </a:r>
          </a:p>
          <a:p>
            <a:r>
              <a:rPr lang="en-US" dirty="0"/>
              <a:t>Heatmap was created for good locations. The “hot” areas represent the high density of “good locations” with few gyms and the “cold” areas represent the “bad locations”. </a:t>
            </a:r>
            <a:endParaRPr lang="en-US" sz="1800" dirty="0"/>
          </a:p>
        </p:txBody>
      </p:sp>
    </p:spTree>
    <p:extLst>
      <p:ext uri="{BB962C8B-B14F-4D97-AF65-F5344CB8AC3E}">
        <p14:creationId xmlns:p14="http://schemas.microsoft.com/office/powerpoint/2010/main" val="204399876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29" name="Rectangle 28">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31" name="Picture 30">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2" name="Title 1">
            <a:extLst>
              <a:ext uri="{FF2B5EF4-FFF2-40B4-BE49-F238E27FC236}">
                <a16:creationId xmlns:a16="http://schemas.microsoft.com/office/drawing/2014/main" id="{B5085B71-470B-6E40-B840-75DBFF7AD11E}"/>
              </a:ext>
            </a:extLst>
          </p:cNvPr>
          <p:cNvSpPr>
            <a:spLocks noGrp="1"/>
          </p:cNvSpPr>
          <p:nvPr>
            <p:ph type="title"/>
          </p:nvPr>
        </p:nvSpPr>
        <p:spPr>
          <a:xfrm>
            <a:off x="1113948" y="1201722"/>
            <a:ext cx="3434161" cy="4454554"/>
          </a:xfrm>
        </p:spPr>
        <p:txBody>
          <a:bodyPr anchor="ctr">
            <a:normAutofit/>
          </a:bodyPr>
          <a:lstStyle/>
          <a:p>
            <a:r>
              <a:rPr lang="en-US" sz="3600" dirty="0"/>
              <a:t>Heatmap of good locations</a:t>
            </a:r>
          </a:p>
        </p:txBody>
      </p:sp>
      <p:sp>
        <p:nvSpPr>
          <p:cNvPr id="33" name="Rectangle 32">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F2CCA8A-E112-3542-BE27-A7F9BA1EEC88}"/>
              </a:ext>
            </a:extLst>
          </p:cNvPr>
          <p:cNvSpPr>
            <a:spLocks noGrp="1"/>
          </p:cNvSpPr>
          <p:nvPr>
            <p:ph idx="1"/>
          </p:nvPr>
        </p:nvSpPr>
        <p:spPr>
          <a:xfrm>
            <a:off x="5329969" y="647750"/>
            <a:ext cx="5850936" cy="5571066"/>
          </a:xfrm>
        </p:spPr>
        <p:txBody>
          <a:bodyPr anchor="ctr">
            <a:normAutofit/>
          </a:bodyPr>
          <a:lstStyle/>
          <a:p>
            <a:endParaRPr lang="en-US" sz="1800"/>
          </a:p>
        </p:txBody>
      </p:sp>
      <p:pic>
        <p:nvPicPr>
          <p:cNvPr id="11" name="Picture 10" descr="A close up of a map&#10;&#10;Description automatically generated">
            <a:extLst>
              <a:ext uri="{FF2B5EF4-FFF2-40B4-BE49-F238E27FC236}">
                <a16:creationId xmlns:a16="http://schemas.microsoft.com/office/drawing/2014/main" id="{A07CD3CB-E3F4-E547-8626-FC2E0E615A37}"/>
              </a:ext>
            </a:extLst>
          </p:cNvPr>
          <p:cNvPicPr/>
          <p:nvPr/>
        </p:nvPicPr>
        <p:blipFill>
          <a:blip r:embed="rId3"/>
          <a:stretch>
            <a:fillRect/>
          </a:stretch>
        </p:blipFill>
        <p:spPr>
          <a:xfrm>
            <a:off x="4760483" y="1122866"/>
            <a:ext cx="7293407" cy="4612267"/>
          </a:xfrm>
          <a:prstGeom prst="rect">
            <a:avLst/>
          </a:prstGeom>
        </p:spPr>
      </p:pic>
    </p:spTree>
    <p:extLst>
      <p:ext uri="{BB962C8B-B14F-4D97-AF65-F5344CB8AC3E}">
        <p14:creationId xmlns:p14="http://schemas.microsoft.com/office/powerpoint/2010/main" val="316731005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29" name="Rectangle 28">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31" name="Picture 30">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2" name="Title 1">
            <a:extLst>
              <a:ext uri="{FF2B5EF4-FFF2-40B4-BE49-F238E27FC236}">
                <a16:creationId xmlns:a16="http://schemas.microsoft.com/office/drawing/2014/main" id="{B5085B71-470B-6E40-B840-75DBFF7AD11E}"/>
              </a:ext>
            </a:extLst>
          </p:cNvPr>
          <p:cNvSpPr>
            <a:spLocks noGrp="1"/>
          </p:cNvSpPr>
          <p:nvPr>
            <p:ph type="title"/>
          </p:nvPr>
        </p:nvSpPr>
        <p:spPr>
          <a:xfrm>
            <a:off x="1113948" y="1201722"/>
            <a:ext cx="3434161" cy="4454554"/>
          </a:xfrm>
        </p:spPr>
        <p:txBody>
          <a:bodyPr anchor="ctr">
            <a:normAutofit/>
          </a:bodyPr>
          <a:lstStyle/>
          <a:p>
            <a:r>
              <a:rPr lang="en-US" sz="3600" dirty="0"/>
              <a:t>Analysis-Clustering</a:t>
            </a:r>
          </a:p>
        </p:txBody>
      </p:sp>
      <p:sp>
        <p:nvSpPr>
          <p:cNvPr id="33" name="Rectangle 32">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F2CCA8A-E112-3542-BE27-A7F9BA1EEC88}"/>
              </a:ext>
            </a:extLst>
          </p:cNvPr>
          <p:cNvSpPr>
            <a:spLocks noGrp="1"/>
          </p:cNvSpPr>
          <p:nvPr>
            <p:ph idx="1"/>
          </p:nvPr>
        </p:nvSpPr>
        <p:spPr>
          <a:xfrm>
            <a:off x="5329969" y="647750"/>
            <a:ext cx="5850936" cy="5571066"/>
          </a:xfrm>
        </p:spPr>
        <p:txBody>
          <a:bodyPr anchor="ctr">
            <a:normAutofit/>
          </a:bodyPr>
          <a:lstStyle/>
          <a:p>
            <a:r>
              <a:rPr lang="en-US" dirty="0"/>
              <a:t>Good locations were clustered using k-means clustering. </a:t>
            </a:r>
          </a:p>
          <a:p>
            <a:r>
              <a:rPr lang="en-US" dirty="0"/>
              <a:t>Number of clusters: 15.</a:t>
            </a:r>
          </a:p>
          <a:p>
            <a:r>
              <a:rPr lang="en-US" dirty="0"/>
              <a:t>The center of the clusters were plotted on the map of Dallas. </a:t>
            </a:r>
          </a:p>
          <a:p>
            <a:r>
              <a:rPr lang="en-US" dirty="0"/>
              <a:t>The centers of the clusters should be considered the optimal locations for a new gym. </a:t>
            </a:r>
          </a:p>
        </p:txBody>
      </p:sp>
    </p:spTree>
    <p:extLst>
      <p:ext uri="{BB962C8B-B14F-4D97-AF65-F5344CB8AC3E}">
        <p14:creationId xmlns:p14="http://schemas.microsoft.com/office/powerpoint/2010/main" val="176465326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29" name="Rectangle 28">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31" name="Picture 30">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2" name="Title 1">
            <a:extLst>
              <a:ext uri="{FF2B5EF4-FFF2-40B4-BE49-F238E27FC236}">
                <a16:creationId xmlns:a16="http://schemas.microsoft.com/office/drawing/2014/main" id="{B5085B71-470B-6E40-B840-75DBFF7AD11E}"/>
              </a:ext>
            </a:extLst>
          </p:cNvPr>
          <p:cNvSpPr>
            <a:spLocks noGrp="1"/>
          </p:cNvSpPr>
          <p:nvPr>
            <p:ph type="title"/>
          </p:nvPr>
        </p:nvSpPr>
        <p:spPr>
          <a:xfrm>
            <a:off x="1113948" y="1201722"/>
            <a:ext cx="3434161" cy="4454554"/>
          </a:xfrm>
        </p:spPr>
        <p:txBody>
          <a:bodyPr anchor="ctr">
            <a:normAutofit/>
          </a:bodyPr>
          <a:lstStyle/>
          <a:p>
            <a:r>
              <a:rPr lang="en-US" sz="3600" dirty="0"/>
              <a:t>Clusters of good locations</a:t>
            </a:r>
          </a:p>
        </p:txBody>
      </p:sp>
      <p:sp>
        <p:nvSpPr>
          <p:cNvPr id="33" name="Rectangle 32">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F2CCA8A-E112-3542-BE27-A7F9BA1EEC88}"/>
              </a:ext>
            </a:extLst>
          </p:cNvPr>
          <p:cNvSpPr>
            <a:spLocks noGrp="1"/>
          </p:cNvSpPr>
          <p:nvPr>
            <p:ph idx="1"/>
          </p:nvPr>
        </p:nvSpPr>
        <p:spPr>
          <a:xfrm>
            <a:off x="5329969" y="647750"/>
            <a:ext cx="5850936" cy="5571066"/>
          </a:xfrm>
        </p:spPr>
        <p:txBody>
          <a:bodyPr anchor="ctr">
            <a:normAutofit/>
          </a:bodyPr>
          <a:lstStyle/>
          <a:p>
            <a:endParaRPr lang="en-US" sz="1800"/>
          </a:p>
        </p:txBody>
      </p:sp>
      <p:pic>
        <p:nvPicPr>
          <p:cNvPr id="10" name="Picture 9" descr="A close up of a map&#10;&#10;Description automatically generated">
            <a:extLst>
              <a:ext uri="{FF2B5EF4-FFF2-40B4-BE49-F238E27FC236}">
                <a16:creationId xmlns:a16="http://schemas.microsoft.com/office/drawing/2014/main" id="{5B829151-CD22-AA41-8406-2AE0B2580389}"/>
              </a:ext>
            </a:extLst>
          </p:cNvPr>
          <p:cNvPicPr/>
          <p:nvPr/>
        </p:nvPicPr>
        <p:blipFill>
          <a:blip r:embed="rId3"/>
          <a:stretch>
            <a:fillRect/>
          </a:stretch>
        </p:blipFill>
        <p:spPr>
          <a:xfrm>
            <a:off x="4760483" y="1123973"/>
            <a:ext cx="7381069" cy="4610051"/>
          </a:xfrm>
          <a:prstGeom prst="rect">
            <a:avLst/>
          </a:prstGeom>
        </p:spPr>
      </p:pic>
    </p:spTree>
    <p:extLst>
      <p:ext uri="{BB962C8B-B14F-4D97-AF65-F5344CB8AC3E}">
        <p14:creationId xmlns:p14="http://schemas.microsoft.com/office/powerpoint/2010/main" val="99911946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80</TotalTime>
  <Words>720</Words>
  <Application>Microsoft Macintosh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MS Shell Dlg 2</vt:lpstr>
      <vt:lpstr>Arial</vt:lpstr>
      <vt:lpstr>Wingdings</vt:lpstr>
      <vt:lpstr>Wingdings 3</vt:lpstr>
      <vt:lpstr>Madison</vt:lpstr>
      <vt:lpstr>Finding an Optimal Location for a Fitness Center in Dallas</vt:lpstr>
      <vt:lpstr>Introduction</vt:lpstr>
      <vt:lpstr>Data acquisition and cleaning</vt:lpstr>
      <vt:lpstr>Neighborhood locations on the map of Dallas</vt:lpstr>
      <vt:lpstr>Gym locations on the map of Dallas</vt:lpstr>
      <vt:lpstr>Analysis-Heatmap</vt:lpstr>
      <vt:lpstr>Heatmap of good locations</vt:lpstr>
      <vt:lpstr>Analysis-Clustering</vt:lpstr>
      <vt:lpstr>Clusters of good locations</vt:lpstr>
      <vt:lpstr>Results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an Optimal Location for a Fitness Center in Dallas</dc:title>
  <dc:creator>Fangwei Han</dc:creator>
  <cp:lastModifiedBy>Fangwei Han</cp:lastModifiedBy>
  <cp:revision>9</cp:revision>
  <dcterms:created xsi:type="dcterms:W3CDTF">2020-06-03T21:26:03Z</dcterms:created>
  <dcterms:modified xsi:type="dcterms:W3CDTF">2020-06-03T22:46:12Z</dcterms:modified>
</cp:coreProperties>
</file>