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80a60b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80a60b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80a60b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80a60b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80a60b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80a60b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80a60b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80a60b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80a60b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80a60b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80a60b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80a60b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80a60b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80a60b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80a60b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80a60b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80a60b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80a60b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80a60b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80a60b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80a60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80a60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80a60b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80a60b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c80a60b0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c80a60b0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80a60b0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80a60b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80a60b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80a60b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80a60b0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80a60b0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80a60b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80a60b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80a60b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80a60b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80a60b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80a60b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37706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e37706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37706d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37706d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80a60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80a60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e37706d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e37706d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37706d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37706d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37706d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e37706d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37706d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37706d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37706d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37706d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37706d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37706d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e37706d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e37706d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e37706d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e37706d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e37706d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e37706d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e37706d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e37706d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80a60b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80a60b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37706d2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37706d2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e37706d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e37706d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e37706d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e37706d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e37706d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e37706d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e37706d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e37706d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e37706d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e37706d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37706d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37706d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e37706d2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e37706d2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e37706d2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e37706d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ada6c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ada6c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80a60b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80a60b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ada6c3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ada6c3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ada6c3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cada6c3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ada6c3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ada6c3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cada6c3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cada6c3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cada6c3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cada6c3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cada6c3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cada6c3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cada6c3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cada6c3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cada6c3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cada6c3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cada6c3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cada6c3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cada6c3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cada6c3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80a60b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80a60b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cada6c3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cada6c3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cada6c3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cada6c3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cada6c39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cada6c3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cada6c39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cada6c3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cada6c3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cada6c3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cada6c3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cada6c3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cada6c3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cada6c3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cada6c39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cada6c39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ada6c3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cada6c3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cada6c3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cada6c3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80a60b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80a60b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cada6c39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cada6c39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ada6c39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ada6c39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ada6c39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cada6c39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80a60b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80a60b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80a60b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80a60b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it-scm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feihan@umbc.ed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github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hanfei28/Test.git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should use Git?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wanting to track edits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a history log of changes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difference between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old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needing to share changes with </a:t>
            </a:r>
            <a:r>
              <a:rPr lang="en"/>
              <a:t>collaborators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not afraid of command-line tools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http://git-scm.com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- Bit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--version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2.17.0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git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Git	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/etc/gitconfig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Files \Git\etc\gitconfig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~/.gitconfig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$HOME\.gitconfig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my_project/.git/config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	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config --system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config --global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it 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config --global user.name “Fei Han”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config --global user.email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feihan@umbc.edu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Check: git config user.name, git config user.email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configuration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ls -la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.gitconfig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cat .gitconfig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63" y="445013"/>
            <a:ext cx="46577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Auto-completion	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Git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Initializing a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folder you want track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$git init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$ls -la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$ls -la .git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your first commit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add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add file.txt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commit -m “initial commit”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changes to the repository with a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shortcut: add and commit files in one comment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$git commit -am “message”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commit message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single-line summary (less than 50 </a:t>
            </a:r>
            <a:r>
              <a:rPr lang="en"/>
              <a:t>characters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followed by a blank line and a more complete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commit message in present tense, not past tense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bug or fixes bug, not fixed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Bullet points are usually </a:t>
            </a:r>
            <a:r>
              <a:rPr lang="en"/>
              <a:t>asterisks</a:t>
            </a:r>
            <a:r>
              <a:rPr lang="en"/>
              <a:t> or hyphens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add “ticket tracking numbers” from bugs or support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develop shorthand for your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[css, js]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“Bugfix”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“#38405-”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message best practice	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clear and descriptive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Bad: “fix type”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Good: “Add missing &gt; in project section of HTML”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Bad: “update login code”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Good: “Change user authentication to use Blowfish”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Git?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Git?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Concepts and </a:t>
            </a: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Making change to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Git with a real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Undoing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Navigating the commit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Branching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Stashing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commit log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-n 1  the last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--since=2012-06-05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--until==2015-05-05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--author== “Fei”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$git log --grep= “init”       #global regular expression search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concepts and Architecture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Two-tree architecture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three tree architecture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use this architecture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Two-step process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350" y="1152475"/>
            <a:ext cx="2962800" cy="1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836" y="2791724"/>
            <a:ext cx="3107875" cy="19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250" y="676275"/>
            <a:ext cx="53911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Hash Values (SHA-1)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generates a checksum for each change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Checksum algorithms convert data into a simple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data always equals same checksum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integrity is fundamental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data would change checksum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uses SHA-1 algorithm to create checksums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40-character hexadecimal string (0-9, a-f)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25" y="3156601"/>
            <a:ext cx="4422975" cy="19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to “tip” of current branch in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state of repository, what was last checked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to parents of next to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writing commits takes 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$cd 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$cat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Changes	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add new_file.txt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changes with diff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diff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filename.txt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files in repository and the file in staging index.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--staged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Compare files in staging index with file in repository.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Files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deleting a file(s),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rm fileName.txt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in Git	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mv path/old_name.txt  path2/new_name.txt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Changes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Undo changes to the files in working directory from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checkout -- file_name.txt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Undo changes to the files in staging index (unstage some specific file(s))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reset HEAD path/file_name.txt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a software keeps track of changes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Especially</a:t>
            </a:r>
            <a:r>
              <a:rPr lang="en"/>
              <a:t> text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Version1, version2,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 system (VCS)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source code management (SCM)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Amending Commits Message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can change the last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commit --amend -m “new message”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Revert a commit: revert anything done in a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revert SHA...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reset to undo many commits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git control HEAD. Git reset change the HEAD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not change staging or working directory, only repository set to early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Mixed (default)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Changes staging index to match repository, does not change working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staging index and working directory to match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reset --soft SHA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reset --mixed SHA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reset --hard SHA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untracked file from working directory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clean -n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clean -f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files</a:t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project/.gitignore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basic regular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? * [aeiou] [0-9]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Negate expressions with 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*.php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!index.php #do not ignore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all files in a directory with trailing slash assets/videos/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lines begin with #, blank lines are skipped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$nano .gitignore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file,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Tempfile.txt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log/*.log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to what to ignore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 source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Packaged and compressed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Logs and databases (files change often)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generated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User-uploaded assets (images, PDFs, videos)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 files globally</a:t>
            </a:r>
            <a:endParaRPr/>
          </a:p>
        </p:txBody>
      </p:sp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files in all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 not tracked in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User-specific instead of repository-specific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user directory, set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 file </a:t>
            </a:r>
            <a:r>
              <a:rPr lang="en"/>
              <a:t>.gitignore_global_ first, then confit the file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config --global core.excludesfile ~/.gitignore_global_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will not ignore files already tracked even the file is in ignore file.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tracking file	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file is being  tracked, use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rm --cached file_name.txt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remove the file_name.txt from staging index to stopping tracking.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empty directory	</a:t>
            </a:r>
            <a:endParaRPr/>
          </a:p>
        </p:txBody>
      </p:sp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designed to be a file-tracking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the directories it takes to get to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 directories with no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put a tiny file in the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$touch folder/.gitkeep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Version Control	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Non-source code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naming (v1, v2…)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Word’s Track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Adobe photoshop’s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Undo: control+z (Windows), command+z (Mac)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commit tree</a:t>
            </a:r>
            <a:endParaRPr/>
          </a:p>
        </p:txBody>
      </p:sp>
      <p:sp>
        <p:nvSpPr>
          <p:cNvPr id="294" name="Google Shape;29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Tree-ish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SHA-a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SHA-1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4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Unambiguous (8-10 char)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reference, tag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Ancestry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HEAD^, acr2383^, HEAD^^,...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HEAD~1, HEAD~: going back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HEAD~2, HEAD~3,...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tree listings	</a:t>
            </a:r>
            <a:endParaRPr/>
          </a:p>
        </p:txBody>
      </p:sp>
      <p:sp>
        <p:nvSpPr>
          <p:cNvPr id="300" name="Google Shape;30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help ls-tree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ls-tree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ls-tree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log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log -</a:t>
            </a:r>
            <a:r>
              <a:rPr lang="en"/>
              <a:t>-oneline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</a:t>
            </a:r>
            <a:r>
              <a:rPr lang="en"/>
              <a:t>-oneline -3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--since= “2019-01-01”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lot --since= “two weeks ago” --until= “3 days ago”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--since=5.weeks --until=3.days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--oneline --graph --all --decorate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commits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log --oneline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show SHA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show --format=oneline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commits</a:t>
            </a:r>
            <a:endParaRPr/>
          </a:p>
        </p:txBody>
      </p:sp>
      <p:sp>
        <p:nvSpPr>
          <p:cNvPr id="318" name="Google Shape;31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log --oneline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SHA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SHA file_name.txt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--stat --summary SHA..HEAD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$git diff --ignore-space-change _SHA..HEAD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 are cheap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new ideas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features or sections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working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context switching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.git/refs/heads contains all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 New_feature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branches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checkout new_feature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and switch branches at the same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--oneline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checkout -b shorten_title #create a new branch and switch to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Branches</a:t>
            </a:r>
            <a:endParaRPr/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branch1..branch2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if one branch completely contains other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$git branch --merged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Branches</a:t>
            </a:r>
            <a:endParaRPr/>
          </a:p>
        </p:txBody>
      </p:sp>
      <p:sp>
        <p:nvSpPr>
          <p:cNvPr id="342" name="Google Shape;34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 -m old_branch new_branch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Delete a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 -d name_of_branch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 --delete name_of_branch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Configuring the command prompt to show the branch</a:t>
            </a:r>
            <a:endParaRPr sz="2400"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Windows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$export PS1= ‘\W$(__git_ps1 “(%s)”) &gt; 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$nano .bash_profile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Save the command into this file, and save the file in the user directory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Control System (SCCS)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1972, closed source, free with Unix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Revision Control System (RCS)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1982, 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Version System (CVS)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1986-1990, 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people work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Subversion (SVN)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2000, open source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Codes</a:t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Example, at branch master,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$git merge seo_title</a:t>
            </a:r>
            <a:br>
              <a:rPr lang="en"/>
            </a:br>
            <a:r>
              <a:rPr lang="en"/>
              <a:t>$git branch --merged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Fast-forward merges vs real merges</a:t>
            </a:r>
            <a:endParaRPr/>
          </a:p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Fast-forward merges happens when the master branch has no new commit after current branch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merge branch_name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the fast-forward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366" name="Google Shape;36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same content is modified in different branches, automatic merging files to merge this two branch on the this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ways to resolve conflicts: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Abort merge  $git merge --abort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Resolve the conflict manually (most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merge tool (many tools) $git mergetool --tool=NameOfTool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 graph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log --graph --oneline --all --decorate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to reduce conflicts</a:t>
            </a:r>
            <a:endParaRPr/>
          </a:p>
        </p:txBody>
      </p:sp>
      <p:sp>
        <p:nvSpPr>
          <p:cNvPr id="378" name="Google Shape;37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lines short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commits small and focused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Beware stray edits to whitespace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Spaces, tabs, line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</a:t>
            </a:r>
            <a:r>
              <a:rPr lang="en"/>
              <a:t>erge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 changes to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repository</a:t>
            </a:r>
            <a:endParaRPr/>
          </a:p>
        </p:txBody>
      </p:sp>
      <p:sp>
        <p:nvSpPr>
          <p:cNvPr id="384" name="Google Shape;38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and remote repositories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 up a GitHub account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Git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and inexpensive hosting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great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GitHua</a:t>
            </a:r>
            <a:endParaRPr/>
          </a:p>
        </p:txBody>
      </p:sp>
      <p:sp>
        <p:nvSpPr>
          <p:cNvPr id="390" name="Google Shape;39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4292E"/>
                </a:solidFill>
              </a:rPr>
              <a:t>…or create a new repository on the command line</a:t>
            </a:r>
            <a:endParaRPr b="1" sz="1500">
              <a:solidFill>
                <a:srgbClr val="24292E"/>
              </a:solidFill>
            </a:endParaRPr>
          </a:p>
          <a:p>
            <a:pPr indent="0" lvl="0" marL="330200" marR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echo "# Test" &gt;&gt; README.md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"first commit"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https://github.com/hanfei28/Test.git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4292E"/>
                </a:solidFill>
              </a:rPr>
              <a:t>…or push an existing repository from the command line</a:t>
            </a:r>
            <a:endParaRPr b="1" sz="1500">
              <a:solidFill>
                <a:srgbClr val="24292E"/>
              </a:solidFill>
            </a:endParaRPr>
          </a:p>
          <a:p>
            <a:pPr indent="0" lvl="0" marL="330200" marR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https://github.com/hanfei28/Test.git</a:t>
            </a:r>
            <a:b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75" y="0"/>
            <a:ext cx="74248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remote</a:t>
            </a:r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$git remote  #chech any existing remotes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$git remote add &lt;alias&gt; &lt;url&gt;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sz="10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https://github.com/hanfei28/Test.git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49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$git remote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$git remote -v 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$car .git/config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$git remote rm orignin</a:t>
            </a:r>
            <a:endParaRPr sz="10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remote branch</a:t>
            </a:r>
            <a:endParaRPr/>
          </a:p>
        </p:txBody>
      </p:sp>
      <p:sp>
        <p:nvSpPr>
          <p:cNvPr id="407" name="Google Shape;40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push -u origin master   #push a branch to remote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$ls -la .git/refs/remotes/origin/master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$cat </a:t>
            </a:r>
            <a:r>
              <a:rPr lang="en"/>
              <a:t>.git/refs/remotes/origin/master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 -r   #remote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$git branch -a  #local branches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BitKeeper SCM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2000, closed source, proprietary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version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“Community version” was 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source code of the Linux kernel from 2002-2005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Controversial to use proprietary SCM for an open source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April 2005, the “community version” not free anymore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a remote repository</a:t>
            </a:r>
            <a:endParaRPr/>
          </a:p>
        </p:txBody>
      </p:sp>
      <p:sp>
        <p:nvSpPr>
          <p:cNvPr id="413" name="Google Shape;413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existing repository online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$pwd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clone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Remote Branches</a:t>
            </a:r>
            <a:endParaRPr/>
          </a:p>
        </p:txBody>
      </p:sp>
      <p:sp>
        <p:nvSpPr>
          <p:cNvPr id="419" name="Google Shape;41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push -u origin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If -u is not used, git will not track any remote branch.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branch non_tracking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push origin non_tracking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changes to a remote repository</a:t>
            </a:r>
            <a:endParaRPr/>
          </a:p>
        </p:txBody>
      </p:sp>
      <p:sp>
        <p:nvSpPr>
          <p:cNvPr id="425" name="Google Shape;42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commit -am “message”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--oneline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log --oneline origin/master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diff master..origin/master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push ⇐=&gt; $git push origin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changes from remote repositoty</a:t>
            </a:r>
            <a:endParaRPr/>
          </a:p>
        </p:txBody>
      </p:sp>
      <p:sp>
        <p:nvSpPr>
          <p:cNvPr id="431" name="Google Shape;431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fetch origin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fetch before you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before you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often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in fetched changes</a:t>
            </a:r>
            <a:endParaRPr/>
          </a:p>
        </p:txBody>
      </p:sp>
      <p:sp>
        <p:nvSpPr>
          <p:cNvPr id="437" name="Google Shape;43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branch is just a branch like other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$git merge origin/master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Pull = git fetch + git merge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</a:t>
            </a:r>
            <a:r>
              <a:rPr lang="en"/>
              <a:t>convenient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Branches</a:t>
            </a:r>
            <a:endParaRPr/>
          </a:p>
        </p:txBody>
      </p:sp>
      <p:sp>
        <p:nvSpPr>
          <p:cNvPr id="443" name="Google Shape;44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$git branch -r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remote branch</a:t>
            </a:r>
            <a:endParaRPr/>
          </a:p>
        </p:txBody>
      </p:sp>
      <p:sp>
        <p:nvSpPr>
          <p:cNvPr id="449" name="Google Shape;449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collaboration</a:t>
            </a:r>
            <a:endParaRPr/>
          </a:p>
        </p:txBody>
      </p:sp>
      <p:sp>
        <p:nvSpPr>
          <p:cNvPr id="455" name="Google Shape;455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Collaboration Workflow</a:t>
            </a:r>
            <a:endParaRPr/>
          </a:p>
        </p:txBody>
      </p:sp>
      <p:sp>
        <p:nvSpPr>
          <p:cNvPr id="461" name="Google Shape;461;p80"/>
          <p:cNvSpPr txBox="1"/>
          <p:nvPr>
            <p:ph idx="1" type="body"/>
          </p:nvPr>
        </p:nvSpPr>
        <p:spPr>
          <a:xfrm>
            <a:off x="311700" y="1152475"/>
            <a:ext cx="415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$git checkout master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fetch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merge origin/master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checkout -b feedback_form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add feedback.html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commit -m “Add customer feedback form”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fetch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$git push -u origin feedback-form</a:t>
            </a:r>
            <a:endParaRPr sz="1200"/>
          </a:p>
        </p:txBody>
      </p:sp>
      <p:sp>
        <p:nvSpPr>
          <p:cNvPr id="462" name="Google Shape;462;p80"/>
          <p:cNvSpPr txBox="1"/>
          <p:nvPr>
            <p:ph idx="1" type="body"/>
          </p:nvPr>
        </p:nvSpPr>
        <p:spPr>
          <a:xfrm>
            <a:off x="5127375" y="1017725"/>
            <a:ext cx="38574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 Lynday’s side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checkout master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fetch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merge origin/master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checkout -b feedback_form origin/feedback_form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log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show laksjd2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commit -am “Add tour selector to feedback form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fetch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$git push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</a:t>
            </a:r>
            <a:endParaRPr/>
          </a:p>
        </p:txBody>
      </p:sp>
      <p:sp>
        <p:nvSpPr>
          <p:cNvPr id="468" name="Google Shape;468;p81"/>
          <p:cNvSpPr txBox="1"/>
          <p:nvPr>
            <p:ph idx="1" type="body"/>
          </p:nvPr>
        </p:nvSpPr>
        <p:spPr>
          <a:xfrm>
            <a:off x="311700" y="1152475"/>
            <a:ext cx="35259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$git fetch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$gir log -p feedback_form..origin/feedback_form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merge origin/feedback_form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checkout master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fetch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merge origin/master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merge feedback_form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$git push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April 2005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Linus Torvalds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Replacement for BitKeeper to manage Linux kernel 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and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Unix-like systems (Linux, Mac OS X, and Solaris) and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a hit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alias for common commands</a:t>
            </a:r>
            <a:endParaRPr/>
          </a:p>
        </p:txBody>
      </p:sp>
      <p:sp>
        <p:nvSpPr>
          <p:cNvPr id="474" name="Google Shape;474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user directory, .gitconfig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config --global alias.st “status”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config --global alias.co “checkout”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config --global alias.ci “commit”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config --global alias.br “branch”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$git config --global alias.dfs “diff --staged”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$git config --global alias.logg “log --graph --decorate --oneline --abbrev-commit --all”</a:t>
            </a:r>
            <a:endParaRPr sz="1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SSH keys for remote login</a:t>
            </a:r>
            <a:endParaRPr/>
          </a:p>
        </p:txBody>
      </p:sp>
      <p:sp>
        <p:nvSpPr>
          <p:cNvPr id="480" name="Google Shape;480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setup SSH?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Hosting</a:t>
            </a:r>
            <a:endParaRPr/>
          </a:p>
        </p:txBody>
      </p:sp>
      <p:sp>
        <p:nvSpPr>
          <p:cNvPr id="486" name="Google Shape;486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Hosting Companies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Gitorious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Self-hosting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Gitosis (development stopped)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Gitolite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Version Control	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users (or teams of users) maintain their own repositories, instead of working from a central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are stored as “changes sets” or “patches”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Tracks changes, not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form CVS and SVM, which track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sets can be exchanged between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master repository; just many working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with their own combination of change sets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Distributed Version Control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communicate with a central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network access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single failure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Encourages participation and forking of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Developers can work </a:t>
            </a:r>
            <a:r>
              <a:rPr lang="en"/>
              <a:t>independently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change sets for inclusion or rejection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