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39448773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39448773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4f3705ea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4f3705ea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39448773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39448773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39448773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39448773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39448773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39448773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rgbClr val="31394D"/>
              </a:buClr>
              <a:buSzPts val="1100"/>
              <a:buFont typeface="Roboto"/>
              <a:buChar char="●"/>
            </a:pPr>
            <a:r>
              <a:rPr lang="en" sz="1300">
                <a:solidFill>
                  <a:srgbClr val="666666"/>
                </a:solidFill>
                <a:latin typeface="Roboto"/>
                <a:ea typeface="Roboto"/>
                <a:cs typeface="Roboto"/>
                <a:sym typeface="Roboto"/>
              </a:rPr>
              <a:t>We thought that developing a Venn diagram would help in visualizing the relationships of some variables, however Matplotlib did not have the tool for it in the initial package. We eventually installed an additional package (Matplotlib Venn) for this purpose</a:t>
            </a:r>
            <a:endParaRPr sz="1300">
              <a:solidFill>
                <a:srgbClr val="666666"/>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4d34737e8_1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4d34737e8_1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39448773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39448773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39448773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39448773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39448773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39448773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39448773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39448773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3944877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3944877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394487731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394487731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394487731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394487731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394487731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394487731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394487731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394487731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31394D"/>
              </a:buClr>
              <a:buSzPts val="1100"/>
              <a:buFont typeface="Arial"/>
              <a:buNone/>
            </a:pPr>
            <a:r>
              <a:rPr lang="en">
                <a:solidFill>
                  <a:srgbClr val="31394D"/>
                </a:solidFill>
                <a:highlight>
                  <a:srgbClr val="D0F6FF"/>
                </a:highlight>
                <a:latin typeface="Roboto"/>
                <a:ea typeface="Roboto"/>
                <a:cs typeface="Roboto"/>
                <a:sym typeface="Roboto"/>
              </a:rPr>
              <a:t>Describe the questions you asked, and </a:t>
            </a:r>
            <a:r>
              <a:rPr i="1" lang="en">
                <a:solidFill>
                  <a:srgbClr val="31394D"/>
                </a:solidFill>
                <a:highlight>
                  <a:srgbClr val="D0F6FF"/>
                </a:highlight>
                <a:latin typeface="Roboto"/>
                <a:ea typeface="Roboto"/>
                <a:cs typeface="Roboto"/>
                <a:sym typeface="Roboto"/>
              </a:rPr>
              <a:t>why</a:t>
            </a:r>
            <a:r>
              <a:rPr lang="en">
                <a:solidFill>
                  <a:srgbClr val="31394D"/>
                </a:solidFill>
                <a:highlight>
                  <a:srgbClr val="D0F6FF"/>
                </a:highlight>
                <a:latin typeface="Roboto"/>
                <a:ea typeface="Roboto"/>
                <a:cs typeface="Roboto"/>
                <a:sym typeface="Roboto"/>
              </a:rPr>
              <a:t> you asked them</a:t>
            </a:r>
            <a:endParaRPr>
              <a:solidFill>
                <a:srgbClr val="31394D"/>
              </a:solidFill>
              <a:highlight>
                <a:srgbClr val="D0F6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i="1">
              <a:solidFill>
                <a:srgbClr val="31394D"/>
              </a:solidFill>
              <a:latin typeface="Roboto"/>
              <a:ea typeface="Roboto"/>
              <a:cs typeface="Roboto"/>
              <a:sym typeface="Roboto"/>
            </a:endParaRPr>
          </a:p>
          <a:p>
            <a:pPr indent="0" lvl="0" marL="0" rtl="0" algn="l">
              <a:lnSpc>
                <a:spcPct val="115000"/>
              </a:lnSpc>
              <a:spcBef>
                <a:spcPts val="1200"/>
              </a:spcBef>
              <a:spcAft>
                <a:spcPts val="1200"/>
              </a:spcAft>
              <a:buClr>
                <a:srgbClr val="31394D"/>
              </a:buClr>
              <a:buSzPts val="1100"/>
              <a:buFont typeface="Arial"/>
              <a:buNone/>
            </a:pPr>
            <a:r>
              <a:rPr lang="en">
                <a:solidFill>
                  <a:srgbClr val="31394D"/>
                </a:solidFill>
                <a:highlight>
                  <a:srgbClr val="D0F6FF"/>
                </a:highlight>
                <a:latin typeface="Roboto"/>
                <a:ea typeface="Roboto"/>
                <a:cs typeface="Roboto"/>
                <a:sym typeface="Roboto"/>
              </a:rPr>
              <a:t>Describe whether you were able to answer these questions to your satisfaction, and briefly summarise your findings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39448773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39448773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4d34735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4d34735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4d347356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4d347356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health.gov.au/health-topics/chronic-conditions/what-were-doing-about-chronic-conditions/what-were-doing-about-cardiovascular-conditions" TargetMode="External"/><Relationship Id="rId4" Type="http://schemas.openxmlformats.org/officeDocument/2006/relationships/hyperlink" Target="https://www.health.gov.au/health-topics/chronic-conditions/what-were-doing-about-chronic-conditions/what-were-doing-about-cardiovascular-condition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21.png"/><Relationship Id="rId6"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cdc.gov/brfss/annual_data/2015/pdf/codebook15_llcp.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 of Heart Disease and Attack based on Health, Wealth and Education. </a:t>
            </a:r>
            <a:endParaRPr/>
          </a:p>
        </p:txBody>
      </p:sp>
      <p:sp>
        <p:nvSpPr>
          <p:cNvPr id="65" name="Google Shape;65;p13"/>
          <p:cNvSpPr txBox="1"/>
          <p:nvPr>
            <p:ph idx="1" type="subTitle"/>
          </p:nvPr>
        </p:nvSpPr>
        <p:spPr>
          <a:xfrm>
            <a:off x="3004825" y="3998675"/>
            <a:ext cx="5751900" cy="7383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solidFill>
                  <a:schemeClr val="lt1"/>
                </a:solidFill>
              </a:rPr>
              <a:t>Andriani Christanty, Johanna Fernandez &amp; Tristan Carlisle</a:t>
            </a:r>
            <a:endParaRPr>
              <a:solidFill>
                <a:schemeClr val="lt1"/>
              </a:solidFill>
            </a:endParaRPr>
          </a:p>
          <a:p>
            <a:pPr indent="0" lvl="0" marL="0" rtl="0" algn="r">
              <a:spcBef>
                <a:spcPts val="0"/>
              </a:spcBef>
              <a:spcAft>
                <a:spcPts val="0"/>
              </a:spcAft>
              <a:buNone/>
            </a:pPr>
            <a:r>
              <a:rPr i="1" lang="en" sz="1100">
                <a:solidFill>
                  <a:schemeClr val="lt1"/>
                </a:solidFill>
              </a:rPr>
              <a:t>GROUP 1 - </a:t>
            </a:r>
            <a:r>
              <a:rPr i="1" lang="en" sz="1100">
                <a:solidFill>
                  <a:schemeClr val="lt1"/>
                </a:solidFill>
              </a:rPr>
              <a:t>PROJECT 1 </a:t>
            </a:r>
            <a:r>
              <a:rPr i="1" lang="en" sz="1100">
                <a:solidFill>
                  <a:schemeClr val="lt1"/>
                </a:solidFill>
                <a:latin typeface="Arial"/>
                <a:ea typeface="Arial"/>
                <a:cs typeface="Arial"/>
                <a:sym typeface="Arial"/>
              </a:rPr>
              <a:t>UWA Data Analytics Boot Camp</a:t>
            </a:r>
            <a:endParaRPr i="1" sz="11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&amp; Discussion: Income</a:t>
            </a:r>
            <a:endParaRPr/>
          </a:p>
        </p:txBody>
      </p:sp>
      <p:sp>
        <p:nvSpPr>
          <p:cNvPr id="140" name="Google Shape;140;p22"/>
          <p:cNvSpPr txBox="1"/>
          <p:nvPr>
            <p:ph idx="1" type="body"/>
          </p:nvPr>
        </p:nvSpPr>
        <p:spPr>
          <a:xfrm>
            <a:off x="4811325" y="385250"/>
            <a:ext cx="3936900" cy="4218300"/>
          </a:xfrm>
          <a:prstGeom prst="rect">
            <a:avLst/>
          </a:prstGeom>
        </p:spPr>
        <p:txBody>
          <a:bodyPr anchorCtr="0" anchor="t" bIns="91425" lIns="91425" spcFirstLastPara="1" rIns="91425" wrap="square" tIns="91425">
            <a:normAutofit fontScale="77500" lnSpcReduction="10000"/>
          </a:bodyPr>
          <a:lstStyle/>
          <a:p>
            <a:pPr indent="-341788" lvl="0" marL="457200" rtl="0" algn="l">
              <a:lnSpc>
                <a:spcPct val="100000"/>
              </a:lnSpc>
              <a:spcBef>
                <a:spcPts val="0"/>
              </a:spcBef>
              <a:spcAft>
                <a:spcPts val="0"/>
              </a:spcAft>
              <a:buClr>
                <a:schemeClr val="dk1"/>
              </a:buClr>
              <a:buSzPct val="100000"/>
              <a:buChar char="-"/>
            </a:pPr>
            <a:r>
              <a:rPr lang="en" sz="2300">
                <a:solidFill>
                  <a:schemeClr val="dk1"/>
                </a:solidFill>
              </a:rPr>
              <a:t>Is there a relationship between income and HD/HA?</a:t>
            </a:r>
            <a:endParaRPr sz="2300">
              <a:solidFill>
                <a:schemeClr val="dk1"/>
              </a:solidFill>
            </a:endParaRPr>
          </a:p>
          <a:p>
            <a:pPr indent="0" lvl="0" marL="457200" rtl="0" algn="l">
              <a:lnSpc>
                <a:spcPct val="100000"/>
              </a:lnSpc>
              <a:spcBef>
                <a:spcPts val="0"/>
              </a:spcBef>
              <a:spcAft>
                <a:spcPts val="0"/>
              </a:spcAft>
              <a:buNone/>
            </a:pPr>
            <a:r>
              <a:t/>
            </a:r>
            <a:endParaRPr sz="2300">
              <a:solidFill>
                <a:schemeClr val="dk1"/>
              </a:solidFill>
            </a:endParaRPr>
          </a:p>
          <a:p>
            <a:pPr indent="-341788" lvl="0" marL="457200" rtl="0" algn="l">
              <a:lnSpc>
                <a:spcPct val="100000"/>
              </a:lnSpc>
              <a:spcBef>
                <a:spcPts val="0"/>
              </a:spcBef>
              <a:spcAft>
                <a:spcPts val="0"/>
              </a:spcAft>
              <a:buClr>
                <a:schemeClr val="dk1"/>
              </a:buClr>
              <a:buSzPct val="100000"/>
              <a:buChar char="-"/>
            </a:pPr>
            <a:r>
              <a:rPr lang="en" sz="2300">
                <a:solidFill>
                  <a:schemeClr val="dk1"/>
                </a:solidFill>
              </a:rPr>
              <a:t>From $10,000 onwards we see a steady decrease in the proportion of people with HD/HA over the total population for each income bracket</a:t>
            </a:r>
            <a:endParaRPr sz="2300">
              <a:solidFill>
                <a:schemeClr val="dk1"/>
              </a:solidFill>
            </a:endParaRPr>
          </a:p>
          <a:p>
            <a:pPr indent="0" lvl="0" marL="457200" rtl="0" algn="l">
              <a:lnSpc>
                <a:spcPct val="100000"/>
              </a:lnSpc>
              <a:spcBef>
                <a:spcPts val="0"/>
              </a:spcBef>
              <a:spcAft>
                <a:spcPts val="0"/>
              </a:spcAft>
              <a:buNone/>
            </a:pPr>
            <a:r>
              <a:t/>
            </a:r>
            <a:endParaRPr sz="2300">
              <a:solidFill>
                <a:schemeClr val="dk1"/>
              </a:solidFill>
            </a:endParaRPr>
          </a:p>
          <a:p>
            <a:pPr indent="-341788" lvl="0" marL="457200" rtl="0" algn="l">
              <a:lnSpc>
                <a:spcPct val="100000"/>
              </a:lnSpc>
              <a:spcBef>
                <a:spcPts val="0"/>
              </a:spcBef>
              <a:spcAft>
                <a:spcPts val="0"/>
              </a:spcAft>
              <a:buClr>
                <a:schemeClr val="dk1"/>
              </a:buClr>
              <a:buSzPct val="100000"/>
              <a:buChar char="-"/>
            </a:pPr>
            <a:r>
              <a:rPr lang="en" sz="2300">
                <a:solidFill>
                  <a:schemeClr val="dk1"/>
                </a:solidFill>
              </a:rPr>
              <a:t>This could have an interaction with accessibility to medical care and other fitness and lifestyle facilities.</a:t>
            </a:r>
            <a:endParaRPr sz="23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lnSpc>
                <a:spcPct val="100000"/>
              </a:lnSpc>
              <a:spcBef>
                <a:spcPts val="0"/>
              </a:spcBef>
              <a:spcAft>
                <a:spcPts val="0"/>
              </a:spcAft>
              <a:buClr>
                <a:schemeClr val="dk1"/>
              </a:buClr>
              <a:buSzPct val="84615"/>
              <a:buFont typeface="Arial"/>
              <a:buNone/>
            </a:pPr>
            <a:r>
              <a:t/>
            </a:r>
            <a:endParaRPr/>
          </a:p>
        </p:txBody>
      </p:sp>
      <p:sp>
        <p:nvSpPr>
          <p:cNvPr id="141" name="Google Shape;14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Roboto"/>
                <a:ea typeface="Roboto"/>
                <a:cs typeface="Roboto"/>
                <a:sym typeface="Roboto"/>
              </a:rPr>
              <a:t>‹#›</a:t>
            </a:fld>
            <a:endParaRPr>
              <a:solidFill>
                <a:schemeClr val="dk2"/>
              </a:solidFill>
              <a:latin typeface="Roboto"/>
              <a:ea typeface="Roboto"/>
              <a:cs typeface="Roboto"/>
              <a:sym typeface="Roboto"/>
            </a:endParaRPr>
          </a:p>
        </p:txBody>
      </p:sp>
      <p:pic>
        <p:nvPicPr>
          <p:cNvPr id="142" name="Google Shape;142;p22"/>
          <p:cNvPicPr preferRelativeResize="0"/>
          <p:nvPr/>
        </p:nvPicPr>
        <p:blipFill>
          <a:blip r:embed="rId3">
            <a:alphaModFix/>
          </a:blip>
          <a:stretch>
            <a:fillRect/>
          </a:stretch>
        </p:blipFill>
        <p:spPr>
          <a:xfrm>
            <a:off x="397450" y="1645725"/>
            <a:ext cx="3823100" cy="3090575"/>
          </a:xfrm>
          <a:prstGeom prst="rect">
            <a:avLst/>
          </a:prstGeom>
          <a:noFill/>
          <a:ln>
            <a:noFill/>
          </a:ln>
        </p:spPr>
      </p:pic>
      <p:sp>
        <p:nvSpPr>
          <p:cNvPr id="143" name="Google Shape;143;p22"/>
          <p:cNvSpPr txBox="1"/>
          <p:nvPr/>
        </p:nvSpPr>
        <p:spPr>
          <a:xfrm>
            <a:off x="4714875" y="889400"/>
            <a:ext cx="412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4" name="Google Shape;144;p22"/>
          <p:cNvSpPr txBox="1"/>
          <p:nvPr/>
        </p:nvSpPr>
        <p:spPr>
          <a:xfrm>
            <a:off x="225025" y="2450150"/>
            <a:ext cx="36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5" name="Google Shape;145;p22"/>
          <p:cNvSpPr txBox="1"/>
          <p:nvPr/>
        </p:nvSpPr>
        <p:spPr>
          <a:xfrm>
            <a:off x="4838150" y="867850"/>
            <a:ext cx="39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81325" y="107150"/>
            <a:ext cx="3936900" cy="290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&amp; Discussion: Income &amp; HealthCare Access</a:t>
            </a:r>
            <a:endParaRPr/>
          </a:p>
        </p:txBody>
      </p:sp>
      <p:sp>
        <p:nvSpPr>
          <p:cNvPr id="151" name="Google Shape;151;p23"/>
          <p:cNvSpPr txBox="1"/>
          <p:nvPr>
            <p:ph idx="1" type="body"/>
          </p:nvPr>
        </p:nvSpPr>
        <p:spPr>
          <a:xfrm>
            <a:off x="4811325" y="1007275"/>
            <a:ext cx="3936900" cy="3514800"/>
          </a:xfrm>
          <a:prstGeom prst="rect">
            <a:avLst/>
          </a:prstGeom>
        </p:spPr>
        <p:txBody>
          <a:bodyPr anchorCtr="0" anchor="t" bIns="91425" lIns="91425" spcFirstLastPara="1" rIns="91425" wrap="square" tIns="91425">
            <a:normAutofit fontScale="77500" lnSpcReduction="20000"/>
          </a:bodyPr>
          <a:lstStyle/>
          <a:p>
            <a:pPr indent="-341788" lvl="0" marL="457200" rtl="0" algn="l">
              <a:lnSpc>
                <a:spcPct val="100000"/>
              </a:lnSpc>
              <a:spcBef>
                <a:spcPts val="0"/>
              </a:spcBef>
              <a:spcAft>
                <a:spcPts val="0"/>
              </a:spcAft>
              <a:buClr>
                <a:schemeClr val="dk1"/>
              </a:buClr>
              <a:buSzPct val="100000"/>
              <a:buChar char="-"/>
            </a:pPr>
            <a:r>
              <a:rPr lang="en" sz="2300">
                <a:solidFill>
                  <a:schemeClr val="dk1"/>
                </a:solidFill>
              </a:rPr>
              <a:t>Does the person’s income impact their access to Health Care </a:t>
            </a:r>
            <a:endParaRPr sz="2300">
              <a:solidFill>
                <a:schemeClr val="dk1"/>
              </a:solidFill>
            </a:endParaRPr>
          </a:p>
          <a:p>
            <a:pPr indent="0" lvl="0" marL="457200" rtl="0" algn="l">
              <a:lnSpc>
                <a:spcPct val="100000"/>
              </a:lnSpc>
              <a:spcBef>
                <a:spcPts val="0"/>
              </a:spcBef>
              <a:spcAft>
                <a:spcPts val="0"/>
              </a:spcAft>
              <a:buNone/>
            </a:pPr>
            <a:r>
              <a:t/>
            </a:r>
            <a:endParaRPr sz="2300">
              <a:solidFill>
                <a:schemeClr val="dk1"/>
              </a:solidFill>
            </a:endParaRPr>
          </a:p>
          <a:p>
            <a:pPr indent="-341788" lvl="0" marL="457200" rtl="0" algn="l">
              <a:lnSpc>
                <a:spcPct val="100000"/>
              </a:lnSpc>
              <a:spcBef>
                <a:spcPts val="0"/>
              </a:spcBef>
              <a:spcAft>
                <a:spcPts val="0"/>
              </a:spcAft>
              <a:buClr>
                <a:schemeClr val="dk1"/>
              </a:buClr>
              <a:buSzPct val="100000"/>
              <a:buChar char="-"/>
            </a:pPr>
            <a:r>
              <a:rPr lang="en" sz="2300">
                <a:solidFill>
                  <a:schemeClr val="dk1"/>
                </a:solidFill>
              </a:rPr>
              <a:t>We see an increase to the percentage of people having access to HealthCare as their income increases </a:t>
            </a:r>
            <a:endParaRPr sz="2300">
              <a:solidFill>
                <a:schemeClr val="dk1"/>
              </a:solidFill>
            </a:endParaRPr>
          </a:p>
          <a:p>
            <a:pPr indent="0" lvl="0" marL="457200" rtl="0" algn="l">
              <a:lnSpc>
                <a:spcPct val="100000"/>
              </a:lnSpc>
              <a:spcBef>
                <a:spcPts val="0"/>
              </a:spcBef>
              <a:spcAft>
                <a:spcPts val="0"/>
              </a:spcAft>
              <a:buNone/>
            </a:pPr>
            <a:r>
              <a:t/>
            </a:r>
            <a:endParaRPr sz="2300">
              <a:solidFill>
                <a:schemeClr val="dk1"/>
              </a:solidFill>
            </a:endParaRPr>
          </a:p>
          <a:p>
            <a:pPr indent="0" lvl="0" marL="457200" rtl="0" algn="l">
              <a:lnSpc>
                <a:spcPct val="100000"/>
              </a:lnSpc>
              <a:spcBef>
                <a:spcPts val="0"/>
              </a:spcBef>
              <a:spcAft>
                <a:spcPts val="0"/>
              </a:spcAft>
              <a:buNone/>
            </a:pPr>
            <a:r>
              <a:t/>
            </a:r>
            <a:endParaRPr sz="2300">
              <a:solidFill>
                <a:schemeClr val="dk1"/>
              </a:solidFill>
            </a:endParaRPr>
          </a:p>
          <a:p>
            <a:pPr indent="0" lvl="0" marL="0" rtl="0" algn="l">
              <a:lnSpc>
                <a:spcPct val="100000"/>
              </a:lnSpc>
              <a:spcBef>
                <a:spcPts val="0"/>
              </a:spcBef>
              <a:spcAft>
                <a:spcPts val="0"/>
              </a:spcAft>
              <a:buNone/>
            </a:pPr>
            <a:r>
              <a:t/>
            </a:r>
            <a:endParaRPr sz="23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lnSpc>
                <a:spcPct val="100000"/>
              </a:lnSpc>
              <a:spcBef>
                <a:spcPts val="0"/>
              </a:spcBef>
              <a:spcAft>
                <a:spcPts val="0"/>
              </a:spcAft>
              <a:buClr>
                <a:schemeClr val="dk1"/>
              </a:buClr>
              <a:buSzPct val="84615"/>
              <a:buFont typeface="Arial"/>
              <a:buNone/>
            </a:pPr>
            <a:r>
              <a:t/>
            </a:r>
            <a:endParaRPr/>
          </a:p>
        </p:txBody>
      </p:sp>
      <p:sp>
        <p:nvSpPr>
          <p:cNvPr id="152" name="Google Shape;15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Roboto"/>
                <a:ea typeface="Roboto"/>
                <a:cs typeface="Roboto"/>
                <a:sym typeface="Roboto"/>
              </a:rPr>
              <a:t>‹#›</a:t>
            </a:fld>
            <a:endParaRPr>
              <a:solidFill>
                <a:schemeClr val="dk2"/>
              </a:solidFill>
              <a:latin typeface="Roboto"/>
              <a:ea typeface="Roboto"/>
              <a:cs typeface="Roboto"/>
              <a:sym typeface="Roboto"/>
            </a:endParaRPr>
          </a:p>
        </p:txBody>
      </p:sp>
      <p:sp>
        <p:nvSpPr>
          <p:cNvPr id="153" name="Google Shape;153;p23"/>
          <p:cNvSpPr txBox="1"/>
          <p:nvPr/>
        </p:nvSpPr>
        <p:spPr>
          <a:xfrm>
            <a:off x="4714875" y="889400"/>
            <a:ext cx="412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4" name="Google Shape;154;p23"/>
          <p:cNvSpPr txBox="1"/>
          <p:nvPr/>
        </p:nvSpPr>
        <p:spPr>
          <a:xfrm>
            <a:off x="225025" y="2450150"/>
            <a:ext cx="36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5" name="Google Shape;155;p23"/>
          <p:cNvSpPr txBox="1"/>
          <p:nvPr/>
        </p:nvSpPr>
        <p:spPr>
          <a:xfrm>
            <a:off x="4838150" y="867850"/>
            <a:ext cx="39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56" name="Google Shape;156;p23"/>
          <p:cNvPicPr preferRelativeResize="0"/>
          <p:nvPr/>
        </p:nvPicPr>
        <p:blipFill>
          <a:blip r:embed="rId3">
            <a:alphaModFix/>
          </a:blip>
          <a:stretch>
            <a:fillRect/>
          </a:stretch>
        </p:blipFill>
        <p:spPr>
          <a:xfrm>
            <a:off x="225025" y="1603225"/>
            <a:ext cx="3780002" cy="3000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50" y="216675"/>
            <a:ext cx="39447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&amp; Discussion: Education </a:t>
            </a:r>
            <a:endParaRPr/>
          </a:p>
        </p:txBody>
      </p:sp>
      <p:sp>
        <p:nvSpPr>
          <p:cNvPr id="162" name="Google Shape;162;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Education and </a:t>
            </a:r>
            <a:r>
              <a:rPr b="1" lang="en" sz="1500"/>
              <a:t>heart disease/attack</a:t>
            </a:r>
            <a:endParaRPr sz="1500"/>
          </a:p>
          <a:p>
            <a:pPr indent="0" lvl="0" marL="0" rtl="0" algn="l">
              <a:spcBef>
                <a:spcPts val="1200"/>
              </a:spcBef>
              <a:spcAft>
                <a:spcPts val="0"/>
              </a:spcAft>
              <a:buNone/>
            </a:pPr>
            <a:r>
              <a:rPr lang="en"/>
              <a:t>Ho: Education and heart disease/attack are independent from </a:t>
            </a:r>
            <a:r>
              <a:rPr lang="en"/>
              <a:t>each other</a:t>
            </a:r>
            <a:r>
              <a:rPr lang="en"/>
              <a:t>.</a:t>
            </a:r>
            <a:endParaRPr/>
          </a:p>
          <a:p>
            <a:pPr indent="0" lvl="0" marL="0" rtl="0" algn="l">
              <a:spcBef>
                <a:spcPts val="1200"/>
              </a:spcBef>
              <a:spcAft>
                <a:spcPts val="0"/>
              </a:spcAft>
              <a:buNone/>
            </a:pPr>
            <a:r>
              <a:rPr lang="en"/>
              <a:t>Ha: Education and heart disease/attack are dependent on one another.</a:t>
            </a:r>
            <a:endParaRPr/>
          </a:p>
          <a:p>
            <a:pPr indent="-311150" lvl="0" marL="457200" rtl="0" algn="l">
              <a:spcBef>
                <a:spcPts val="1200"/>
              </a:spcBef>
              <a:spcAft>
                <a:spcPts val="0"/>
              </a:spcAft>
              <a:buSzPts val="1300"/>
              <a:buChar char="-"/>
            </a:pPr>
            <a:r>
              <a:rPr lang="en"/>
              <a:t>A Chi-squared test was completed as we have categorical data</a:t>
            </a:r>
            <a:endParaRPr/>
          </a:p>
          <a:p>
            <a:pPr indent="-311150" lvl="0" marL="457200" rtl="0" algn="l">
              <a:spcBef>
                <a:spcPts val="0"/>
              </a:spcBef>
              <a:spcAft>
                <a:spcPts val="0"/>
              </a:spcAft>
              <a:buSzPts val="1300"/>
              <a:buChar char="-"/>
            </a:pPr>
            <a:r>
              <a:rPr lang="en"/>
              <a:t>P-values &lt; 0.05 thus, dependency established </a:t>
            </a:r>
            <a:endParaRPr/>
          </a:p>
          <a:p>
            <a:pPr indent="0" lvl="0" marL="457200" rtl="0" algn="l">
              <a:spcBef>
                <a:spcPts val="1200"/>
              </a:spcBef>
              <a:spcAft>
                <a:spcPts val="1200"/>
              </a:spcAft>
              <a:buNone/>
            </a:pPr>
            <a:r>
              <a:t/>
            </a:r>
            <a:endParaRPr/>
          </a:p>
        </p:txBody>
      </p:sp>
      <p:sp>
        <p:nvSpPr>
          <p:cNvPr id="163" name="Google Shape;16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4" name="Google Shape;164;p24"/>
          <p:cNvPicPr preferRelativeResize="0"/>
          <p:nvPr/>
        </p:nvPicPr>
        <p:blipFill>
          <a:blip r:embed="rId3">
            <a:alphaModFix/>
          </a:blip>
          <a:stretch>
            <a:fillRect/>
          </a:stretch>
        </p:blipFill>
        <p:spPr>
          <a:xfrm>
            <a:off x="4571999" y="3009825"/>
            <a:ext cx="4086325" cy="1885950"/>
          </a:xfrm>
          <a:prstGeom prst="rect">
            <a:avLst/>
          </a:prstGeom>
          <a:noFill/>
          <a:ln>
            <a:noFill/>
          </a:ln>
        </p:spPr>
      </p:pic>
      <p:pic>
        <p:nvPicPr>
          <p:cNvPr id="165" name="Google Shape;165;p24"/>
          <p:cNvPicPr preferRelativeResize="0"/>
          <p:nvPr/>
        </p:nvPicPr>
        <p:blipFill>
          <a:blip r:embed="rId4">
            <a:alphaModFix/>
          </a:blip>
          <a:stretch>
            <a:fillRect/>
          </a:stretch>
        </p:blipFill>
        <p:spPr>
          <a:xfrm>
            <a:off x="148600" y="1581275"/>
            <a:ext cx="3944725" cy="325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&amp; Discussion </a:t>
            </a:r>
            <a:endParaRPr/>
          </a:p>
        </p:txBody>
      </p:sp>
      <p:sp>
        <p:nvSpPr>
          <p:cNvPr id="171" name="Google Shape;171;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dk1"/>
              </a:buClr>
              <a:buSzPts val="1400"/>
              <a:buChar char="-"/>
            </a:pPr>
            <a:r>
              <a:rPr lang="en" sz="1400">
                <a:solidFill>
                  <a:schemeClr val="dk1"/>
                </a:solidFill>
              </a:rPr>
              <a:t>The interplay between Education and Health</a:t>
            </a:r>
            <a:endParaRPr sz="1400">
              <a:solidFill>
                <a:schemeClr val="dk1"/>
              </a:solidFill>
            </a:endParaRPr>
          </a:p>
          <a:p>
            <a:pPr indent="-266700" lvl="1" marL="914400" rtl="0" algn="l">
              <a:lnSpc>
                <a:spcPct val="100000"/>
              </a:lnSpc>
              <a:spcBef>
                <a:spcPts val="0"/>
              </a:spcBef>
              <a:spcAft>
                <a:spcPts val="0"/>
              </a:spcAft>
              <a:buClr>
                <a:schemeClr val="dk1"/>
              </a:buClr>
              <a:buSzPts val="600"/>
              <a:buChar char="-"/>
            </a:pPr>
            <a:r>
              <a:rPr lang="en">
                <a:solidFill>
                  <a:schemeClr val="dk1"/>
                </a:solidFill>
              </a:rPr>
              <a:t>Two way ANOVA with interaction: P-value (&lt;0.01)</a:t>
            </a:r>
            <a:endParaRPr>
              <a:solidFill>
                <a:schemeClr val="dk1"/>
              </a:solidFill>
            </a:endParaRPr>
          </a:p>
          <a:p>
            <a:pPr indent="-266700" lvl="1" marL="914400" rtl="0" algn="l">
              <a:lnSpc>
                <a:spcPct val="100000"/>
              </a:lnSpc>
              <a:spcBef>
                <a:spcPts val="0"/>
              </a:spcBef>
              <a:spcAft>
                <a:spcPts val="0"/>
              </a:spcAft>
              <a:buClr>
                <a:schemeClr val="dk1"/>
              </a:buClr>
              <a:buSzPts val="600"/>
              <a:buChar char="-"/>
            </a:pPr>
            <a:r>
              <a:rPr lang="en">
                <a:solidFill>
                  <a:schemeClr val="dk1"/>
                </a:solidFill>
              </a:rPr>
              <a:t>Tukey post hoc</a:t>
            </a:r>
            <a:endParaRPr>
              <a:solidFill>
                <a:schemeClr val="dk1"/>
              </a:solidFill>
            </a:endParaRPr>
          </a:p>
          <a:p>
            <a:pPr indent="-298450" lvl="2" marL="1371600" rtl="0" algn="l">
              <a:lnSpc>
                <a:spcPct val="100000"/>
              </a:lnSpc>
              <a:spcBef>
                <a:spcPts val="0"/>
              </a:spcBef>
              <a:spcAft>
                <a:spcPts val="0"/>
              </a:spcAft>
              <a:buClr>
                <a:schemeClr val="dk1"/>
              </a:buClr>
              <a:buSzPts val="1100"/>
              <a:buChar char="-"/>
            </a:pPr>
            <a:r>
              <a:rPr lang="en">
                <a:solidFill>
                  <a:schemeClr val="dk1"/>
                </a:solidFill>
              </a:rPr>
              <a:t>tukey_hsd</a:t>
            </a:r>
            <a:endParaRPr>
              <a:solidFill>
                <a:schemeClr val="dk1"/>
              </a:solidFill>
            </a:endParaRPr>
          </a:p>
          <a:p>
            <a:pPr indent="-266700" lvl="1" marL="914400" rtl="0" algn="l">
              <a:lnSpc>
                <a:spcPct val="100000"/>
              </a:lnSpc>
              <a:spcBef>
                <a:spcPts val="0"/>
              </a:spcBef>
              <a:spcAft>
                <a:spcPts val="0"/>
              </a:spcAft>
              <a:buClr>
                <a:schemeClr val="dk1"/>
              </a:buClr>
              <a:buSzPts val="600"/>
              <a:buChar char="-"/>
            </a:pPr>
            <a:r>
              <a:rPr lang="en">
                <a:solidFill>
                  <a:schemeClr val="dk1"/>
                </a:solidFill>
              </a:rPr>
              <a:t>Shapiro wilks and levenes (normality and homogeneity of variance)</a:t>
            </a:r>
            <a:endParaRPr>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p:txBody>
      </p:sp>
      <p:sp>
        <p:nvSpPr>
          <p:cNvPr id="172" name="Google Shape;17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Roboto"/>
                <a:ea typeface="Roboto"/>
                <a:cs typeface="Roboto"/>
                <a:sym typeface="Roboto"/>
              </a:rPr>
              <a:t>‹#›</a:t>
            </a:fld>
            <a:endParaRPr>
              <a:solidFill>
                <a:schemeClr val="dk2"/>
              </a:solidFill>
              <a:latin typeface="Roboto"/>
              <a:ea typeface="Roboto"/>
              <a:cs typeface="Roboto"/>
              <a:sym typeface="Roboto"/>
            </a:endParaRPr>
          </a:p>
        </p:txBody>
      </p:sp>
      <p:pic>
        <p:nvPicPr>
          <p:cNvPr id="173" name="Google Shape;173;p25"/>
          <p:cNvPicPr preferRelativeResize="0"/>
          <p:nvPr/>
        </p:nvPicPr>
        <p:blipFill>
          <a:blip r:embed="rId3">
            <a:alphaModFix/>
          </a:blip>
          <a:stretch>
            <a:fillRect/>
          </a:stretch>
        </p:blipFill>
        <p:spPr>
          <a:xfrm>
            <a:off x="125375" y="2017800"/>
            <a:ext cx="3844524" cy="2508900"/>
          </a:xfrm>
          <a:prstGeom prst="rect">
            <a:avLst/>
          </a:prstGeom>
          <a:noFill/>
          <a:ln>
            <a:noFill/>
          </a:ln>
        </p:spPr>
      </p:pic>
      <p:pic>
        <p:nvPicPr>
          <p:cNvPr id="174" name="Google Shape;174;p25"/>
          <p:cNvPicPr preferRelativeResize="0"/>
          <p:nvPr/>
        </p:nvPicPr>
        <p:blipFill>
          <a:blip r:embed="rId4">
            <a:alphaModFix/>
          </a:blip>
          <a:stretch>
            <a:fillRect/>
          </a:stretch>
        </p:blipFill>
        <p:spPr>
          <a:xfrm>
            <a:off x="4018225" y="2017800"/>
            <a:ext cx="5089350" cy="250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400"/>
              <a:t>Post Mortem</a:t>
            </a:r>
            <a:endParaRPr/>
          </a:p>
        </p:txBody>
      </p:sp>
      <p:sp>
        <p:nvSpPr>
          <p:cNvPr id="180" name="Google Shape;180;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Clr>
                <a:schemeClr val="dk1"/>
              </a:buClr>
              <a:buSzPct val="35308"/>
              <a:buFont typeface="Arial"/>
              <a:buNone/>
            </a:pPr>
            <a:r>
              <a:rPr lang="en" sz="3115"/>
              <a:t>Post Mortem</a:t>
            </a:r>
            <a:endParaRPr sz="3115"/>
          </a:p>
          <a:p>
            <a:pPr indent="0" lvl="0" marL="0" rtl="0" algn="l">
              <a:spcBef>
                <a:spcPts val="1200"/>
              </a:spcBef>
              <a:spcAft>
                <a:spcPts val="0"/>
              </a:spcAft>
              <a:buClr>
                <a:schemeClr val="dk1"/>
              </a:buClr>
              <a:buSzPct val="35308"/>
              <a:buFont typeface="Arial"/>
              <a:buNone/>
            </a:pPr>
            <a:r>
              <a:rPr lang="en" sz="3115"/>
              <a:t>Challenges:</a:t>
            </a:r>
            <a:endParaRPr sz="3115"/>
          </a:p>
          <a:p>
            <a:pPr indent="-274881" lvl="0" marL="457200" rtl="0" algn="l">
              <a:spcBef>
                <a:spcPts val="1200"/>
              </a:spcBef>
              <a:spcAft>
                <a:spcPts val="0"/>
              </a:spcAft>
              <a:buClr>
                <a:schemeClr val="dk1"/>
              </a:buClr>
              <a:buSzPct val="93580"/>
              <a:buChar char="●"/>
            </a:pPr>
            <a:r>
              <a:rPr lang="en" sz="3115"/>
              <a:t>Matplotlib-Venn not in the original Matplotlib package</a:t>
            </a:r>
            <a:endParaRPr sz="3115"/>
          </a:p>
          <a:p>
            <a:pPr indent="-274881" lvl="0" marL="457200" rtl="0" algn="l">
              <a:spcBef>
                <a:spcPts val="0"/>
              </a:spcBef>
              <a:spcAft>
                <a:spcPts val="0"/>
              </a:spcAft>
              <a:buClr>
                <a:schemeClr val="dk1"/>
              </a:buClr>
              <a:buSzPct val="93580"/>
              <a:buChar char="●"/>
            </a:pPr>
            <a:r>
              <a:rPr lang="en" sz="3115"/>
              <a:t>We had a mixture of count and continuous data integrating them in order for statistical tests was a challenge. </a:t>
            </a:r>
            <a:endParaRPr sz="3115"/>
          </a:p>
          <a:p>
            <a:pPr indent="0" lvl="0" marL="0" rtl="0" algn="l">
              <a:spcBef>
                <a:spcPts val="1200"/>
              </a:spcBef>
              <a:spcAft>
                <a:spcPts val="0"/>
              </a:spcAft>
              <a:buNone/>
            </a:pPr>
            <a:r>
              <a:rPr lang="en" sz="3115"/>
              <a:t>Further Research:</a:t>
            </a:r>
            <a:endParaRPr sz="3115"/>
          </a:p>
          <a:p>
            <a:pPr indent="-274881" lvl="0" marL="457200" rtl="0" algn="l">
              <a:spcBef>
                <a:spcPts val="1200"/>
              </a:spcBef>
              <a:spcAft>
                <a:spcPts val="0"/>
              </a:spcAft>
              <a:buClr>
                <a:schemeClr val="dk1"/>
              </a:buClr>
              <a:buSzPct val="93580"/>
              <a:buChar char="●"/>
            </a:pPr>
            <a:r>
              <a:rPr lang="en" sz="3115"/>
              <a:t>Discuss any additional questions that came up, but which you didn't have time to answer: What would you research next, if you had two more weeks?</a:t>
            </a:r>
            <a:endParaRPr sz="3115"/>
          </a:p>
          <a:p>
            <a:pPr indent="0" lvl="0" marL="457200" rtl="0" algn="l">
              <a:spcBef>
                <a:spcPts val="1200"/>
              </a:spcBef>
              <a:spcAft>
                <a:spcPts val="0"/>
              </a:spcAft>
              <a:buNone/>
            </a:pPr>
            <a:r>
              <a:t/>
            </a:r>
            <a:endParaRPr sz="3115"/>
          </a:p>
          <a:p>
            <a:pPr indent="-274881" lvl="0" marL="457200" rtl="0" algn="l">
              <a:spcBef>
                <a:spcPts val="1200"/>
              </a:spcBef>
              <a:spcAft>
                <a:spcPts val="0"/>
              </a:spcAft>
              <a:buClr>
                <a:schemeClr val="dk1"/>
              </a:buClr>
              <a:buSzPct val="93580"/>
              <a:buChar char="●"/>
            </a:pPr>
            <a:r>
              <a:rPr lang="en" sz="3115"/>
              <a:t>It may be useful if we are able to find more BRFSS Survey datasets from subsequent years so that we can analyze the trend </a:t>
            </a:r>
            <a:endParaRPr sz="3115"/>
          </a:p>
          <a:p>
            <a:pPr indent="0" lvl="0" marL="457200" rtl="0" algn="l">
              <a:spcBef>
                <a:spcPts val="1200"/>
              </a:spcBef>
              <a:spcAft>
                <a:spcPts val="0"/>
              </a:spcAft>
              <a:buNone/>
            </a:pPr>
            <a:r>
              <a:t/>
            </a:r>
            <a:endParaRPr sz="3115"/>
          </a:p>
          <a:p>
            <a:pPr indent="-274881" lvl="0" marL="457200" rtl="0" algn="l">
              <a:spcBef>
                <a:spcPts val="1200"/>
              </a:spcBef>
              <a:spcAft>
                <a:spcPts val="0"/>
              </a:spcAft>
              <a:buClr>
                <a:schemeClr val="dk1"/>
              </a:buClr>
              <a:buSzPct val="93580"/>
              <a:buChar char="●"/>
            </a:pPr>
            <a:r>
              <a:rPr lang="en" sz="3115"/>
              <a:t>Developing more charts and diagrams composed of various different metrics may provide us with valuable insights </a:t>
            </a:r>
            <a:endParaRPr sz="3115"/>
          </a:p>
          <a:p>
            <a:pPr indent="0" lvl="0" marL="457200" rtl="0" algn="l">
              <a:spcBef>
                <a:spcPts val="1200"/>
              </a:spcBef>
              <a:spcAft>
                <a:spcPts val="0"/>
              </a:spcAft>
              <a:buNone/>
            </a:pPr>
            <a:r>
              <a:t/>
            </a:r>
            <a:endParaRPr sz="3115"/>
          </a:p>
          <a:p>
            <a:pPr indent="-274881" lvl="0" marL="457200" rtl="0" algn="l">
              <a:spcBef>
                <a:spcPts val="1200"/>
              </a:spcBef>
              <a:spcAft>
                <a:spcPts val="0"/>
              </a:spcAft>
              <a:buClr>
                <a:schemeClr val="dk1"/>
              </a:buClr>
              <a:buSzPct val="93580"/>
              <a:buChar char="●"/>
            </a:pPr>
            <a:r>
              <a:rPr lang="en" sz="3115"/>
              <a:t>Assessing how various categories of education may impact health metrics and HA/HD </a:t>
            </a:r>
            <a:r>
              <a:rPr lang="en" sz="3115"/>
              <a:t>occurrence</a:t>
            </a:r>
            <a:endParaRPr sz="3115"/>
          </a:p>
          <a:p>
            <a:pPr indent="0" lvl="0" marL="457200" rtl="0" algn="l">
              <a:spcBef>
                <a:spcPts val="1200"/>
              </a:spcBef>
              <a:spcAft>
                <a:spcPts val="0"/>
              </a:spcAft>
              <a:buNone/>
            </a:pPr>
            <a:r>
              <a:t/>
            </a:r>
            <a:endParaRPr sz="3115"/>
          </a:p>
          <a:p>
            <a:pPr indent="-274881" lvl="0" marL="457200" rtl="0" algn="l">
              <a:spcBef>
                <a:spcPts val="1200"/>
              </a:spcBef>
              <a:spcAft>
                <a:spcPts val="0"/>
              </a:spcAft>
              <a:buClr>
                <a:schemeClr val="dk1"/>
              </a:buClr>
              <a:buSzPct val="93580"/>
              <a:buChar char="●"/>
            </a:pPr>
            <a:r>
              <a:rPr lang="en" sz="3115"/>
              <a:t>Linking access to  Health care, and fitness facilities with income to assess how income influences HA/HD </a:t>
            </a:r>
            <a:r>
              <a:rPr lang="en" sz="3115"/>
              <a:t>occurrence</a:t>
            </a:r>
            <a:endParaRPr sz="3115"/>
          </a:p>
          <a:p>
            <a:pPr indent="-278056" lvl="0" marL="457200" rtl="0" algn="l">
              <a:spcBef>
                <a:spcPts val="0"/>
              </a:spcBef>
              <a:spcAft>
                <a:spcPts val="0"/>
              </a:spcAft>
              <a:buClr>
                <a:schemeClr val="dk1"/>
              </a:buClr>
              <a:buSzPct val="100000"/>
              <a:buChar char="●"/>
            </a:pPr>
            <a:r>
              <a:rPr lang="en" sz="3115"/>
              <a:t>Looking into accessing Australian datasets</a:t>
            </a:r>
            <a:endParaRPr sz="3115"/>
          </a:p>
          <a:p>
            <a:pPr indent="0" lvl="0" marL="457200" rtl="0" algn="l">
              <a:spcBef>
                <a:spcPts val="1200"/>
              </a:spcBef>
              <a:spcAft>
                <a:spcPts val="0"/>
              </a:spcAft>
              <a:buNone/>
            </a:pPr>
            <a:r>
              <a:t/>
            </a:r>
            <a:endParaRPr sz="3115"/>
          </a:p>
          <a:p>
            <a:pPr indent="0" lvl="0" marL="457200" rtl="0" algn="l">
              <a:spcBef>
                <a:spcPts val="1200"/>
              </a:spcBef>
              <a:spcAft>
                <a:spcPts val="0"/>
              </a:spcAft>
              <a:buNone/>
            </a:pPr>
            <a:r>
              <a:t/>
            </a:r>
            <a:endParaRPr sz="3115"/>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81" name="Google Shape;18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Roboto"/>
                <a:ea typeface="Roboto"/>
                <a:cs typeface="Roboto"/>
                <a:sym typeface="Roboto"/>
              </a:rPr>
              <a:t>‹#›</a:t>
            </a:fld>
            <a:endParaRPr>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236625" y="45800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&amp; Implications</a:t>
            </a:r>
            <a:endParaRPr/>
          </a:p>
        </p:txBody>
      </p:sp>
      <p:sp>
        <p:nvSpPr>
          <p:cNvPr id="187" name="Google Shape;187;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0000" lnSpcReduction="20000"/>
          </a:bodyPr>
          <a:lstStyle/>
          <a:p>
            <a:pPr indent="-286385" lvl="0" marL="457200" rtl="0" algn="l">
              <a:spcBef>
                <a:spcPts val="0"/>
              </a:spcBef>
              <a:spcAft>
                <a:spcPts val="0"/>
              </a:spcAft>
              <a:buClr>
                <a:srgbClr val="313131"/>
              </a:buClr>
              <a:buSzPct val="100000"/>
              <a:buAutoNum type="arabicPeriod"/>
            </a:pPr>
            <a:r>
              <a:rPr lang="en">
                <a:solidFill>
                  <a:srgbClr val="313131"/>
                </a:solidFill>
              </a:rPr>
              <a:t>Most people with HD/HA (44%) have 2 risk factors (smoking cigarettes &amp; High Cholesterol), while 17% are smokers without high cholesterol, and 26% are people with high cholesterol who are not smokers </a:t>
            </a:r>
            <a:endParaRPr>
              <a:solidFill>
                <a:srgbClr val="313131"/>
              </a:solidFill>
            </a:endParaRPr>
          </a:p>
          <a:p>
            <a:pPr indent="0" lvl="0" marL="457200" rtl="0" algn="l">
              <a:spcBef>
                <a:spcPts val="1200"/>
              </a:spcBef>
              <a:spcAft>
                <a:spcPts val="0"/>
              </a:spcAft>
              <a:buNone/>
            </a:pPr>
            <a:r>
              <a:rPr i="1" lang="en" sz="1029">
                <a:solidFill>
                  <a:srgbClr val="313131"/>
                </a:solidFill>
              </a:rPr>
              <a:t>Can explore developing a program alerting HCP when their patients possess the two risk factors, so that a plan aimed at eliminating or reducing at least one of the two metrics can be initiated </a:t>
            </a:r>
            <a:endParaRPr sz="1429">
              <a:solidFill>
                <a:srgbClr val="313131"/>
              </a:solidFill>
            </a:endParaRPr>
          </a:p>
          <a:p>
            <a:pPr indent="-286385" lvl="0" marL="457200" rtl="0" algn="l">
              <a:spcBef>
                <a:spcPts val="1200"/>
              </a:spcBef>
              <a:spcAft>
                <a:spcPts val="0"/>
              </a:spcAft>
              <a:buClr>
                <a:srgbClr val="313131"/>
              </a:buClr>
              <a:buSzPct val="100000"/>
              <a:buAutoNum type="arabicPeriod"/>
            </a:pPr>
            <a:r>
              <a:rPr lang="en">
                <a:solidFill>
                  <a:srgbClr val="313131"/>
                </a:solidFill>
              </a:rPr>
              <a:t>Yearly wage influences HA/HD </a:t>
            </a:r>
            <a:r>
              <a:rPr lang="en">
                <a:solidFill>
                  <a:srgbClr val="313131"/>
                </a:solidFill>
              </a:rPr>
              <a:t>occurrence</a:t>
            </a:r>
            <a:r>
              <a:rPr lang="en">
                <a:solidFill>
                  <a:srgbClr val="313131"/>
                </a:solidFill>
              </a:rPr>
              <a:t>. Although this may not be a direct influence the trend is present. A majority of the population has a health care plan however, we see a slight increase in proportion as income increases. </a:t>
            </a:r>
            <a:endParaRPr>
              <a:solidFill>
                <a:srgbClr val="313131"/>
              </a:solidFill>
            </a:endParaRPr>
          </a:p>
          <a:p>
            <a:pPr indent="0" lvl="0" marL="457200" rtl="0" algn="l">
              <a:spcBef>
                <a:spcPts val="1200"/>
              </a:spcBef>
              <a:spcAft>
                <a:spcPts val="0"/>
              </a:spcAft>
              <a:buNone/>
            </a:pPr>
            <a:r>
              <a:rPr i="1" lang="en" sz="1157">
                <a:solidFill>
                  <a:srgbClr val="313131"/>
                </a:solidFill>
              </a:rPr>
              <a:t>Raising the minimum wage may reduce the </a:t>
            </a:r>
            <a:r>
              <a:rPr i="1" lang="en" sz="1157">
                <a:solidFill>
                  <a:srgbClr val="313131"/>
                </a:solidFill>
              </a:rPr>
              <a:t>occurrence</a:t>
            </a:r>
            <a:r>
              <a:rPr i="1" lang="en" sz="1157">
                <a:solidFill>
                  <a:srgbClr val="313131"/>
                </a:solidFill>
              </a:rPr>
              <a:t> of HA/HD. Furthermore, introduction of more comprehensive health care plans may be adequate. However, further research is required to assess which factors should be addressed in this plan. </a:t>
            </a:r>
            <a:endParaRPr i="1" sz="757">
              <a:solidFill>
                <a:srgbClr val="313131"/>
              </a:solidFill>
            </a:endParaRPr>
          </a:p>
          <a:p>
            <a:pPr indent="-277495" lvl="0" marL="457200" rtl="0" algn="l">
              <a:spcBef>
                <a:spcPts val="1200"/>
              </a:spcBef>
              <a:spcAft>
                <a:spcPts val="0"/>
              </a:spcAft>
              <a:buClr>
                <a:srgbClr val="313131"/>
              </a:buClr>
              <a:buSzPct val="88000"/>
              <a:buAutoNum type="arabicPeriod"/>
            </a:pPr>
            <a:r>
              <a:rPr lang="en" sz="1250">
                <a:solidFill>
                  <a:srgbClr val="313131"/>
                </a:solidFill>
              </a:rPr>
              <a:t>Education and HD/HA are dependent </a:t>
            </a:r>
            <a:r>
              <a:rPr lang="en" sz="1250">
                <a:solidFill>
                  <a:srgbClr val="313131"/>
                </a:solidFill>
              </a:rPr>
              <a:t>variables (p &lt; 0.01). As education level increases we see a drop in HD/HA. Furthermore,  as education levels increased the number of bad days in last 30 days dropped. Education may give individuals the ability to cope with hardships and manage physical health.</a:t>
            </a:r>
            <a:r>
              <a:rPr lang="en" sz="1100">
                <a:solidFill>
                  <a:srgbClr val="313131"/>
                </a:solidFill>
              </a:rPr>
              <a:t> </a:t>
            </a:r>
            <a:endParaRPr sz="1100">
              <a:solidFill>
                <a:srgbClr val="313131"/>
              </a:solidFill>
            </a:endParaRPr>
          </a:p>
          <a:p>
            <a:pPr indent="0" lvl="0" marL="457200" rtl="0" algn="l">
              <a:spcBef>
                <a:spcPts val="1200"/>
              </a:spcBef>
              <a:spcAft>
                <a:spcPts val="0"/>
              </a:spcAft>
              <a:buNone/>
            </a:pPr>
            <a:r>
              <a:rPr i="1" lang="en" sz="1029">
                <a:solidFill>
                  <a:srgbClr val="313131"/>
                </a:solidFill>
              </a:rPr>
              <a:t>We recommend government intervention to increase accessibility to higher education.</a:t>
            </a:r>
            <a:r>
              <a:rPr i="1" lang="en" sz="900">
                <a:solidFill>
                  <a:srgbClr val="313131"/>
                </a:solidFill>
              </a:rPr>
              <a:t> </a:t>
            </a:r>
            <a:r>
              <a:rPr i="1" lang="en" sz="1029">
                <a:solidFill>
                  <a:srgbClr val="313131"/>
                </a:solidFill>
              </a:rPr>
              <a:t>Addition to Education budget could reduce cost associated with medical facilities to house patients with HA/HD as well as facilitate economic growth. </a:t>
            </a:r>
            <a:endParaRPr i="1" sz="1029">
              <a:solidFill>
                <a:srgbClr val="313131"/>
              </a:solidFill>
            </a:endParaRPr>
          </a:p>
          <a:p>
            <a:pPr indent="0" lvl="0" marL="457200" rtl="0" algn="l">
              <a:spcBef>
                <a:spcPts val="1200"/>
              </a:spcBef>
              <a:spcAft>
                <a:spcPts val="1200"/>
              </a:spcAft>
              <a:buNone/>
            </a:pPr>
            <a:r>
              <a:t/>
            </a:r>
            <a:endParaRPr i="1" sz="900">
              <a:solidFill>
                <a:srgbClr val="313131"/>
              </a:solidFill>
            </a:endParaRPr>
          </a:p>
        </p:txBody>
      </p:sp>
      <p:sp>
        <p:nvSpPr>
          <p:cNvPr id="188" name="Google Shape;18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Roboto"/>
                <a:ea typeface="Roboto"/>
                <a:cs typeface="Roboto"/>
                <a:sym typeface="Roboto"/>
              </a:rPr>
              <a:t>‹#›</a:t>
            </a:fld>
            <a:endParaRPr>
              <a:solidFill>
                <a:schemeClr val="dk2"/>
              </a:solidFill>
              <a:latin typeface="Roboto"/>
              <a:ea typeface="Roboto"/>
              <a:cs typeface="Roboto"/>
              <a:sym typeface="Roboto"/>
            </a:endParaRPr>
          </a:p>
        </p:txBody>
      </p:sp>
      <p:pic>
        <p:nvPicPr>
          <p:cNvPr id="194" name="Google Shape;194;p28"/>
          <p:cNvPicPr preferRelativeResize="0"/>
          <p:nvPr/>
        </p:nvPicPr>
        <p:blipFill>
          <a:blip r:embed="rId3">
            <a:alphaModFix/>
          </a:blip>
          <a:stretch>
            <a:fillRect/>
          </a:stretch>
        </p:blipFill>
        <p:spPr>
          <a:xfrm>
            <a:off x="2265350" y="1371575"/>
            <a:ext cx="5921549" cy="2858350"/>
          </a:xfrm>
          <a:prstGeom prst="rect">
            <a:avLst/>
          </a:prstGeom>
          <a:noFill/>
          <a:ln>
            <a:noFill/>
          </a:ln>
        </p:spPr>
      </p:pic>
      <p:sp>
        <p:nvSpPr>
          <p:cNvPr id="195" name="Google Shape;195;p28"/>
          <p:cNvSpPr txBox="1"/>
          <p:nvPr>
            <p:ph type="title"/>
          </p:nvPr>
        </p:nvSpPr>
        <p:spPr>
          <a:xfrm>
            <a:off x="236625" y="45800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01" name="Google Shape;201;p29"/>
          <p:cNvSpPr txBox="1"/>
          <p:nvPr>
            <p:ph idx="1" type="body"/>
          </p:nvPr>
        </p:nvSpPr>
        <p:spPr>
          <a:xfrm>
            <a:off x="4644675" y="500925"/>
            <a:ext cx="4166400" cy="4098600"/>
          </a:xfrm>
          <a:prstGeom prst="rect">
            <a:avLst/>
          </a:prstGeom>
          <a:solidFill>
            <a:schemeClr val="lt1"/>
          </a:solidFill>
        </p:spPr>
        <p:txBody>
          <a:bodyPr anchorCtr="0" anchor="t" bIns="91425" lIns="91425" spcFirstLastPara="1" rIns="91425" wrap="square" tIns="91425">
            <a:normAutofit fontScale="55000"/>
          </a:bodyPr>
          <a:lstStyle/>
          <a:p>
            <a:pPr indent="0" lvl="0" marL="457200" rtl="0" algn="l">
              <a:lnSpc>
                <a:spcPct val="2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457200" lvl="0" marL="457200" rtl="0" algn="l">
              <a:spcBef>
                <a:spcPts val="0"/>
              </a:spcBef>
              <a:spcAft>
                <a:spcPts val="0"/>
              </a:spcAft>
              <a:buClr>
                <a:schemeClr val="dk1"/>
              </a:buClr>
              <a:buSzPct val="78571"/>
              <a:buFont typeface="Arial"/>
              <a:buNone/>
            </a:pPr>
            <a:r>
              <a:t/>
            </a:r>
            <a:endParaRPr sz="1400">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Clr>
                <a:schemeClr val="dk1"/>
              </a:buClr>
              <a:buSzPct val="78571"/>
              <a:buFont typeface="Arial"/>
              <a:buNone/>
            </a:pPr>
            <a:r>
              <a:rPr lang="en" sz="1400">
                <a:solidFill>
                  <a:schemeClr val="dk1"/>
                </a:solidFill>
                <a:latin typeface="Times New Roman"/>
                <a:ea typeface="Times New Roman"/>
                <a:cs typeface="Times New Roman"/>
                <a:sym typeface="Times New Roman"/>
              </a:rPr>
              <a:t>(DoH), A. G. D. o. H. (2021). What we’re doing about cardiovascular conditions. Retrieved from</a:t>
            </a:r>
            <a:r>
              <a:rPr lang="en" sz="14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 sz="1400" u="sng">
                <a:solidFill>
                  <a:schemeClr val="hlink"/>
                </a:solidFill>
                <a:latin typeface="Times New Roman"/>
                <a:ea typeface="Times New Roman"/>
                <a:cs typeface="Times New Roman"/>
                <a:sym typeface="Times New Roman"/>
                <a:hlinkClick r:id="rId4"/>
              </a:rPr>
              <a:t>https://www.health.gov.au/health-topics/chronic-conditions/what-were-doing-about-chronic-conditions/what-were-doing-about-cardiovascular-conditions</a:t>
            </a:r>
            <a:endParaRPr sz="1400" u="sng">
              <a:solidFill>
                <a:schemeClr val="hlink"/>
              </a:solidFill>
              <a:latin typeface="Times New Roman"/>
              <a:ea typeface="Times New Roman"/>
              <a:cs typeface="Times New Roman"/>
              <a:sym typeface="Times New Roman"/>
            </a:endParaRPr>
          </a:p>
          <a:p>
            <a:pPr indent="-457200" lvl="0" marL="457200" rtl="0" algn="l">
              <a:spcBef>
                <a:spcPts val="0"/>
              </a:spcBef>
              <a:spcAft>
                <a:spcPts val="0"/>
              </a:spcAft>
              <a:buClr>
                <a:schemeClr val="dk1"/>
              </a:buClr>
              <a:buSzPct val="78571"/>
              <a:buFont typeface="Arial"/>
              <a:buNone/>
            </a:pPr>
            <a:r>
              <a:t/>
            </a:r>
            <a:endParaRPr sz="1400" u="sng">
              <a:solidFill>
                <a:schemeClr val="hlink"/>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400">
                <a:solidFill>
                  <a:srgbClr val="000000"/>
                </a:solidFill>
                <a:latin typeface="Times New Roman"/>
                <a:ea typeface="Times New Roman"/>
                <a:cs typeface="Times New Roman"/>
                <a:sym typeface="Times New Roman"/>
              </a:rPr>
              <a:t>Australian Institute of Health and Welfare. (2021, September 16). </a:t>
            </a:r>
            <a:endParaRPr sz="1400">
              <a:solidFill>
                <a:srgbClr val="000000"/>
              </a:solidFill>
              <a:latin typeface="Times New Roman"/>
              <a:ea typeface="Times New Roman"/>
              <a:cs typeface="Times New Roman"/>
              <a:sym typeface="Times New Roman"/>
            </a:endParaRPr>
          </a:p>
          <a:p>
            <a:pPr indent="0" lvl="0" marL="457200" rtl="0" algn="l">
              <a:lnSpc>
                <a:spcPct val="200000"/>
              </a:lnSpc>
              <a:spcBef>
                <a:spcPts val="0"/>
              </a:spcBef>
              <a:spcAft>
                <a:spcPts val="0"/>
              </a:spcAft>
              <a:buNone/>
            </a:pPr>
            <a:r>
              <a:rPr lang="en" sz="1400">
                <a:solidFill>
                  <a:srgbClr val="000000"/>
                </a:solidFill>
                <a:latin typeface="Times New Roman"/>
                <a:ea typeface="Times New Roman"/>
                <a:cs typeface="Times New Roman"/>
                <a:sym typeface="Times New Roman"/>
              </a:rPr>
              <a:t> </a:t>
            </a:r>
            <a:r>
              <a:rPr i="1" lang="en" sz="1400">
                <a:solidFill>
                  <a:srgbClr val="000000"/>
                </a:solidFill>
                <a:latin typeface="Times New Roman"/>
                <a:ea typeface="Times New Roman"/>
                <a:cs typeface="Times New Roman"/>
                <a:sym typeface="Times New Roman"/>
              </a:rPr>
              <a:t>Reports &amp; data</a:t>
            </a:r>
            <a:r>
              <a:rPr lang="en" sz="1400">
                <a:solidFill>
                  <a:srgbClr val="000000"/>
                </a:solidFill>
                <a:latin typeface="Times New Roman"/>
                <a:ea typeface="Times New Roman"/>
                <a:cs typeface="Times New Roman"/>
                <a:sym typeface="Times New Roman"/>
              </a:rPr>
              <a:t>. AIHW. Retrieved February 6, 2022, from https://www.aihw.gov.au/reports-data</a:t>
            </a:r>
            <a:endParaRPr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400">
                <a:solidFill>
                  <a:srgbClr val="000000"/>
                </a:solidFill>
                <a:latin typeface="Times New Roman"/>
                <a:ea typeface="Times New Roman"/>
                <a:cs typeface="Times New Roman"/>
                <a:sym typeface="Times New Roman"/>
              </a:rPr>
              <a:t>CDC &amp; BRFSS. (2016). </a:t>
            </a:r>
            <a:r>
              <a:rPr i="1" lang="en" sz="1400">
                <a:solidFill>
                  <a:srgbClr val="000000"/>
                </a:solidFill>
                <a:latin typeface="Times New Roman"/>
                <a:ea typeface="Times New Roman"/>
                <a:cs typeface="Times New Roman"/>
                <a:sym typeface="Times New Roman"/>
              </a:rPr>
              <a:t>Behavioral Risk Factor Surveillance System 2015 Codebook Report </a:t>
            </a:r>
            <a:endParaRPr i="1" sz="1400">
              <a:solidFill>
                <a:srgbClr val="000000"/>
              </a:solidFill>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rPr i="1" lang="en" sz="1400">
                <a:solidFill>
                  <a:srgbClr val="000000"/>
                </a:solidFill>
                <a:latin typeface="Times New Roman"/>
                <a:ea typeface="Times New Roman"/>
                <a:cs typeface="Times New Roman"/>
                <a:sym typeface="Times New Roman"/>
              </a:rPr>
              <a:t>Land-Line and Cell-Phone data</a:t>
            </a:r>
            <a:r>
              <a:rPr lang="en" sz="1400">
                <a:solidFill>
                  <a:srgbClr val="000000"/>
                </a:solidFill>
                <a:latin typeface="Times New Roman"/>
                <a:ea typeface="Times New Roman"/>
                <a:cs typeface="Times New Roman"/>
                <a:sym typeface="Times New Roman"/>
              </a:rPr>
              <a:t> [E-book].</a:t>
            </a:r>
            <a:endParaRPr sz="1400">
              <a:solidFill>
                <a:srgbClr val="000000"/>
              </a:solidFill>
              <a:latin typeface="Times New Roman"/>
              <a:ea typeface="Times New Roman"/>
              <a:cs typeface="Times New Roman"/>
              <a:sym typeface="Times New Roman"/>
            </a:endParaRPr>
          </a:p>
          <a:p>
            <a:pPr indent="-457200" lvl="0" marL="457200" rtl="0" algn="l">
              <a:spcBef>
                <a:spcPts val="1200"/>
              </a:spcBef>
              <a:spcAft>
                <a:spcPts val="0"/>
              </a:spcAft>
              <a:buClr>
                <a:schemeClr val="dk1"/>
              </a:buClr>
              <a:buSzPct val="78571"/>
              <a:buFont typeface="Arial"/>
              <a:buNone/>
            </a:pPr>
            <a:r>
              <a:rPr lang="en" sz="1400">
                <a:solidFill>
                  <a:schemeClr val="dk1"/>
                </a:solidFill>
                <a:latin typeface="Times New Roman"/>
                <a:ea typeface="Times New Roman"/>
                <a:cs typeface="Times New Roman"/>
                <a:sym typeface="Times New Roman"/>
              </a:rPr>
              <a:t>Leeder, S. R., Gibberd, R., Dobson, A., Lloyd, D. J. A., &amp; medicine, N. Z. j. o. (1984). Declining mortality rates from ischemic heart disease in Australia.</a:t>
            </a:r>
            <a:r>
              <a:rPr i="1" lang="en" sz="1400">
                <a:solidFill>
                  <a:schemeClr val="dk1"/>
                </a:solidFill>
                <a:latin typeface="Times New Roman"/>
                <a:ea typeface="Times New Roman"/>
                <a:cs typeface="Times New Roman"/>
                <a:sym typeface="Times New Roman"/>
              </a:rPr>
              <a:t> 14</a:t>
            </a:r>
            <a:r>
              <a:rPr lang="en" sz="1400">
                <a:solidFill>
                  <a:schemeClr val="dk1"/>
                </a:solidFill>
                <a:latin typeface="Times New Roman"/>
                <a:ea typeface="Times New Roman"/>
                <a:cs typeface="Times New Roman"/>
                <a:sym typeface="Times New Roman"/>
              </a:rPr>
              <a:t>(4), 388-394. </a:t>
            </a:r>
            <a:endParaRPr sz="1400">
              <a:solidFill>
                <a:schemeClr val="dk1"/>
              </a:solidFill>
              <a:latin typeface="Times New Roman"/>
              <a:ea typeface="Times New Roman"/>
              <a:cs typeface="Times New Roman"/>
              <a:sym typeface="Times New Roman"/>
            </a:endParaRPr>
          </a:p>
          <a:p>
            <a:pPr indent="-457200" lvl="0" marL="457200" rtl="0" algn="l">
              <a:spcBef>
                <a:spcPts val="1200"/>
              </a:spcBef>
              <a:spcAft>
                <a:spcPts val="0"/>
              </a:spcAft>
              <a:buClr>
                <a:schemeClr val="dk1"/>
              </a:buClr>
              <a:buSzPct val="78571"/>
              <a:buFont typeface="Arial"/>
              <a:buNone/>
            </a:pPr>
            <a:r>
              <a:rPr lang="en" sz="1400">
                <a:solidFill>
                  <a:srgbClr val="2C3E50"/>
                </a:solidFill>
                <a:highlight>
                  <a:schemeClr val="lt1"/>
                </a:highlight>
                <a:latin typeface="Times New Roman"/>
                <a:ea typeface="Times New Roman"/>
                <a:cs typeface="Times New Roman"/>
                <a:sym typeface="Times New Roman"/>
              </a:rPr>
              <a:t>Teboul, Alex. “Heart Disease Health Indicators Dataset Notebook.” </a:t>
            </a:r>
            <a:r>
              <a:rPr i="1" lang="en" sz="1400">
                <a:solidFill>
                  <a:srgbClr val="2C3E50"/>
                </a:solidFill>
                <a:highlight>
                  <a:schemeClr val="lt1"/>
                </a:highlight>
                <a:latin typeface="Times New Roman"/>
                <a:ea typeface="Times New Roman"/>
                <a:cs typeface="Times New Roman"/>
                <a:sym typeface="Times New Roman"/>
              </a:rPr>
              <a:t>Kaggle</a:t>
            </a:r>
            <a:r>
              <a:rPr lang="en" sz="1400">
                <a:solidFill>
                  <a:srgbClr val="2C3E50"/>
                </a:solidFill>
                <a:highlight>
                  <a:schemeClr val="lt1"/>
                </a:highlight>
                <a:latin typeface="Times New Roman"/>
                <a:ea typeface="Times New Roman"/>
                <a:cs typeface="Times New Roman"/>
                <a:sym typeface="Times New Roman"/>
              </a:rPr>
              <a:t>, Nov. 2021, www.kaggle.com/alexteboul/heart-disease-health-indicators-dataset-notebook. Accessed 5 Feb. 2022.</a:t>
            </a:r>
            <a:endParaRPr sz="14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202" name="Google Shape;202;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Roboto"/>
                <a:ea typeface="Roboto"/>
                <a:cs typeface="Roboto"/>
                <a:sym typeface="Roboto"/>
              </a:rPr>
              <a:t>‹#›</a:t>
            </a:fld>
            <a:endParaRPr>
              <a:solidFill>
                <a:schemeClr val="dk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Appendix</a:t>
            </a:r>
            <a:endParaRPr/>
          </a:p>
        </p:txBody>
      </p:sp>
      <p:sp>
        <p:nvSpPr>
          <p:cNvPr id="208" name="Google Shape;20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9" name="Google Shape;209;p30"/>
          <p:cNvPicPr preferRelativeResize="0"/>
          <p:nvPr/>
        </p:nvPicPr>
        <p:blipFill>
          <a:blip r:embed="rId3">
            <a:alphaModFix/>
          </a:blip>
          <a:stretch>
            <a:fillRect/>
          </a:stretch>
        </p:blipFill>
        <p:spPr>
          <a:xfrm>
            <a:off x="136150" y="1634350"/>
            <a:ext cx="4057650" cy="1000125"/>
          </a:xfrm>
          <a:prstGeom prst="rect">
            <a:avLst/>
          </a:prstGeom>
          <a:noFill/>
          <a:ln>
            <a:noFill/>
          </a:ln>
        </p:spPr>
      </p:pic>
      <p:pic>
        <p:nvPicPr>
          <p:cNvPr id="210" name="Google Shape;210;p30"/>
          <p:cNvPicPr preferRelativeResize="0"/>
          <p:nvPr/>
        </p:nvPicPr>
        <p:blipFill>
          <a:blip r:embed="rId4">
            <a:alphaModFix/>
          </a:blip>
          <a:stretch>
            <a:fillRect/>
          </a:stretch>
        </p:blipFill>
        <p:spPr>
          <a:xfrm>
            <a:off x="136150" y="3062850"/>
            <a:ext cx="4269958" cy="1828875"/>
          </a:xfrm>
          <a:prstGeom prst="rect">
            <a:avLst/>
          </a:prstGeom>
          <a:noFill/>
          <a:ln>
            <a:noFill/>
          </a:ln>
        </p:spPr>
      </p:pic>
      <p:pic>
        <p:nvPicPr>
          <p:cNvPr id="211" name="Google Shape;211;p30"/>
          <p:cNvPicPr preferRelativeResize="0"/>
          <p:nvPr/>
        </p:nvPicPr>
        <p:blipFill>
          <a:blip r:embed="rId5">
            <a:alphaModFix/>
          </a:blip>
          <a:stretch>
            <a:fillRect/>
          </a:stretch>
        </p:blipFill>
        <p:spPr>
          <a:xfrm>
            <a:off x="4534450" y="350850"/>
            <a:ext cx="4419600" cy="327450"/>
          </a:xfrm>
          <a:prstGeom prst="rect">
            <a:avLst/>
          </a:prstGeom>
          <a:noFill/>
          <a:ln>
            <a:noFill/>
          </a:ln>
        </p:spPr>
      </p:pic>
      <p:pic>
        <p:nvPicPr>
          <p:cNvPr id="212" name="Google Shape;212;p30"/>
          <p:cNvPicPr preferRelativeResize="0"/>
          <p:nvPr/>
        </p:nvPicPr>
        <p:blipFill>
          <a:blip r:embed="rId6">
            <a:alphaModFix/>
          </a:blip>
          <a:stretch>
            <a:fillRect/>
          </a:stretch>
        </p:blipFill>
        <p:spPr>
          <a:xfrm>
            <a:off x="4765951" y="1114350"/>
            <a:ext cx="3706500" cy="1895475"/>
          </a:xfrm>
          <a:prstGeom prst="rect">
            <a:avLst/>
          </a:prstGeom>
          <a:noFill/>
          <a:ln>
            <a:noFill/>
          </a:ln>
        </p:spPr>
      </p:pic>
      <p:pic>
        <p:nvPicPr>
          <p:cNvPr id="213" name="Google Shape;213;p30"/>
          <p:cNvPicPr preferRelativeResize="0"/>
          <p:nvPr/>
        </p:nvPicPr>
        <p:blipFill>
          <a:blip r:embed="rId7">
            <a:alphaModFix/>
          </a:blip>
          <a:stretch>
            <a:fillRect/>
          </a:stretch>
        </p:blipFill>
        <p:spPr>
          <a:xfrm>
            <a:off x="4727158" y="3062862"/>
            <a:ext cx="3745300" cy="1781204"/>
          </a:xfrm>
          <a:prstGeom prst="rect">
            <a:avLst/>
          </a:prstGeom>
          <a:noFill/>
          <a:ln>
            <a:noFill/>
          </a:ln>
        </p:spPr>
      </p:pic>
      <p:sp>
        <p:nvSpPr>
          <p:cNvPr id="214" name="Google Shape;214;p30"/>
          <p:cNvSpPr txBox="1"/>
          <p:nvPr/>
        </p:nvSpPr>
        <p:spPr>
          <a:xfrm>
            <a:off x="266925" y="1055675"/>
            <a:ext cx="299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Physical</a:t>
            </a:r>
            <a:r>
              <a:rPr lang="en">
                <a:solidFill>
                  <a:schemeClr val="lt1"/>
                </a:solidFill>
                <a:latin typeface="Roboto"/>
                <a:ea typeface="Roboto"/>
                <a:cs typeface="Roboto"/>
                <a:sym typeface="Roboto"/>
              </a:rPr>
              <a:t> health</a:t>
            </a:r>
            <a:endParaRPr>
              <a:solidFill>
                <a:schemeClr val="lt1"/>
              </a:solidFill>
              <a:latin typeface="Roboto"/>
              <a:ea typeface="Roboto"/>
              <a:cs typeface="Roboto"/>
              <a:sym typeface="Roboto"/>
            </a:endParaRPr>
          </a:p>
        </p:txBody>
      </p:sp>
      <p:sp>
        <p:nvSpPr>
          <p:cNvPr id="215" name="Google Shape;215;p30"/>
          <p:cNvSpPr txBox="1"/>
          <p:nvPr/>
        </p:nvSpPr>
        <p:spPr>
          <a:xfrm>
            <a:off x="1698325" y="1234150"/>
            <a:ext cx="9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ANOVA</a:t>
            </a:r>
            <a:endParaRPr>
              <a:solidFill>
                <a:schemeClr val="lt1"/>
              </a:solidFill>
              <a:latin typeface="Roboto"/>
              <a:ea typeface="Roboto"/>
              <a:cs typeface="Roboto"/>
              <a:sym typeface="Roboto"/>
            </a:endParaRPr>
          </a:p>
        </p:txBody>
      </p:sp>
      <p:sp>
        <p:nvSpPr>
          <p:cNvPr id="216" name="Google Shape;216;p30"/>
          <p:cNvSpPr txBox="1"/>
          <p:nvPr/>
        </p:nvSpPr>
        <p:spPr>
          <a:xfrm>
            <a:off x="885275" y="2762025"/>
            <a:ext cx="192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TUKEY (education)</a:t>
            </a:r>
            <a:endParaRPr>
              <a:solidFill>
                <a:schemeClr val="lt1"/>
              </a:solidFill>
              <a:latin typeface="Roboto"/>
              <a:ea typeface="Roboto"/>
              <a:cs typeface="Roboto"/>
              <a:sym typeface="Roboto"/>
            </a:endParaRPr>
          </a:p>
        </p:txBody>
      </p:sp>
      <p:sp>
        <p:nvSpPr>
          <p:cNvPr id="217" name="Google Shape;217;p30"/>
          <p:cNvSpPr txBox="1"/>
          <p:nvPr/>
        </p:nvSpPr>
        <p:spPr>
          <a:xfrm>
            <a:off x="5306950" y="28925"/>
            <a:ext cx="192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TUKEY (HA/HD)</a:t>
            </a:r>
            <a:endParaRPr>
              <a:solidFill>
                <a:schemeClr val="dk1"/>
              </a:solidFill>
              <a:latin typeface="Roboto"/>
              <a:ea typeface="Roboto"/>
              <a:cs typeface="Roboto"/>
              <a:sym typeface="Roboto"/>
            </a:endParaRPr>
          </a:p>
        </p:txBody>
      </p:sp>
      <p:sp>
        <p:nvSpPr>
          <p:cNvPr id="218" name="Google Shape;218;p30"/>
          <p:cNvSpPr txBox="1"/>
          <p:nvPr/>
        </p:nvSpPr>
        <p:spPr>
          <a:xfrm>
            <a:off x="5437900" y="696225"/>
            <a:ext cx="192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TUKEY (interaction)</a:t>
            </a:r>
            <a:endParaRPr>
              <a:solidFill>
                <a:schemeClr val="dk1"/>
              </a:solidFill>
              <a:latin typeface="Roboto"/>
              <a:ea typeface="Roboto"/>
              <a:cs typeface="Roboto"/>
              <a:sym typeface="Roboto"/>
            </a:endParaRPr>
          </a:p>
        </p:txBody>
      </p:sp>
      <p:sp>
        <p:nvSpPr>
          <p:cNvPr id="219" name="Google Shape;219;p30"/>
          <p:cNvSpPr txBox="1"/>
          <p:nvPr/>
        </p:nvSpPr>
        <p:spPr>
          <a:xfrm>
            <a:off x="5539950" y="4844075"/>
            <a:ext cx="21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15/66 non significant</a:t>
            </a:r>
            <a:endParaRPr>
              <a:latin typeface="Roboto"/>
              <a:ea typeface="Roboto"/>
              <a:cs typeface="Roboto"/>
              <a:sym typeface="Roboto"/>
            </a:endParaRPr>
          </a:p>
        </p:txBody>
      </p:sp>
      <p:sp>
        <p:nvSpPr>
          <p:cNvPr id="220" name="Google Shape;220;p30"/>
          <p:cNvSpPr txBox="1"/>
          <p:nvPr/>
        </p:nvSpPr>
        <p:spPr>
          <a:xfrm>
            <a:off x="1252275" y="4819450"/>
            <a:ext cx="192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1 non significant</a:t>
            </a:r>
            <a:endParaRPr>
              <a:solidFill>
                <a:schemeClr val="l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Appendix</a:t>
            </a:r>
            <a:endParaRPr/>
          </a:p>
        </p:txBody>
      </p:sp>
      <p:sp>
        <p:nvSpPr>
          <p:cNvPr id="226" name="Google Shape;22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31"/>
          <p:cNvSpPr txBox="1"/>
          <p:nvPr/>
        </p:nvSpPr>
        <p:spPr>
          <a:xfrm>
            <a:off x="266925" y="1055675"/>
            <a:ext cx="299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Mental</a:t>
            </a:r>
            <a:r>
              <a:rPr lang="en">
                <a:solidFill>
                  <a:schemeClr val="lt1"/>
                </a:solidFill>
                <a:latin typeface="Roboto"/>
                <a:ea typeface="Roboto"/>
                <a:cs typeface="Roboto"/>
                <a:sym typeface="Roboto"/>
              </a:rPr>
              <a:t> health</a:t>
            </a:r>
            <a:endParaRPr>
              <a:solidFill>
                <a:schemeClr val="lt1"/>
              </a:solidFill>
              <a:latin typeface="Roboto"/>
              <a:ea typeface="Roboto"/>
              <a:cs typeface="Roboto"/>
              <a:sym typeface="Roboto"/>
            </a:endParaRPr>
          </a:p>
        </p:txBody>
      </p:sp>
      <p:sp>
        <p:nvSpPr>
          <p:cNvPr id="228" name="Google Shape;228;p31"/>
          <p:cNvSpPr txBox="1"/>
          <p:nvPr/>
        </p:nvSpPr>
        <p:spPr>
          <a:xfrm>
            <a:off x="1698325" y="1234150"/>
            <a:ext cx="9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ANOVA</a:t>
            </a:r>
            <a:endParaRPr>
              <a:solidFill>
                <a:schemeClr val="lt1"/>
              </a:solidFill>
              <a:latin typeface="Roboto"/>
              <a:ea typeface="Roboto"/>
              <a:cs typeface="Roboto"/>
              <a:sym typeface="Roboto"/>
            </a:endParaRPr>
          </a:p>
        </p:txBody>
      </p:sp>
      <p:sp>
        <p:nvSpPr>
          <p:cNvPr id="229" name="Google Shape;229;p31"/>
          <p:cNvSpPr txBox="1"/>
          <p:nvPr/>
        </p:nvSpPr>
        <p:spPr>
          <a:xfrm>
            <a:off x="885275" y="2762025"/>
            <a:ext cx="192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TUKEY (education)</a:t>
            </a:r>
            <a:endParaRPr>
              <a:solidFill>
                <a:schemeClr val="lt1"/>
              </a:solidFill>
              <a:latin typeface="Roboto"/>
              <a:ea typeface="Roboto"/>
              <a:cs typeface="Roboto"/>
              <a:sym typeface="Roboto"/>
            </a:endParaRPr>
          </a:p>
        </p:txBody>
      </p:sp>
      <p:sp>
        <p:nvSpPr>
          <p:cNvPr id="230" name="Google Shape;230;p31"/>
          <p:cNvSpPr txBox="1"/>
          <p:nvPr/>
        </p:nvSpPr>
        <p:spPr>
          <a:xfrm>
            <a:off x="5306950" y="28925"/>
            <a:ext cx="192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TUKEY (HA/HD)</a:t>
            </a:r>
            <a:endParaRPr>
              <a:solidFill>
                <a:schemeClr val="dk1"/>
              </a:solidFill>
              <a:latin typeface="Roboto"/>
              <a:ea typeface="Roboto"/>
              <a:cs typeface="Roboto"/>
              <a:sym typeface="Roboto"/>
            </a:endParaRPr>
          </a:p>
        </p:txBody>
      </p:sp>
      <p:sp>
        <p:nvSpPr>
          <p:cNvPr id="231" name="Google Shape;231;p31"/>
          <p:cNvSpPr txBox="1"/>
          <p:nvPr/>
        </p:nvSpPr>
        <p:spPr>
          <a:xfrm>
            <a:off x="5437900" y="696225"/>
            <a:ext cx="192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TUKEY (interaction)</a:t>
            </a:r>
            <a:endParaRPr>
              <a:solidFill>
                <a:schemeClr val="dk1"/>
              </a:solidFill>
              <a:latin typeface="Roboto"/>
              <a:ea typeface="Roboto"/>
              <a:cs typeface="Roboto"/>
              <a:sym typeface="Roboto"/>
            </a:endParaRPr>
          </a:p>
        </p:txBody>
      </p:sp>
      <p:pic>
        <p:nvPicPr>
          <p:cNvPr id="232" name="Google Shape;232;p31"/>
          <p:cNvPicPr preferRelativeResize="0"/>
          <p:nvPr/>
        </p:nvPicPr>
        <p:blipFill>
          <a:blip r:embed="rId3">
            <a:alphaModFix/>
          </a:blip>
          <a:stretch>
            <a:fillRect/>
          </a:stretch>
        </p:blipFill>
        <p:spPr>
          <a:xfrm>
            <a:off x="168777" y="1634350"/>
            <a:ext cx="3946325" cy="790575"/>
          </a:xfrm>
          <a:prstGeom prst="rect">
            <a:avLst/>
          </a:prstGeom>
          <a:noFill/>
          <a:ln>
            <a:noFill/>
          </a:ln>
        </p:spPr>
      </p:pic>
      <p:pic>
        <p:nvPicPr>
          <p:cNvPr id="233" name="Google Shape;233;p31"/>
          <p:cNvPicPr preferRelativeResize="0"/>
          <p:nvPr/>
        </p:nvPicPr>
        <p:blipFill>
          <a:blip r:embed="rId4">
            <a:alphaModFix/>
          </a:blip>
          <a:stretch>
            <a:fillRect/>
          </a:stretch>
        </p:blipFill>
        <p:spPr>
          <a:xfrm>
            <a:off x="266924" y="3162225"/>
            <a:ext cx="3992783" cy="1895475"/>
          </a:xfrm>
          <a:prstGeom prst="rect">
            <a:avLst/>
          </a:prstGeom>
          <a:noFill/>
          <a:ln>
            <a:noFill/>
          </a:ln>
        </p:spPr>
      </p:pic>
      <p:pic>
        <p:nvPicPr>
          <p:cNvPr id="234" name="Google Shape;234;p31"/>
          <p:cNvPicPr preferRelativeResize="0"/>
          <p:nvPr/>
        </p:nvPicPr>
        <p:blipFill>
          <a:blip r:embed="rId5">
            <a:alphaModFix/>
          </a:blip>
          <a:stretch>
            <a:fillRect/>
          </a:stretch>
        </p:blipFill>
        <p:spPr>
          <a:xfrm>
            <a:off x="4572000" y="429125"/>
            <a:ext cx="3946324" cy="196125"/>
          </a:xfrm>
          <a:prstGeom prst="rect">
            <a:avLst/>
          </a:prstGeom>
          <a:noFill/>
          <a:ln>
            <a:noFill/>
          </a:ln>
        </p:spPr>
      </p:pic>
      <p:pic>
        <p:nvPicPr>
          <p:cNvPr id="235" name="Google Shape;235;p31"/>
          <p:cNvPicPr preferRelativeResize="0"/>
          <p:nvPr/>
        </p:nvPicPr>
        <p:blipFill>
          <a:blip r:embed="rId6">
            <a:alphaModFix/>
          </a:blip>
          <a:stretch>
            <a:fillRect/>
          </a:stretch>
        </p:blipFill>
        <p:spPr>
          <a:xfrm>
            <a:off x="4411564" y="1215250"/>
            <a:ext cx="4267200" cy="1628775"/>
          </a:xfrm>
          <a:prstGeom prst="rect">
            <a:avLst/>
          </a:prstGeom>
          <a:noFill/>
          <a:ln>
            <a:noFill/>
          </a:ln>
        </p:spPr>
      </p:pic>
      <p:sp>
        <p:nvSpPr>
          <p:cNvPr id="236" name="Google Shape;236;p31"/>
          <p:cNvSpPr txBox="1"/>
          <p:nvPr/>
        </p:nvSpPr>
        <p:spPr>
          <a:xfrm>
            <a:off x="5659375" y="3113025"/>
            <a:ext cx="285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16/66 non </a:t>
            </a:r>
            <a:r>
              <a:rPr lang="en">
                <a:latin typeface="Roboto"/>
                <a:ea typeface="Roboto"/>
                <a:cs typeface="Roboto"/>
                <a:sym typeface="Roboto"/>
              </a:rPr>
              <a:t>significant</a:t>
            </a:r>
            <a:endParaRPr>
              <a:latin typeface="Roboto"/>
              <a:ea typeface="Roboto"/>
              <a:cs typeface="Roboto"/>
              <a:sym typeface="Roboto"/>
            </a:endParaRPr>
          </a:p>
        </p:txBody>
      </p:sp>
      <p:sp>
        <p:nvSpPr>
          <p:cNvPr id="237" name="Google Shape;237;p31"/>
          <p:cNvSpPr txBox="1"/>
          <p:nvPr/>
        </p:nvSpPr>
        <p:spPr>
          <a:xfrm>
            <a:off x="4411575" y="4659925"/>
            <a:ext cx="33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4/15 non </a:t>
            </a:r>
            <a:r>
              <a:rPr lang="en">
                <a:latin typeface="Roboto"/>
                <a:ea typeface="Roboto"/>
                <a:cs typeface="Roboto"/>
                <a:sym typeface="Roboto"/>
              </a:rPr>
              <a:t>significant</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400"/>
              <a:t>Motivation</a:t>
            </a:r>
            <a:r>
              <a:rPr lang="en" sz="4400">
                <a:solidFill>
                  <a:srgbClr val="5B689F"/>
                </a:solidFill>
              </a:rPr>
              <a:t> </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Clr>
                <a:srgbClr val="313131"/>
              </a:buClr>
              <a:buSzPct val="67791"/>
              <a:buChar char="●"/>
            </a:pPr>
            <a:r>
              <a:rPr lang="en">
                <a:solidFill>
                  <a:srgbClr val="313131"/>
                </a:solidFill>
                <a:highlight>
                  <a:srgbClr val="FFFFFF"/>
                </a:highlight>
              </a:rPr>
              <a:t>Although on the decline, Cardiovascular conditions still account for the largest proportion of deaths in Australia (27%) </a:t>
            </a:r>
            <a:r>
              <a:rPr lang="en" sz="817">
                <a:solidFill>
                  <a:srgbClr val="313131"/>
                </a:solidFill>
                <a:highlight>
                  <a:srgbClr val="FFFFFF"/>
                </a:highlight>
              </a:rPr>
              <a:t>(DoH, 2021; Leeder, Gibberd, Dobson, Lloyd, &amp; medicine, 1984)</a:t>
            </a:r>
            <a:r>
              <a:rPr lang="en" sz="1917">
                <a:solidFill>
                  <a:srgbClr val="313131"/>
                </a:solidFill>
                <a:highlight>
                  <a:srgbClr val="FFFFFF"/>
                </a:highlight>
              </a:rPr>
              <a:t> </a:t>
            </a:r>
            <a:endParaRPr sz="1917">
              <a:solidFill>
                <a:srgbClr val="313131"/>
              </a:solidFill>
              <a:highlight>
                <a:srgbClr val="FFFFFF"/>
              </a:highlight>
            </a:endParaRPr>
          </a:p>
          <a:p>
            <a:pPr indent="0" lvl="0" marL="457200" rtl="0" algn="l">
              <a:spcBef>
                <a:spcPts val="1200"/>
              </a:spcBef>
              <a:spcAft>
                <a:spcPts val="0"/>
              </a:spcAft>
              <a:buNone/>
            </a:pPr>
            <a:r>
              <a:t/>
            </a:r>
            <a:endParaRPr>
              <a:solidFill>
                <a:srgbClr val="313131"/>
              </a:solidFill>
              <a:highlight>
                <a:srgbClr val="FFFFFF"/>
              </a:highlight>
            </a:endParaRPr>
          </a:p>
          <a:p>
            <a:pPr indent="-304958" lvl="0" marL="457200" rtl="0" algn="l">
              <a:spcBef>
                <a:spcPts val="1200"/>
              </a:spcBef>
              <a:spcAft>
                <a:spcPts val="0"/>
              </a:spcAft>
              <a:buClr>
                <a:srgbClr val="313131"/>
              </a:buClr>
              <a:buSzPct val="175395"/>
              <a:buChar char="●"/>
            </a:pPr>
            <a:r>
              <a:rPr lang="en">
                <a:solidFill>
                  <a:srgbClr val="313131"/>
                </a:solidFill>
                <a:highlight>
                  <a:srgbClr val="FFFFFF"/>
                </a:highlight>
              </a:rPr>
              <a:t>More than 1 million Australians live with cardiovascular conditions such as heart disease, stroke or vascular conditions </a:t>
            </a:r>
            <a:r>
              <a:rPr lang="en" sz="741">
                <a:solidFill>
                  <a:srgbClr val="313131"/>
                </a:solidFill>
                <a:highlight>
                  <a:srgbClr val="FFFFFF"/>
                </a:highlight>
              </a:rPr>
              <a:t>(DoH, 2021)</a:t>
            </a:r>
            <a:r>
              <a:rPr lang="en" sz="741">
                <a:solidFill>
                  <a:srgbClr val="313131"/>
                </a:solidFill>
                <a:highlight>
                  <a:srgbClr val="FFFFFF"/>
                </a:highlight>
              </a:rPr>
              <a:t>.</a:t>
            </a:r>
            <a:endParaRPr sz="741">
              <a:solidFill>
                <a:srgbClr val="313131"/>
              </a:solidFill>
              <a:highlight>
                <a:srgbClr val="FFFFFF"/>
              </a:highlight>
            </a:endParaRPr>
          </a:p>
          <a:p>
            <a:pPr indent="0" lvl="0" marL="457200" rtl="0" algn="l">
              <a:spcBef>
                <a:spcPts val="1200"/>
              </a:spcBef>
              <a:spcAft>
                <a:spcPts val="0"/>
              </a:spcAft>
              <a:buNone/>
            </a:pPr>
            <a:r>
              <a:t/>
            </a:r>
            <a:endParaRPr>
              <a:solidFill>
                <a:srgbClr val="313131"/>
              </a:solidFill>
              <a:highlight>
                <a:srgbClr val="FFFFFF"/>
              </a:highlight>
            </a:endParaRPr>
          </a:p>
          <a:p>
            <a:pPr indent="-304958" lvl="0" marL="457200" rtl="0" algn="l">
              <a:spcBef>
                <a:spcPts val="1200"/>
              </a:spcBef>
              <a:spcAft>
                <a:spcPts val="0"/>
              </a:spcAft>
              <a:buClr>
                <a:srgbClr val="313131"/>
              </a:buClr>
              <a:buSzPct val="100000"/>
              <a:buChar char="●"/>
            </a:pPr>
            <a:r>
              <a:rPr lang="en">
                <a:solidFill>
                  <a:srgbClr val="313131"/>
                </a:solidFill>
                <a:highlight>
                  <a:srgbClr val="FFFFFF"/>
                </a:highlight>
              </a:rPr>
              <a:t>As these conditions account for such a large proportion of mortality, our group seek to assess </a:t>
            </a:r>
            <a:r>
              <a:rPr lang="en">
                <a:solidFill>
                  <a:srgbClr val="313131"/>
                </a:solidFill>
                <a:highlight>
                  <a:srgbClr val="FFFFFF"/>
                </a:highlight>
              </a:rPr>
              <a:t>what factors may be intertwined with thearts disease and heart attack. Thus, potentially develop mitigation strategies that can be implemented to reduce risk factors and ultimately save lives. </a:t>
            </a:r>
            <a:r>
              <a:rPr lang="en">
                <a:solidFill>
                  <a:srgbClr val="313131"/>
                </a:solidFill>
                <a:highlight>
                  <a:srgbClr val="FFFFFF"/>
                </a:highlight>
              </a:rPr>
              <a:t> </a:t>
            </a:r>
            <a:endParaRPr>
              <a:solidFill>
                <a:srgbClr val="313131"/>
              </a:solidFill>
              <a:highlight>
                <a:srgbClr val="FFFFFF"/>
              </a:highlight>
            </a:endParaRPr>
          </a:p>
          <a:p>
            <a:pPr indent="0" lvl="0" marL="0" rtl="0" algn="l">
              <a:spcBef>
                <a:spcPts val="1200"/>
              </a:spcBef>
              <a:spcAft>
                <a:spcPts val="1200"/>
              </a:spcAft>
              <a:buNone/>
            </a:pPr>
            <a:r>
              <a:t/>
            </a:r>
            <a:endParaRPr>
              <a:solidFill>
                <a:srgbClr val="313131"/>
              </a:solidFill>
              <a:highlight>
                <a:srgbClr val="FFFFFF"/>
              </a:highlight>
            </a:endParaRPr>
          </a:p>
        </p:txBody>
      </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Roboto"/>
                <a:ea typeface="Roboto"/>
                <a:cs typeface="Roboto"/>
                <a:sym typeface="Roboto"/>
              </a:rPr>
              <a:t>‹#›</a:t>
            </a:fld>
            <a:endParaRPr>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in finding Medical AU Datasets</a:t>
            </a:r>
            <a:endParaRPr/>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r">
              <a:spcBef>
                <a:spcPts val="1200"/>
              </a:spcBef>
              <a:spcAft>
                <a:spcPts val="1200"/>
              </a:spcAft>
              <a:buNone/>
            </a:pPr>
            <a:r>
              <a:rPr lang="en" sz="900">
                <a:solidFill>
                  <a:srgbClr val="000000"/>
                </a:solidFill>
                <a:latin typeface="Times New Roman"/>
                <a:ea typeface="Times New Roman"/>
                <a:cs typeface="Times New Roman"/>
                <a:sym typeface="Times New Roman"/>
              </a:rPr>
              <a:t>(Australian Institute of Health and Welfare, 2021)</a:t>
            </a:r>
            <a:endParaRPr sz="900"/>
          </a:p>
        </p:txBody>
      </p:sp>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Roboto"/>
                <a:ea typeface="Roboto"/>
                <a:cs typeface="Roboto"/>
                <a:sym typeface="Roboto"/>
              </a:rPr>
              <a:t>‹#›</a:t>
            </a:fld>
            <a:endParaRPr>
              <a:solidFill>
                <a:schemeClr val="dk2"/>
              </a:solidFill>
              <a:latin typeface="Roboto"/>
              <a:ea typeface="Roboto"/>
              <a:cs typeface="Roboto"/>
              <a:sym typeface="Roboto"/>
            </a:endParaRPr>
          </a:p>
        </p:txBody>
      </p:sp>
      <p:pic>
        <p:nvPicPr>
          <p:cNvPr id="80" name="Google Shape;80;p15"/>
          <p:cNvPicPr preferRelativeResize="0"/>
          <p:nvPr/>
        </p:nvPicPr>
        <p:blipFill rotWithShape="1">
          <a:blip r:embed="rId3">
            <a:alphaModFix/>
          </a:blip>
          <a:srcRect b="0" l="-5130" r="5130" t="0"/>
          <a:stretch/>
        </p:blipFill>
        <p:spPr>
          <a:xfrm>
            <a:off x="3674250" y="2129375"/>
            <a:ext cx="5239875" cy="1619925"/>
          </a:xfrm>
          <a:prstGeom prst="rect">
            <a:avLst/>
          </a:prstGeom>
          <a:noFill/>
          <a:ln>
            <a:noFill/>
          </a:ln>
        </p:spPr>
      </p:pic>
      <p:pic>
        <p:nvPicPr>
          <p:cNvPr id="81" name="Google Shape;81;p15"/>
          <p:cNvPicPr preferRelativeResize="0"/>
          <p:nvPr/>
        </p:nvPicPr>
        <p:blipFill>
          <a:blip r:embed="rId4">
            <a:alphaModFix/>
          </a:blip>
          <a:stretch>
            <a:fillRect/>
          </a:stretch>
        </p:blipFill>
        <p:spPr>
          <a:xfrm>
            <a:off x="4864475" y="271038"/>
            <a:ext cx="3487700" cy="139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Clr>
                <a:schemeClr val="dk1"/>
              </a:buClr>
              <a:buSzPts val="1100"/>
              <a:buFont typeface="Arial"/>
              <a:buNone/>
            </a:pPr>
            <a:r>
              <a:rPr lang="en" sz="2300"/>
              <a:t>BRFSS 2015 Survey CSV</a:t>
            </a:r>
            <a:endParaRPr sz="2300"/>
          </a:p>
        </p:txBody>
      </p:sp>
      <p:sp>
        <p:nvSpPr>
          <p:cNvPr id="87" name="Google Shape;87;p16"/>
          <p:cNvSpPr txBox="1"/>
          <p:nvPr>
            <p:ph idx="1" type="body"/>
          </p:nvPr>
        </p:nvSpPr>
        <p:spPr>
          <a:xfrm>
            <a:off x="4321125" y="744100"/>
            <a:ext cx="4612500" cy="3485400"/>
          </a:xfrm>
          <a:prstGeom prst="rect">
            <a:avLst/>
          </a:prstGeom>
        </p:spPr>
        <p:txBody>
          <a:bodyPr anchorCtr="0" anchor="t" bIns="91425" lIns="91425" spcFirstLastPara="1" rIns="91425" wrap="square" tIns="91425">
            <a:normAutofit fontScale="25000" lnSpcReduction="20000"/>
          </a:bodyPr>
          <a:lstStyle/>
          <a:p>
            <a:pPr indent="-309440" lvl="0" marL="457200" rtl="0" algn="l">
              <a:spcBef>
                <a:spcPts val="0"/>
              </a:spcBef>
              <a:spcAft>
                <a:spcPts val="0"/>
              </a:spcAft>
              <a:buClr>
                <a:schemeClr val="dk1"/>
              </a:buClr>
              <a:buSzPct val="100000"/>
              <a:buChar char="●"/>
            </a:pPr>
            <a:r>
              <a:rPr lang="en" sz="5092">
                <a:solidFill>
                  <a:schemeClr val="dk1"/>
                </a:solidFill>
              </a:rPr>
              <a:t>Found on Kaggle</a:t>
            </a:r>
            <a:endParaRPr sz="5092">
              <a:solidFill>
                <a:schemeClr val="dk1"/>
              </a:solidFill>
            </a:endParaRPr>
          </a:p>
          <a:p>
            <a:pPr indent="0" lvl="0" marL="457200" rtl="0" algn="l">
              <a:spcBef>
                <a:spcPts val="1200"/>
              </a:spcBef>
              <a:spcAft>
                <a:spcPts val="0"/>
              </a:spcAft>
              <a:buNone/>
            </a:pPr>
            <a:r>
              <a:t/>
            </a:r>
            <a:endParaRPr sz="5092">
              <a:solidFill>
                <a:schemeClr val="dk1"/>
              </a:solidFill>
            </a:endParaRPr>
          </a:p>
          <a:p>
            <a:pPr indent="-309440" lvl="0" marL="457200" rtl="0" algn="l">
              <a:spcBef>
                <a:spcPts val="1200"/>
              </a:spcBef>
              <a:spcAft>
                <a:spcPts val="0"/>
              </a:spcAft>
              <a:buClr>
                <a:schemeClr val="dk1"/>
              </a:buClr>
              <a:buSzPct val="100000"/>
              <a:buChar char="●"/>
            </a:pPr>
            <a:r>
              <a:rPr lang="en" sz="5092">
                <a:solidFill>
                  <a:schemeClr val="dk1"/>
                </a:solidFill>
                <a:highlight>
                  <a:srgbClr val="FFFFFF"/>
                </a:highlight>
              </a:rPr>
              <a:t>Land-Line and Cell-Phone Survey Result</a:t>
            </a:r>
            <a:endParaRPr sz="5092">
              <a:solidFill>
                <a:schemeClr val="dk1"/>
              </a:solidFill>
              <a:highlight>
                <a:srgbClr val="FFFFFF"/>
              </a:highlight>
            </a:endParaRPr>
          </a:p>
          <a:p>
            <a:pPr indent="0" lvl="0" marL="457200" rtl="0" algn="l">
              <a:spcBef>
                <a:spcPts val="1200"/>
              </a:spcBef>
              <a:spcAft>
                <a:spcPts val="0"/>
              </a:spcAft>
              <a:buNone/>
            </a:pPr>
            <a:r>
              <a:t/>
            </a:r>
            <a:endParaRPr sz="5092">
              <a:solidFill>
                <a:schemeClr val="dk1"/>
              </a:solidFill>
              <a:highlight>
                <a:srgbClr val="FFFFFF"/>
              </a:highlight>
            </a:endParaRPr>
          </a:p>
          <a:p>
            <a:pPr indent="-309440" lvl="0" marL="457200" rtl="0" algn="l">
              <a:spcBef>
                <a:spcPts val="1200"/>
              </a:spcBef>
              <a:spcAft>
                <a:spcPts val="0"/>
              </a:spcAft>
              <a:buClr>
                <a:schemeClr val="dk1"/>
              </a:buClr>
              <a:buSzPct val="100000"/>
              <a:buChar char="●"/>
            </a:pPr>
            <a:r>
              <a:rPr lang="en" sz="5092">
                <a:solidFill>
                  <a:schemeClr val="dk1"/>
                </a:solidFill>
                <a:highlight>
                  <a:srgbClr val="FFFFFF"/>
                </a:highlight>
              </a:rPr>
              <a:t>Included data for 50 American states, the District of Columbia Guam &amp; Puerto Rico.</a:t>
            </a:r>
            <a:endParaRPr sz="5092">
              <a:solidFill>
                <a:schemeClr val="dk1"/>
              </a:solidFill>
              <a:highlight>
                <a:srgbClr val="FFFFFF"/>
              </a:highlight>
            </a:endParaRPr>
          </a:p>
          <a:p>
            <a:pPr indent="0" lvl="0" marL="457200" rtl="0" algn="l">
              <a:spcBef>
                <a:spcPts val="1200"/>
              </a:spcBef>
              <a:spcAft>
                <a:spcPts val="0"/>
              </a:spcAft>
              <a:buNone/>
            </a:pPr>
            <a:r>
              <a:t/>
            </a:r>
            <a:endParaRPr sz="5092">
              <a:solidFill>
                <a:schemeClr val="dk1"/>
              </a:solidFill>
              <a:highlight>
                <a:srgbClr val="FFFFFF"/>
              </a:highlight>
            </a:endParaRPr>
          </a:p>
          <a:p>
            <a:pPr indent="-309440" lvl="0" marL="457200" rtl="0" algn="l">
              <a:spcBef>
                <a:spcPts val="1200"/>
              </a:spcBef>
              <a:spcAft>
                <a:spcPts val="0"/>
              </a:spcAft>
              <a:buClr>
                <a:schemeClr val="dk1"/>
              </a:buClr>
              <a:buSzPct val="100000"/>
              <a:buChar char="●"/>
            </a:pPr>
            <a:r>
              <a:rPr lang="en" sz="5092">
                <a:solidFill>
                  <a:schemeClr val="dk1"/>
                </a:solidFill>
                <a:highlight>
                  <a:srgbClr val="FFFFFF"/>
                </a:highlight>
              </a:rPr>
              <a:t>Originally 441, 456 records down to </a:t>
            </a:r>
            <a:r>
              <a:rPr b="1" lang="en" sz="5092" u="sng">
                <a:solidFill>
                  <a:schemeClr val="dk1"/>
                </a:solidFill>
                <a:highlight>
                  <a:srgbClr val="FFFFFF"/>
                </a:highlight>
              </a:rPr>
              <a:t>253,680 records</a:t>
            </a:r>
            <a:r>
              <a:rPr lang="en" sz="5092">
                <a:solidFill>
                  <a:schemeClr val="dk1"/>
                </a:solidFill>
                <a:highlight>
                  <a:srgbClr val="FFFFFF"/>
                </a:highlight>
              </a:rPr>
              <a:t> after the clean-up</a:t>
            </a:r>
            <a:endParaRPr sz="5092">
              <a:solidFill>
                <a:schemeClr val="dk1"/>
              </a:solidFill>
              <a:highlight>
                <a:srgbClr val="FFFFFF"/>
              </a:highlight>
            </a:endParaRPr>
          </a:p>
          <a:p>
            <a:pPr indent="0" lvl="0" marL="0" rtl="0" algn="r">
              <a:spcBef>
                <a:spcPts val="1200"/>
              </a:spcBef>
              <a:spcAft>
                <a:spcPts val="0"/>
              </a:spcAft>
              <a:buNone/>
            </a:pPr>
            <a:r>
              <a:rPr lang="en" sz="2800">
                <a:solidFill>
                  <a:srgbClr val="000000"/>
                </a:solidFill>
                <a:latin typeface="Times New Roman"/>
                <a:ea typeface="Times New Roman"/>
                <a:cs typeface="Times New Roman"/>
                <a:sym typeface="Times New Roman"/>
              </a:rPr>
              <a:t>(CDC &amp; BRFSS, 2016)</a:t>
            </a:r>
            <a:endParaRPr sz="6692">
              <a:solidFill>
                <a:schemeClr val="dk1"/>
              </a:solidFill>
              <a:highlight>
                <a:srgbClr val="FFFFFF"/>
              </a:highlight>
            </a:endParaRPr>
          </a:p>
          <a:p>
            <a:pPr indent="0" lvl="0" marL="0" rtl="0" algn="l">
              <a:spcBef>
                <a:spcPts val="1200"/>
              </a:spcBef>
              <a:spcAft>
                <a:spcPts val="1200"/>
              </a:spcAft>
              <a:buNone/>
            </a:pPr>
            <a:r>
              <a:t/>
            </a:r>
            <a:endParaRPr/>
          </a:p>
        </p:txBody>
      </p:sp>
      <p:sp>
        <p:nvSpPr>
          <p:cNvPr id="88" name="Google Shape;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Roboto"/>
                <a:ea typeface="Roboto"/>
                <a:cs typeface="Roboto"/>
                <a:sym typeface="Roboto"/>
              </a:rPr>
              <a:t>‹#›</a:t>
            </a:fld>
            <a:endParaRPr>
              <a:solidFill>
                <a:schemeClr val="dk2"/>
              </a:solidFill>
              <a:latin typeface="Roboto"/>
              <a:ea typeface="Roboto"/>
              <a:cs typeface="Roboto"/>
              <a:sym typeface="Roboto"/>
            </a:endParaRPr>
          </a:p>
        </p:txBody>
      </p:sp>
      <p:pic>
        <p:nvPicPr>
          <p:cNvPr id="89" name="Google Shape;89;p16"/>
          <p:cNvPicPr preferRelativeResize="0"/>
          <p:nvPr/>
        </p:nvPicPr>
        <p:blipFill>
          <a:blip r:embed="rId3">
            <a:alphaModFix/>
          </a:blip>
          <a:stretch>
            <a:fillRect/>
          </a:stretch>
        </p:blipFill>
        <p:spPr>
          <a:xfrm>
            <a:off x="771350" y="1217650"/>
            <a:ext cx="2666975" cy="1576774"/>
          </a:xfrm>
          <a:prstGeom prst="rect">
            <a:avLst/>
          </a:prstGeom>
          <a:noFill/>
          <a:ln>
            <a:noFill/>
          </a:ln>
        </p:spPr>
      </p:pic>
      <p:pic>
        <p:nvPicPr>
          <p:cNvPr id="90" name="Google Shape;90;p16"/>
          <p:cNvPicPr preferRelativeResize="0"/>
          <p:nvPr/>
        </p:nvPicPr>
        <p:blipFill>
          <a:blip r:embed="rId4">
            <a:alphaModFix/>
          </a:blip>
          <a:stretch>
            <a:fillRect/>
          </a:stretch>
        </p:blipFill>
        <p:spPr>
          <a:xfrm>
            <a:off x="193050" y="3213688"/>
            <a:ext cx="4009001" cy="1524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Hypothesis</a:t>
            </a:r>
            <a:endParaRPr/>
          </a:p>
        </p:txBody>
      </p:sp>
      <p:sp>
        <p:nvSpPr>
          <p:cNvPr id="96" name="Google Shape;96;p17"/>
          <p:cNvSpPr txBox="1"/>
          <p:nvPr>
            <p:ph idx="1" type="body"/>
          </p:nvPr>
        </p:nvSpPr>
        <p:spPr>
          <a:xfrm>
            <a:off x="349475" y="1342100"/>
            <a:ext cx="3556200" cy="359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1200"/>
              </a:spcBef>
              <a:spcAft>
                <a:spcPts val="0"/>
              </a:spcAft>
              <a:buNone/>
            </a:pPr>
            <a:r>
              <a:rPr b="1" lang="en">
                <a:solidFill>
                  <a:schemeClr val="lt1"/>
                </a:solidFill>
              </a:rPr>
              <a:t>Overarching Hypothesis</a:t>
            </a:r>
            <a:endParaRPr b="1">
              <a:solidFill>
                <a:schemeClr val="lt1"/>
              </a:solidFill>
            </a:endParaRPr>
          </a:p>
          <a:p>
            <a:pPr indent="0" lvl="0" marL="0" rtl="0" algn="ctr">
              <a:spcBef>
                <a:spcPts val="1200"/>
              </a:spcBef>
              <a:spcAft>
                <a:spcPts val="0"/>
              </a:spcAft>
              <a:buNone/>
            </a:pPr>
            <a:r>
              <a:t/>
            </a:r>
            <a:endParaRPr b="1">
              <a:solidFill>
                <a:schemeClr val="lt1"/>
              </a:solidFill>
            </a:endParaRPr>
          </a:p>
          <a:p>
            <a:pPr indent="0" lvl="0" marL="0" rtl="0" algn="ctr">
              <a:spcBef>
                <a:spcPts val="1200"/>
              </a:spcBef>
              <a:spcAft>
                <a:spcPts val="0"/>
              </a:spcAft>
              <a:buNone/>
            </a:pPr>
            <a:r>
              <a:rPr i="1" lang="en">
                <a:solidFill>
                  <a:schemeClr val="lt1"/>
                </a:solidFill>
              </a:rPr>
              <a:t>Lifestyle and health metrics influence a person’s risk of developing heart attack/heart disease.</a:t>
            </a:r>
            <a:endParaRPr i="1">
              <a:solidFill>
                <a:schemeClr val="lt1"/>
              </a:solidFill>
            </a:endParaRPr>
          </a:p>
          <a:p>
            <a:pPr indent="0" lvl="0" marL="0" rtl="0" algn="l">
              <a:spcBef>
                <a:spcPts val="1200"/>
              </a:spcBef>
              <a:spcAft>
                <a:spcPts val="1200"/>
              </a:spcAft>
              <a:buClr>
                <a:schemeClr val="dk1"/>
              </a:buClr>
              <a:buSzPts val="1100"/>
              <a:buFont typeface="Arial"/>
              <a:buNone/>
            </a:pPr>
            <a:r>
              <a:t/>
            </a:r>
            <a:endParaRPr/>
          </a:p>
        </p:txBody>
      </p:sp>
      <p:sp>
        <p:nvSpPr>
          <p:cNvPr id="97" name="Google Shape;9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Roboto"/>
                <a:ea typeface="Roboto"/>
                <a:cs typeface="Roboto"/>
                <a:sym typeface="Roboto"/>
              </a:rPr>
              <a:t>‹#›</a:t>
            </a:fld>
            <a:endParaRPr>
              <a:solidFill>
                <a:schemeClr val="dk2"/>
              </a:solidFill>
              <a:latin typeface="Roboto"/>
              <a:ea typeface="Roboto"/>
              <a:cs typeface="Roboto"/>
              <a:sym typeface="Roboto"/>
            </a:endParaRPr>
          </a:p>
        </p:txBody>
      </p:sp>
      <p:sp>
        <p:nvSpPr>
          <p:cNvPr id="98" name="Google Shape;98;p17"/>
          <p:cNvSpPr txBox="1"/>
          <p:nvPr/>
        </p:nvSpPr>
        <p:spPr>
          <a:xfrm>
            <a:off x="5079000" y="2950800"/>
            <a:ext cx="3622500" cy="21927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latin typeface="Roboto"/>
              <a:ea typeface="Roboto"/>
              <a:cs typeface="Roboto"/>
              <a:sym typeface="Roboto"/>
            </a:endParaRPr>
          </a:p>
          <a:p>
            <a:pPr indent="0" lvl="0" marL="0" rtl="0" algn="ctr">
              <a:lnSpc>
                <a:spcPct val="115000"/>
              </a:lnSpc>
              <a:spcBef>
                <a:spcPts val="0"/>
              </a:spcBef>
              <a:spcAft>
                <a:spcPts val="0"/>
              </a:spcAft>
              <a:buNone/>
            </a:pPr>
            <a:r>
              <a:t/>
            </a:r>
            <a:endParaRPr b="1" sz="900">
              <a:solidFill>
                <a:schemeClr val="dk2"/>
              </a:solidFill>
              <a:latin typeface="Roboto"/>
              <a:ea typeface="Roboto"/>
              <a:cs typeface="Roboto"/>
              <a:sym typeface="Roboto"/>
            </a:endParaRPr>
          </a:p>
          <a:p>
            <a:pPr indent="-285750" lvl="0" marL="457200" rtl="0" algn="l">
              <a:lnSpc>
                <a:spcPct val="115000"/>
              </a:lnSpc>
              <a:spcBef>
                <a:spcPts val="1200"/>
              </a:spcBef>
              <a:spcAft>
                <a:spcPts val="0"/>
              </a:spcAft>
              <a:buClr>
                <a:schemeClr val="dk2"/>
              </a:buClr>
              <a:buSzPts val="900"/>
              <a:buFont typeface="Roboto"/>
              <a:buChar char="-"/>
            </a:pPr>
            <a:r>
              <a:rPr i="1" lang="en" sz="900">
                <a:solidFill>
                  <a:schemeClr val="dk2"/>
                </a:solidFill>
                <a:latin typeface="Roboto"/>
                <a:ea typeface="Roboto"/>
                <a:cs typeface="Roboto"/>
                <a:sym typeface="Roboto"/>
              </a:rPr>
              <a:t>Ho:  There is no relationship between education level , mental/physical health and heart attack/ disease occurrence.</a:t>
            </a:r>
            <a:endParaRPr i="1" sz="900">
              <a:solidFill>
                <a:schemeClr val="dk2"/>
              </a:solidFill>
              <a:latin typeface="Roboto"/>
              <a:ea typeface="Roboto"/>
              <a:cs typeface="Roboto"/>
              <a:sym typeface="Roboto"/>
            </a:endParaRPr>
          </a:p>
          <a:p>
            <a:pPr indent="0" lvl="0" marL="457200" rtl="0" algn="l">
              <a:lnSpc>
                <a:spcPct val="115000"/>
              </a:lnSpc>
              <a:spcBef>
                <a:spcPts val="1200"/>
              </a:spcBef>
              <a:spcAft>
                <a:spcPts val="0"/>
              </a:spcAft>
              <a:buNone/>
            </a:pPr>
            <a:r>
              <a:t/>
            </a:r>
            <a:endParaRPr sz="900">
              <a:solidFill>
                <a:schemeClr val="dk2"/>
              </a:solidFill>
              <a:latin typeface="Roboto"/>
              <a:ea typeface="Roboto"/>
              <a:cs typeface="Roboto"/>
              <a:sym typeface="Roboto"/>
            </a:endParaRPr>
          </a:p>
          <a:p>
            <a:pPr indent="-285750" lvl="0" marL="457200" rtl="0" algn="l">
              <a:lnSpc>
                <a:spcPct val="115000"/>
              </a:lnSpc>
              <a:spcBef>
                <a:spcPts val="1200"/>
              </a:spcBef>
              <a:spcAft>
                <a:spcPts val="0"/>
              </a:spcAft>
              <a:buClr>
                <a:schemeClr val="dk2"/>
              </a:buClr>
              <a:buSzPts val="900"/>
              <a:buFont typeface="Roboto"/>
              <a:buChar char="-"/>
            </a:pPr>
            <a:r>
              <a:rPr lang="en" sz="900">
                <a:solidFill>
                  <a:schemeClr val="dk2"/>
                </a:solidFill>
                <a:latin typeface="Roboto"/>
                <a:ea typeface="Roboto"/>
                <a:cs typeface="Roboto"/>
                <a:sym typeface="Roboto"/>
              </a:rPr>
              <a:t>Ha: Education level, mental/ Physical health influence the likelihood of Heart attack/ disease occurrence.</a:t>
            </a:r>
            <a:endParaRPr sz="900">
              <a:solidFill>
                <a:schemeClr val="dk2"/>
              </a:solidFill>
              <a:latin typeface="Roboto"/>
              <a:ea typeface="Roboto"/>
              <a:cs typeface="Roboto"/>
              <a:sym typeface="Roboto"/>
            </a:endParaRPr>
          </a:p>
          <a:p>
            <a:pPr indent="0" lvl="0" marL="0" rtl="0" algn="l">
              <a:spcBef>
                <a:spcPts val="1200"/>
              </a:spcBef>
              <a:spcAft>
                <a:spcPts val="0"/>
              </a:spcAft>
              <a:buNone/>
            </a:pPr>
            <a:r>
              <a:t/>
            </a:r>
            <a:endParaRPr sz="900">
              <a:latin typeface="Roboto"/>
              <a:ea typeface="Roboto"/>
              <a:cs typeface="Roboto"/>
              <a:sym typeface="Roboto"/>
            </a:endParaRPr>
          </a:p>
        </p:txBody>
      </p:sp>
      <p:sp>
        <p:nvSpPr>
          <p:cNvPr id="99" name="Google Shape;99;p17"/>
          <p:cNvSpPr txBox="1"/>
          <p:nvPr/>
        </p:nvSpPr>
        <p:spPr>
          <a:xfrm>
            <a:off x="4612475" y="610125"/>
            <a:ext cx="3333900" cy="2290500"/>
          </a:xfrm>
          <a:prstGeom prst="rect">
            <a:avLst/>
          </a:prstGeom>
          <a:solidFill>
            <a:srgbClr val="CCCCCC"/>
          </a:solid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i="1" sz="900">
              <a:solidFill>
                <a:schemeClr val="dk2"/>
              </a:solidFill>
              <a:latin typeface="Roboto"/>
              <a:ea typeface="Roboto"/>
              <a:cs typeface="Roboto"/>
              <a:sym typeface="Roboto"/>
            </a:endParaRPr>
          </a:p>
          <a:p>
            <a:pPr indent="-285750" lvl="0" marL="457200" rtl="0" algn="l">
              <a:lnSpc>
                <a:spcPct val="115000"/>
              </a:lnSpc>
              <a:spcBef>
                <a:spcPts val="1200"/>
              </a:spcBef>
              <a:spcAft>
                <a:spcPts val="0"/>
              </a:spcAft>
              <a:buClr>
                <a:schemeClr val="dk2"/>
              </a:buClr>
              <a:buSzPts val="900"/>
              <a:buFont typeface="Roboto"/>
              <a:buChar char="-"/>
            </a:pPr>
            <a:r>
              <a:rPr i="1" lang="en" sz="900">
                <a:solidFill>
                  <a:schemeClr val="dk2"/>
                </a:solidFill>
                <a:latin typeface="Roboto"/>
                <a:ea typeface="Roboto"/>
                <a:cs typeface="Roboto"/>
                <a:sym typeface="Roboto"/>
              </a:rPr>
              <a:t>Ho: The level of income in a household does not impact a person’s risk to having a heart disease/ heart attack</a:t>
            </a:r>
            <a:endParaRPr i="1" sz="900">
              <a:solidFill>
                <a:schemeClr val="dk2"/>
              </a:solidFill>
              <a:latin typeface="Roboto"/>
              <a:ea typeface="Roboto"/>
              <a:cs typeface="Roboto"/>
              <a:sym typeface="Roboto"/>
            </a:endParaRPr>
          </a:p>
          <a:p>
            <a:pPr indent="0" lvl="0" marL="457200" rtl="0" algn="l">
              <a:lnSpc>
                <a:spcPct val="115000"/>
              </a:lnSpc>
              <a:spcBef>
                <a:spcPts val="1200"/>
              </a:spcBef>
              <a:spcAft>
                <a:spcPts val="0"/>
              </a:spcAft>
              <a:buNone/>
            </a:pPr>
            <a:r>
              <a:t/>
            </a:r>
            <a:endParaRPr sz="900">
              <a:solidFill>
                <a:schemeClr val="dk2"/>
              </a:solidFill>
              <a:latin typeface="Roboto"/>
              <a:ea typeface="Roboto"/>
              <a:cs typeface="Roboto"/>
              <a:sym typeface="Roboto"/>
            </a:endParaRPr>
          </a:p>
          <a:p>
            <a:pPr indent="-285750" lvl="0" marL="457200" rtl="0" algn="l">
              <a:lnSpc>
                <a:spcPct val="115000"/>
              </a:lnSpc>
              <a:spcBef>
                <a:spcPts val="1200"/>
              </a:spcBef>
              <a:spcAft>
                <a:spcPts val="0"/>
              </a:spcAft>
              <a:buClr>
                <a:schemeClr val="dk2"/>
              </a:buClr>
              <a:buSzPts val="900"/>
              <a:buFont typeface="Roboto"/>
              <a:buChar char="-"/>
            </a:pPr>
            <a:r>
              <a:rPr lang="en" sz="900">
                <a:solidFill>
                  <a:schemeClr val="dk2"/>
                </a:solidFill>
                <a:latin typeface="Roboto"/>
                <a:ea typeface="Roboto"/>
                <a:cs typeface="Roboto"/>
                <a:sym typeface="Roboto"/>
              </a:rPr>
              <a:t>Ha: As the person’s income goes up, it reduces the risk or exposure to having a heart disease / heart attack</a:t>
            </a:r>
            <a:endParaRPr sz="900">
              <a:solidFill>
                <a:schemeClr val="dk2"/>
              </a:solidFill>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sp>
        <p:nvSpPr>
          <p:cNvPr id="100" name="Google Shape;100;p17"/>
          <p:cNvSpPr txBox="1"/>
          <p:nvPr/>
        </p:nvSpPr>
        <p:spPr>
          <a:xfrm>
            <a:off x="4919975" y="75550"/>
            <a:ext cx="38571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500">
                <a:solidFill>
                  <a:schemeClr val="dk2"/>
                </a:solidFill>
                <a:latin typeface="Roboto"/>
                <a:ea typeface="Roboto"/>
                <a:cs typeface="Roboto"/>
                <a:sym typeface="Roboto"/>
              </a:rPr>
              <a:t>Refined Hypotheses  </a:t>
            </a:r>
            <a:endParaRPr sz="17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Clr>
                <a:schemeClr val="dk1"/>
              </a:buClr>
              <a:buSzPts val="1100"/>
              <a:buFont typeface="Arial"/>
              <a:buNone/>
            </a:pPr>
            <a:r>
              <a:rPr lang="en" sz="1800"/>
              <a:t>M</a:t>
            </a:r>
            <a:r>
              <a:rPr lang="en" sz="1800"/>
              <a:t>etrics as provided by BRFSS 2015 Survey</a:t>
            </a:r>
            <a:endParaRPr/>
          </a:p>
        </p:txBody>
      </p:sp>
      <p:sp>
        <p:nvSpPr>
          <p:cNvPr id="106" name="Google Shape;106;p18"/>
          <p:cNvSpPr txBox="1"/>
          <p:nvPr>
            <p:ph idx="1" type="body"/>
          </p:nvPr>
        </p:nvSpPr>
        <p:spPr>
          <a:xfrm>
            <a:off x="776275" y="1468875"/>
            <a:ext cx="2777400" cy="3413700"/>
          </a:xfrm>
          <a:prstGeom prst="rect">
            <a:avLst/>
          </a:prstGeom>
          <a:solidFill>
            <a:schemeClr val="lt1"/>
          </a:solidFill>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275"/>
              <a:buNone/>
            </a:pPr>
            <a:r>
              <a:rPr lang="en" sz="1262">
                <a:solidFill>
                  <a:schemeClr val="dk1"/>
                </a:solidFill>
              </a:rPr>
              <a:t>High  Blood Pressure                   </a:t>
            </a:r>
            <a:endParaRPr sz="1262">
              <a:solidFill>
                <a:schemeClr val="dk1"/>
              </a:solidFill>
            </a:endParaRPr>
          </a:p>
          <a:p>
            <a:pPr indent="0" lvl="0" marL="0" rtl="0" algn="ctr">
              <a:lnSpc>
                <a:spcPct val="95000"/>
              </a:lnSpc>
              <a:spcBef>
                <a:spcPts val="1200"/>
              </a:spcBef>
              <a:spcAft>
                <a:spcPts val="0"/>
              </a:spcAft>
              <a:buSzPts val="275"/>
              <a:buNone/>
            </a:pPr>
            <a:r>
              <a:rPr lang="en" sz="1262">
                <a:solidFill>
                  <a:schemeClr val="dk1"/>
                </a:solidFill>
                <a:highlight>
                  <a:srgbClr val="BF9000"/>
                </a:highlight>
              </a:rPr>
              <a:t>High Cholesterol  </a:t>
            </a:r>
            <a:r>
              <a:rPr lang="en" sz="1262">
                <a:solidFill>
                  <a:schemeClr val="dk1"/>
                </a:solidFill>
              </a:rPr>
              <a:t>                             </a:t>
            </a:r>
            <a:endParaRPr sz="1262">
              <a:solidFill>
                <a:schemeClr val="dk1"/>
              </a:solidFill>
            </a:endParaRPr>
          </a:p>
          <a:p>
            <a:pPr indent="0" lvl="0" marL="0" rtl="0" algn="ctr">
              <a:lnSpc>
                <a:spcPct val="95000"/>
              </a:lnSpc>
              <a:spcBef>
                <a:spcPts val="1200"/>
              </a:spcBef>
              <a:spcAft>
                <a:spcPts val="0"/>
              </a:spcAft>
              <a:buSzPts val="275"/>
              <a:buNone/>
            </a:pPr>
            <a:r>
              <a:rPr lang="en" sz="1262">
                <a:solidFill>
                  <a:schemeClr val="dk1"/>
                </a:solidFill>
              </a:rPr>
              <a:t>Body Mass Index (BMI)                                     </a:t>
            </a:r>
            <a:endParaRPr sz="1262">
              <a:solidFill>
                <a:schemeClr val="dk1"/>
              </a:solidFill>
            </a:endParaRPr>
          </a:p>
          <a:p>
            <a:pPr indent="0" lvl="0" marL="0" rtl="0" algn="ctr">
              <a:lnSpc>
                <a:spcPct val="95000"/>
              </a:lnSpc>
              <a:spcBef>
                <a:spcPts val="1200"/>
              </a:spcBef>
              <a:spcAft>
                <a:spcPts val="0"/>
              </a:spcAft>
              <a:buSzPts val="275"/>
              <a:buNone/>
            </a:pPr>
            <a:r>
              <a:rPr lang="en" sz="1262">
                <a:solidFill>
                  <a:schemeClr val="dk1"/>
                </a:solidFill>
              </a:rPr>
              <a:t>History of Stroke                   </a:t>
            </a:r>
            <a:endParaRPr sz="1262">
              <a:solidFill>
                <a:schemeClr val="dk1"/>
              </a:solidFill>
            </a:endParaRPr>
          </a:p>
          <a:p>
            <a:pPr indent="0" lvl="0" marL="0" rtl="0" algn="ctr">
              <a:lnSpc>
                <a:spcPct val="95000"/>
              </a:lnSpc>
              <a:spcBef>
                <a:spcPts val="1200"/>
              </a:spcBef>
              <a:spcAft>
                <a:spcPts val="0"/>
              </a:spcAft>
              <a:buSzPts val="275"/>
              <a:buNone/>
            </a:pPr>
            <a:r>
              <a:rPr lang="en" sz="1262">
                <a:solidFill>
                  <a:schemeClr val="dk1"/>
                </a:solidFill>
              </a:rPr>
              <a:t>Diabetes                 </a:t>
            </a:r>
            <a:endParaRPr sz="1262">
              <a:solidFill>
                <a:schemeClr val="dk1"/>
              </a:solidFill>
            </a:endParaRPr>
          </a:p>
          <a:p>
            <a:pPr indent="0" lvl="0" marL="0" rtl="0" algn="ctr">
              <a:lnSpc>
                <a:spcPct val="95000"/>
              </a:lnSpc>
              <a:spcBef>
                <a:spcPts val="1200"/>
              </a:spcBef>
              <a:spcAft>
                <a:spcPts val="0"/>
              </a:spcAft>
              <a:buSzPts val="275"/>
              <a:buNone/>
            </a:pPr>
            <a:r>
              <a:rPr lang="en" sz="1262">
                <a:solidFill>
                  <a:schemeClr val="dk1"/>
                </a:solidFill>
              </a:rPr>
              <a:t>Physical Activity</a:t>
            </a:r>
            <a:endParaRPr sz="1262">
              <a:solidFill>
                <a:schemeClr val="dk1"/>
              </a:solidFill>
            </a:endParaRPr>
          </a:p>
          <a:p>
            <a:pPr indent="0" lvl="0" marL="0" rtl="0" algn="ctr">
              <a:lnSpc>
                <a:spcPct val="95000"/>
              </a:lnSpc>
              <a:spcBef>
                <a:spcPts val="1200"/>
              </a:spcBef>
              <a:spcAft>
                <a:spcPts val="0"/>
              </a:spcAft>
              <a:buClr>
                <a:schemeClr val="dk1"/>
              </a:buClr>
              <a:buSzPts val="1100"/>
              <a:buFont typeface="Arial"/>
              <a:buNone/>
            </a:pPr>
            <a:r>
              <a:rPr lang="en" sz="1262">
                <a:solidFill>
                  <a:schemeClr val="dk1"/>
                </a:solidFill>
              </a:rPr>
              <a:t>Daily Consumption of </a:t>
            </a:r>
            <a:r>
              <a:rPr lang="en" sz="1262">
                <a:solidFill>
                  <a:schemeClr val="dk1"/>
                </a:solidFill>
              </a:rPr>
              <a:t>Fruits                   </a:t>
            </a:r>
            <a:endParaRPr sz="1262">
              <a:solidFill>
                <a:schemeClr val="dk1"/>
              </a:solidFill>
            </a:endParaRPr>
          </a:p>
          <a:p>
            <a:pPr indent="0" lvl="0" marL="0" rtl="0" algn="ctr">
              <a:lnSpc>
                <a:spcPct val="95000"/>
              </a:lnSpc>
              <a:spcBef>
                <a:spcPts val="1200"/>
              </a:spcBef>
              <a:spcAft>
                <a:spcPts val="0"/>
              </a:spcAft>
              <a:buSzPts val="275"/>
              <a:buNone/>
            </a:pPr>
            <a:r>
              <a:rPr lang="en" sz="1262">
                <a:solidFill>
                  <a:schemeClr val="dk1"/>
                </a:solidFill>
              </a:rPr>
              <a:t>Daily Consumption of Vegetables </a:t>
            </a:r>
            <a:endParaRPr sz="1262">
              <a:solidFill>
                <a:schemeClr val="dk1"/>
              </a:solidFill>
            </a:endParaRPr>
          </a:p>
          <a:p>
            <a:pPr indent="0" lvl="0" marL="0" rtl="0" algn="ctr">
              <a:lnSpc>
                <a:spcPct val="95000"/>
              </a:lnSpc>
              <a:spcBef>
                <a:spcPts val="1200"/>
              </a:spcBef>
              <a:spcAft>
                <a:spcPts val="0"/>
              </a:spcAft>
              <a:buClr>
                <a:schemeClr val="dk1"/>
              </a:buClr>
              <a:buSzPts val="275"/>
              <a:buFont typeface="Arial"/>
              <a:buNone/>
            </a:pPr>
            <a:r>
              <a:rPr lang="en" sz="1200">
                <a:solidFill>
                  <a:schemeClr val="dk1"/>
                </a:solidFill>
                <a:highlight>
                  <a:srgbClr val="BF9000"/>
                </a:highlight>
              </a:rPr>
              <a:t>Income</a:t>
            </a:r>
            <a:r>
              <a:rPr lang="en" sz="1200">
                <a:solidFill>
                  <a:schemeClr val="dk1"/>
                </a:solidFill>
                <a:highlight>
                  <a:srgbClr val="FFF2CC"/>
                </a:highlight>
              </a:rPr>
              <a:t>  </a:t>
            </a:r>
            <a:r>
              <a:rPr lang="en" sz="1200">
                <a:solidFill>
                  <a:schemeClr val="dk1"/>
                </a:solidFill>
              </a:rPr>
              <a:t>    </a:t>
            </a:r>
            <a:endParaRPr sz="1200">
              <a:solidFill>
                <a:schemeClr val="dk1"/>
              </a:solidFill>
            </a:endParaRPr>
          </a:p>
          <a:p>
            <a:pPr indent="0" lvl="0" marL="0" rtl="0" algn="ctr">
              <a:lnSpc>
                <a:spcPct val="95000"/>
              </a:lnSpc>
              <a:spcBef>
                <a:spcPts val="0"/>
              </a:spcBef>
              <a:spcAft>
                <a:spcPts val="0"/>
              </a:spcAft>
              <a:buSzPts val="275"/>
              <a:buNone/>
            </a:pPr>
            <a:r>
              <a:rPr lang="en" sz="1262">
                <a:solidFill>
                  <a:schemeClr val="dk1"/>
                </a:solidFill>
              </a:rPr>
              <a:t>  </a:t>
            </a:r>
            <a:r>
              <a:rPr lang="en" sz="1262">
                <a:solidFill>
                  <a:schemeClr val="dk1"/>
                </a:solidFill>
              </a:rPr>
              <a:t>             </a:t>
            </a:r>
            <a:endParaRPr sz="1262">
              <a:solidFill>
                <a:schemeClr val="dk1"/>
              </a:solidFill>
            </a:endParaRPr>
          </a:p>
          <a:p>
            <a:pPr indent="0" lvl="0" marL="0" rtl="0" algn="l">
              <a:lnSpc>
                <a:spcPct val="95000"/>
              </a:lnSpc>
              <a:spcBef>
                <a:spcPts val="1200"/>
              </a:spcBef>
              <a:spcAft>
                <a:spcPts val="1200"/>
              </a:spcAft>
              <a:buSzPts val="275"/>
              <a:buNone/>
            </a:pPr>
            <a:r>
              <a:t/>
            </a:r>
            <a:endParaRPr sz="450"/>
          </a:p>
        </p:txBody>
      </p:sp>
      <p:sp>
        <p:nvSpPr>
          <p:cNvPr id="107" name="Google Shape;10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Roboto"/>
                <a:ea typeface="Roboto"/>
                <a:cs typeface="Roboto"/>
                <a:sym typeface="Roboto"/>
              </a:rPr>
              <a:t>‹#›</a:t>
            </a:fld>
            <a:endParaRPr>
              <a:solidFill>
                <a:schemeClr val="dk2"/>
              </a:solidFill>
              <a:latin typeface="Roboto"/>
              <a:ea typeface="Roboto"/>
              <a:cs typeface="Roboto"/>
              <a:sym typeface="Roboto"/>
            </a:endParaRPr>
          </a:p>
        </p:txBody>
      </p:sp>
      <p:sp>
        <p:nvSpPr>
          <p:cNvPr id="108" name="Google Shape;108;p18"/>
          <p:cNvSpPr txBox="1"/>
          <p:nvPr/>
        </p:nvSpPr>
        <p:spPr>
          <a:xfrm>
            <a:off x="5179450" y="1348725"/>
            <a:ext cx="3187800" cy="3654000"/>
          </a:xfrm>
          <a:prstGeom prst="rect">
            <a:avLst/>
          </a:prstGeom>
          <a:solidFill>
            <a:srgbClr val="2C3E50"/>
          </a:solidFill>
          <a:ln>
            <a:noFill/>
          </a:ln>
        </p:spPr>
        <p:txBody>
          <a:bodyPr anchorCtr="0" anchor="t" bIns="91425" lIns="91425" spcFirstLastPara="1" rIns="91425" wrap="square" tIns="91425">
            <a:spAutoFit/>
          </a:bodyPr>
          <a:lstStyle/>
          <a:p>
            <a:pPr indent="0" lvl="0" marL="0" rtl="0" algn="ctr">
              <a:lnSpc>
                <a:spcPct val="95000"/>
              </a:lnSpc>
              <a:spcBef>
                <a:spcPts val="0"/>
              </a:spcBef>
              <a:spcAft>
                <a:spcPts val="0"/>
              </a:spcAft>
              <a:buClr>
                <a:schemeClr val="dk1"/>
              </a:buClr>
              <a:buSzPts val="275"/>
              <a:buFont typeface="Arial"/>
              <a:buNone/>
            </a:pPr>
            <a:r>
              <a:rPr lang="en" sz="1200">
                <a:solidFill>
                  <a:schemeClr val="lt1"/>
                </a:solidFill>
                <a:latin typeface="Roboto"/>
                <a:ea typeface="Roboto"/>
                <a:cs typeface="Roboto"/>
                <a:sym typeface="Roboto"/>
              </a:rPr>
              <a:t>Alcohol Consumption        </a:t>
            </a:r>
            <a:endParaRPr sz="1200">
              <a:solidFill>
                <a:schemeClr val="lt1"/>
              </a:solidFill>
              <a:latin typeface="Roboto"/>
              <a:ea typeface="Roboto"/>
              <a:cs typeface="Roboto"/>
              <a:sym typeface="Roboto"/>
            </a:endParaRPr>
          </a:p>
          <a:p>
            <a:pPr indent="0" lvl="0" marL="0" rtl="0" algn="ctr">
              <a:lnSpc>
                <a:spcPct val="95000"/>
              </a:lnSpc>
              <a:spcBef>
                <a:spcPts val="1200"/>
              </a:spcBef>
              <a:spcAft>
                <a:spcPts val="0"/>
              </a:spcAft>
              <a:buClr>
                <a:schemeClr val="dk1"/>
              </a:buClr>
              <a:buSzPts val="275"/>
              <a:buFont typeface="Arial"/>
              <a:buNone/>
            </a:pPr>
            <a:r>
              <a:rPr lang="en" sz="1200">
                <a:solidFill>
                  <a:schemeClr val="lt1"/>
                </a:solidFill>
                <a:latin typeface="Roboto"/>
                <a:ea typeface="Roboto"/>
                <a:cs typeface="Roboto"/>
                <a:sym typeface="Roboto"/>
              </a:rPr>
              <a:t>Access to Healthcare                         </a:t>
            </a:r>
            <a:endParaRPr sz="1200">
              <a:solidFill>
                <a:schemeClr val="lt1"/>
              </a:solidFill>
              <a:latin typeface="Roboto"/>
              <a:ea typeface="Roboto"/>
              <a:cs typeface="Roboto"/>
              <a:sym typeface="Roboto"/>
            </a:endParaRPr>
          </a:p>
          <a:p>
            <a:pPr indent="0" lvl="0" marL="0" rtl="0" algn="ctr">
              <a:lnSpc>
                <a:spcPct val="95000"/>
              </a:lnSpc>
              <a:spcBef>
                <a:spcPts val="1200"/>
              </a:spcBef>
              <a:spcAft>
                <a:spcPts val="0"/>
              </a:spcAft>
              <a:buClr>
                <a:schemeClr val="dk1"/>
              </a:buClr>
              <a:buSzPts val="275"/>
              <a:buFont typeface="Arial"/>
              <a:buNone/>
            </a:pPr>
            <a:r>
              <a:rPr lang="en" sz="1200">
                <a:solidFill>
                  <a:schemeClr val="lt1"/>
                </a:solidFill>
                <a:highlight>
                  <a:srgbClr val="BF9000"/>
                </a:highlight>
                <a:latin typeface="Roboto"/>
                <a:ea typeface="Roboto"/>
                <a:cs typeface="Roboto"/>
                <a:sym typeface="Roboto"/>
              </a:rPr>
              <a:t>General Health</a:t>
            </a:r>
            <a:r>
              <a:rPr lang="en" sz="1200">
                <a:solidFill>
                  <a:schemeClr val="lt1"/>
                </a:solidFill>
                <a:latin typeface="Roboto"/>
                <a:ea typeface="Roboto"/>
                <a:cs typeface="Roboto"/>
                <a:sym typeface="Roboto"/>
              </a:rPr>
              <a:t>                  </a:t>
            </a:r>
            <a:endParaRPr sz="1200">
              <a:solidFill>
                <a:schemeClr val="lt1"/>
              </a:solidFill>
              <a:latin typeface="Roboto"/>
              <a:ea typeface="Roboto"/>
              <a:cs typeface="Roboto"/>
              <a:sym typeface="Roboto"/>
            </a:endParaRPr>
          </a:p>
          <a:p>
            <a:pPr indent="0" lvl="0" marL="0" rtl="0" algn="ctr">
              <a:lnSpc>
                <a:spcPct val="95000"/>
              </a:lnSpc>
              <a:spcBef>
                <a:spcPts val="1200"/>
              </a:spcBef>
              <a:spcAft>
                <a:spcPts val="0"/>
              </a:spcAft>
              <a:buClr>
                <a:schemeClr val="dk1"/>
              </a:buClr>
              <a:buSzPts val="275"/>
              <a:buFont typeface="Arial"/>
              <a:buNone/>
            </a:pPr>
            <a:r>
              <a:rPr lang="en" sz="1200">
                <a:solidFill>
                  <a:schemeClr val="lt1"/>
                </a:solidFill>
                <a:highlight>
                  <a:srgbClr val="BF9000"/>
                </a:highlight>
                <a:latin typeface="Roboto"/>
                <a:ea typeface="Roboto"/>
                <a:cs typeface="Roboto"/>
                <a:sym typeface="Roboto"/>
              </a:rPr>
              <a:t>Mental Health</a:t>
            </a:r>
            <a:r>
              <a:rPr lang="en" sz="1200">
                <a:solidFill>
                  <a:schemeClr val="lt1"/>
                </a:solidFill>
                <a:latin typeface="Roboto"/>
                <a:ea typeface="Roboto"/>
                <a:cs typeface="Roboto"/>
                <a:sym typeface="Roboto"/>
              </a:rPr>
              <a:t>                </a:t>
            </a:r>
            <a:endParaRPr sz="1200">
              <a:solidFill>
                <a:schemeClr val="lt1"/>
              </a:solidFill>
              <a:latin typeface="Roboto"/>
              <a:ea typeface="Roboto"/>
              <a:cs typeface="Roboto"/>
              <a:sym typeface="Roboto"/>
            </a:endParaRPr>
          </a:p>
          <a:p>
            <a:pPr indent="0" lvl="0" marL="0" rtl="0" algn="ctr">
              <a:lnSpc>
                <a:spcPct val="95000"/>
              </a:lnSpc>
              <a:spcBef>
                <a:spcPts val="1200"/>
              </a:spcBef>
              <a:spcAft>
                <a:spcPts val="0"/>
              </a:spcAft>
              <a:buClr>
                <a:schemeClr val="dk1"/>
              </a:buClr>
              <a:buSzPts val="275"/>
              <a:buFont typeface="Arial"/>
              <a:buNone/>
            </a:pPr>
            <a:r>
              <a:rPr lang="en" sz="1200">
                <a:solidFill>
                  <a:schemeClr val="lt1"/>
                </a:solidFill>
                <a:latin typeface="Roboto"/>
                <a:ea typeface="Roboto"/>
                <a:cs typeface="Roboto"/>
                <a:sym typeface="Roboto"/>
              </a:rPr>
              <a:t>Physical Health                </a:t>
            </a:r>
            <a:endParaRPr sz="1200">
              <a:solidFill>
                <a:schemeClr val="lt1"/>
              </a:solidFill>
              <a:latin typeface="Roboto"/>
              <a:ea typeface="Roboto"/>
              <a:cs typeface="Roboto"/>
              <a:sym typeface="Roboto"/>
            </a:endParaRPr>
          </a:p>
          <a:p>
            <a:pPr indent="0" lvl="0" marL="0" rtl="0" algn="ctr">
              <a:lnSpc>
                <a:spcPct val="95000"/>
              </a:lnSpc>
              <a:spcBef>
                <a:spcPts val="1200"/>
              </a:spcBef>
              <a:spcAft>
                <a:spcPts val="0"/>
              </a:spcAft>
              <a:buClr>
                <a:schemeClr val="dk1"/>
              </a:buClr>
              <a:buSzPts val="275"/>
              <a:buFont typeface="Arial"/>
              <a:buNone/>
            </a:pPr>
            <a:r>
              <a:rPr lang="en" sz="1200">
                <a:solidFill>
                  <a:schemeClr val="lt1"/>
                </a:solidFill>
                <a:latin typeface="Roboto"/>
                <a:ea typeface="Roboto"/>
                <a:cs typeface="Roboto"/>
                <a:sym typeface="Roboto"/>
              </a:rPr>
              <a:t>Difficulty Walking                 </a:t>
            </a:r>
            <a:endParaRPr sz="1200">
              <a:solidFill>
                <a:schemeClr val="lt1"/>
              </a:solidFill>
              <a:latin typeface="Roboto"/>
              <a:ea typeface="Roboto"/>
              <a:cs typeface="Roboto"/>
              <a:sym typeface="Roboto"/>
            </a:endParaRPr>
          </a:p>
          <a:p>
            <a:pPr indent="0" lvl="0" marL="0" rtl="0" algn="ctr">
              <a:lnSpc>
                <a:spcPct val="95000"/>
              </a:lnSpc>
              <a:spcBef>
                <a:spcPts val="1200"/>
              </a:spcBef>
              <a:spcAft>
                <a:spcPts val="0"/>
              </a:spcAft>
              <a:buClr>
                <a:schemeClr val="dk1"/>
              </a:buClr>
              <a:buSzPts val="275"/>
              <a:buFont typeface="Arial"/>
              <a:buNone/>
            </a:pPr>
            <a:r>
              <a:rPr lang="en" sz="1200">
                <a:solidFill>
                  <a:schemeClr val="lt1"/>
                </a:solidFill>
                <a:latin typeface="Roboto"/>
                <a:ea typeface="Roboto"/>
                <a:cs typeface="Roboto"/>
                <a:sym typeface="Roboto"/>
              </a:rPr>
              <a:t>Sex                      </a:t>
            </a:r>
            <a:endParaRPr sz="1200">
              <a:solidFill>
                <a:schemeClr val="lt1"/>
              </a:solidFill>
              <a:latin typeface="Roboto"/>
              <a:ea typeface="Roboto"/>
              <a:cs typeface="Roboto"/>
              <a:sym typeface="Roboto"/>
            </a:endParaRPr>
          </a:p>
          <a:p>
            <a:pPr indent="0" lvl="0" marL="0" rtl="0" algn="ctr">
              <a:lnSpc>
                <a:spcPct val="95000"/>
              </a:lnSpc>
              <a:spcBef>
                <a:spcPts val="1200"/>
              </a:spcBef>
              <a:spcAft>
                <a:spcPts val="0"/>
              </a:spcAft>
              <a:buClr>
                <a:schemeClr val="dk1"/>
              </a:buClr>
              <a:buSzPts val="275"/>
              <a:buFont typeface="Arial"/>
              <a:buNone/>
            </a:pPr>
            <a:r>
              <a:rPr lang="en" sz="1200">
                <a:solidFill>
                  <a:schemeClr val="lt1"/>
                </a:solidFill>
                <a:latin typeface="Roboto"/>
                <a:ea typeface="Roboto"/>
                <a:cs typeface="Roboto"/>
                <a:sym typeface="Roboto"/>
              </a:rPr>
              <a:t>Age                     </a:t>
            </a:r>
            <a:endParaRPr sz="1200">
              <a:solidFill>
                <a:schemeClr val="lt1"/>
              </a:solidFill>
              <a:latin typeface="Roboto"/>
              <a:ea typeface="Roboto"/>
              <a:cs typeface="Roboto"/>
              <a:sym typeface="Roboto"/>
            </a:endParaRPr>
          </a:p>
          <a:p>
            <a:pPr indent="0" lvl="0" marL="0" rtl="0" algn="ctr">
              <a:lnSpc>
                <a:spcPct val="95000"/>
              </a:lnSpc>
              <a:spcBef>
                <a:spcPts val="1200"/>
              </a:spcBef>
              <a:spcAft>
                <a:spcPts val="0"/>
              </a:spcAft>
              <a:buClr>
                <a:schemeClr val="dk1"/>
              </a:buClr>
              <a:buSzPts val="275"/>
              <a:buFont typeface="Arial"/>
              <a:buNone/>
            </a:pPr>
            <a:r>
              <a:rPr lang="en" sz="1200">
                <a:solidFill>
                  <a:schemeClr val="lt1"/>
                </a:solidFill>
                <a:highlight>
                  <a:srgbClr val="BF9000"/>
                </a:highlight>
                <a:latin typeface="Roboto"/>
                <a:ea typeface="Roboto"/>
                <a:cs typeface="Roboto"/>
                <a:sym typeface="Roboto"/>
              </a:rPr>
              <a:t>Education</a:t>
            </a:r>
            <a:endParaRPr sz="1200">
              <a:solidFill>
                <a:schemeClr val="lt1"/>
              </a:solidFill>
              <a:highlight>
                <a:srgbClr val="BF9000"/>
              </a:highlight>
              <a:latin typeface="Roboto"/>
              <a:ea typeface="Roboto"/>
              <a:cs typeface="Roboto"/>
              <a:sym typeface="Roboto"/>
            </a:endParaRPr>
          </a:p>
          <a:p>
            <a:pPr indent="0" lvl="0" marL="0" rtl="0" algn="ctr">
              <a:lnSpc>
                <a:spcPct val="95000"/>
              </a:lnSpc>
              <a:spcBef>
                <a:spcPts val="1200"/>
              </a:spcBef>
              <a:spcAft>
                <a:spcPts val="0"/>
              </a:spcAft>
              <a:buClr>
                <a:schemeClr val="dk1"/>
              </a:buClr>
              <a:buSzPts val="275"/>
              <a:buFont typeface="Arial"/>
              <a:buNone/>
            </a:pPr>
            <a:r>
              <a:rPr lang="en" sz="1200">
                <a:solidFill>
                  <a:schemeClr val="lt1"/>
                </a:solidFill>
                <a:highlight>
                  <a:srgbClr val="BF9000"/>
                </a:highlight>
                <a:latin typeface="Roboto"/>
                <a:ea typeface="Roboto"/>
                <a:cs typeface="Roboto"/>
                <a:sym typeface="Roboto"/>
              </a:rPr>
              <a:t>Cigarette Smoking</a:t>
            </a:r>
            <a:r>
              <a:rPr lang="en" sz="1200">
                <a:solidFill>
                  <a:schemeClr val="lt1"/>
                </a:solidFill>
                <a:latin typeface="Roboto"/>
                <a:ea typeface="Roboto"/>
                <a:cs typeface="Roboto"/>
                <a:sym typeface="Roboto"/>
              </a:rPr>
              <a:t>   </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0" rtl="0" algn="ctr">
              <a:lnSpc>
                <a:spcPct val="95000"/>
              </a:lnSpc>
              <a:spcBef>
                <a:spcPts val="1200"/>
              </a:spcBef>
              <a:spcAft>
                <a:spcPts val="1200"/>
              </a:spcAft>
              <a:buClr>
                <a:schemeClr val="dk1"/>
              </a:buClr>
              <a:buSzPts val="275"/>
              <a:buFont typeface="Arial"/>
              <a:buNone/>
            </a:pPr>
            <a:r>
              <a:t/>
            </a:r>
            <a:endParaRPr sz="12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400"/>
              <a:t>Data Cleanup &amp; Exploration</a:t>
            </a:r>
            <a:endParaRPr/>
          </a:p>
        </p:txBody>
      </p:sp>
      <p:sp>
        <p:nvSpPr>
          <p:cNvPr id="114" name="Google Shape;114;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 went through each of the column in the CSV that we obtained, and made sure the values in each column were within the expected values. For this, we  referred back to the CDC Code Guideline book (BRFSS Codebook, </a:t>
            </a:r>
            <a:r>
              <a:rPr lang="en">
                <a:solidFill>
                  <a:schemeClr val="dk1"/>
                </a:solidFill>
              </a:rPr>
              <a:t>2015</a:t>
            </a:r>
            <a:r>
              <a:rPr lang="en">
                <a:solidFill>
                  <a:schemeClr val="dk1"/>
                </a:solidFill>
              </a:rPr>
              <a:t>).</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As the CSV was already modified on Kaggle, some of the headers and the values in the columns did not correspond to those of the Codebook. We explored further the author’s website and were able to find some notes</a:t>
            </a:r>
            <a:r>
              <a:rPr lang="en" sz="1300">
                <a:solidFill>
                  <a:schemeClr val="dk1"/>
                </a:solidFill>
                <a:uFill>
                  <a:noFill/>
                </a:uFill>
                <a:hlinkClick r:id="rId3">
                  <a:extLst>
                    <a:ext uri="{A12FA001-AC4F-418D-AE19-62706E023703}">
                      <ahyp:hlinkClr val="tx"/>
                    </a:ext>
                  </a:extLst>
                </a:hlinkClick>
              </a:rPr>
              <a:t> </a:t>
            </a:r>
            <a:r>
              <a:rPr lang="en">
                <a:solidFill>
                  <a:schemeClr val="dk1"/>
                </a:solidFill>
              </a:rPr>
              <a:t>about these changes. </a:t>
            </a:r>
            <a:endParaRPr>
              <a:solidFill>
                <a:schemeClr val="dk1"/>
              </a:solidFill>
            </a:endParaRPr>
          </a:p>
          <a:p>
            <a:pPr indent="0" lvl="0" marL="0" rtl="0" algn="l">
              <a:spcBef>
                <a:spcPts val="1200"/>
              </a:spcBef>
              <a:spcAft>
                <a:spcPts val="1200"/>
              </a:spcAft>
              <a:buNone/>
            </a:pPr>
            <a:r>
              <a:t/>
            </a:r>
            <a:endParaRPr/>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Roboto"/>
                <a:ea typeface="Roboto"/>
                <a:cs typeface="Roboto"/>
                <a:sym typeface="Roboto"/>
              </a:rPr>
              <a:t>‹#›</a:t>
            </a:fld>
            <a:endParaRPr>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263475" y="222797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Prevalence of HD/HA in Sampled American Population - BRFSS 2015 Survey</a:t>
            </a:r>
            <a:endParaRPr/>
          </a:p>
        </p:txBody>
      </p:sp>
      <p:sp>
        <p:nvSpPr>
          <p:cNvPr id="121" name="Google Shape;121;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2" name="Google Shape;12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Roboto"/>
                <a:ea typeface="Roboto"/>
                <a:cs typeface="Roboto"/>
                <a:sym typeface="Roboto"/>
              </a:rPr>
              <a:t>‹#›</a:t>
            </a:fld>
            <a:endParaRPr>
              <a:solidFill>
                <a:schemeClr val="dk2"/>
              </a:solidFill>
              <a:latin typeface="Roboto"/>
              <a:ea typeface="Roboto"/>
              <a:cs typeface="Roboto"/>
              <a:sym typeface="Roboto"/>
            </a:endParaRPr>
          </a:p>
        </p:txBody>
      </p:sp>
      <p:pic>
        <p:nvPicPr>
          <p:cNvPr id="123" name="Google Shape;123;p20"/>
          <p:cNvPicPr preferRelativeResize="0"/>
          <p:nvPr/>
        </p:nvPicPr>
        <p:blipFill rotWithShape="1">
          <a:blip r:embed="rId3">
            <a:alphaModFix/>
          </a:blip>
          <a:srcRect b="8958" l="17000" r="17815" t="10694"/>
          <a:stretch/>
        </p:blipFill>
        <p:spPr>
          <a:xfrm>
            <a:off x="4350500" y="873950"/>
            <a:ext cx="4734126" cy="3789276"/>
          </a:xfrm>
          <a:prstGeom prst="rect">
            <a:avLst/>
          </a:prstGeom>
          <a:noFill/>
          <a:ln>
            <a:noFill/>
          </a:ln>
        </p:spPr>
      </p:pic>
      <p:sp>
        <p:nvSpPr>
          <p:cNvPr id="124" name="Google Shape;124;p20"/>
          <p:cNvSpPr txBox="1"/>
          <p:nvPr/>
        </p:nvSpPr>
        <p:spPr>
          <a:xfrm>
            <a:off x="154200" y="256500"/>
            <a:ext cx="3869400" cy="183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solidFill>
                  <a:schemeClr val="lt1"/>
                </a:solidFill>
                <a:latin typeface="Merriweather"/>
                <a:ea typeface="Merriweather"/>
                <a:cs typeface="Merriweather"/>
                <a:sym typeface="Merriweather"/>
              </a:rPr>
              <a:t>Data Analysis and Discussion: Health metrics</a:t>
            </a:r>
            <a:endParaRPr sz="15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Cigarette Smoking, High Cholesterol &amp; HD/HA</a:t>
            </a:r>
            <a:endParaRPr/>
          </a:p>
        </p:txBody>
      </p:sp>
      <p:sp>
        <p:nvSpPr>
          <p:cNvPr id="130" name="Google Shape;130;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1" name="Google Shape;13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Roboto"/>
                <a:ea typeface="Roboto"/>
                <a:cs typeface="Roboto"/>
                <a:sym typeface="Roboto"/>
              </a:rPr>
              <a:t>‹#›</a:t>
            </a:fld>
            <a:endParaRPr>
              <a:solidFill>
                <a:schemeClr val="dk2"/>
              </a:solidFill>
              <a:latin typeface="Roboto"/>
              <a:ea typeface="Roboto"/>
              <a:cs typeface="Roboto"/>
              <a:sym typeface="Roboto"/>
            </a:endParaRPr>
          </a:p>
        </p:txBody>
      </p:sp>
      <p:pic>
        <p:nvPicPr>
          <p:cNvPr id="132" name="Google Shape;132;p21"/>
          <p:cNvPicPr preferRelativeResize="0"/>
          <p:nvPr/>
        </p:nvPicPr>
        <p:blipFill>
          <a:blip r:embed="rId3">
            <a:alphaModFix/>
          </a:blip>
          <a:stretch>
            <a:fillRect/>
          </a:stretch>
        </p:blipFill>
        <p:spPr>
          <a:xfrm>
            <a:off x="3725600" y="915450"/>
            <a:ext cx="6054275" cy="4036175"/>
          </a:xfrm>
          <a:prstGeom prst="rect">
            <a:avLst/>
          </a:prstGeom>
          <a:noFill/>
          <a:ln>
            <a:noFill/>
          </a:ln>
        </p:spPr>
      </p:pic>
      <p:sp>
        <p:nvSpPr>
          <p:cNvPr id="133" name="Google Shape;133;p21"/>
          <p:cNvSpPr txBox="1"/>
          <p:nvPr/>
        </p:nvSpPr>
        <p:spPr>
          <a:xfrm>
            <a:off x="419600" y="2054125"/>
            <a:ext cx="3124800" cy="187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lt1"/>
                </a:solidFill>
                <a:latin typeface="Roboto"/>
                <a:ea typeface="Roboto"/>
                <a:cs typeface="Roboto"/>
                <a:sym typeface="Roboto"/>
              </a:rPr>
              <a:t>How common are overlaps among sampled population with HD/HA, smoking, high Cholesterol?</a:t>
            </a:r>
            <a:endParaRPr b="1" sz="1100">
              <a:solidFill>
                <a:schemeClr val="lt1"/>
              </a:solidFill>
              <a:latin typeface="Roboto"/>
              <a:ea typeface="Roboto"/>
              <a:cs typeface="Roboto"/>
              <a:sym typeface="Roboto"/>
            </a:endParaRPr>
          </a:p>
          <a:p>
            <a:pPr indent="0" lvl="0" marL="0" rtl="0" algn="l">
              <a:lnSpc>
                <a:spcPct val="115000"/>
              </a:lnSpc>
              <a:spcBef>
                <a:spcPts val="1200"/>
              </a:spcBef>
              <a:spcAft>
                <a:spcPts val="0"/>
              </a:spcAft>
              <a:buNone/>
            </a:pPr>
            <a:r>
              <a:rPr lang="en" sz="1100">
                <a:solidFill>
                  <a:schemeClr val="lt1"/>
                </a:solidFill>
                <a:latin typeface="Roboto"/>
                <a:ea typeface="Roboto"/>
                <a:cs typeface="Roboto"/>
                <a:sym typeface="Roboto"/>
              </a:rPr>
              <a:t>We are interested in seeing whether individuals who have HD/HA are more likely to have two risk factors</a:t>
            </a:r>
            <a:endParaRPr sz="1100">
              <a:solidFill>
                <a:schemeClr val="lt1"/>
              </a:solidFill>
              <a:latin typeface="Roboto"/>
              <a:ea typeface="Roboto"/>
              <a:cs typeface="Roboto"/>
              <a:sym typeface="Roboto"/>
            </a:endParaRPr>
          </a:p>
          <a:p>
            <a:pPr indent="0" lvl="0" marL="0" rtl="0" algn="l">
              <a:lnSpc>
                <a:spcPct val="115000"/>
              </a:lnSpc>
              <a:spcBef>
                <a:spcPts val="1200"/>
              </a:spcBef>
              <a:spcAft>
                <a:spcPts val="1200"/>
              </a:spcAft>
              <a:buNone/>
            </a:pPr>
            <a:r>
              <a:t/>
            </a:r>
            <a:endParaRPr>
              <a:solidFill>
                <a:schemeClr val="lt1"/>
              </a:solidFill>
              <a:latin typeface="Roboto"/>
              <a:ea typeface="Roboto"/>
              <a:cs typeface="Roboto"/>
              <a:sym typeface="Roboto"/>
            </a:endParaRPr>
          </a:p>
        </p:txBody>
      </p:sp>
      <p:sp>
        <p:nvSpPr>
          <p:cNvPr id="134" name="Google Shape;134;p21"/>
          <p:cNvSpPr txBox="1"/>
          <p:nvPr/>
        </p:nvSpPr>
        <p:spPr>
          <a:xfrm>
            <a:off x="1102525" y="3757400"/>
            <a:ext cx="3180300" cy="13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en" sz="1100">
                <a:solidFill>
                  <a:schemeClr val="lt1"/>
                </a:solidFill>
                <a:latin typeface="Roboto"/>
                <a:ea typeface="Roboto"/>
                <a:cs typeface="Roboto"/>
                <a:sym typeface="Roboto"/>
              </a:rPr>
              <a:t>Overlaps can be seen among the three, with -  </a:t>
            </a:r>
            <a:r>
              <a:rPr lang="en" sz="1100">
                <a:solidFill>
                  <a:schemeClr val="lt1"/>
                </a:solidFill>
                <a:latin typeface="Roboto"/>
                <a:ea typeface="Roboto"/>
                <a:cs typeface="Roboto"/>
                <a:sym typeface="Roboto"/>
              </a:rPr>
              <a:t>Most people with HD/HA (44%) have 2 risk factors (smoking cigarettes &amp; High Cholesterol), while 17% are smokers without high cholesterol, and 26% are people with high cholesterol who are not smokers </a:t>
            </a:r>
            <a:endParaRPr sz="11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