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57" r:id="rId4"/>
    <p:sldId id="258" r:id="rId5"/>
    <p:sldId id="263" r:id="rId6"/>
    <p:sldId id="260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059" autoAdjust="0"/>
  </p:normalViewPr>
  <p:slideViewPr>
    <p:cSldViewPr snapToGrid="0" showGuides="1">
      <p:cViewPr varScale="1">
        <p:scale>
          <a:sx n="101" d="100"/>
          <a:sy n="101" d="100"/>
        </p:scale>
        <p:origin x="93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C265-8655-461D-AF4A-4D5AA8110101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2378C-53B7-4CF1-A781-CD3A5F7E9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9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(1), (2)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들어있으면 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하이픈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(-)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범위를 나타낸다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[0-9]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0~9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의미한다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대괄호 안에 한 글자만을 의미한다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+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 *를 써준다면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출력된다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66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30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356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475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284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0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비밀번호 처음이 대문자이어야 한다는 조건일 경우 </a:t>
            </a:r>
            <a:r>
              <a:rPr kumimoji="1" lang="en-US" altLang="ko-KR" dirty="0"/>
              <a:t>match</a:t>
            </a:r>
            <a:r>
              <a:rPr kumimoji="1" lang="ko-KR" altLang="en-US" dirty="0"/>
              <a:t>를 사용</a:t>
            </a: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511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비밀번호 처음이 대문자이어야 한다는 조건일 경우 </a:t>
            </a:r>
            <a:r>
              <a:rPr kumimoji="1" lang="en-US" altLang="ko-KR" dirty="0"/>
              <a:t>match</a:t>
            </a:r>
            <a:r>
              <a:rPr kumimoji="1" lang="ko-KR" altLang="en-US" dirty="0"/>
              <a:t>를 사용</a:t>
            </a: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비밀번호 처음이 대문자이어야 한다는 조건일 경우 </a:t>
            </a:r>
            <a:r>
              <a:rPr kumimoji="1" lang="en-US" altLang="ko-KR" dirty="0"/>
              <a:t>match</a:t>
            </a:r>
            <a:r>
              <a:rPr kumimoji="1" lang="ko-KR" altLang="en-US" dirty="0"/>
              <a:t>를 사용</a:t>
            </a: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823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비밀번호 처음이 대문자이어야 한다는 조건일 경우 </a:t>
            </a:r>
            <a:r>
              <a:rPr kumimoji="1" lang="en-US" altLang="ko-KR" dirty="0"/>
              <a:t>match</a:t>
            </a:r>
            <a:r>
              <a:rPr kumimoji="1" lang="ko-KR" altLang="en-US" dirty="0"/>
              <a:t>를 사용</a:t>
            </a: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5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36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dot(.) 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 문자 하나를 의미한다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글자만 매칭 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(1), (2), (3), (4)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문자에는 특수문자와 숫자도 포함됨을 알아야 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23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0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38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37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1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8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24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4CA303F-2100-4A1A-A816-939BB11BB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2708501D-9C14-497F-B051-ABF129DFD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ACFF678-8007-47E4-838C-B8A91C16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8DE1193-488B-4B26-BAD8-02A60565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A52097B-C59A-4F51-B631-A83B07E6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36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44D758-3231-4D75-9317-1F34132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26EA767E-D148-4839-B30D-FE34D710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7F90CB9-A4A9-4FD2-8E36-D899FFDF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56E4A61-8A1F-443A-93AC-2CFCCFB1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E7ADC86-C9A9-4B21-A384-A982421B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90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D56F10F3-F965-4C59-B42B-8C3A0219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C5F852FA-1D14-4921-BED7-986538760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A44C9A4-D42A-457C-967B-2536CA25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8510B94-9EA1-4737-BC87-08F160A6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B6A9035-C42C-4A93-B7B6-5F8E4E58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47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7647DBD-D064-4A0E-8582-4E5B38B9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2B2B439-F140-4CD4-98EE-4916777F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E4248FE-ADFE-4CAC-9C07-B6C77A3A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183BD49-912D-4E1A-980B-F67D37E3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E7A9378-B419-47AE-A011-39D2F964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6675D5B-A572-4432-9ED0-1DA151EC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9A46EBDB-09AC-4D5F-A6F0-7962FAB0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6DACAE6-B18D-44B1-8BD8-B06A18DA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44524C5-C00F-44D9-88B2-AA69F2EC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68ED744-FF9B-45C1-A0A6-B36D3A50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6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3DC7A0A-4C46-4137-91E8-7E5D6A90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85F96D9-9700-452A-8BD6-EF08409FA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C6970904-8364-4FB1-8CF5-9CEC67DCB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6AC9F4DA-1161-44E7-B961-7E4FFC26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2E74EE65-3D2E-4E96-9E29-DB25AC6D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26938D2-9F2A-4BF9-B01C-6B93474A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312F672-C578-48CB-80BD-C1CA5DAA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E0EA010-E0AC-4A97-A4B2-E8D1A10A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1E436137-EEC9-4952-A8B1-89D61FB1D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8E50DB7C-3996-4BF8-87B9-71C1497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C5860745-6CB7-4E60-AEB8-B2CC0CD2E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B0D652F3-17F2-4B4C-BEEF-4304581D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E3A9627D-F2AB-4373-AF99-1623E300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28C87242-EDEC-4D39-AAC7-6AA654B1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83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51C7CBC-85D4-45A0-90CD-84F0D35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3AC93FB2-DF14-49AC-B0C8-87DB47E2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7DB5877D-CEC5-423C-B3DF-B6213CEF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CD825E49-ED60-4424-8F3B-FABC1286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6FB8D9E9-9FC9-4C10-90F0-44120239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439A377A-BFD4-48D9-9823-A56E1ACF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8D0F4DE7-BCC0-45B5-A07E-B48F55E1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28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808D6BB-4EE2-468F-8480-8A2EF2FD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49E778B-6A38-4C37-AE6A-0BCF2E16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7CB50FCC-F30C-44D4-AB6D-7EFEF921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4F5C59E4-EE98-44F3-9743-652F717C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183351C-C29B-48A0-A74C-D38A20AB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F4BE666D-8E58-4AE2-9051-B8FB0CC6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9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BBE0640-9702-4D54-90DA-71488C67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6211CC9C-05AA-46E9-B9B6-1029F7E6A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F21EFFAA-960C-4F38-8B5F-2E75386D0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4FA1D04B-DC0C-4EE4-91ED-849CA00E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23EA652E-7019-4020-895E-EBB07165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4475ABB-3C73-4DC8-AFBB-CE212A70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07C3A321-5383-44AA-A0EF-9F29195E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DE64037B-505F-4CD4-9284-8A159884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E909224-39D8-48A8-AFAD-F7858E7B6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4C6BD88-39DA-46F8-856E-27497E9F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37E8D41-E801-4518-8E64-6A48909C5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8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395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/>
              <a:t>정규 </a:t>
            </a:r>
            <a:r>
              <a:rPr lang="ko-KR" altLang="en-US" sz="2800" b="1" i="1" u="sng"/>
              <a:t>표현식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E5BB5EFB-C687-4D29-A1E2-AB8F94BEE009}"/>
              </a:ext>
            </a:extLst>
          </p:cNvPr>
          <p:cNvSpPr txBox="1"/>
          <p:nvPr/>
        </p:nvSpPr>
        <p:spPr>
          <a:xfrm>
            <a:off x="343949" y="973123"/>
            <a:ext cx="6486071" cy="1715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텍스트에 포함된 특정 문자열을 검색하는 것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ex) </a:t>
            </a:r>
            <a:r>
              <a:rPr lang="ko-KR" altLang="en-US" dirty="0"/>
              <a:t>주민번호 뒷자리를 </a:t>
            </a:r>
            <a:r>
              <a:rPr lang="en-US" altLang="ko-KR" dirty="0"/>
              <a:t>‘*’ </a:t>
            </a:r>
            <a:r>
              <a:rPr lang="ko-KR" altLang="en-US" dirty="0"/>
              <a:t>문자로 변경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- </a:t>
            </a:r>
            <a:r>
              <a:rPr lang="ko-KR" altLang="en-US" dirty="0"/>
              <a:t>문자가 주민번호 형식</a:t>
            </a:r>
            <a:r>
              <a:rPr lang="en-US" altLang="ko-KR" dirty="0"/>
              <a:t>(123456-1234567) </a:t>
            </a:r>
            <a:r>
              <a:rPr lang="ko-KR" altLang="en-US" dirty="0"/>
              <a:t>인지 검사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- ‘-(</a:t>
            </a:r>
            <a:r>
              <a:rPr lang="ko-KR" altLang="en-US" dirty="0"/>
              <a:t>하이픈</a:t>
            </a:r>
            <a:r>
              <a:rPr lang="en-US" altLang="ko-KR" dirty="0"/>
              <a:t>)’ </a:t>
            </a:r>
            <a:r>
              <a:rPr lang="ko-KR" altLang="en-US" dirty="0"/>
              <a:t>뒷자리를 </a:t>
            </a:r>
            <a:r>
              <a:rPr lang="en-US" altLang="ko-KR" dirty="0"/>
              <a:t>‘*’</a:t>
            </a:r>
            <a:r>
              <a:rPr lang="ko-KR" altLang="en-US" dirty="0"/>
              <a:t>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1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i="1" u="sng" dirty="0"/>
              <a:t>*, +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E5BB5EFB-C687-4D29-A1E2-AB8F94BEE009}"/>
              </a:ext>
            </a:extLst>
          </p:cNvPr>
          <p:cNvSpPr txBox="1"/>
          <p:nvPr/>
        </p:nvSpPr>
        <p:spPr>
          <a:xfrm>
            <a:off x="352338" y="671119"/>
            <a:ext cx="4416594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* 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바로 앞 문자가 </a:t>
            </a:r>
            <a:r>
              <a:rPr lang="en-US" altLang="ko-KR" dirty="0"/>
              <a:t>0</a:t>
            </a:r>
            <a:r>
              <a:rPr lang="ko-KR" altLang="en-US" dirty="0"/>
              <a:t>번 이상 반복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+ 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바로 앞 문자가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 이상 반복</a:t>
            </a:r>
            <a:endParaRPr lang="en-US" altLang="ko-KR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xmlns="" id="{F0A88361-F1CC-4391-B191-D9F05AD9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33085"/>
              </p:ext>
            </p:extLst>
          </p:nvPr>
        </p:nvGraphicFramePr>
        <p:xfrm>
          <a:off x="828675" y="2224096"/>
          <a:ext cx="10534650" cy="3477354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xmlns="" val="3221360198"/>
                    </a:ext>
                  </a:extLst>
                </a:gridCol>
                <a:gridCol w="5781675">
                  <a:extLst>
                    <a:ext uri="{9D8B030D-6E8A-4147-A177-3AD203B41FA5}">
                      <a16:colId xmlns:a16="http://schemas.microsoft.com/office/drawing/2014/main" xmlns="" val="561021870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xmlns="" val="3763522688"/>
                    </a:ext>
                  </a:extLst>
                </a:gridCol>
              </a:tblGrid>
              <a:tr h="4115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형식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매칭 예시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8649940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effectLst/>
                        </a:rPr>
                        <a:t>ca+t</a:t>
                      </a:r>
                      <a:endParaRPr lang="en-US" sz="2800" dirty="0">
                        <a:effectLst/>
                      </a:endParaRP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a</a:t>
                      </a:r>
                      <a:r>
                        <a:rPr lang="ko-KR" altLang="en-US" sz="1600" dirty="0">
                          <a:effectLst/>
                        </a:rPr>
                        <a:t>가 </a:t>
                      </a:r>
                      <a:r>
                        <a:rPr lang="en-US" altLang="ko-KR" sz="1600" dirty="0">
                          <a:effectLst/>
                        </a:rPr>
                        <a:t>1</a:t>
                      </a:r>
                      <a:r>
                        <a:rPr lang="ko-KR" altLang="en-US" sz="1600" dirty="0">
                          <a:effectLst/>
                        </a:rPr>
                        <a:t>번 이상 반복되야 함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cat, </a:t>
                      </a:r>
                      <a:r>
                        <a:rPr lang="en-US" sz="1600" dirty="0" err="1">
                          <a:effectLst/>
                        </a:rPr>
                        <a:t>caaaat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caaaaaaaat</a:t>
                      </a:r>
                      <a:endParaRPr lang="en-US" sz="1600" dirty="0">
                        <a:effectLst/>
                      </a:endParaRP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8059384"/>
                  </a:ext>
                </a:extLst>
              </a:tr>
              <a:tr h="6926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effectLst/>
                        </a:rPr>
                        <a:t>car+ot</a:t>
                      </a:r>
                      <a:endParaRPr lang="en-US" sz="2800" dirty="0">
                        <a:effectLst/>
                      </a:endParaRP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r</a:t>
                      </a:r>
                      <a:r>
                        <a:rPr lang="ko-KR" altLang="en-US" sz="1600" dirty="0">
                          <a:effectLst/>
                        </a:rPr>
                        <a:t>이 </a:t>
                      </a:r>
                      <a:r>
                        <a:rPr lang="en-US" altLang="ko-KR" sz="1600" dirty="0">
                          <a:effectLst/>
                        </a:rPr>
                        <a:t>1</a:t>
                      </a:r>
                      <a:r>
                        <a:rPr lang="ko-KR" altLang="en-US" sz="1600" dirty="0">
                          <a:effectLst/>
                        </a:rPr>
                        <a:t>번 이상 반복되어야 함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carrot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625962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like.+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선행문자가 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r>
                        <a:rPr lang="ko-KR" altLang="en-US" sz="1600" dirty="0">
                          <a:effectLst/>
                        </a:rPr>
                        <a:t>이므로 </a:t>
                      </a:r>
                      <a:r>
                        <a:rPr lang="en-US" altLang="ko-KR" sz="1600" dirty="0">
                          <a:effectLst/>
                        </a:rPr>
                        <a:t>like</a:t>
                      </a:r>
                      <a:r>
                        <a:rPr lang="ko-KR" altLang="en-US" sz="1600" dirty="0">
                          <a:effectLst/>
                        </a:rPr>
                        <a:t>에 하나 이상 문자열이 추가되어야 함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liekly</a:t>
                      </a:r>
                      <a:r>
                        <a:rPr lang="en-US" sz="1600" dirty="0">
                          <a:effectLst/>
                        </a:rPr>
                        <a:t>, liker (</a:t>
                      </a:r>
                      <a:r>
                        <a:rPr lang="ko-KR" altLang="en-US" sz="1600" dirty="0">
                          <a:effectLst/>
                        </a:rPr>
                        <a:t>단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like</a:t>
                      </a:r>
                      <a:r>
                        <a:rPr lang="ko-KR" altLang="en-US" sz="1600" dirty="0">
                          <a:effectLst/>
                        </a:rPr>
                        <a:t>는 안된다</a:t>
                      </a:r>
                      <a:r>
                        <a:rPr lang="en-US" altLang="ko-KR" sz="1600" dirty="0">
                          <a:effectLst/>
                        </a:rPr>
                        <a:t>.)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2109362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[A-Z]+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대문자로만 이루어진 문자열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ABC, DEF, ZAX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807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i="1" u="sng" dirty="0"/>
              <a:t>*, +</a:t>
            </a:r>
            <a:endParaRPr kumimoji="1" lang="ja-JP" altLang="en-US" sz="2800" b="1" i="1" u="sng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89DA8E62-1C5E-435C-A111-736696AE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652462"/>
            <a:ext cx="7686675" cy="21812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34A9A2BA-0B48-4506-8435-378D6EB7E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3762375"/>
            <a:ext cx="11191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 dirty="0"/>
              <a:t>반복 </a:t>
            </a:r>
            <a:r>
              <a:rPr kumimoji="1" lang="en-US" altLang="ko-KR" sz="2800" b="1" i="1" u="sng" dirty="0"/>
              <a:t>{ }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30F08292-E7B2-4352-9748-719E8D6C90F2}"/>
              </a:ext>
            </a:extLst>
          </p:cNvPr>
          <p:cNvSpPr txBox="1"/>
          <p:nvPr/>
        </p:nvSpPr>
        <p:spPr>
          <a:xfrm>
            <a:off x="352338" y="671119"/>
            <a:ext cx="3044423" cy="46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앞 문자의 반복 횟수 지정</a:t>
            </a:r>
            <a:endParaRPr lang="en-US" altLang="ko-KR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xmlns="" id="{2DFF6F2A-7EAC-420D-9C03-D28158204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62012"/>
              </p:ext>
            </p:extLst>
          </p:nvPr>
        </p:nvGraphicFramePr>
        <p:xfrm>
          <a:off x="819151" y="1284722"/>
          <a:ext cx="10963275" cy="4462423"/>
        </p:xfrm>
        <a:graphic>
          <a:graphicData uri="http://schemas.openxmlformats.org/drawingml/2006/table">
            <a:tbl>
              <a:tblPr/>
              <a:tblGrid>
                <a:gridCol w="3060662">
                  <a:extLst>
                    <a:ext uri="{9D8B030D-6E8A-4147-A177-3AD203B41FA5}">
                      <a16:colId xmlns:a16="http://schemas.microsoft.com/office/drawing/2014/main" xmlns="" val="2841984404"/>
                    </a:ext>
                  </a:extLst>
                </a:gridCol>
                <a:gridCol w="4248188">
                  <a:extLst>
                    <a:ext uri="{9D8B030D-6E8A-4147-A177-3AD203B41FA5}">
                      <a16:colId xmlns:a16="http://schemas.microsoft.com/office/drawing/2014/main" xmlns="" val="2264015528"/>
                    </a:ext>
                  </a:extLst>
                </a:gridCol>
                <a:gridCol w="3654425">
                  <a:extLst>
                    <a:ext uri="{9D8B030D-6E8A-4147-A177-3AD203B41FA5}">
                      <a16:colId xmlns:a16="http://schemas.microsoft.com/office/drawing/2014/main" xmlns="" val="1867242599"/>
                    </a:ext>
                  </a:extLst>
                </a:gridCol>
              </a:tblGrid>
              <a:tr h="48066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표현식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ct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 cat </a:t>
                      </a:r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catt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caat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caaat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caaaat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8939071"/>
                  </a:ext>
                </a:extLst>
              </a:tr>
              <a:tr h="8395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ca{2}t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a</a:t>
                      </a:r>
                      <a:r>
                        <a:rPr lang="ko-KR" altLang="en-US" dirty="0">
                          <a:effectLst/>
                        </a:rPr>
                        <a:t>가 </a:t>
                      </a:r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회 반복되어야 함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8657069"/>
                  </a:ext>
                </a:extLst>
              </a:tr>
              <a:tr h="8411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ca{2,5}t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a</a:t>
                      </a:r>
                      <a:r>
                        <a:rPr lang="ko-KR" altLang="en-US" dirty="0">
                          <a:effectLst/>
                        </a:rPr>
                        <a:t>가 </a:t>
                      </a:r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회 이상 </a:t>
                      </a:r>
                      <a:r>
                        <a:rPr lang="en-US" altLang="ko-KR" dirty="0">
                          <a:effectLst/>
                        </a:rPr>
                        <a:t>5</a:t>
                      </a:r>
                      <a:r>
                        <a:rPr lang="ko-KR" altLang="en-US" dirty="0">
                          <a:effectLst/>
                        </a:rPr>
                        <a:t>회 이하 반복되어야 함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caat, caaat, caaaat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9539314"/>
                  </a:ext>
                </a:extLst>
              </a:tr>
              <a:tr h="7449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ca{0, 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반복횟수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회 이상 </a:t>
                      </a:r>
                      <a:r>
                        <a:rPr lang="en-US" altLang="ko-KR">
                          <a:effectLst/>
                        </a:rPr>
                        <a:t>(*</a:t>
                      </a:r>
                      <a:r>
                        <a:rPr lang="ko-KR" altLang="en-US">
                          <a:effectLst/>
                        </a:rPr>
                        <a:t>와 동일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ct</a:t>
                      </a:r>
                      <a:r>
                        <a:rPr lang="en-US" dirty="0">
                          <a:effectLst/>
                        </a:rPr>
                        <a:t>, cat, </a:t>
                      </a:r>
                      <a:r>
                        <a:rPr lang="en-US" dirty="0" err="1">
                          <a:effectLst/>
                        </a:rPr>
                        <a:t>caat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caaat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caaaat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550298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cat{0, 1}t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반복횟수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회 </a:t>
                      </a:r>
                      <a:r>
                        <a:rPr lang="en-US" altLang="ko-KR">
                          <a:effectLst/>
                        </a:rPr>
                        <a:t>~ 1</a:t>
                      </a:r>
                      <a:r>
                        <a:rPr lang="ko-KR" altLang="en-US">
                          <a:effectLst/>
                        </a:rPr>
                        <a:t>회 이하 </a:t>
                      </a:r>
                      <a:r>
                        <a:rPr lang="en-US" altLang="ko-KR">
                          <a:effectLst/>
                        </a:rPr>
                        <a:t>(?</a:t>
                      </a:r>
                      <a:r>
                        <a:rPr lang="ko-KR" altLang="en-US">
                          <a:effectLst/>
                        </a:rPr>
                        <a:t>와 동일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cat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0320492"/>
                  </a:ext>
                </a:extLst>
              </a:tr>
              <a:tr h="746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cat{ , 3}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반복횟수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회 이상 </a:t>
                      </a:r>
                      <a:r>
                        <a:rPr lang="en-US" altLang="ko-KR">
                          <a:effectLst/>
                        </a:rPr>
                        <a:t>~ 3</a:t>
                      </a:r>
                      <a:r>
                        <a:rPr lang="ko-KR" altLang="en-US">
                          <a:effectLst/>
                        </a:rPr>
                        <a:t>회 이하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catt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496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7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 dirty="0"/>
              <a:t>반복 </a:t>
            </a:r>
            <a:r>
              <a:rPr kumimoji="1" lang="en-US" altLang="ko-KR" sz="2800" b="1" i="1" u="sng" dirty="0"/>
              <a:t>{ }</a:t>
            </a:r>
            <a:endParaRPr kumimoji="1" lang="ja-JP" altLang="en-US" sz="2800" b="1" i="1" u="sng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35D571C0-DF69-4432-85B2-AD06AEB8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814387"/>
            <a:ext cx="7648575" cy="30765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6CC57A06-4595-4DBE-B295-A41A8A25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4829175"/>
            <a:ext cx="84677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 dirty="0"/>
              <a:t>반복 </a:t>
            </a:r>
            <a:r>
              <a:rPr kumimoji="1" lang="en-US" altLang="ko-KR" sz="2800" b="1" i="1" u="sng" dirty="0"/>
              <a:t>?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30F08292-E7B2-4352-9748-719E8D6C90F2}"/>
              </a:ext>
            </a:extLst>
          </p:cNvPr>
          <p:cNvSpPr txBox="1"/>
          <p:nvPr/>
        </p:nvSpPr>
        <p:spPr>
          <a:xfrm>
            <a:off x="352338" y="671119"/>
            <a:ext cx="4554452" cy="46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선행하는 문자가 있어도 되고</a:t>
            </a:r>
            <a:r>
              <a:rPr lang="en-US" altLang="ko-KR" dirty="0"/>
              <a:t>, </a:t>
            </a:r>
            <a:r>
              <a:rPr lang="ko-KR" altLang="en-US" dirty="0"/>
              <a:t>없어도 됨</a:t>
            </a:r>
            <a:endParaRPr lang="en-US" altLang="ko-KR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xmlns="" id="{7A95879B-AE61-4F53-B654-CF886837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3835"/>
              </p:ext>
            </p:extLst>
          </p:nvPr>
        </p:nvGraphicFramePr>
        <p:xfrm>
          <a:off x="870584" y="1488599"/>
          <a:ext cx="10483215" cy="1226026"/>
        </p:xfrm>
        <a:graphic>
          <a:graphicData uri="http://schemas.openxmlformats.org/drawingml/2006/table">
            <a:tbl>
              <a:tblPr/>
              <a:tblGrid>
                <a:gridCol w="2539366">
                  <a:extLst>
                    <a:ext uri="{9D8B030D-6E8A-4147-A177-3AD203B41FA5}">
                      <a16:colId xmlns:a16="http://schemas.microsoft.com/office/drawing/2014/main" xmlns="" val="2997258604"/>
                    </a:ext>
                  </a:extLst>
                </a:gridCol>
                <a:gridCol w="4449444">
                  <a:extLst>
                    <a:ext uri="{9D8B030D-6E8A-4147-A177-3AD203B41FA5}">
                      <a16:colId xmlns:a16="http://schemas.microsoft.com/office/drawing/2014/main" xmlns="" val="4007495132"/>
                    </a:ext>
                  </a:extLst>
                </a:gridCol>
                <a:gridCol w="3494405">
                  <a:extLst>
                    <a:ext uri="{9D8B030D-6E8A-4147-A177-3AD203B41FA5}">
                      <a16:colId xmlns:a16="http://schemas.microsoft.com/office/drawing/2014/main" xmlns="" val="2873038732"/>
                    </a:ext>
                  </a:extLst>
                </a:gridCol>
              </a:tblGrid>
              <a:tr h="445828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표현식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예시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819293"/>
                  </a:ext>
                </a:extLst>
              </a:tr>
              <a:tr h="7801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ab?c</a:t>
                      </a:r>
                      <a:endParaRPr lang="en-US" sz="2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b</a:t>
                      </a:r>
                      <a:r>
                        <a:rPr lang="ko-KR" altLang="en-US">
                          <a:effectLst/>
                        </a:rPr>
                        <a:t>가 있어도 되고 없어도 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ac, ab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6945800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xmlns="" id="{103D5D42-BCAE-4895-9171-6CA34966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4" y="3505200"/>
            <a:ext cx="4848225" cy="1371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7BE9B485-6ED0-4CF9-91A2-9D684C50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4" y="5667375"/>
            <a:ext cx="41814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Greedy vs.</a:t>
            </a:r>
            <a:r>
              <a:rPr lang="ko-KR" altLang="en-US" sz="2800" b="1" i="1" u="sng" dirty="0"/>
              <a:t> </a:t>
            </a:r>
            <a:r>
              <a:rPr lang="en-US" altLang="ko-KR" sz="2800" b="1" i="1" u="sng" dirty="0"/>
              <a:t>Non-greedy 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30F08292-E7B2-4352-9748-719E8D6C90F2}"/>
              </a:ext>
            </a:extLst>
          </p:cNvPr>
          <p:cNvSpPr txBox="1"/>
          <p:nvPr/>
        </p:nvSpPr>
        <p:spPr>
          <a:xfrm>
            <a:off x="352338" y="671119"/>
            <a:ext cx="4889480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*, + 	</a:t>
            </a:r>
            <a:r>
              <a:rPr lang="en-US" altLang="ko-KR" dirty="0">
                <a:sym typeface="Wingdings" panose="05000000000000000000" pitchFamily="2" charset="2"/>
              </a:rPr>
              <a:t> Greedy Operator (</a:t>
            </a:r>
            <a:r>
              <a:rPr lang="ko-KR" altLang="en-US" dirty="0">
                <a:sym typeface="Wingdings" panose="05000000000000000000" pitchFamily="2" charset="2"/>
              </a:rPr>
              <a:t>최대 일치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? 	 Non-greedy Operator (</a:t>
            </a:r>
            <a:r>
              <a:rPr lang="ko-KR" altLang="en-US" dirty="0">
                <a:sym typeface="Wingdings" panose="05000000000000000000" pitchFamily="2" charset="2"/>
              </a:rPr>
              <a:t>최소 일치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6DAC4802-5097-463C-9235-90224364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62137"/>
            <a:ext cx="5800725" cy="13239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00EFD738-BB08-428D-83D8-3A3CD9B11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3671889"/>
            <a:ext cx="4419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30F08292-E7B2-4352-9748-719E8D6C90F2}"/>
              </a:ext>
            </a:extLst>
          </p:cNvPr>
          <p:cNvSpPr txBox="1"/>
          <p:nvPr/>
        </p:nvSpPr>
        <p:spPr>
          <a:xfrm>
            <a:off x="352338" y="671119"/>
            <a:ext cx="4889480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*, + 	</a:t>
            </a:r>
            <a:r>
              <a:rPr lang="en-US" altLang="ko-KR" dirty="0">
                <a:sym typeface="Wingdings" panose="05000000000000000000" pitchFamily="2" charset="2"/>
              </a:rPr>
              <a:t> Greedy Operator (</a:t>
            </a:r>
            <a:r>
              <a:rPr lang="ko-KR" altLang="en-US" dirty="0">
                <a:sym typeface="Wingdings" panose="05000000000000000000" pitchFamily="2" charset="2"/>
              </a:rPr>
              <a:t>최대 일치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? 	 Non-greedy Operator (</a:t>
            </a:r>
            <a:r>
              <a:rPr lang="ko-KR" altLang="en-US" dirty="0">
                <a:sym typeface="Wingdings" panose="05000000000000000000" pitchFamily="2" charset="2"/>
              </a:rPr>
              <a:t>최소 일치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AA5CDC0E-0E73-4B11-8A73-C67CB38A6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038223"/>
            <a:ext cx="6143625" cy="13144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D8FBF6BD-CAFC-4952-8DE0-0BA9C2F6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3838575"/>
            <a:ext cx="1590675" cy="2095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2AD0C0B8-F0B5-4152-BDD5-59A254D77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3" y="4999160"/>
            <a:ext cx="6843799" cy="154451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05765EA9-DB55-4E66-993F-A465433B88AF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Greedy vs.</a:t>
            </a:r>
            <a:r>
              <a:rPr lang="ko-KR" altLang="en-US" sz="2800" b="1" i="1" u="sng" dirty="0"/>
              <a:t> </a:t>
            </a:r>
            <a:r>
              <a:rPr lang="en-US" altLang="ko-KR" sz="2800" b="1" i="1" u="sng" dirty="0"/>
              <a:t>Non-greedy </a:t>
            </a:r>
            <a:endParaRPr kumimoji="1" lang="ja-JP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16983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OR |</a:t>
            </a:r>
            <a:endParaRPr kumimoji="1" lang="ja-JP" altLang="en-US" sz="2800" b="1" i="1" u="sng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A0991790-4046-4823-90C9-590D2884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8" y="952500"/>
            <a:ext cx="4314825" cy="10287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CF372398-4DC2-41AC-BF3C-50D6EE9B0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18" y="2272367"/>
            <a:ext cx="1314450" cy="2762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AFA9E2E9-577C-4B45-906C-D2AE9FB0000A}"/>
              </a:ext>
            </a:extLst>
          </p:cNvPr>
          <p:cNvSpPr txBox="1"/>
          <p:nvPr/>
        </p:nvSpPr>
        <p:spPr>
          <a:xfrm flipH="1">
            <a:off x="-1" y="342900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^ </a:t>
            </a:r>
            <a:endParaRPr kumimoji="1" lang="ja-JP" altLang="en-US" sz="2800" b="1" i="1" u="sng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CC332569-FAF4-4322-BB67-72B09E77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18" y="4152245"/>
            <a:ext cx="4848225" cy="12477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A1B67884-E6F8-4319-8028-758428E1C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18" y="5781675"/>
            <a:ext cx="22193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8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$</a:t>
            </a:r>
            <a:endParaRPr kumimoji="1" lang="ja-JP" altLang="en-US" sz="2800" b="1" i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AFA9E2E9-577C-4B45-906C-D2AE9FB0000A}"/>
              </a:ext>
            </a:extLst>
          </p:cNvPr>
          <p:cNvSpPr txBox="1"/>
          <p:nvPr/>
        </p:nvSpPr>
        <p:spPr>
          <a:xfrm flipH="1">
            <a:off x="-1" y="342900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( ) : </a:t>
            </a:r>
            <a:r>
              <a:rPr lang="ko-KR" altLang="en-US" sz="2800" b="1" i="1" u="sng" dirty="0" err="1"/>
              <a:t>그룹핑</a:t>
            </a:r>
            <a:r>
              <a:rPr lang="en-US" altLang="ja-JP" sz="2800" b="1" i="1" u="sng" dirty="0"/>
              <a:t> </a:t>
            </a:r>
            <a:endParaRPr kumimoji="1" lang="ja-JP" altLang="en-US" sz="2800" b="1" i="1" u="sng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D8ABFF80-64FD-49DD-94E1-F2F452F6A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8" y="523220"/>
            <a:ext cx="5848350" cy="15144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88545B41-0B1B-46E6-ACFA-243D071D1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18" y="2394882"/>
            <a:ext cx="2447925" cy="4857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5C3F7B84-7EFE-453F-898B-53553E590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18" y="4072593"/>
            <a:ext cx="4676775" cy="14954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0E26B511-ABCF-4168-B64A-04DF47966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18" y="5877580"/>
            <a:ext cx="161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8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match </a:t>
            </a:r>
            <a:r>
              <a:rPr lang="ko-KR" altLang="en-US" sz="2800" b="1" i="1" u="sng" dirty="0"/>
              <a:t>객체의 메소드</a:t>
            </a:r>
            <a:endParaRPr kumimoji="1" lang="ja-JP" altLang="en-US" sz="2800" b="1" i="1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xmlns="" id="{2F2F1056-E4B2-4650-9EEA-8025EDEC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38423"/>
              </p:ext>
            </p:extLst>
          </p:nvPr>
        </p:nvGraphicFramePr>
        <p:xfrm>
          <a:off x="737235" y="717074"/>
          <a:ext cx="9254490" cy="2902428"/>
        </p:xfrm>
        <a:graphic>
          <a:graphicData uri="http://schemas.openxmlformats.org/drawingml/2006/table">
            <a:tbl>
              <a:tblPr/>
              <a:tblGrid>
                <a:gridCol w="1539240">
                  <a:extLst>
                    <a:ext uri="{9D8B030D-6E8A-4147-A177-3AD203B41FA5}">
                      <a16:colId xmlns:a16="http://schemas.microsoft.com/office/drawing/2014/main" xmlns="" val="3342499329"/>
                    </a:ext>
                  </a:extLst>
                </a:gridCol>
                <a:gridCol w="7715250">
                  <a:extLst>
                    <a:ext uri="{9D8B030D-6E8A-4147-A177-3AD203B41FA5}">
                      <a16:colId xmlns:a16="http://schemas.microsoft.com/office/drawing/2014/main" xmlns="" val="3254556204"/>
                    </a:ext>
                  </a:extLst>
                </a:gridCol>
              </a:tblGrid>
              <a:tr h="483738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메서드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077544"/>
                  </a:ext>
                </a:extLst>
              </a:tr>
              <a:tr h="4837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match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문자열의 </a:t>
                      </a:r>
                      <a:r>
                        <a:rPr lang="ko-KR" altLang="en-US" u="sng" dirty="0">
                          <a:effectLst/>
                        </a:rPr>
                        <a:t>처음</a:t>
                      </a:r>
                      <a:r>
                        <a:rPr lang="ko-KR" altLang="en-US" dirty="0">
                          <a:effectLst/>
                        </a:rPr>
                        <a:t>부터 정규식과 매치되는지 조사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5807476"/>
                  </a:ext>
                </a:extLst>
              </a:tr>
              <a:tr h="4837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search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문자열 </a:t>
                      </a:r>
                      <a:r>
                        <a:rPr lang="ko-KR" altLang="en-US" u="sng" dirty="0">
                          <a:effectLst/>
                        </a:rPr>
                        <a:t>전체</a:t>
                      </a:r>
                      <a:r>
                        <a:rPr lang="ko-KR" altLang="en-US" dirty="0">
                          <a:effectLst/>
                        </a:rPr>
                        <a:t>를 검색하여 정규식과 매치되는지 조사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5157887"/>
                  </a:ext>
                </a:extLst>
              </a:tr>
              <a:tr h="4837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findall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정규식과 매치되는 모든 문자열</a:t>
                      </a:r>
                      <a:r>
                        <a:rPr lang="en-US" altLang="ko-KR" dirty="0">
                          <a:effectLst/>
                        </a:rPr>
                        <a:t>(substring)</a:t>
                      </a:r>
                      <a:r>
                        <a:rPr lang="ko-KR" altLang="en-US" dirty="0">
                          <a:effectLst/>
                        </a:rPr>
                        <a:t>을 리스트로 리턴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0630865"/>
                  </a:ext>
                </a:extLst>
              </a:tr>
              <a:tr h="4837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split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패턴으로 나누기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1043092"/>
                  </a:ext>
                </a:extLst>
              </a:tr>
              <a:tr h="4837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sub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패턴 대체하기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42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00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0" y="0"/>
            <a:ext cx="1623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i="1" u="sng"/>
              <a:t>re </a:t>
            </a:r>
            <a:r>
              <a:rPr kumimoji="1" lang="ko-KR" altLang="en-US" sz="2800" b="1" i="1" u="sng" dirty="0"/>
              <a:t>모듈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E5BB5EFB-C687-4D29-A1E2-AB8F94BEE009}"/>
              </a:ext>
            </a:extLst>
          </p:cNvPr>
          <p:cNvSpPr txBox="1"/>
          <p:nvPr/>
        </p:nvSpPr>
        <p:spPr>
          <a:xfrm>
            <a:off x="343949" y="973123"/>
            <a:ext cx="7305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파이썬에서</a:t>
            </a:r>
            <a:r>
              <a:rPr kumimoji="1" lang="ko-KR" altLang="en-US" dirty="0"/>
              <a:t> 정규 표현식 지원 </a:t>
            </a:r>
            <a:r>
              <a:rPr kumimoji="1" lang="en-US" altLang="ko-KR" dirty="0"/>
              <a:t>(cf. Java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Pattern </a:t>
            </a:r>
            <a:r>
              <a:rPr kumimoji="1" lang="ko-KR" altLang="en-US" dirty="0"/>
              <a:t>객체와 유사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사용법 </a:t>
            </a:r>
            <a:r>
              <a:rPr lang="en-US" altLang="ko-KR" dirty="0"/>
              <a:t>1) Compile </a:t>
            </a:r>
            <a:r>
              <a:rPr lang="en-US" altLang="ko-KR" dirty="0">
                <a:sym typeface="Wingdings" panose="05000000000000000000" pitchFamily="2" charset="2"/>
              </a:rPr>
              <a:t> Matching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사용법 </a:t>
            </a:r>
            <a:r>
              <a:rPr lang="en-US" altLang="ko-KR" dirty="0"/>
              <a:t>2) Compile </a:t>
            </a:r>
            <a:r>
              <a:rPr lang="en-US" altLang="ko-KR" dirty="0">
                <a:sym typeface="Wingdings" panose="05000000000000000000" pitchFamily="2" charset="2"/>
              </a:rPr>
              <a:t>+ Matching</a:t>
            </a:r>
            <a:endParaRPr lang="en-US" altLang="ko-KR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7B95A3C2-962B-49ED-A84C-18916185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62" y="1792358"/>
            <a:ext cx="7362825" cy="14763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4E581B21-B666-4CA9-8A5A-D6147A48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61" y="4302722"/>
            <a:ext cx="5901001" cy="76422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9F6DB696-E008-4DC3-B044-633FB34FDA6B}"/>
              </a:ext>
            </a:extLst>
          </p:cNvPr>
          <p:cNvSpPr txBox="1"/>
          <p:nvPr/>
        </p:nvSpPr>
        <p:spPr>
          <a:xfrm>
            <a:off x="343949" y="5333431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Compile</a:t>
            </a:r>
            <a:r>
              <a:rPr kumimoji="1" lang="ko-KR" altLang="en-US" dirty="0"/>
              <a:t>을 사용하면 패턴 객체</a:t>
            </a:r>
            <a:r>
              <a:rPr kumimoji="1" lang="en-US" altLang="ko-KR" dirty="0"/>
              <a:t>(p)</a:t>
            </a:r>
            <a:r>
              <a:rPr kumimoji="1" lang="ko-KR" altLang="en-US" dirty="0"/>
              <a:t>를 </a:t>
            </a:r>
            <a:r>
              <a:rPr kumimoji="1" lang="ko-KR" altLang="en-US" u="sng" dirty="0">
                <a:solidFill>
                  <a:srgbClr val="FF0000"/>
                </a:solidFill>
              </a:rPr>
              <a:t>재사용</a:t>
            </a:r>
            <a:r>
              <a:rPr kumimoji="1" lang="ko-KR" altLang="en-US" dirty="0"/>
              <a:t> 가능 </a:t>
            </a:r>
            <a:r>
              <a:rPr kumimoji="1" lang="en-US" altLang="ko-KR" dirty="0">
                <a:sym typeface="Wingdings" panose="05000000000000000000" pitchFamily="2" charset="2"/>
              </a:rPr>
              <a:t> </a:t>
            </a:r>
            <a:r>
              <a:rPr kumimoji="1" lang="ko-KR" altLang="en-US" dirty="0">
                <a:sym typeface="Wingdings" panose="05000000000000000000" pitchFamily="2" charset="2"/>
              </a:rPr>
              <a:t>시간 단축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1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match vs.</a:t>
            </a:r>
            <a:r>
              <a:rPr lang="ko-KR" altLang="en-US" sz="2800" b="1" i="1" u="sng" dirty="0"/>
              <a:t> </a:t>
            </a:r>
            <a:r>
              <a:rPr lang="en-US" altLang="ko-KR" sz="2800" b="1" i="1" u="sng" dirty="0"/>
              <a:t>search</a:t>
            </a:r>
            <a:endParaRPr kumimoji="1" lang="ja-JP" altLang="en-US" sz="2800" b="1" i="1" u="sng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C1629381-18CA-419C-8EB3-52933CC90BB9}"/>
              </a:ext>
            </a:extLst>
          </p:cNvPr>
          <p:cNvSpPr txBox="1"/>
          <p:nvPr/>
        </p:nvSpPr>
        <p:spPr>
          <a:xfrm>
            <a:off x="352338" y="671119"/>
            <a:ext cx="5386411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match – </a:t>
            </a:r>
            <a:r>
              <a:rPr lang="ko-KR" altLang="en-US" dirty="0"/>
              <a:t>처음이 일치하지 않으면 </a:t>
            </a:r>
            <a:r>
              <a:rPr lang="en-US" altLang="ko-KR" dirty="0"/>
              <a:t>None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search – </a:t>
            </a:r>
            <a:r>
              <a:rPr lang="ko-KR" altLang="en-US" dirty="0"/>
              <a:t>처음이 일치하지 않더라도 전체를 검색</a:t>
            </a:r>
            <a:endParaRPr lang="en-US" altLang="ko-KR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7E1EF313-EE4D-46CC-9143-50F2E090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38" y="2243137"/>
            <a:ext cx="5381625" cy="33332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3B795B18-0F4E-49F7-A5CC-3C71D3CE0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8" y="5895974"/>
            <a:ext cx="1607344" cy="2571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1E4EF69A-18C6-4E0F-AAAD-387C50FED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06" y="2243135"/>
            <a:ext cx="5615739" cy="33332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48EFCB03-C7AD-4BA6-90BD-A6DEDA40C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21" y="5895974"/>
            <a:ext cx="1739068" cy="43476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53FF42BA-770E-4DFF-913D-CBD5786EAD71}"/>
              </a:ext>
            </a:extLst>
          </p:cNvPr>
          <p:cNvSpPr txBox="1"/>
          <p:nvPr/>
        </p:nvSpPr>
        <p:spPr>
          <a:xfrm>
            <a:off x="6245907" y="878867"/>
            <a:ext cx="4264309" cy="46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원하는 것을 검색하게 되면 작동 </a:t>
            </a:r>
            <a:r>
              <a:rPr kumimoji="1" lang="ko-KR" altLang="en-US" b="1" i="1" u="sng" dirty="0">
                <a:solidFill>
                  <a:srgbClr val="FF0000"/>
                </a:solidFill>
              </a:rPr>
              <a:t>중지</a:t>
            </a:r>
            <a:endParaRPr kumimoji="1" lang="ja-JP" altLang="en-US" b="1" i="1" u="sng" dirty="0">
              <a:solidFill>
                <a:srgbClr val="FF0000"/>
              </a:solidFill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xmlns="" id="{BFB9081F-2D30-4F35-951F-B2BB6A1FFFFD}"/>
              </a:ext>
            </a:extLst>
          </p:cNvPr>
          <p:cNvSpPr/>
          <p:nvPr/>
        </p:nvSpPr>
        <p:spPr>
          <a:xfrm>
            <a:off x="5891149" y="717506"/>
            <a:ext cx="204851" cy="834816"/>
          </a:xfrm>
          <a:prstGeom prst="rightBrace">
            <a:avLst>
              <a:gd name="adj1" fmla="val 3766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36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 err="1"/>
              <a:t>findall</a:t>
            </a:r>
            <a:endParaRPr kumimoji="1" lang="ja-JP" altLang="en-US" sz="2800" b="1" i="1" u="sng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C1629381-18CA-419C-8EB3-52933CC90BB9}"/>
              </a:ext>
            </a:extLst>
          </p:cNvPr>
          <p:cNvSpPr txBox="1"/>
          <p:nvPr/>
        </p:nvSpPr>
        <p:spPr>
          <a:xfrm>
            <a:off x="352338" y="671119"/>
            <a:ext cx="7441461" cy="46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findall</a:t>
            </a:r>
            <a:r>
              <a:rPr lang="en-US" altLang="ko-KR" dirty="0"/>
              <a:t>() – </a:t>
            </a:r>
            <a:r>
              <a:rPr lang="ko-KR" altLang="en-US" dirty="0"/>
              <a:t>정규식과 매치되는 모든 문자열을 </a:t>
            </a:r>
            <a:r>
              <a:rPr lang="en-US" altLang="ko-KR" dirty="0"/>
              <a:t>[</a:t>
            </a:r>
            <a:r>
              <a:rPr lang="ko-KR" altLang="en-US" dirty="0"/>
              <a:t>리스트</a:t>
            </a:r>
            <a:r>
              <a:rPr lang="en-US" altLang="ko-KR" dirty="0"/>
              <a:t>]</a:t>
            </a:r>
            <a:r>
              <a:rPr lang="ko-KR" altLang="en-US" dirty="0"/>
              <a:t> 형식으로 반환</a:t>
            </a:r>
            <a:endParaRPr lang="en-US" altLang="ko-KR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C0832AED-77F8-4877-92B8-26D4C2DD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456176"/>
            <a:ext cx="6803168" cy="11774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580C616D-1C06-4566-9E8E-77653D05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2920140"/>
            <a:ext cx="3151817" cy="4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 err="1"/>
              <a:t>finditer</a:t>
            </a:r>
            <a:endParaRPr kumimoji="1" lang="ja-JP" altLang="en-US" sz="2800" b="1" i="1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AE99623D-78A2-4806-AE54-E37F8123D97D}"/>
              </a:ext>
            </a:extLst>
          </p:cNvPr>
          <p:cNvSpPr txBox="1"/>
          <p:nvPr/>
        </p:nvSpPr>
        <p:spPr>
          <a:xfrm>
            <a:off x="352338" y="523220"/>
            <a:ext cx="9015757" cy="46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finditer</a:t>
            </a:r>
            <a:r>
              <a:rPr lang="en-US" altLang="ko-KR" dirty="0"/>
              <a:t>() – </a:t>
            </a:r>
            <a:r>
              <a:rPr lang="ko-KR" altLang="en-US" dirty="0"/>
              <a:t>정규식과 매치되는 모든 문자열을 </a:t>
            </a:r>
            <a:r>
              <a:rPr lang="en-US" altLang="ko-KR" dirty="0"/>
              <a:t>iterator </a:t>
            </a:r>
            <a:r>
              <a:rPr lang="ko-KR" altLang="en-US" dirty="0"/>
              <a:t>객체로 반환</a:t>
            </a:r>
            <a:endParaRPr lang="en-US" altLang="ko-KR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8CEEB892-ADDB-462D-B50F-EF057233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133296"/>
            <a:ext cx="6755592" cy="210037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xmlns="" id="{4EDC5207-B6EF-4B79-ACD4-B46827032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3695880"/>
            <a:ext cx="7160929" cy="13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2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D2603AE3-1841-421E-AE36-B7F23BD61A19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match </a:t>
            </a:r>
            <a:r>
              <a:rPr lang="ko-KR" altLang="en-US" sz="2800" b="1" i="1" u="sng" dirty="0"/>
              <a:t>객체의 메소드</a:t>
            </a:r>
            <a:endParaRPr kumimoji="1" lang="ja-JP" altLang="en-US" sz="2800" b="1" i="1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xmlns="" id="{676CC332-E97E-4ACB-84EE-F46D34092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19459"/>
              </p:ext>
            </p:extLst>
          </p:nvPr>
        </p:nvGraphicFramePr>
        <p:xfrm>
          <a:off x="657225" y="758983"/>
          <a:ext cx="10515600" cy="2203290"/>
        </p:xfrm>
        <a:graphic>
          <a:graphicData uri="http://schemas.openxmlformats.org/drawingml/2006/table">
            <a:tbl>
              <a:tblPr/>
              <a:tblGrid>
                <a:gridCol w="2543175">
                  <a:extLst>
                    <a:ext uri="{9D8B030D-6E8A-4147-A177-3AD203B41FA5}">
                      <a16:colId xmlns:a16="http://schemas.microsoft.com/office/drawing/2014/main" xmlns="" val="4017811143"/>
                    </a:ext>
                  </a:extLst>
                </a:gridCol>
                <a:gridCol w="7972425">
                  <a:extLst>
                    <a:ext uri="{9D8B030D-6E8A-4147-A177-3AD203B41FA5}">
                      <a16:colId xmlns:a16="http://schemas.microsoft.com/office/drawing/2014/main" xmlns="" val="3399080881"/>
                    </a:ext>
                  </a:extLst>
                </a:gridCol>
              </a:tblGrid>
              <a:tr h="44065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method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8982059"/>
                  </a:ext>
                </a:extLst>
              </a:tr>
              <a:tr h="44065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group()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매치된 문자열을 리턴한다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0557598"/>
                  </a:ext>
                </a:extLst>
              </a:tr>
              <a:tr h="44065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start()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매치된 문자열의 시작 위치를 리턴한다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0438121"/>
                  </a:ext>
                </a:extLst>
              </a:tr>
              <a:tr h="44065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end()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매치된 문자열의 끝 위치를 리턴한다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1788255"/>
                  </a:ext>
                </a:extLst>
              </a:tr>
              <a:tr h="44065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span()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매치된 문자열의 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시작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끝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ko-KR" altLang="en-US" dirty="0">
                          <a:effectLst/>
                        </a:rPr>
                        <a:t>에 해당되는 </a:t>
                      </a:r>
                      <a:r>
                        <a:rPr lang="ko-KR" altLang="en-US" dirty="0" err="1">
                          <a:effectLst/>
                        </a:rPr>
                        <a:t>튜플을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리턴한다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3910826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xmlns="" id="{098E203A-3DA6-4528-80B2-60CB469DD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581399"/>
            <a:ext cx="2903613" cy="15906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4861C7F2-87F1-41F0-9BAE-4780D271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5486401"/>
            <a:ext cx="1035201" cy="9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2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 dirty="0"/>
              <a:t>패턴 객체</a:t>
            </a:r>
            <a:r>
              <a:rPr kumimoji="1" lang="en-US" altLang="ko-KR" sz="2800" b="1" i="1" u="sng" dirty="0"/>
              <a:t>(p)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E5BB5EFB-C687-4D29-A1E2-AB8F94BEE009}"/>
              </a:ext>
            </a:extLst>
          </p:cNvPr>
          <p:cNvSpPr txBox="1"/>
          <p:nvPr/>
        </p:nvSpPr>
        <p:spPr>
          <a:xfrm>
            <a:off x="343949" y="2297098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분리 관련 된 작업을 지원</a:t>
            </a:r>
            <a:endParaRPr lang="en-US" altLang="ko-KR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5B689CAD-01D6-4366-85BB-909AA44A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56" y="2799127"/>
            <a:ext cx="5057775" cy="97155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xmlns="" id="{450DEBF1-31B0-4CB4-8F8D-6D8C22FC7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6" y="4186237"/>
            <a:ext cx="11029950" cy="11334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3B7E8A9E-A084-4493-B990-4EA4A9A61734}"/>
              </a:ext>
            </a:extLst>
          </p:cNvPr>
          <p:cNvSpPr txBox="1"/>
          <p:nvPr/>
        </p:nvSpPr>
        <p:spPr>
          <a:xfrm>
            <a:off x="343949" y="655917"/>
            <a:ext cx="8299067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re.compile</a:t>
            </a:r>
            <a:r>
              <a:rPr lang="en-US" altLang="ko-KR" dirty="0"/>
              <a:t>() – </a:t>
            </a:r>
            <a:r>
              <a:rPr lang="ko-KR" altLang="en-US" dirty="0" err="1"/>
              <a:t>정규식</a:t>
            </a:r>
            <a:r>
              <a:rPr lang="ko-KR" altLang="en-US" dirty="0"/>
              <a:t> 패턴을 </a:t>
            </a:r>
            <a:r>
              <a:rPr lang="ko-KR" altLang="en-US" dirty="0" err="1"/>
              <a:t>파이썬이</a:t>
            </a:r>
            <a:r>
              <a:rPr lang="ko-KR" altLang="en-US" dirty="0"/>
              <a:t> 사용할 수 있는 </a:t>
            </a:r>
            <a:r>
              <a:rPr lang="ko-KR" altLang="en-US" dirty="0" err="1"/>
              <a:t>정규식</a:t>
            </a:r>
            <a:r>
              <a:rPr lang="ko-KR" altLang="en-US" dirty="0"/>
              <a:t> 객체로 컴파일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 match(), search()</a:t>
            </a:r>
            <a:r>
              <a:rPr lang="ko-KR" altLang="en-US" dirty="0"/>
              <a:t>와 같은 메소드를 통해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5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 dirty="0"/>
              <a:t>메타 문자</a:t>
            </a:r>
            <a:endParaRPr kumimoji="1" lang="ja-JP" altLang="en-US" sz="2800" b="1" i="1" u="sng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xmlns="" id="{E661B6C2-D1A2-4FA2-A551-D314E82AE259}"/>
              </a:ext>
            </a:extLst>
          </p:cNvPr>
          <p:cNvGrpSpPr/>
          <p:nvPr/>
        </p:nvGrpSpPr>
        <p:grpSpPr>
          <a:xfrm>
            <a:off x="362999" y="767179"/>
            <a:ext cx="7824578" cy="1003901"/>
            <a:chOff x="343949" y="338554"/>
            <a:chExt cx="7824578" cy="100390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xmlns="" id="{E5BB5EFB-C687-4D29-A1E2-AB8F94BEE009}"/>
                </a:ext>
              </a:extLst>
            </p:cNvPr>
            <p:cNvSpPr txBox="1"/>
            <p:nvPr/>
          </p:nvSpPr>
          <p:spPr>
            <a:xfrm>
              <a:off x="343949" y="973123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 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xmlns="" id="{2741F85F-1110-468C-B809-95E89D8AD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356" y="904620"/>
              <a:ext cx="3361950" cy="437835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xmlns="" id="{E918C345-1282-4CE0-8F55-B10862120E82}"/>
                </a:ext>
              </a:extLst>
            </p:cNvPr>
            <p:cNvSpPr txBox="1"/>
            <p:nvPr/>
          </p:nvSpPr>
          <p:spPr>
            <a:xfrm>
              <a:off x="343949" y="338554"/>
              <a:ext cx="78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메타문자란 원래 그 문자가 가진 뜻이 아닌 특별한 용도로 사용되는 문자</a:t>
              </a:r>
              <a:endParaRPr lang="en-US" altLang="ko-KR" dirty="0"/>
            </a:p>
          </p:txBody>
        </p:sp>
      </p:grp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xmlns="" id="{A0AC3DDA-AA5F-4304-BB92-E2A4E88F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78784"/>
              </p:ext>
            </p:extLst>
          </p:nvPr>
        </p:nvGraphicFramePr>
        <p:xfrm>
          <a:off x="809406" y="2152480"/>
          <a:ext cx="10417336" cy="4351338"/>
        </p:xfrm>
        <a:graphic>
          <a:graphicData uri="http://schemas.openxmlformats.org/drawingml/2006/table">
            <a:tbl>
              <a:tblPr/>
              <a:tblGrid>
                <a:gridCol w="2925967">
                  <a:extLst>
                    <a:ext uri="{9D8B030D-6E8A-4147-A177-3AD203B41FA5}">
                      <a16:colId xmlns:a16="http://schemas.microsoft.com/office/drawing/2014/main" xmlns="" val="2927742638"/>
                    </a:ext>
                  </a:extLst>
                </a:gridCol>
                <a:gridCol w="7491369">
                  <a:extLst>
                    <a:ext uri="{9D8B030D-6E8A-4147-A177-3AD203B41FA5}">
                      <a16:colId xmlns:a16="http://schemas.microsoft.com/office/drawing/2014/main" xmlns="" val="1188900971"/>
                    </a:ext>
                  </a:extLst>
                </a:gridCol>
              </a:tblGrid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000000"/>
                          </a:solidFill>
                          <a:effectLst/>
                        </a:rPr>
                        <a:t>메타 문자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223553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[ ]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dirty="0">
                          <a:effectLst/>
                        </a:rPr>
                        <a:t>문자 클래스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7477788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.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 dirty="0">
                          <a:effectLst/>
                        </a:rPr>
                        <a:t>\</a:t>
                      </a:r>
                      <a:r>
                        <a:rPr lang="en-US" altLang="ko-KR" sz="1500" dirty="0" smtClean="0">
                          <a:effectLst/>
                        </a:rPr>
                        <a:t>n</a:t>
                      </a:r>
                      <a:r>
                        <a:rPr lang="ko-KR" altLang="en-US" sz="1500" dirty="0">
                          <a:effectLst/>
                        </a:rPr>
                        <a:t>을 제외한 모든 문자와 매치 </a:t>
                      </a:r>
                      <a:r>
                        <a:rPr lang="en-US" altLang="ko-KR" sz="1500" dirty="0">
                          <a:effectLst/>
                        </a:rPr>
                        <a:t>(</a:t>
                      </a:r>
                      <a:r>
                        <a:rPr lang="ko-KR" altLang="en-US" sz="1500" dirty="0">
                          <a:effectLst/>
                        </a:rPr>
                        <a:t>점 하나는 글자 하나를 의미</a:t>
                      </a:r>
                      <a:r>
                        <a:rPr lang="en-US" altLang="ko-KR" sz="1500" dirty="0">
                          <a:effectLst/>
                        </a:rPr>
                        <a:t>)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3273564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>
                          <a:effectLst/>
                        </a:rPr>
                        <a:t>*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 dirty="0">
                          <a:effectLst/>
                        </a:rPr>
                        <a:t>0</a:t>
                      </a:r>
                      <a:r>
                        <a:rPr lang="ko-KR" altLang="en-US" sz="1500" dirty="0">
                          <a:effectLst/>
                        </a:rPr>
                        <a:t>회 이상 반복 </a:t>
                      </a:r>
                      <a:r>
                        <a:rPr lang="en-US" altLang="ko-KR" sz="1500" dirty="0" smtClean="0">
                          <a:effectLst/>
                        </a:rPr>
                        <a:t>(</a:t>
                      </a:r>
                      <a:r>
                        <a:rPr lang="ko-KR" altLang="en-US" sz="1500" dirty="0" smtClean="0">
                          <a:effectLst/>
                        </a:rPr>
                        <a:t>없어도 </a:t>
                      </a:r>
                      <a:r>
                        <a:rPr lang="ko-KR" altLang="en-US" sz="1500" dirty="0">
                          <a:effectLst/>
                        </a:rPr>
                        <a:t>상관 없음</a:t>
                      </a:r>
                      <a:r>
                        <a:rPr lang="en-US" altLang="ko-KR" sz="1500" dirty="0">
                          <a:effectLst/>
                        </a:rPr>
                        <a:t>)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9452190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+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>
                          <a:effectLst/>
                        </a:rPr>
                        <a:t>1</a:t>
                      </a:r>
                      <a:r>
                        <a:rPr lang="ko-KR" altLang="en-US" sz="1500">
                          <a:effectLst/>
                        </a:rPr>
                        <a:t>회 이상 반복 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무조건 한번 이상 등장해야 함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2637863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{m, n}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>
                          <a:effectLst/>
                        </a:rPr>
                        <a:t>m</a:t>
                      </a:r>
                      <a:r>
                        <a:rPr lang="ko-KR" altLang="en-US" sz="1500">
                          <a:effectLst/>
                        </a:rPr>
                        <a:t>회 이상 </a:t>
                      </a:r>
                      <a:r>
                        <a:rPr lang="en-US" altLang="ko-KR" sz="1500">
                          <a:effectLst/>
                        </a:rPr>
                        <a:t>n</a:t>
                      </a:r>
                      <a:r>
                        <a:rPr lang="ko-KR" altLang="en-US" sz="1500">
                          <a:effectLst/>
                        </a:rPr>
                        <a:t>회 이하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247204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l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>
                          <a:effectLst/>
                        </a:rPr>
                        <a:t>or </a:t>
                      </a:r>
                      <a:r>
                        <a:rPr lang="ko-KR" altLang="en-US" sz="1500">
                          <a:effectLst/>
                        </a:rPr>
                        <a:t>조건식을 의미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6933032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^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문자열의 시작 의미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5482224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$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문자열의 끝을 의미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819681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?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>
                          <a:effectLst/>
                        </a:rPr>
                        <a:t>0</a:t>
                      </a:r>
                      <a:r>
                        <a:rPr lang="ko-KR" altLang="en-US" sz="1500">
                          <a:effectLst/>
                        </a:rPr>
                        <a:t>회 이상 </a:t>
                      </a:r>
                      <a:r>
                        <a:rPr lang="en-US" altLang="ko-KR" sz="1500">
                          <a:effectLst/>
                        </a:rPr>
                        <a:t>1</a:t>
                      </a:r>
                      <a:r>
                        <a:rPr lang="ko-KR" altLang="en-US" sz="1500">
                          <a:effectLst/>
                        </a:rPr>
                        <a:t>회 이하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4013083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\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이스케이프</a:t>
                      </a:r>
                      <a:r>
                        <a:rPr lang="en-US" altLang="ko-KR" sz="1500">
                          <a:effectLst/>
                        </a:rPr>
                        <a:t>, </a:t>
                      </a:r>
                      <a:r>
                        <a:rPr lang="ko-KR" altLang="en-US" sz="1500">
                          <a:effectLst/>
                        </a:rPr>
                        <a:t>또는 메타 문자를 일반 문자로 인식하게 한다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3327644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( )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dirty="0" err="1">
                          <a:effectLst/>
                        </a:rPr>
                        <a:t>그룹핑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추출할 패턴을 지정한다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519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6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E5BB5EFB-C687-4D29-A1E2-AB8F94BEE009}"/>
              </a:ext>
            </a:extLst>
          </p:cNvPr>
          <p:cNvSpPr txBox="1"/>
          <p:nvPr/>
        </p:nvSpPr>
        <p:spPr>
          <a:xfrm>
            <a:off x="352338" y="671119"/>
            <a:ext cx="7662675" cy="2958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Character class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어떤 내용</a:t>
            </a:r>
            <a:r>
              <a:rPr lang="ko-KR" altLang="en-US" dirty="0"/>
              <a:t>이든지 들어 갈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[, ]</a:t>
            </a:r>
            <a:r>
              <a:rPr lang="ko-KR" altLang="en-US" dirty="0"/>
              <a:t>에 포함 된 내용들은 </a:t>
            </a:r>
            <a:r>
              <a:rPr lang="en-US" altLang="ko-KR" dirty="0"/>
              <a:t>or</a:t>
            </a:r>
            <a:r>
              <a:rPr lang="ko-KR" altLang="en-US" dirty="0"/>
              <a:t>로 연결된다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하이픈</a:t>
            </a:r>
            <a:r>
              <a:rPr lang="en-US" altLang="ko-KR" dirty="0"/>
              <a:t>(-) </a:t>
            </a:r>
            <a:r>
              <a:rPr lang="ko-KR" altLang="en-US" dirty="0"/>
              <a:t>사용 가능 </a:t>
            </a:r>
            <a:r>
              <a:rPr lang="en-US" altLang="ko-KR" dirty="0"/>
              <a:t>ex) [a-z]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z</a:t>
            </a:r>
            <a:r>
              <a:rPr lang="ko-KR" altLang="en-US" dirty="0"/>
              <a:t>까지</a:t>
            </a:r>
            <a:r>
              <a:rPr lang="en-US" altLang="ko-KR" dirty="0"/>
              <a:t>, [0-9]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두 문자 사이의 범위 </a:t>
            </a:r>
            <a:r>
              <a:rPr lang="en-US" altLang="ko-KR" dirty="0"/>
              <a:t>(From ~ To)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en-US" altLang="ko-KR" dirty="0" err="1"/>
              <a:t>abc</a:t>
            </a:r>
            <a:r>
              <a:rPr lang="en-US" altLang="ko-KR" dirty="0"/>
              <a:t>]</a:t>
            </a:r>
            <a:r>
              <a:rPr lang="ko-KR" altLang="en-US" dirty="0"/>
              <a:t>의 의미는 </a:t>
            </a:r>
            <a:r>
              <a:rPr lang="en-US" altLang="ko-KR" dirty="0"/>
              <a:t>‘</a:t>
            </a:r>
            <a:r>
              <a:rPr lang="en-US" altLang="ko-KR" b="1" u="sng" dirty="0"/>
              <a:t>a</a:t>
            </a:r>
            <a:r>
              <a:rPr lang="en-US" altLang="ko-KR" dirty="0"/>
              <a:t> or </a:t>
            </a:r>
            <a:r>
              <a:rPr lang="en-US" altLang="ko-KR" b="1" u="sng" dirty="0"/>
              <a:t>b</a:t>
            </a:r>
            <a:r>
              <a:rPr lang="en-US" altLang="ko-KR" dirty="0"/>
              <a:t> or </a:t>
            </a:r>
            <a:r>
              <a:rPr lang="en-US" altLang="ko-KR" b="1" u="sng" dirty="0"/>
              <a:t>c</a:t>
            </a:r>
            <a:r>
              <a:rPr lang="en-US" altLang="ko-KR" dirty="0"/>
              <a:t>’</a:t>
            </a:r>
            <a:r>
              <a:rPr lang="ko-KR" altLang="en-US" dirty="0"/>
              <a:t>의 의미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‘a, b, c’ </a:t>
            </a:r>
            <a:r>
              <a:rPr lang="ko-KR" altLang="en-US" dirty="0"/>
              <a:t>중에서 한 개의문자와 매칭</a:t>
            </a:r>
            <a:endParaRPr lang="en-US" altLang="ko-KR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03110003-0DA9-4A62-97EC-BBCDA0045A46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i="1" u="sng" dirty="0"/>
              <a:t>[ ,]</a:t>
            </a:r>
            <a:endParaRPr kumimoji="1" lang="ja-JP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38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i="1" u="sng" dirty="0"/>
              <a:t>[ ,]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E5BB5EFB-C687-4D29-A1E2-AB8F94BEE009}"/>
              </a:ext>
            </a:extLst>
          </p:cNvPr>
          <p:cNvSpPr txBox="1"/>
          <p:nvPr/>
        </p:nvSpPr>
        <p:spPr>
          <a:xfrm>
            <a:off x="317832" y="653867"/>
            <a:ext cx="928336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정규표현식 </a:t>
            </a:r>
            <a:r>
              <a:rPr lang="en-US" altLang="ko-KR" dirty="0"/>
              <a:t>[</a:t>
            </a:r>
            <a:r>
              <a:rPr lang="en-US" altLang="ko-KR" dirty="0" err="1"/>
              <a:t>abc</a:t>
            </a:r>
            <a:r>
              <a:rPr lang="en-US" altLang="ko-KR" dirty="0"/>
              <a:t>]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 err="1"/>
              <a:t>다음중</a:t>
            </a:r>
            <a:r>
              <a:rPr lang="ko-KR" altLang="en-US" dirty="0"/>
              <a:t> 매칭되는 것은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(1) a (2) before (3) dude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en-US" dirty="0"/>
              <a:t>정규표현식 </a:t>
            </a:r>
            <a:r>
              <a:rPr lang="en-US" altLang="ko-KR" dirty="0"/>
              <a:t>[a-c]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 err="1"/>
              <a:t>다음중</a:t>
            </a:r>
            <a:r>
              <a:rPr lang="ko-KR" altLang="en-US" dirty="0"/>
              <a:t> 같은 의미는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(1) a </a:t>
            </a:r>
            <a:r>
              <a:rPr lang="ko-KR" altLang="en-US" dirty="0"/>
              <a:t>또는 </a:t>
            </a:r>
            <a:r>
              <a:rPr lang="en-US" altLang="ko-KR" dirty="0"/>
              <a:t>c (2) a </a:t>
            </a:r>
            <a:r>
              <a:rPr lang="ko-KR" altLang="en-US" dirty="0"/>
              <a:t>또는 </a:t>
            </a:r>
            <a:r>
              <a:rPr lang="en-US" altLang="ko-KR" dirty="0"/>
              <a:t>b </a:t>
            </a:r>
            <a:r>
              <a:rPr lang="ko-KR" altLang="en-US" dirty="0"/>
              <a:t>또는 </a:t>
            </a:r>
            <a:r>
              <a:rPr lang="en-US" altLang="ko-KR" dirty="0"/>
              <a:t>c (3) [</a:t>
            </a:r>
            <a:r>
              <a:rPr lang="en-US" altLang="ko-KR" dirty="0" err="1"/>
              <a:t>abc</a:t>
            </a:r>
            <a:r>
              <a:rPr lang="en-US" altLang="ko-KR" dirty="0"/>
              <a:t>] (4) a </a:t>
            </a:r>
            <a:r>
              <a:rPr lang="ko-KR" altLang="en-US" dirty="0"/>
              <a:t>그리고 </a:t>
            </a:r>
            <a:r>
              <a:rPr lang="en-US" altLang="ko-KR" dirty="0"/>
              <a:t>b </a:t>
            </a:r>
            <a:r>
              <a:rPr lang="ko-KR" altLang="en-US" dirty="0"/>
              <a:t>그리고 </a:t>
            </a:r>
            <a:r>
              <a:rPr lang="en-US" altLang="ko-KR" dirty="0"/>
              <a:t>c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정규 표현식 </a:t>
            </a:r>
            <a:r>
              <a:rPr lang="en-US" altLang="ko-KR" dirty="0"/>
              <a:t>a[a-z0-9]z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 err="1"/>
              <a:t>다음중</a:t>
            </a:r>
            <a:r>
              <a:rPr lang="ko-KR" altLang="en-US" dirty="0"/>
              <a:t> 매칭</a:t>
            </a:r>
            <a:r>
              <a:rPr lang="en-US" altLang="ko-KR" dirty="0"/>
              <a:t>(Y) </a:t>
            </a:r>
            <a:r>
              <a:rPr lang="ko-KR" altLang="en-US" dirty="0"/>
              <a:t>되는 것은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(1) a!012z (2) </a:t>
            </a:r>
            <a:r>
              <a:rPr lang="en-US" altLang="ko-KR" dirty="0" err="1" smtClean="0"/>
              <a:t>aBz</a:t>
            </a:r>
            <a:r>
              <a:rPr lang="en-US" altLang="ko-KR" dirty="0" smtClean="0"/>
              <a:t> (3) a999z (4) azX09z (5) a9z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4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i="1" u="sng" dirty="0"/>
              <a:t>[ ,]</a:t>
            </a:r>
            <a:endParaRPr kumimoji="1" lang="ja-JP" altLang="en-US" sz="2800" b="1" i="1" u="sng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xmlns="" id="{60628FD7-9AD9-4A0C-A0E8-754FED4C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54592"/>
              </p:ext>
            </p:extLst>
          </p:nvPr>
        </p:nvGraphicFramePr>
        <p:xfrm>
          <a:off x="702389" y="854075"/>
          <a:ext cx="10851436" cy="5375277"/>
        </p:xfrm>
        <a:graphic>
          <a:graphicData uri="http://schemas.openxmlformats.org/drawingml/2006/table">
            <a:tbl>
              <a:tblPr/>
              <a:tblGrid>
                <a:gridCol w="1955086">
                  <a:extLst>
                    <a:ext uri="{9D8B030D-6E8A-4147-A177-3AD203B41FA5}">
                      <a16:colId xmlns:a16="http://schemas.microsoft.com/office/drawing/2014/main" xmlns="" val="12393686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xmlns="" val="786689768"/>
                    </a:ext>
                  </a:extLst>
                </a:gridCol>
                <a:gridCol w="4405808">
                  <a:extLst>
                    <a:ext uri="{9D8B030D-6E8A-4147-A177-3AD203B41FA5}">
                      <a16:colId xmlns:a16="http://schemas.microsoft.com/office/drawing/2014/main" xmlns="" val="1614405274"/>
                    </a:ext>
                  </a:extLst>
                </a:gridCol>
                <a:gridCol w="3223717">
                  <a:extLst>
                    <a:ext uri="{9D8B030D-6E8A-4147-A177-3AD203B41FA5}">
                      <a16:colId xmlns:a16="http://schemas.microsoft.com/office/drawing/2014/main" xmlns="" val="2274813208"/>
                    </a:ext>
                  </a:extLst>
                </a:gridCol>
              </a:tblGrid>
              <a:tr h="3071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원래 표현식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축약 표현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부연 설명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사용처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29106"/>
                  </a:ext>
                </a:extLst>
              </a:tr>
              <a:tr h="30715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>
                          <a:effectLst/>
                        </a:rPr>
                        <a:t>[0-9]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\d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숫자를 찾는다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숫자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4090940"/>
                  </a:ext>
                </a:extLst>
              </a:tr>
              <a:tr h="99826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>
                          <a:effectLst/>
                        </a:rPr>
                        <a:t>[^0-9]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\D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숫자가 아닌 것을 찾는다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텍스트 </a:t>
                      </a:r>
                      <a:r>
                        <a:rPr lang="en-US" altLang="ko-KR" sz="1600">
                          <a:effectLst/>
                        </a:rPr>
                        <a:t>+ </a:t>
                      </a:r>
                      <a:r>
                        <a:rPr lang="ko-KR" altLang="en-US" sz="1600">
                          <a:effectLst/>
                        </a:rPr>
                        <a:t>특수문자 </a:t>
                      </a:r>
                      <a:r>
                        <a:rPr lang="en-US" altLang="ko-KR" sz="1600">
                          <a:effectLst/>
                        </a:rPr>
                        <a:t>+ </a:t>
                      </a:r>
                      <a:r>
                        <a:rPr lang="ko-KR" altLang="en-US" sz="1600">
                          <a:effectLst/>
                        </a:rPr>
                        <a:t>화이트스페이스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9125261"/>
                  </a:ext>
                </a:extLst>
              </a:tr>
              <a:tr h="76789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[ \t\n\r\f\v]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\s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whitespace </a:t>
                      </a:r>
                      <a:r>
                        <a:rPr lang="ko-KR" altLang="en-US" sz="1600">
                          <a:effectLst/>
                        </a:rPr>
                        <a:t>문자인 것을 찾는다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스페이스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en-US" sz="1600">
                          <a:effectLst/>
                        </a:rPr>
                        <a:t>TAB, </a:t>
                      </a:r>
                      <a:r>
                        <a:rPr lang="ko-KR" altLang="en-US" sz="1600">
                          <a:effectLst/>
                        </a:rPr>
                        <a:t>개행</a:t>
                      </a:r>
                      <a:r>
                        <a:rPr lang="en-US" altLang="ko-KR" sz="1600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new line)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5669160"/>
                  </a:ext>
                </a:extLst>
              </a:tr>
              <a:tr h="76789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[^ \t\n\r\f\v]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\S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whitespace </a:t>
                      </a:r>
                      <a:r>
                        <a:rPr lang="ko-KR" altLang="en-US" sz="1600">
                          <a:effectLst/>
                        </a:rPr>
                        <a:t>문자가 아닌 것을 찾는다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텍스트 </a:t>
                      </a:r>
                      <a:r>
                        <a:rPr lang="en-US" altLang="ko-KR" sz="1600">
                          <a:effectLst/>
                        </a:rPr>
                        <a:t>+ </a:t>
                      </a:r>
                      <a:r>
                        <a:rPr lang="ko-KR" altLang="en-US" sz="1600">
                          <a:effectLst/>
                        </a:rPr>
                        <a:t>특수문자 </a:t>
                      </a:r>
                      <a:r>
                        <a:rPr lang="en-US" altLang="ko-KR" sz="1600">
                          <a:effectLst/>
                        </a:rPr>
                        <a:t>+ </a:t>
                      </a:r>
                      <a:r>
                        <a:rPr lang="ko-KR" altLang="en-US" sz="1600">
                          <a:effectLst/>
                        </a:rPr>
                        <a:t>숫자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1188186"/>
                  </a:ext>
                </a:extLst>
              </a:tr>
              <a:tr h="145900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[a-zA-Z0-9]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\w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문자</a:t>
                      </a:r>
                      <a:r>
                        <a:rPr lang="en-US" altLang="ko-KR" sz="1600" dirty="0">
                          <a:effectLst/>
                        </a:rPr>
                        <a:t>+</a:t>
                      </a:r>
                      <a:r>
                        <a:rPr lang="ko-KR" altLang="en-US" sz="1600" dirty="0">
                          <a:effectLst/>
                        </a:rPr>
                        <a:t>숫자인 것을 찾는다</a:t>
                      </a:r>
                      <a:r>
                        <a:rPr lang="en-US" altLang="ko-KR" sz="1600" dirty="0">
                          <a:effectLst/>
                        </a:rPr>
                        <a:t>. (</a:t>
                      </a:r>
                      <a:r>
                        <a:rPr lang="ko-KR" altLang="en-US" sz="1600" dirty="0">
                          <a:effectLst/>
                        </a:rPr>
                        <a:t>특수문자는 제외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단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언더스코어</a:t>
                      </a:r>
                      <a:r>
                        <a:rPr lang="ko-KR" altLang="en-US" sz="1600" dirty="0">
                          <a:effectLst/>
                        </a:rPr>
                        <a:t> 포함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텍스트 </a:t>
                      </a:r>
                      <a:r>
                        <a:rPr lang="en-US" altLang="ko-KR" sz="1600">
                          <a:effectLst/>
                        </a:rPr>
                        <a:t>+ </a:t>
                      </a:r>
                      <a:r>
                        <a:rPr lang="ko-KR" altLang="en-US" sz="1600">
                          <a:effectLst/>
                        </a:rPr>
                        <a:t>숫자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9148069"/>
                  </a:ext>
                </a:extLst>
              </a:tr>
              <a:tr h="76789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[^a-zA-Z0-9]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\W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문자</a:t>
                      </a:r>
                      <a:r>
                        <a:rPr lang="en-US" altLang="ko-KR" sz="1600">
                          <a:effectLst/>
                        </a:rPr>
                        <a:t>+</a:t>
                      </a:r>
                      <a:r>
                        <a:rPr lang="ko-KR" altLang="en-US" sz="1600">
                          <a:effectLst/>
                        </a:rPr>
                        <a:t>숫자가 아닌 것을 찾는다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특수문자 </a:t>
                      </a:r>
                      <a:r>
                        <a:rPr lang="en-US" altLang="ko-KR" sz="1600" dirty="0">
                          <a:effectLst/>
                        </a:rPr>
                        <a:t>+ </a:t>
                      </a:r>
                      <a:r>
                        <a:rPr lang="ko-KR" altLang="en-US" sz="1600" dirty="0">
                          <a:effectLst/>
                        </a:rPr>
                        <a:t>공백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132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Dot(.)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E5BB5EFB-C687-4D29-A1E2-AB8F94BEE009}"/>
              </a:ext>
            </a:extLst>
          </p:cNvPr>
          <p:cNvSpPr txBox="1"/>
          <p:nvPr/>
        </p:nvSpPr>
        <p:spPr>
          <a:xfrm>
            <a:off x="352338" y="671119"/>
            <a:ext cx="6157455" cy="1296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도트는 하나의 문자 하나를 의미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도트 두개는 문자 두개를 의미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문자는 숫자</a:t>
            </a:r>
            <a:r>
              <a:rPr lang="en-US" altLang="ko-KR" dirty="0"/>
              <a:t>(0-9)</a:t>
            </a:r>
            <a:r>
              <a:rPr lang="ko-KR" altLang="en-US" dirty="0"/>
              <a:t>나 특수문자</a:t>
            </a:r>
            <a:r>
              <a:rPr lang="en-US" altLang="ko-KR" dirty="0"/>
              <a:t>(!@#$%^&amp;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포함</a:t>
            </a:r>
            <a:endParaRPr lang="en-US" altLang="ko-KR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158F7B55-DB42-4C90-AE7F-29B07C7050BB}"/>
              </a:ext>
            </a:extLst>
          </p:cNvPr>
          <p:cNvSpPr/>
          <p:nvPr/>
        </p:nvSpPr>
        <p:spPr>
          <a:xfrm>
            <a:off x="383065" y="36898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정규 표현식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a.z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가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다음중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매칭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(Y)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되는 것은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(1)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akdz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(2)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axz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(3)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abdeZ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(4)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aBDEz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(5)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axcz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>
              <a:buAutoNum type="arabicParenR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정규표현식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a.z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가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다음중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매칭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(Y)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되는 것은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(1)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a&amp;z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(2)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a!z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(3) a0z (4)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akz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84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i="1" u="sng" dirty="0"/>
              <a:t>*, +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E5BB5EFB-C687-4D29-A1E2-AB8F94BEE009}"/>
              </a:ext>
            </a:extLst>
          </p:cNvPr>
          <p:cNvSpPr txBox="1"/>
          <p:nvPr/>
        </p:nvSpPr>
        <p:spPr>
          <a:xfrm>
            <a:off x="352338" y="671119"/>
            <a:ext cx="4416594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* 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바로 앞 문자가 </a:t>
            </a:r>
            <a:r>
              <a:rPr lang="en-US" altLang="ko-KR" dirty="0"/>
              <a:t>0</a:t>
            </a:r>
            <a:r>
              <a:rPr lang="ko-KR" altLang="en-US" dirty="0"/>
              <a:t>번 이상 반복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+ 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바로 앞 문자가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 이상 반복</a:t>
            </a:r>
            <a:endParaRPr lang="en-US" altLang="ko-KR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xmlns="" id="{5111A944-EC31-48DB-969F-55CCEAACE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92305"/>
              </p:ext>
            </p:extLst>
          </p:nvPr>
        </p:nvGraphicFramePr>
        <p:xfrm>
          <a:off x="694268" y="2015068"/>
          <a:ext cx="10634132" cy="4115227"/>
        </p:xfrm>
        <a:graphic>
          <a:graphicData uri="http://schemas.openxmlformats.org/drawingml/2006/table">
            <a:tbl>
              <a:tblPr/>
              <a:tblGrid>
                <a:gridCol w="1344082">
                  <a:extLst>
                    <a:ext uri="{9D8B030D-6E8A-4147-A177-3AD203B41FA5}">
                      <a16:colId xmlns:a16="http://schemas.microsoft.com/office/drawing/2014/main" xmlns="" val="2933819436"/>
                    </a:ext>
                  </a:extLst>
                </a:gridCol>
                <a:gridCol w="3358328">
                  <a:extLst>
                    <a:ext uri="{9D8B030D-6E8A-4147-A177-3AD203B41FA5}">
                      <a16:colId xmlns:a16="http://schemas.microsoft.com/office/drawing/2014/main" xmlns="" val="4178142305"/>
                    </a:ext>
                  </a:extLst>
                </a:gridCol>
                <a:gridCol w="5931722">
                  <a:extLst>
                    <a:ext uri="{9D8B030D-6E8A-4147-A177-3AD203B41FA5}">
                      <a16:colId xmlns:a16="http://schemas.microsoft.com/office/drawing/2014/main" xmlns="" val="4032298109"/>
                    </a:ext>
                  </a:extLst>
                </a:gridCol>
              </a:tblGrid>
              <a:tr h="5637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표현식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매칭 예시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672503"/>
                  </a:ext>
                </a:extLst>
              </a:tr>
              <a:tr h="157844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800" dirty="0">
                          <a:effectLst/>
                        </a:rPr>
                        <a:t>.*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선행문자가 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r>
                        <a:rPr lang="ko-KR" altLang="en-US" sz="1600" dirty="0">
                          <a:effectLst/>
                        </a:rPr>
                        <a:t>이므로 하나 이상의 문자를 포함하는 문자열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effectLst/>
                        </a:rPr>
                        <a:t>공백 문자열 제외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 모든 문자가 출력될 거라고 생각하기 쉽지만</a:t>
                      </a:r>
                      <a:r>
                        <a:rPr lang="en-US" altLang="ko-KR" sz="1600" dirty="0">
                          <a:effectLst/>
                        </a:rPr>
                        <a:t>, .</a:t>
                      </a:r>
                      <a:r>
                        <a:rPr lang="ko-KR" altLang="en-US" sz="1600" dirty="0">
                          <a:effectLst/>
                        </a:rPr>
                        <a:t>이 공백 문자열은 제외하기 때문에 </a:t>
                      </a:r>
                      <a:r>
                        <a:rPr lang="ko-KR" altLang="en-US" sz="1600" dirty="0" err="1">
                          <a:effectLst/>
                        </a:rPr>
                        <a:t>첫줄만</a:t>
                      </a:r>
                      <a:r>
                        <a:rPr lang="ko-KR" altLang="en-US" sz="1600" dirty="0">
                          <a:effectLst/>
                        </a:rPr>
                        <a:t> 출력된다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모두 선택을 하고자 한다면 </a:t>
                      </a:r>
                      <a:r>
                        <a:rPr lang="en-US" altLang="ko-KR" sz="1600" dirty="0">
                          <a:effectLst/>
                        </a:rPr>
                        <a:t>.+</a:t>
                      </a:r>
                      <a:r>
                        <a:rPr lang="ko-KR" altLang="en-US" sz="1600" dirty="0">
                          <a:effectLst/>
                        </a:rPr>
                        <a:t>로 출력하는 것이 </a:t>
                      </a:r>
                      <a:r>
                        <a:rPr lang="ko-KR" altLang="en-US" sz="1600" dirty="0" err="1">
                          <a:effectLst/>
                        </a:rPr>
                        <a:t>적절해보인다</a:t>
                      </a:r>
                      <a:r>
                        <a:rPr lang="en-US" altLang="ko-KR" sz="1600" dirty="0">
                          <a:effectLst/>
                        </a:rPr>
                        <a:t>.`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1740388"/>
                  </a:ext>
                </a:extLst>
              </a:tr>
              <a:tr h="73284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ab*c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b</a:t>
                      </a:r>
                      <a:r>
                        <a:rPr lang="ko-KR" altLang="en-US" sz="1600">
                          <a:effectLst/>
                        </a:rPr>
                        <a:t>를 </a:t>
                      </a:r>
                      <a:r>
                        <a:rPr lang="en-US" altLang="ko-KR" sz="1600">
                          <a:effectLst/>
                        </a:rPr>
                        <a:t>0</a:t>
                      </a:r>
                      <a:r>
                        <a:rPr lang="ko-KR" altLang="en-US" sz="1600">
                          <a:effectLst/>
                        </a:rPr>
                        <a:t>번 또는 여러번 반복되도 상관없음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ac, </a:t>
                      </a:r>
                      <a:r>
                        <a:rPr lang="en-US" sz="1600" dirty="0" err="1">
                          <a:effectLst/>
                        </a:rPr>
                        <a:t>az</a:t>
                      </a:r>
                      <a:r>
                        <a:rPr lang="en-US" sz="1600" dirty="0">
                          <a:effectLst/>
                        </a:rPr>
                        <a:t>, a123c, </a:t>
                      </a:r>
                      <a:r>
                        <a:rPr lang="en-US" sz="1600" dirty="0" err="1">
                          <a:effectLst/>
                        </a:rPr>
                        <a:t>abbbb</a:t>
                      </a:r>
                      <a:endParaRPr lang="en-US" sz="1600" dirty="0">
                        <a:effectLst/>
                      </a:endParaRP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0360381"/>
                  </a:ext>
                </a:extLst>
              </a:tr>
              <a:tr h="12402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like.*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선행문자가 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r>
                        <a:rPr lang="ko-KR" altLang="en-US" sz="1600" dirty="0">
                          <a:effectLst/>
                        </a:rPr>
                        <a:t>이므로 </a:t>
                      </a:r>
                      <a:r>
                        <a:rPr lang="en-US" altLang="ko-KR" sz="1600" dirty="0">
                          <a:effectLst/>
                        </a:rPr>
                        <a:t>like</a:t>
                      </a:r>
                      <a:r>
                        <a:rPr lang="ko-KR" altLang="en-US" sz="1600" dirty="0">
                          <a:effectLst/>
                        </a:rPr>
                        <a:t>에 </a:t>
                      </a:r>
                      <a:r>
                        <a:rPr lang="en-US" altLang="ko-KR" sz="1600" dirty="0">
                          <a:effectLst/>
                        </a:rPr>
                        <a:t>0 </a:t>
                      </a:r>
                      <a:r>
                        <a:rPr lang="ko-KR" altLang="en-US" sz="1600" dirty="0">
                          <a:effectLst/>
                        </a:rPr>
                        <a:t>또는 하나 이상의 문자가 추가된 문자열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like, likely ,likelihood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812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lnSpc>
            <a:spcPct val="150000"/>
          </a:lnSpc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1023</Words>
  <Application>Microsoft Office PowerPoint</Application>
  <PresentationFormat>와이드스크린</PresentationFormat>
  <Paragraphs>236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Helvetica Neue</vt:lpstr>
      <vt:lpstr>맑은 고딕</vt:lpstr>
      <vt:lpstr>游ゴシック</vt:lpstr>
      <vt:lpstr>游ゴシック Light</vt:lpstr>
      <vt:lpstr>Arial</vt:lpstr>
      <vt:lpstr>Wingdings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dowon</dc:creator>
  <cp:lastModifiedBy>HPE</cp:lastModifiedBy>
  <cp:revision>24</cp:revision>
  <dcterms:created xsi:type="dcterms:W3CDTF">2018-10-01T23:34:10Z</dcterms:created>
  <dcterms:modified xsi:type="dcterms:W3CDTF">2018-10-05T02:31:40Z</dcterms:modified>
</cp:coreProperties>
</file>