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91" r:id="rId5"/>
    <p:sldId id="263" r:id="rId6"/>
    <p:sldId id="290" r:id="rId7"/>
    <p:sldId id="257" r:id="rId8"/>
    <p:sldId id="286" r:id="rId9"/>
    <p:sldId id="292" r:id="rId10"/>
    <p:sldId id="271" r:id="rId11"/>
    <p:sldId id="262" r:id="rId12"/>
    <p:sldId id="293" r:id="rId13"/>
    <p:sldId id="313" r:id="rId14"/>
    <p:sldId id="315" r:id="rId15"/>
    <p:sldId id="260" r:id="rId16"/>
    <p:sldId id="296" r:id="rId17"/>
    <p:sldId id="297" r:id="rId18"/>
    <p:sldId id="311" r:id="rId19"/>
    <p:sldId id="312" r:id="rId20"/>
    <p:sldId id="307" r:id="rId21"/>
    <p:sldId id="316" r:id="rId22"/>
    <p:sldId id="303" r:id="rId23"/>
    <p:sldId id="308" r:id="rId24"/>
    <p:sldId id="29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401"/>
    <a:srgbClr val="CD8B2E"/>
    <a:srgbClr val="6F7071"/>
    <a:srgbClr val="B48B61"/>
    <a:srgbClr val="595347"/>
    <a:srgbClr val="D9D8D5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DACE6-738D-4516-BBD7-033BF415A52D}"/>
              </a:ext>
            </a:extLst>
          </p:cNvPr>
          <p:cNvSpPr txBox="1"/>
          <p:nvPr/>
        </p:nvSpPr>
        <p:spPr>
          <a:xfrm>
            <a:off x="315419" y="770021"/>
            <a:ext cx="115611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Tabular Playground Series </a:t>
            </a:r>
          </a:p>
          <a:p>
            <a:pPr algn="ctr"/>
            <a:r>
              <a:rPr lang="en-US" altLang="ko-KR" sz="72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– Dec 2021</a:t>
            </a:r>
            <a:endParaRPr lang="ko-KR" altLang="en-US" sz="72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D2503-788B-4D61-8350-E16FB282F07C}"/>
              </a:ext>
            </a:extLst>
          </p:cNvPr>
          <p:cNvSpPr txBox="1"/>
          <p:nvPr/>
        </p:nvSpPr>
        <p:spPr>
          <a:xfrm>
            <a:off x="9706708" y="4962317"/>
            <a:ext cx="211015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권도근</a:t>
            </a:r>
            <a:endParaRPr lang="en-US" altLang="ko-KR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담당</a:t>
            </a:r>
            <a:r>
              <a:rPr lang="en-US" altLang="ko-KR" sz="1050" dirty="0"/>
              <a:t>: </a:t>
            </a:r>
            <a:r>
              <a:rPr lang="ko-KR" altLang="en-US" sz="1050" dirty="0"/>
              <a:t>프로젝트개요</a:t>
            </a:r>
            <a:r>
              <a:rPr lang="en-US" altLang="ko-KR" sz="1050" dirty="0"/>
              <a:t>,</a:t>
            </a:r>
            <a:r>
              <a:rPr lang="ko-KR" altLang="en-US" sz="1050" dirty="0"/>
              <a:t>모델</a:t>
            </a:r>
            <a:r>
              <a:rPr lang="en-US" altLang="ko-KR" sz="1050" dirty="0"/>
              <a:t>,</a:t>
            </a:r>
            <a:r>
              <a:rPr lang="ko-KR" altLang="en-US" sz="1050" dirty="0"/>
              <a:t>결론</a:t>
            </a:r>
            <a:endParaRPr lang="en-US" altLang="ko-KR" sz="1050" dirty="0"/>
          </a:p>
          <a:p>
            <a:r>
              <a:rPr lang="ko-KR" altLang="en-US" dirty="0"/>
              <a:t>김태용</a:t>
            </a:r>
            <a:endParaRPr lang="en-US" altLang="ko-KR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담당</a:t>
            </a:r>
            <a:r>
              <a:rPr lang="en-US" altLang="ko-KR" sz="1050" dirty="0"/>
              <a:t>: </a:t>
            </a:r>
            <a:r>
              <a:rPr lang="ko-KR" altLang="en-US" sz="1050" dirty="0"/>
              <a:t>환경설정 </a:t>
            </a:r>
            <a:r>
              <a:rPr lang="ko-KR" altLang="en-US" sz="1050" dirty="0" err="1"/>
              <a:t>및워크플로우</a:t>
            </a:r>
            <a:r>
              <a:rPr lang="ko-KR" altLang="en-US" sz="1050" dirty="0"/>
              <a:t> </a:t>
            </a:r>
            <a:r>
              <a:rPr lang="en-US" altLang="ko-KR" sz="1050" dirty="0"/>
              <a:t>, </a:t>
            </a:r>
            <a:r>
              <a:rPr lang="ko-KR" altLang="en-US" sz="1050" dirty="0"/>
              <a:t>데이터 </a:t>
            </a:r>
            <a:r>
              <a:rPr lang="ko-KR" altLang="en-US" sz="1050" dirty="0" err="1"/>
              <a:t>전처리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780EE1-F043-4C28-AE89-5C70D5B3AF72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n-ea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109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+mn-ea"/>
              </a:rPr>
              <a:t>환경설정 및 워크플로우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D06F41-5A2C-4CFF-BBE9-821D6F6EE080}"/>
              </a:ext>
            </a:extLst>
          </p:cNvPr>
          <p:cNvSpPr txBox="1"/>
          <p:nvPr/>
        </p:nvSpPr>
        <p:spPr>
          <a:xfrm>
            <a:off x="276709" y="1228042"/>
            <a:ext cx="2387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n-ea"/>
              </a:rPr>
              <a:t>순서도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8B958B-E7C0-4F12-B675-F39B43C1E5FB}"/>
              </a:ext>
            </a:extLst>
          </p:cNvPr>
          <p:cNvSpPr txBox="1"/>
          <p:nvPr/>
        </p:nvSpPr>
        <p:spPr>
          <a:xfrm>
            <a:off x="276709" y="2234194"/>
            <a:ext cx="300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Train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Test</a:t>
            </a:r>
            <a:r>
              <a:rPr lang="ko-KR" altLang="en-US" dirty="0">
                <a:latin typeface="+mn-ea"/>
              </a:rPr>
              <a:t>데이터로 분리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4F5205-E575-4D2D-B389-61A38E45EB51}"/>
              </a:ext>
            </a:extLst>
          </p:cNvPr>
          <p:cNvSpPr txBox="1"/>
          <p:nvPr/>
        </p:nvSpPr>
        <p:spPr>
          <a:xfrm>
            <a:off x="3657600" y="2234194"/>
            <a:ext cx="33728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Target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Features </a:t>
            </a:r>
            <a:r>
              <a:rPr lang="ko-KR" altLang="en-US" dirty="0">
                <a:latin typeface="+mn-ea"/>
              </a:rPr>
              <a:t>데이터분리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6AE45C-9ABD-41D1-AB5F-F6E834D78337}"/>
              </a:ext>
            </a:extLst>
          </p:cNvPr>
          <p:cNvSpPr txBox="1"/>
          <p:nvPr/>
        </p:nvSpPr>
        <p:spPr>
          <a:xfrm>
            <a:off x="7553480" y="2234194"/>
            <a:ext cx="1890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EDA</a:t>
            </a:r>
            <a:endParaRPr lang="ko-KR" altLang="en-US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E643DF-D5E6-426E-9437-902B3FF279E3}"/>
              </a:ext>
            </a:extLst>
          </p:cNvPr>
          <p:cNvSpPr txBox="1"/>
          <p:nvPr/>
        </p:nvSpPr>
        <p:spPr>
          <a:xfrm>
            <a:off x="10058400" y="2237510"/>
            <a:ext cx="1540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모델링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50B27E-78EB-493C-B4F4-ECE916EA31E6}"/>
              </a:ext>
            </a:extLst>
          </p:cNvPr>
          <p:cNvSpPr/>
          <p:nvPr/>
        </p:nvSpPr>
        <p:spPr>
          <a:xfrm>
            <a:off x="611025" y="3266902"/>
            <a:ext cx="940154" cy="2493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데이터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2B5544-0FB6-4035-9D3F-F0324DE39B87}"/>
              </a:ext>
            </a:extLst>
          </p:cNvPr>
          <p:cNvSpPr/>
          <p:nvPr/>
        </p:nvSpPr>
        <p:spPr>
          <a:xfrm>
            <a:off x="2344485" y="3266902"/>
            <a:ext cx="940154" cy="987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훈련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609065-FC20-4541-80EA-6750ADE4C2AC}"/>
              </a:ext>
            </a:extLst>
          </p:cNvPr>
          <p:cNvSpPr/>
          <p:nvPr/>
        </p:nvSpPr>
        <p:spPr>
          <a:xfrm>
            <a:off x="2344485" y="4773147"/>
            <a:ext cx="940154" cy="987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테스트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3F588D-8571-427D-8721-AA77CF6ED02E}"/>
              </a:ext>
            </a:extLst>
          </p:cNvPr>
          <p:cNvSpPr/>
          <p:nvPr/>
        </p:nvSpPr>
        <p:spPr>
          <a:xfrm>
            <a:off x="4487321" y="3266902"/>
            <a:ext cx="1119152" cy="987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Features</a:t>
            </a:r>
            <a:endParaRPr lang="ko-KR" altLang="en-US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982AC5-7192-4FE8-ABF9-DED0F1F1DAE0}"/>
              </a:ext>
            </a:extLst>
          </p:cNvPr>
          <p:cNvSpPr/>
          <p:nvPr/>
        </p:nvSpPr>
        <p:spPr>
          <a:xfrm>
            <a:off x="4487321" y="4773146"/>
            <a:ext cx="1119152" cy="987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Target</a:t>
            </a:r>
            <a:endParaRPr lang="ko-KR" altLang="en-US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93A1D-40D7-4CFF-B8E0-6061F5F028E9}"/>
              </a:ext>
            </a:extLst>
          </p:cNvPr>
          <p:cNvSpPr/>
          <p:nvPr/>
        </p:nvSpPr>
        <p:spPr>
          <a:xfrm>
            <a:off x="8064323" y="3249917"/>
            <a:ext cx="940154" cy="987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EDA</a:t>
            </a:r>
            <a:endParaRPr lang="ko-KR" altLang="en-US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4BB2BD-7E9C-49E5-8B0F-8FA1EBFCC014}"/>
              </a:ext>
            </a:extLst>
          </p:cNvPr>
          <p:cNvSpPr/>
          <p:nvPr/>
        </p:nvSpPr>
        <p:spPr>
          <a:xfrm>
            <a:off x="10401123" y="2856668"/>
            <a:ext cx="1297220" cy="987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XGBOOST</a:t>
            </a:r>
            <a:endParaRPr lang="ko-KR" altLang="en-US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AF5A8B-A409-4F67-A4CD-91CC6A9EDAA7}"/>
              </a:ext>
            </a:extLst>
          </p:cNvPr>
          <p:cNvSpPr/>
          <p:nvPr/>
        </p:nvSpPr>
        <p:spPr>
          <a:xfrm>
            <a:off x="10401124" y="4094067"/>
            <a:ext cx="1297218" cy="987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n-ea"/>
              </a:rPr>
              <a:t>LightGBM</a:t>
            </a:r>
            <a:endParaRPr lang="ko-KR" altLang="en-US" dirty="0"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A3E9208-0CCA-4C5A-907B-569A1F7E8DFE}"/>
              </a:ext>
            </a:extLst>
          </p:cNvPr>
          <p:cNvCxnSpPr/>
          <p:nvPr/>
        </p:nvCxnSpPr>
        <p:spPr>
          <a:xfrm flipV="1">
            <a:off x="1671782" y="3760688"/>
            <a:ext cx="563418" cy="47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21D3B78-B44F-4B3A-ABE2-4A488F37D957}"/>
              </a:ext>
            </a:extLst>
          </p:cNvPr>
          <p:cNvCxnSpPr>
            <a:cxnSpLocks/>
          </p:cNvCxnSpPr>
          <p:nvPr/>
        </p:nvCxnSpPr>
        <p:spPr>
          <a:xfrm>
            <a:off x="1671782" y="5011547"/>
            <a:ext cx="563418" cy="3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10604D7-475F-417A-964C-C1CA4F0CD0B4}"/>
              </a:ext>
            </a:extLst>
          </p:cNvPr>
          <p:cNvCxnSpPr>
            <a:cxnSpLocks/>
          </p:cNvCxnSpPr>
          <p:nvPr/>
        </p:nvCxnSpPr>
        <p:spPr>
          <a:xfrm>
            <a:off x="3437882" y="3740439"/>
            <a:ext cx="949391" cy="152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804101C-6B29-451C-9D21-C538EE800B33}"/>
              </a:ext>
            </a:extLst>
          </p:cNvPr>
          <p:cNvCxnSpPr>
            <a:cxnSpLocks/>
          </p:cNvCxnSpPr>
          <p:nvPr/>
        </p:nvCxnSpPr>
        <p:spPr>
          <a:xfrm flipV="1">
            <a:off x="5634182" y="3740439"/>
            <a:ext cx="2309091" cy="2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7C1263A-E2AD-424D-A61F-2C01BD59B8D6}"/>
              </a:ext>
            </a:extLst>
          </p:cNvPr>
          <p:cNvCxnSpPr>
            <a:cxnSpLocks/>
          </p:cNvCxnSpPr>
          <p:nvPr/>
        </p:nvCxnSpPr>
        <p:spPr>
          <a:xfrm>
            <a:off x="3437882" y="3740439"/>
            <a:ext cx="94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D4BAC42-D645-4286-8D86-7889D4DA39A6}"/>
              </a:ext>
            </a:extLst>
          </p:cNvPr>
          <p:cNvCxnSpPr>
            <a:cxnSpLocks/>
          </p:cNvCxnSpPr>
          <p:nvPr/>
        </p:nvCxnSpPr>
        <p:spPr>
          <a:xfrm>
            <a:off x="9121397" y="3740439"/>
            <a:ext cx="1085762" cy="152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DDA74E9-DA81-4CAF-9426-D3E015A52327}"/>
              </a:ext>
            </a:extLst>
          </p:cNvPr>
          <p:cNvCxnSpPr>
            <a:cxnSpLocks/>
          </p:cNvCxnSpPr>
          <p:nvPr/>
        </p:nvCxnSpPr>
        <p:spPr>
          <a:xfrm>
            <a:off x="9121397" y="3740439"/>
            <a:ext cx="1195621" cy="84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2F09E4-DC3F-40B9-8230-C4D806BFA033}"/>
              </a:ext>
            </a:extLst>
          </p:cNvPr>
          <p:cNvSpPr/>
          <p:nvPr/>
        </p:nvSpPr>
        <p:spPr>
          <a:xfrm>
            <a:off x="10401123" y="5331466"/>
            <a:ext cx="1314713" cy="987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n-ea"/>
              </a:rPr>
              <a:t>Tansor</a:t>
            </a:r>
            <a:r>
              <a:rPr lang="en-US" altLang="ko-KR" dirty="0">
                <a:latin typeface="+mn-ea"/>
              </a:rPr>
              <a:t> Flow</a:t>
            </a:r>
            <a:endParaRPr lang="ko-KR" altLang="en-US" dirty="0">
              <a:latin typeface="+mn-ea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0197FCC-DAA5-4B3B-A912-E8837549B378}"/>
              </a:ext>
            </a:extLst>
          </p:cNvPr>
          <p:cNvCxnSpPr/>
          <p:nvPr/>
        </p:nvCxnSpPr>
        <p:spPr>
          <a:xfrm flipV="1">
            <a:off x="9121397" y="3429000"/>
            <a:ext cx="1223330" cy="30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587E9E-04C5-4AA5-92A2-2C94B8591B7E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3703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D5A109E-FEA8-4FB0-8706-5361E8E02D79}"/>
              </a:ext>
            </a:extLst>
          </p:cNvPr>
          <p:cNvGrpSpPr/>
          <p:nvPr/>
        </p:nvGrpSpPr>
        <p:grpSpPr>
          <a:xfrm>
            <a:off x="3753051" y="2579222"/>
            <a:ext cx="4685899" cy="1699555"/>
            <a:chOff x="3753051" y="2117558"/>
            <a:chExt cx="4685899" cy="1699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B15352-E51E-4541-AB75-9887E3660BB7}"/>
                </a:ext>
              </a:extLst>
            </p:cNvPr>
            <p:cNvSpPr txBox="1"/>
            <p:nvPr/>
          </p:nvSpPr>
          <p:spPr>
            <a:xfrm>
              <a:off x="4798209" y="2117558"/>
              <a:ext cx="2016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atin typeface="+mj-lt"/>
                </a:rPr>
                <a:t>Part 3</a:t>
              </a:r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6FB55F-8B89-4805-813C-08CD2F9113C4}"/>
                </a:ext>
              </a:extLst>
            </p:cNvPr>
            <p:cNvSpPr txBox="1"/>
            <p:nvPr/>
          </p:nvSpPr>
          <p:spPr>
            <a:xfrm>
              <a:off x="3753051" y="3109227"/>
              <a:ext cx="4685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/>
                <a:t>데이터 수집 및 </a:t>
              </a:r>
              <a:r>
                <a:rPr lang="ko-KR" altLang="en-US" sz="4000" spc="-300" dirty="0" err="1"/>
                <a:t>전처리</a:t>
              </a:r>
              <a:endParaRPr lang="ko-KR" altLang="en-US" sz="4000" spc="-3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630FB6-F623-4154-A2C7-2ED521F2761E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6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데이터 불러오기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50F9125-F834-4E1E-9045-770A4EF39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226" y="1903378"/>
            <a:ext cx="3371850" cy="2324100"/>
          </a:xfrm>
          <a:prstGeom prst="rect">
            <a:avLst/>
          </a:prstGeom>
        </p:spPr>
      </p:pic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48202E06-A665-420C-8FCE-6B4BB19F3154}"/>
              </a:ext>
            </a:extLst>
          </p:cNvPr>
          <p:cNvSpPr/>
          <p:nvPr/>
        </p:nvSpPr>
        <p:spPr>
          <a:xfrm>
            <a:off x="3210547" y="4417461"/>
            <a:ext cx="78376" cy="783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2470AE6D-622C-40CB-B7F3-EF0B3498CFFE}"/>
              </a:ext>
            </a:extLst>
          </p:cNvPr>
          <p:cNvSpPr/>
          <p:nvPr/>
        </p:nvSpPr>
        <p:spPr>
          <a:xfrm>
            <a:off x="3210547" y="4552838"/>
            <a:ext cx="78376" cy="783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B1C95CA1-3B56-4919-8E7B-284612216745}"/>
              </a:ext>
            </a:extLst>
          </p:cNvPr>
          <p:cNvSpPr/>
          <p:nvPr/>
        </p:nvSpPr>
        <p:spPr>
          <a:xfrm>
            <a:off x="3210547" y="4688215"/>
            <a:ext cx="78376" cy="783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FCA7950-54D6-40A4-ABB7-5F52AB77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226" y="4879657"/>
            <a:ext cx="3429000" cy="1762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1CD40A-584D-4C9B-881A-A01067A8245F}"/>
              </a:ext>
            </a:extLst>
          </p:cNvPr>
          <p:cNvSpPr txBox="1"/>
          <p:nvPr/>
        </p:nvSpPr>
        <p:spPr>
          <a:xfrm>
            <a:off x="2135351" y="1239902"/>
            <a:ext cx="2586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Train Data</a:t>
            </a:r>
            <a:endParaRPr lang="ko-KR" alt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ED5A58-06E5-4F46-B6D2-BB9E4573520A}"/>
              </a:ext>
            </a:extLst>
          </p:cNvPr>
          <p:cNvSpPr txBox="1"/>
          <p:nvPr/>
        </p:nvSpPr>
        <p:spPr>
          <a:xfrm>
            <a:off x="7415842" y="1239902"/>
            <a:ext cx="2586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Test Data</a:t>
            </a:r>
            <a:endParaRPr lang="ko-KR" altLang="en-US" sz="32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9AED6DB-C4BE-437D-A1A7-A05DB4D17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824" y="1920127"/>
            <a:ext cx="4657725" cy="2352675"/>
          </a:xfrm>
          <a:prstGeom prst="rect">
            <a:avLst/>
          </a:prstGeom>
        </p:spPr>
      </p:pic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18B215A5-5EA1-4981-B5C3-CB77697BC588}"/>
              </a:ext>
            </a:extLst>
          </p:cNvPr>
          <p:cNvSpPr/>
          <p:nvPr/>
        </p:nvSpPr>
        <p:spPr>
          <a:xfrm>
            <a:off x="8229921" y="4417461"/>
            <a:ext cx="78376" cy="783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8357E659-B546-4288-A539-6913B13F6CFC}"/>
              </a:ext>
            </a:extLst>
          </p:cNvPr>
          <p:cNvSpPr/>
          <p:nvPr/>
        </p:nvSpPr>
        <p:spPr>
          <a:xfrm>
            <a:off x="8229921" y="4552838"/>
            <a:ext cx="78376" cy="783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C850F511-DE15-4D77-BB21-4A03156A81BA}"/>
              </a:ext>
            </a:extLst>
          </p:cNvPr>
          <p:cNvSpPr/>
          <p:nvPr/>
        </p:nvSpPr>
        <p:spPr>
          <a:xfrm>
            <a:off x="8229921" y="4688215"/>
            <a:ext cx="78376" cy="783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36F9730-36F3-4EAC-A70A-6BBEE6142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307" y="5007862"/>
            <a:ext cx="4686300" cy="117157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DC7A30-F11B-4BED-B5E8-EEDA26F457FD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37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652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데이터 수집 및 </a:t>
            </a:r>
            <a:r>
              <a:rPr lang="ko-KR" altLang="en-US" sz="3600" dirty="0" err="1">
                <a:solidFill>
                  <a:schemeClr val="accent2"/>
                </a:solidFill>
              </a:rPr>
              <a:t>전처리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7264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1CD40A-584D-4C9B-881A-A01067A8245F}"/>
              </a:ext>
            </a:extLst>
          </p:cNvPr>
          <p:cNvSpPr txBox="1"/>
          <p:nvPr/>
        </p:nvSpPr>
        <p:spPr>
          <a:xfrm>
            <a:off x="1536380" y="1317775"/>
            <a:ext cx="5179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Total Data</a:t>
            </a:r>
          </a:p>
          <a:p>
            <a:r>
              <a:rPr lang="en-US" altLang="ko-KR" sz="2000" dirty="0"/>
              <a:t>(Train + Test)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80" y="2238184"/>
            <a:ext cx="9316750" cy="2476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380" y="2473557"/>
            <a:ext cx="9402487" cy="264832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660822" y="4596714"/>
            <a:ext cx="3053044" cy="525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660822" y="3810604"/>
            <a:ext cx="3053044" cy="786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55939" y="5327600"/>
            <a:ext cx="53639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나눔스퀘어 Light"/>
              </a:rPr>
              <a:t>Soil_Type</a:t>
            </a:r>
            <a:r>
              <a:rPr lang="en-US" altLang="ko-KR" sz="1400" dirty="0">
                <a:solidFill>
                  <a:prstClr val="black"/>
                </a:solidFill>
                <a:latin typeface="나눔스퀘어 Light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나눔스퀘어 Light"/>
              </a:rPr>
              <a:t>토양 유형</a:t>
            </a:r>
            <a:r>
              <a:rPr lang="en-US" altLang="ko-KR" sz="1400" dirty="0">
                <a:solidFill>
                  <a:prstClr val="black"/>
                </a:solidFill>
                <a:latin typeface="나눔스퀘어 Light"/>
              </a:rPr>
              <a:t>): 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해당하는 토양 유형일 경우 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1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의 값이 입력된 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columns</a:t>
            </a:r>
          </a:p>
          <a:p>
            <a:endParaRPr lang="en-US" altLang="ko-KR" sz="1000" dirty="0">
              <a:solidFill>
                <a:prstClr val="black"/>
              </a:solidFill>
              <a:latin typeface="나눔스퀘어 Light"/>
            </a:endParaRPr>
          </a:p>
          <a:p>
            <a:r>
              <a:rPr lang="en-US" altLang="ko-KR" sz="1000" dirty="0">
                <a:solidFill>
                  <a:prstClr val="black"/>
                </a:solidFill>
                <a:latin typeface="나눔스퀘어 Light"/>
              </a:rPr>
              <a:t>	-</a:t>
            </a:r>
            <a:r>
              <a:rPr lang="ko-KR" altLang="en-US" sz="1000" dirty="0">
                <a:solidFill>
                  <a:prstClr val="black"/>
                </a:solidFill>
                <a:latin typeface="나눔스퀘어 Light"/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  <a:latin typeface="나눔스퀘어 Light"/>
              </a:rPr>
              <a:t>15, 7</a:t>
            </a:r>
            <a:r>
              <a:rPr lang="en-US" altLang="ko-KR" sz="1200" dirty="0">
                <a:solidFill>
                  <a:prstClr val="black"/>
                </a:solidFill>
                <a:latin typeface="나눔스퀘어 Light"/>
              </a:rPr>
              <a:t>:</a:t>
            </a:r>
            <a:r>
              <a:rPr lang="en-US" altLang="ko-KR" sz="1000" dirty="0">
                <a:solidFill>
                  <a:prstClr val="black"/>
                </a:solidFill>
                <a:latin typeface="나눔스퀘어 Light"/>
              </a:rPr>
              <a:t> 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측정 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data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가 존재하지 않아 해당 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column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 제거</a:t>
            </a:r>
            <a:endParaRPr lang="en-US" altLang="ko-KR" sz="1100" dirty="0">
              <a:solidFill>
                <a:prstClr val="black"/>
              </a:solidFill>
              <a:latin typeface="나눔스퀘어 Light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	- </a:t>
            </a:r>
            <a:r>
              <a:rPr lang="en-US" altLang="ko-KR" sz="1200" b="1" dirty="0">
                <a:solidFill>
                  <a:prstClr val="black"/>
                </a:solidFill>
                <a:latin typeface="나눔스퀘어 Light"/>
              </a:rPr>
              <a:t>3, 8, 25</a:t>
            </a:r>
            <a:r>
              <a:rPr lang="en-US" altLang="ko-KR" sz="1200" dirty="0">
                <a:solidFill>
                  <a:prstClr val="black"/>
                </a:solidFill>
                <a:latin typeface="나눔스퀘어 Light"/>
              </a:rPr>
              <a:t>: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 측정 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data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가 전체의 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1% 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미만인 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column 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제거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68C554-EF90-4BFE-869C-12868F2D9549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40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652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데이터 수집 및 </a:t>
            </a:r>
            <a:r>
              <a:rPr lang="ko-KR" altLang="en-US" sz="3600" dirty="0" err="1">
                <a:solidFill>
                  <a:schemeClr val="accent2"/>
                </a:solidFill>
              </a:rPr>
              <a:t>전처리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7264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1CD40A-584D-4C9B-881A-A01067A8245F}"/>
              </a:ext>
            </a:extLst>
          </p:cNvPr>
          <p:cNvSpPr txBox="1"/>
          <p:nvPr/>
        </p:nvSpPr>
        <p:spPr>
          <a:xfrm>
            <a:off x="1536380" y="1317775"/>
            <a:ext cx="5179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Train Data</a:t>
            </a:r>
            <a:endParaRPr lang="ko-KR" altLang="en-US" sz="20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87" y="2590768"/>
            <a:ext cx="1476581" cy="207674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962152" y="3876804"/>
            <a:ext cx="1479316" cy="265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62153" y="3629138"/>
            <a:ext cx="1479316" cy="247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622" y="2590768"/>
            <a:ext cx="1514686" cy="1562318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4996003" y="2897811"/>
            <a:ext cx="2416867" cy="8551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20980" y="4359260"/>
            <a:ext cx="4847802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나눔스퀘어 Light"/>
              </a:rPr>
              <a:t>Cover_Type</a:t>
            </a:r>
            <a:r>
              <a:rPr lang="en-US" altLang="ko-KR" sz="1400" dirty="0">
                <a:solidFill>
                  <a:prstClr val="black"/>
                </a:solidFill>
                <a:latin typeface="나눔스퀘어 Light"/>
              </a:rPr>
              <a:t>: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 30 x 30 (m</a:t>
            </a:r>
            <a:r>
              <a:rPr lang="en-US" altLang="ko-KR" sz="1100" baseline="30000" dirty="0">
                <a:solidFill>
                  <a:prstClr val="black"/>
                </a:solidFill>
                <a:latin typeface="나눔스퀘어 Light"/>
              </a:rPr>
              <a:t>2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) 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을 구성하는 주요 나무</a:t>
            </a:r>
            <a:endParaRPr lang="en-US" altLang="ko-KR" sz="1100" dirty="0">
              <a:solidFill>
                <a:prstClr val="black"/>
              </a:solidFill>
              <a:latin typeface="나눔스퀘어 Light"/>
            </a:endParaRPr>
          </a:p>
          <a:p>
            <a:endParaRPr lang="en-US" altLang="ko-KR" sz="1100" dirty="0">
              <a:solidFill>
                <a:prstClr val="black"/>
              </a:solidFill>
              <a:latin typeface="나눔스퀘어 Light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prstClr val="black"/>
                </a:solidFill>
                <a:latin typeface="나눔스퀘어 Light"/>
              </a:rPr>
              <a:t>Type 4</a:t>
            </a:r>
            <a:r>
              <a:rPr lang="en-US" altLang="ko-KR" sz="1200" dirty="0">
                <a:solidFill>
                  <a:prstClr val="black"/>
                </a:solidFill>
                <a:latin typeface="나눔스퀘어 Light"/>
              </a:rPr>
              <a:t>: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 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미루나무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/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버드나무</a:t>
            </a:r>
            <a:endParaRPr lang="en-US" altLang="ko-KR" sz="1100" dirty="0">
              <a:solidFill>
                <a:prstClr val="black"/>
              </a:solidFill>
              <a:latin typeface="나눔스퀘어 Light"/>
            </a:endParaRPr>
          </a:p>
          <a:p>
            <a:pPr lvl="1"/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7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개 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Type 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중 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Train 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전체 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data(400000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개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)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의 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0.1% 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미만을 차지한다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.</a:t>
            </a:r>
          </a:p>
          <a:p>
            <a:pPr lvl="1"/>
            <a:endParaRPr lang="en-US" altLang="ko-KR" sz="1100" dirty="0">
              <a:solidFill>
                <a:prstClr val="black"/>
              </a:solidFill>
              <a:latin typeface="나눔스퀘어 Light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prstClr val="black"/>
                </a:solidFill>
                <a:latin typeface="나눔스퀘어 Light"/>
              </a:rPr>
              <a:t>Type 5</a:t>
            </a:r>
            <a:r>
              <a:rPr lang="en-US" altLang="ko-KR" sz="1200" dirty="0">
                <a:solidFill>
                  <a:prstClr val="black"/>
                </a:solidFill>
                <a:latin typeface="나눔스퀘어 Light"/>
              </a:rPr>
              <a:t>: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 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사시나무</a:t>
            </a:r>
            <a:endParaRPr lang="en-US" altLang="ko-KR" sz="2400" dirty="0"/>
          </a:p>
          <a:p>
            <a:pPr lvl="1"/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단 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1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개의 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Raw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만 포함된 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Type</a:t>
            </a:r>
            <a:r>
              <a:rPr lang="ko-KR" altLang="en-US" sz="1100" dirty="0">
                <a:solidFill>
                  <a:prstClr val="black"/>
                </a:solidFill>
                <a:latin typeface="나눔스퀘어 Light"/>
              </a:rPr>
              <a:t>으로 학습하기 적절하지 않다고 판단</a:t>
            </a:r>
            <a:r>
              <a:rPr lang="en-US" altLang="ko-KR" sz="1100" dirty="0">
                <a:solidFill>
                  <a:prstClr val="black"/>
                </a:solidFill>
                <a:latin typeface="나눔스퀘어 Light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04E3AE-1F18-4E65-93FE-F9B63D216FBA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3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552798-EFC5-4327-BC64-9F9AA2B5B2B9}"/>
              </a:ext>
            </a:extLst>
          </p:cNvPr>
          <p:cNvGrpSpPr/>
          <p:nvPr/>
        </p:nvGrpSpPr>
        <p:grpSpPr>
          <a:xfrm>
            <a:off x="4798209" y="2579222"/>
            <a:ext cx="2101857" cy="1699555"/>
            <a:chOff x="4798209" y="2117558"/>
            <a:chExt cx="2101857" cy="16995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B93A37-0A65-4C31-9689-50006259DFE7}"/>
                </a:ext>
              </a:extLst>
            </p:cNvPr>
            <p:cNvSpPr txBox="1"/>
            <p:nvPr/>
          </p:nvSpPr>
          <p:spPr>
            <a:xfrm>
              <a:off x="4798209" y="2117558"/>
              <a:ext cx="2016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atin typeface="+mj-lt"/>
                </a:rPr>
                <a:t>Part 4.</a:t>
              </a:r>
              <a:endParaRPr lang="ko-KR" altLang="en-US" sz="5400" dirty="0"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DDF45E-0756-473D-9A94-57CE00AD10E1}"/>
                </a:ext>
              </a:extLst>
            </p:cNvPr>
            <p:cNvSpPr txBox="1"/>
            <p:nvPr/>
          </p:nvSpPr>
          <p:spPr>
            <a:xfrm>
              <a:off x="5291932" y="3109227"/>
              <a:ext cx="16081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/>
                <a:t>모델링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37E04C-62FC-408D-B370-4F754C877FEF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74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모델 알고리즘 소개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823128" y="2285547"/>
            <a:ext cx="3746158" cy="374615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1257486" y="2285547"/>
            <a:ext cx="3746158" cy="374615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066962" y="2646033"/>
            <a:ext cx="207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XGBOOST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6355" y="3341701"/>
            <a:ext cx="35558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트리 기반의 앙상블 학습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캐글</a:t>
            </a:r>
            <a:r>
              <a:rPr lang="ko-KR" altLang="en-US" sz="1400" dirty="0"/>
              <a:t> 경연에서 상위 데이터에서 </a:t>
            </a:r>
            <a:r>
              <a:rPr lang="en-US" altLang="ko-KR" sz="1400" dirty="0" err="1"/>
              <a:t>xgboost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GBmd</a:t>
            </a:r>
            <a:r>
              <a:rPr lang="ko-KR" altLang="en-US" sz="1400" dirty="0"/>
              <a:t>에 기반하지만 느린 </a:t>
            </a:r>
            <a:r>
              <a:rPr lang="ko-KR" altLang="en-US" sz="1400" dirty="0" err="1"/>
              <a:t>수행시간</a:t>
            </a:r>
            <a:r>
              <a:rPr lang="ko-KR" altLang="en-US" sz="1400" dirty="0"/>
              <a:t> 및 </a:t>
            </a:r>
            <a:r>
              <a:rPr lang="ko-KR" altLang="en-US" sz="1400" dirty="0" err="1"/>
              <a:t>과적합</a:t>
            </a:r>
            <a:r>
              <a:rPr lang="ko-KR" altLang="en-US" sz="1400" dirty="0"/>
              <a:t> 규제 부재 문제 보완</a:t>
            </a:r>
          </a:p>
          <a:p>
            <a:endParaRPr lang="ko-KR" altLang="en-US" sz="1400" dirty="0"/>
          </a:p>
        </p:txBody>
      </p:sp>
      <p:sp>
        <p:nvSpPr>
          <p:cNvPr id="26" name="타원 25"/>
          <p:cNvSpPr/>
          <p:nvPr/>
        </p:nvSpPr>
        <p:spPr>
          <a:xfrm>
            <a:off x="8218706" y="2285547"/>
            <a:ext cx="3746158" cy="374615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머신러닝을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 위한 신경망을 쉽게 빌드할 수 있도록 설계</a:t>
            </a:r>
            <a:endParaRPr lang="en-US" altLang="ko-KR" sz="1400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Roboto" panose="020B0604020202020204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b="0" i="0" dirty="0" err="1">
                <a:solidFill>
                  <a:srgbClr val="24292F"/>
                </a:solidFill>
                <a:effectLst/>
                <a:latin typeface="-apple-system"/>
              </a:rPr>
              <a:t>텐서플로우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(TensorFlow)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는 기계 학습과 </a:t>
            </a:r>
            <a:r>
              <a:rPr lang="ko-KR" altLang="en-US" sz="1400" b="0" i="0" dirty="0" err="1">
                <a:solidFill>
                  <a:srgbClr val="24292F"/>
                </a:solidFill>
                <a:effectLst/>
                <a:latin typeface="-apple-system"/>
              </a:rPr>
              <a:t>딥러닝을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 위해 구글에서 만든 오픈소스 라이브러리</a:t>
            </a:r>
            <a:endParaRPr lang="en-US" altLang="ko-KR" sz="1400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pPr algn="ctr"/>
            <a:endParaRPr lang="en-US" altLang="ko-KR" sz="1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Roboto" panose="020B06040202020202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2153" y="2628958"/>
            <a:ext cx="207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n-ea"/>
              </a:rPr>
              <a:t>LightGBM</a:t>
            </a:r>
            <a:endParaRPr lang="ko-KR" altLang="en-US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68949" y="2628958"/>
            <a:ext cx="207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Tensor Flow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1913" y="3084089"/>
            <a:ext cx="2698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</a:rPr>
              <a:t>LightGBM</a:t>
            </a:r>
            <a:r>
              <a:rPr lang="ko-KR" altLang="en-US" sz="1400" dirty="0">
                <a:latin typeface="+mn-ea"/>
              </a:rPr>
              <a:t>은 리프 중심 트리 분할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방식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</a:rPr>
              <a:t>LightGBM</a:t>
            </a:r>
            <a:r>
              <a:rPr lang="ko-KR" altLang="en-US" sz="1400" dirty="0">
                <a:latin typeface="+mn-ea"/>
              </a:rPr>
              <a:t>의 리프 중심 트리 분할은 트리의 균형을 맞추지 않고 최대 손실 값을 가지는 리프 노트를 지속적으로 분할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균형 트리의 분할 방식보다 예측 오류 손실을 최소화 가능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4D7F51-7029-4EBA-85EC-99BDE6262DE8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75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28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XGBOOST vs </a:t>
            </a:r>
            <a:r>
              <a:rPr lang="en-US" altLang="ko-KR" sz="3600" dirty="0" err="1">
                <a:solidFill>
                  <a:schemeClr val="accent2"/>
                </a:solidFill>
              </a:rPr>
              <a:t>LightGBM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0855" y="1579385"/>
            <a:ext cx="775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XGBOOST</a:t>
            </a:r>
            <a:r>
              <a:rPr lang="ko-KR" altLang="en-US" dirty="0"/>
              <a:t>와 </a:t>
            </a:r>
            <a:r>
              <a:rPr lang="en-US" altLang="ko-KR" dirty="0" err="1"/>
              <a:t>LightGBM</a:t>
            </a:r>
            <a:r>
              <a:rPr lang="ko-KR" altLang="en-US" dirty="0"/>
              <a:t>은 </a:t>
            </a:r>
            <a:r>
              <a:rPr lang="ko-KR" altLang="en-US" dirty="0" err="1"/>
              <a:t>부스팅</a:t>
            </a:r>
            <a:r>
              <a:rPr lang="ko-KR" altLang="en-US" dirty="0"/>
              <a:t> 기법 앙상블 알고리즘과 관련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3181" y="2967792"/>
            <a:ext cx="1032744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앙상블이란</a:t>
            </a:r>
            <a:r>
              <a:rPr lang="en-US" altLang="ko-KR" sz="2000" b="1" dirty="0"/>
              <a:t>?</a:t>
            </a:r>
          </a:p>
          <a:p>
            <a:endParaRPr lang="en-US" altLang="ko-KR" sz="1500" dirty="0"/>
          </a:p>
          <a:p>
            <a:r>
              <a:rPr lang="ko-KR" altLang="en-US" sz="1500" dirty="0"/>
              <a:t>여러 개의 결정 트리</a:t>
            </a:r>
            <a:r>
              <a:rPr lang="en-US" altLang="ko-KR" sz="1500" dirty="0"/>
              <a:t>(Decision Tree)</a:t>
            </a:r>
            <a:r>
              <a:rPr lang="ko-KR" altLang="en-US" sz="1500" dirty="0"/>
              <a:t>를 결합하는 것으로</a:t>
            </a:r>
            <a:r>
              <a:rPr lang="en-US" altLang="ko-KR" sz="1500" dirty="0"/>
              <a:t>, </a:t>
            </a:r>
            <a:r>
              <a:rPr lang="ko-KR" altLang="en-US" sz="1500" dirty="0"/>
              <a:t>하나의 결정 트리보다 알고리즘 성능을 더 높임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앙상블 학습을 통해 약한 분류기</a:t>
            </a:r>
            <a:r>
              <a:rPr lang="en-US" altLang="ko-KR" sz="1500" dirty="0"/>
              <a:t>(Weak Classifier) </a:t>
            </a:r>
            <a:r>
              <a:rPr lang="ko-KR" altLang="en-US" sz="1500" dirty="0"/>
              <a:t>여러 개를 결합해서 강한 분류기</a:t>
            </a:r>
            <a:r>
              <a:rPr lang="en-US" altLang="ko-KR" sz="1500" dirty="0"/>
              <a:t>(Strong Classifier)</a:t>
            </a:r>
            <a:r>
              <a:rPr lang="ko-KR" altLang="en-US" sz="1500" dirty="0"/>
              <a:t>를 만들 수 있음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 err="1"/>
              <a:t>머신러닝</a:t>
            </a:r>
            <a:r>
              <a:rPr lang="ko-KR" altLang="en-US" sz="1500" dirty="0"/>
              <a:t> 앙상블은 크게 </a:t>
            </a:r>
            <a:r>
              <a:rPr lang="ko-KR" altLang="en-US" sz="1500" dirty="0" err="1"/>
              <a:t>배깅</a:t>
            </a:r>
            <a:r>
              <a:rPr lang="en-US" altLang="ko-KR" sz="1500" dirty="0"/>
              <a:t>(Bagging) </a:t>
            </a:r>
            <a:r>
              <a:rPr lang="ko-KR" altLang="en-US" sz="1500" dirty="0" err="1"/>
              <a:t>부스팅</a:t>
            </a:r>
            <a:r>
              <a:rPr lang="en-US" altLang="ko-KR" sz="1500" dirty="0"/>
              <a:t>(Boosting)</a:t>
            </a:r>
            <a:r>
              <a:rPr lang="ko-KR" altLang="en-US" sz="1500" dirty="0"/>
              <a:t>으로 구분</a:t>
            </a:r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DB7D42-72C9-447A-AECD-16787B73D176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01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28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XGBOOST vs </a:t>
            </a:r>
            <a:r>
              <a:rPr lang="en-US" altLang="ko-KR" sz="3600" dirty="0" err="1">
                <a:solidFill>
                  <a:schemeClr val="accent2"/>
                </a:solidFill>
              </a:rPr>
              <a:t>LightGBM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0855" y="1579385"/>
            <a:ext cx="775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XGBOOST</a:t>
            </a:r>
            <a:r>
              <a:rPr lang="ko-KR" altLang="en-US" dirty="0"/>
              <a:t>와 </a:t>
            </a:r>
            <a:r>
              <a:rPr lang="en-US" altLang="ko-KR" dirty="0" err="1"/>
              <a:t>LightGBM</a:t>
            </a:r>
            <a:r>
              <a:rPr lang="ko-KR" altLang="en-US" dirty="0"/>
              <a:t>은 </a:t>
            </a:r>
            <a:r>
              <a:rPr lang="ko-KR" altLang="en-US" dirty="0" err="1"/>
              <a:t>부스팅</a:t>
            </a:r>
            <a:r>
              <a:rPr lang="ko-KR" altLang="en-US" dirty="0"/>
              <a:t> 기법 앙상블 알고리즘과 관련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3181" y="2111489"/>
            <a:ext cx="103274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부스팅이란</a:t>
            </a:r>
            <a:r>
              <a:rPr lang="en-US" altLang="ko-KR" sz="2000" b="1" dirty="0"/>
              <a:t>?</a:t>
            </a:r>
          </a:p>
          <a:p>
            <a:endParaRPr lang="en-US" altLang="ko-KR" sz="2000" b="1" dirty="0"/>
          </a:p>
          <a:p>
            <a:r>
              <a:rPr lang="ko-KR" altLang="en-US" dirty="0" err="1"/>
              <a:t>부스팅</a:t>
            </a:r>
            <a:r>
              <a:rPr lang="en-US" altLang="ko-KR" dirty="0"/>
              <a:t>(Boosting)</a:t>
            </a:r>
            <a:r>
              <a:rPr lang="ko-KR" altLang="en-US" dirty="0"/>
              <a:t>은 이전 모델의 예측 결과에 따라 가중치를 활용해서 </a:t>
            </a:r>
            <a:r>
              <a:rPr lang="ko-KR" altLang="en-US" dirty="0" err="1"/>
              <a:t>강분류기를</a:t>
            </a:r>
            <a:r>
              <a:rPr lang="ko-KR" altLang="en-US" dirty="0"/>
              <a:t> 만드는 방법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9515" y="3809542"/>
            <a:ext cx="57907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그림은 </a:t>
            </a:r>
            <a:r>
              <a:rPr lang="en-US" altLang="ko-KR" sz="1400" dirty="0">
                <a:latin typeface="+mn-ea"/>
              </a:rPr>
              <a:t>+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로 구성된 </a:t>
            </a:r>
            <a:r>
              <a:rPr lang="ko-KR" altLang="en-US" sz="1400" dirty="0" err="1">
                <a:latin typeface="+mn-ea"/>
              </a:rPr>
              <a:t>데이터셋을</a:t>
            </a:r>
            <a:r>
              <a:rPr lang="ko-KR" altLang="en-US" sz="1400" dirty="0">
                <a:latin typeface="+mn-ea"/>
              </a:rPr>
              <a:t> 분류하는 문제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잘못 분류된 데이터는 가중치를 높여주고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잘 분류된 데이터는 가중치를 낮추어 주며 데이터 크기를 조절하는 과정을 통해 다음 모델에서 해당 데이터에 더 집중해 분류되고 있다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 </a:t>
            </a:r>
          </a:p>
          <a:p>
            <a:r>
              <a:rPr lang="en-US" altLang="ko-KR" sz="1400" dirty="0">
                <a:latin typeface="+mn-ea"/>
              </a:rPr>
              <a:t>D1, D2, D3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classifier</a:t>
            </a:r>
            <a:r>
              <a:rPr lang="ko-KR" altLang="en-US" sz="1400" dirty="0">
                <a:latin typeface="+mn-ea"/>
              </a:rPr>
              <a:t>를 합쳐 최종 </a:t>
            </a:r>
            <a:r>
              <a:rPr lang="en-US" altLang="ko-KR" sz="1400" dirty="0">
                <a:latin typeface="+mn-ea"/>
              </a:rPr>
              <a:t>classifier</a:t>
            </a:r>
            <a:r>
              <a:rPr lang="ko-KR" altLang="en-US" sz="1400" dirty="0">
                <a:latin typeface="+mn-ea"/>
              </a:rPr>
              <a:t>를 구할 수 있다</a:t>
            </a:r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0739" y="6126632"/>
            <a:ext cx="10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28" y="3443811"/>
            <a:ext cx="3290592" cy="25200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9F0F30-8D72-46AF-9AAF-A997F19BE661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65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28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XGBOOST vs </a:t>
            </a:r>
            <a:r>
              <a:rPr lang="en-US" altLang="ko-KR" sz="3600" dirty="0" err="1">
                <a:solidFill>
                  <a:schemeClr val="accent2"/>
                </a:solidFill>
              </a:rPr>
              <a:t>LightGBM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16" y="2399701"/>
            <a:ext cx="6115043" cy="41534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71059" y="2518435"/>
            <a:ext cx="432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이전 </a:t>
            </a:r>
            <a:r>
              <a:rPr lang="en-US" altLang="ko-KR" sz="1600" dirty="0">
                <a:latin typeface="+mn-ea"/>
              </a:rPr>
              <a:t>GBM</a:t>
            </a:r>
            <a:r>
              <a:rPr lang="ko-KR" altLang="en-US" sz="1600" dirty="0">
                <a:latin typeface="+mn-ea"/>
              </a:rPr>
              <a:t>보다 성능은 좋아졌지만 여전히 학습시간이 느림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93851" y="2035916"/>
            <a:ext cx="14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XGBOOST</a:t>
            </a:r>
            <a:endParaRPr lang="ko-KR" altLang="en-US" b="1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93851" y="4020805"/>
            <a:ext cx="14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LightGBM</a:t>
            </a:r>
            <a:endParaRPr lang="ko-KR" altLang="en-US" b="1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71059" y="4445190"/>
            <a:ext cx="43295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LightGBM</a:t>
            </a:r>
            <a:r>
              <a:rPr lang="ko-KR" altLang="en-US" sz="1600" dirty="0"/>
              <a:t>은 대용량 데이터 처리가 가능하고 메모리를 적게 사용하며 빠름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LGBM</a:t>
            </a:r>
            <a:r>
              <a:rPr lang="ko-KR" altLang="en-US" sz="1600" dirty="0"/>
              <a:t>은 리프 노드를 중심으로 트리 분할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LGBM</a:t>
            </a:r>
            <a:r>
              <a:rPr lang="ko-KR" altLang="en-US" sz="1600" dirty="0"/>
              <a:t>은 균형은 상관없이 </a:t>
            </a:r>
            <a:r>
              <a:rPr lang="en-US" altLang="ko-KR" sz="1600" dirty="0"/>
              <a:t>loss</a:t>
            </a:r>
            <a:r>
              <a:rPr lang="ko-KR" altLang="en-US" sz="1600" dirty="0"/>
              <a:t>를 가장 줄일 수 있는 쪽으로 리프 노드를 지속적으로 분할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316C0B-6E37-41B9-BBCC-30E80163FC23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740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1875337"/>
            <a:ext cx="4460103" cy="523220"/>
            <a:chOff x="802105" y="2134906"/>
            <a:chExt cx="4460103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3650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프로젝트의  개요  및  목적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2907821"/>
            <a:ext cx="4286979" cy="523220"/>
            <a:chOff x="802105" y="2134906"/>
            <a:chExt cx="4286979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3477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환경설정 및 워크플로우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3940305"/>
            <a:ext cx="4009660" cy="523220"/>
            <a:chOff x="802105" y="2134906"/>
            <a:chExt cx="4009660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3199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데이터 수집 및 </a:t>
              </a:r>
              <a:r>
                <a:rPr lang="ko-KR" altLang="en-US" sz="2800" spc="-300" dirty="0" err="1">
                  <a:solidFill>
                    <a:schemeClr val="bg1"/>
                  </a:solidFill>
                </a:rPr>
                <a:t>전처리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802105" y="4972789"/>
            <a:ext cx="1635612" cy="523220"/>
            <a:chOff x="802105" y="2134906"/>
            <a:chExt cx="1635612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모델</a:t>
              </a:r>
              <a:endParaRPr lang="en-US" altLang="ko-KR" sz="28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3C8317C-C97F-4B94-BA5C-EA8A65AA5ED6}"/>
              </a:ext>
            </a:extLst>
          </p:cNvPr>
          <p:cNvGrpSpPr/>
          <p:nvPr/>
        </p:nvGrpSpPr>
        <p:grpSpPr>
          <a:xfrm>
            <a:off x="802105" y="6083042"/>
            <a:ext cx="2961296" cy="523220"/>
            <a:chOff x="802105" y="2134906"/>
            <a:chExt cx="2961296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FC5BFF-48C8-4C45-9D61-538B3114FF92}"/>
                </a:ext>
              </a:extLst>
            </p:cNvPr>
            <p:cNvSpPr txBox="1"/>
            <p:nvPr/>
          </p:nvSpPr>
          <p:spPr>
            <a:xfrm>
              <a:off x="802105" y="2134906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05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11F324-87A1-46CF-A25E-CCF2D20BC80F}"/>
                </a:ext>
              </a:extLst>
            </p:cNvPr>
            <p:cNvSpPr txBox="1"/>
            <p:nvPr/>
          </p:nvSpPr>
          <p:spPr>
            <a:xfrm>
              <a:off x="1611850" y="2134906"/>
              <a:ext cx="21515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프로젝트 결론</a:t>
              </a:r>
              <a:endParaRPr lang="en-US" altLang="ko-KR" sz="2800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41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Tensor Flow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76800" y="1394719"/>
            <a:ext cx="336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MLP </a:t>
            </a:r>
            <a:r>
              <a:rPr lang="en-US" altLang="ko-KR" sz="2400" dirty="0" err="1">
                <a:latin typeface="+mn-ea"/>
              </a:rPr>
              <a:t>DeepLearning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3D51C8-78CF-46C3-A76D-9FBB099D4035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33872-F640-4530-A6E0-35358FF065B7}"/>
              </a:ext>
            </a:extLst>
          </p:cNvPr>
          <p:cNvSpPr txBox="1"/>
          <p:nvPr/>
        </p:nvSpPr>
        <p:spPr>
          <a:xfrm>
            <a:off x="5686697" y="3298507"/>
            <a:ext cx="65053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여러층의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퍼셉트론으로</a:t>
            </a:r>
            <a:r>
              <a:rPr lang="ko-KR" altLang="en-US" sz="1400" dirty="0">
                <a:latin typeface="+mn-ea"/>
              </a:rPr>
              <a:t> 적어도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개 이상의 </a:t>
            </a:r>
            <a:r>
              <a:rPr lang="ko-KR" altLang="en-US" sz="1400" dirty="0" err="1">
                <a:latin typeface="+mn-ea"/>
              </a:rPr>
              <a:t>은닉층</a:t>
            </a:r>
            <a:r>
              <a:rPr lang="en-US" altLang="ko-KR" sz="1400" dirty="0">
                <a:latin typeface="+mn-ea"/>
              </a:rPr>
              <a:t>(hidden layer) </a:t>
            </a:r>
            <a:r>
              <a:rPr lang="ko-KR" altLang="en-US" sz="1400" dirty="0">
                <a:latin typeface="+mn-ea"/>
              </a:rPr>
              <a:t>보유</a:t>
            </a:r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일반적으로 지도학습</a:t>
            </a:r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역전파</a:t>
            </a:r>
            <a:r>
              <a:rPr lang="ko-KR" altLang="en-US" sz="1400" dirty="0">
                <a:latin typeface="+mn-ea"/>
              </a:rPr>
              <a:t> 알고리즘</a:t>
            </a:r>
            <a:r>
              <a:rPr lang="en-US" altLang="ko-KR" sz="1400" dirty="0">
                <a:latin typeface="+mn-ea"/>
              </a:rPr>
              <a:t>(Backpropagation)</a:t>
            </a:r>
            <a:r>
              <a:rPr lang="ko-KR" altLang="en-US" sz="1400" dirty="0">
                <a:latin typeface="+mn-ea"/>
              </a:rPr>
              <a:t>으로 학습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다층 </a:t>
            </a:r>
            <a:r>
              <a:rPr lang="ko-KR" altLang="en-US" sz="1400" dirty="0" err="1">
                <a:latin typeface="+mn-ea"/>
              </a:rPr>
              <a:t>퍼셉트론</a:t>
            </a:r>
            <a:r>
              <a:rPr lang="ko-KR" altLang="en-US" sz="1400" dirty="0">
                <a:latin typeface="+mn-ea"/>
              </a:rPr>
              <a:t> 문제 해결위한 알고리즘</a:t>
            </a:r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경사하강법으로</a:t>
            </a:r>
            <a:r>
              <a:rPr lang="ko-KR" altLang="en-US" sz="1400" dirty="0">
                <a:latin typeface="+mn-ea"/>
              </a:rPr>
              <a:t> 에러를 최소화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+mn-ea"/>
              </a:rPr>
              <a:t>복잡한 데이터의 분류가 가능</a:t>
            </a:r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3103D7-DA49-494F-9A4E-3F42C2F8E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51" y="2129782"/>
            <a:ext cx="4676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6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41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Tensor Flow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3D51C8-78CF-46C3-A76D-9FBB099D4035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A47F6-C710-4FCF-98DD-2C2068A6EA6A}"/>
              </a:ext>
            </a:extLst>
          </p:cNvPr>
          <p:cNvSpPr txBox="1"/>
          <p:nvPr/>
        </p:nvSpPr>
        <p:spPr>
          <a:xfrm>
            <a:off x="5004061" y="1423772"/>
            <a:ext cx="309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Swish </a:t>
            </a:r>
            <a:r>
              <a:rPr lang="ko-KR" altLang="en-US" sz="2000" dirty="0">
                <a:latin typeface="+mn-ea"/>
              </a:rPr>
              <a:t>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ED1A2-CFC3-4E0D-BA8E-1F5CDF5EC222}"/>
              </a:ext>
            </a:extLst>
          </p:cNvPr>
          <p:cNvSpPr txBox="1"/>
          <p:nvPr/>
        </p:nvSpPr>
        <p:spPr>
          <a:xfrm>
            <a:off x="1658679" y="2121253"/>
            <a:ext cx="911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333333"/>
                </a:solidFill>
                <a:effectLst/>
                <a:latin typeface="+mn-ea"/>
              </a:rPr>
              <a:t>활성화 함수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n-ea"/>
              </a:rPr>
              <a:t>(Activation Function)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n-ea"/>
              </a:rPr>
              <a:t>는 입력을 받아 활성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n-ea"/>
              </a:rPr>
              <a:t>비활성을 결정하는데 사용되는 함수</a:t>
            </a:r>
            <a:r>
              <a:rPr lang="ko-KR" altLang="en-US" sz="1400" dirty="0">
                <a:latin typeface="+mn-ea"/>
              </a:rPr>
              <a:t/>
            </a:r>
            <a:br>
              <a:rPr lang="ko-KR" altLang="en-US" sz="1400" dirty="0">
                <a:latin typeface="+mn-ea"/>
              </a:rPr>
            </a:br>
            <a:endParaRPr lang="ko-KR" altLang="en-US" sz="1400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FDF8D3-1206-4D1E-9CDF-01C6ABE9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71" y="2976612"/>
            <a:ext cx="4838700" cy="269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F595B5-A414-46DA-BD21-49C54FE31E20}"/>
              </a:ext>
            </a:extLst>
          </p:cNvPr>
          <p:cNvSpPr txBox="1"/>
          <p:nvPr/>
        </p:nvSpPr>
        <p:spPr>
          <a:xfrm>
            <a:off x="1872594" y="2630386"/>
            <a:ext cx="200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활성화 함수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B4307-6F5F-4E8C-BD46-956651A22588}"/>
              </a:ext>
            </a:extLst>
          </p:cNvPr>
          <p:cNvSpPr txBox="1"/>
          <p:nvPr/>
        </p:nvSpPr>
        <p:spPr>
          <a:xfrm>
            <a:off x="7762067" y="2635588"/>
            <a:ext cx="200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Swish</a:t>
            </a:r>
            <a:r>
              <a:rPr lang="ko-KR" altLang="en-US" dirty="0"/>
              <a:t> 함수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B0607B-97DE-40C6-B422-F1DDDE68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0340"/>
            <a:ext cx="4521218" cy="25481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6303DC-9496-49D9-965E-4A9579167182}"/>
              </a:ext>
            </a:extLst>
          </p:cNvPr>
          <p:cNvSpPr txBox="1"/>
          <p:nvPr/>
        </p:nvSpPr>
        <p:spPr>
          <a:xfrm>
            <a:off x="6096000" y="5651746"/>
            <a:ext cx="4521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+mn-ea"/>
              </a:rPr>
              <a:t>Swish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n-ea"/>
              </a:rPr>
              <a:t>는 매우 깊은 신경망에서 </a:t>
            </a:r>
            <a:r>
              <a:rPr lang="en-US" altLang="ko-KR" sz="1000" b="0" i="0" dirty="0" err="1">
                <a:solidFill>
                  <a:srgbClr val="333333"/>
                </a:solidFill>
                <a:effectLst/>
                <a:latin typeface="+mn-ea"/>
              </a:rPr>
              <a:t>ReLU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n-ea"/>
              </a:rPr>
              <a:t>보다 높은 정확도를 달</a:t>
            </a:r>
            <a:r>
              <a:rPr lang="ko-KR" altLang="en-US" sz="1000" dirty="0">
                <a:solidFill>
                  <a:srgbClr val="333333"/>
                </a:solidFill>
                <a:latin typeface="+mn-ea"/>
              </a:rPr>
              <a:t>성</a:t>
            </a:r>
            <a:endParaRPr lang="en-US" altLang="ko-KR" sz="1000" dirty="0">
              <a:solidFill>
                <a:srgbClr val="333333"/>
              </a:solidFill>
              <a:latin typeface="+mn-ea"/>
            </a:endParaRPr>
          </a:p>
          <a:p>
            <a:endParaRPr lang="en-US" altLang="ko-KR" sz="1000" dirty="0">
              <a:solidFill>
                <a:srgbClr val="333333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solidFill>
                  <a:srgbClr val="333333"/>
                </a:solidFill>
                <a:effectLst/>
                <a:latin typeface="+mn-ea"/>
              </a:rPr>
              <a:t>또한 모든 배치 크기에 대해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n-ea"/>
              </a:rPr>
              <a:t>Swish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n-ea"/>
              </a:rPr>
              <a:t>는 </a:t>
            </a:r>
            <a:r>
              <a:rPr lang="en-US" altLang="ko-KR" sz="1000" b="0" i="0" dirty="0" err="1">
                <a:solidFill>
                  <a:srgbClr val="333333"/>
                </a:solidFill>
                <a:effectLst/>
                <a:latin typeface="+mn-ea"/>
              </a:rPr>
              <a:t>ReLU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n-ea"/>
              </a:rPr>
              <a:t>를 능가</a:t>
            </a:r>
            <a:endParaRPr lang="en-US" altLang="ko-KR" sz="1000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ko-KR" sz="1000" b="0" i="0" dirty="0">
              <a:solidFill>
                <a:srgbClr val="333333"/>
              </a:solidFill>
              <a:effectLst/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solidFill>
                  <a:srgbClr val="333333"/>
                </a:solidFill>
                <a:effectLst/>
                <a:latin typeface="+mn-ea"/>
              </a:rPr>
              <a:t>모든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n-ea"/>
              </a:rPr>
              <a:t>x &lt; 0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n-ea"/>
              </a:rPr>
              <a:t>에 대해 함수를 감소시키거나 증가시키지 않는다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n-ea"/>
              </a:rPr>
              <a:t>. </a:t>
            </a:r>
          </a:p>
          <a:p>
            <a:endParaRPr lang="en-US" altLang="ko-KR" sz="1000" b="0" i="0" dirty="0">
              <a:solidFill>
                <a:srgbClr val="333333"/>
              </a:solidFill>
              <a:effectLst/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+mn-ea"/>
              </a:rPr>
              <a:t>Mish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n-ea"/>
              </a:rPr>
              <a:t>와 마찬가지로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n-ea"/>
              </a:rPr>
              <a:t>bounded below, unbounded above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n-ea"/>
              </a:rPr>
              <a:t>특징을 가진다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n-ea"/>
              </a:rPr>
              <a:t>. </a:t>
            </a:r>
            <a:r>
              <a:rPr lang="ko-KR" altLang="en-US" sz="1000" dirty="0">
                <a:latin typeface="+mn-ea"/>
              </a:rPr>
              <a:t/>
            </a:r>
            <a:br>
              <a:rPr lang="ko-KR" altLang="en-US" sz="1000" dirty="0">
                <a:latin typeface="+mn-ea"/>
              </a:rPr>
            </a:b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7259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모델 평가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25514"/>
              </p:ext>
            </p:extLst>
          </p:nvPr>
        </p:nvGraphicFramePr>
        <p:xfrm>
          <a:off x="770261" y="1301140"/>
          <a:ext cx="11130369" cy="4617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2095">
                  <a:extLst>
                    <a:ext uri="{9D8B030D-6E8A-4147-A177-3AD203B41FA5}">
                      <a16:colId xmlns:a16="http://schemas.microsoft.com/office/drawing/2014/main" val="1765142160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1221223616"/>
                    </a:ext>
                  </a:extLst>
                </a:gridCol>
                <a:gridCol w="4269997">
                  <a:extLst>
                    <a:ext uri="{9D8B030D-6E8A-4147-A177-3AD203B41FA5}">
                      <a16:colId xmlns:a16="http://schemas.microsoft.com/office/drawing/2014/main" val="3326441969"/>
                    </a:ext>
                  </a:extLst>
                </a:gridCol>
                <a:gridCol w="3531765">
                  <a:extLst>
                    <a:ext uri="{9D8B030D-6E8A-4147-A177-3AD203B41FA5}">
                      <a16:colId xmlns:a16="http://schemas.microsoft.com/office/drawing/2014/main" val="293040680"/>
                    </a:ext>
                  </a:extLst>
                </a:gridCol>
                <a:gridCol w="885885">
                  <a:extLst>
                    <a:ext uri="{9D8B030D-6E8A-4147-A177-3AD203B41FA5}">
                      <a16:colId xmlns:a16="http://schemas.microsoft.com/office/drawing/2014/main" val="418204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실험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실험내용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근거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81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실험 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lightGBM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/>
                        <a:t>defualt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0.94071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실험 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lightGBM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FEATURES['mean', 'std', 'min', 'max']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사용하지않음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단순히 모든 컬럼에서 평균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중간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최소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최대값을 가져오는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columns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이기 때문에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ML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상에서 중요하지 않음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0.94345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4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실험 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lightGBM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total DF</a:t>
                      </a:r>
                      <a:r>
                        <a:rPr lang="ko-KR" altLang="en-US" sz="1200" dirty="0"/>
                        <a:t>에서 적은 점유율</a:t>
                      </a:r>
                      <a:r>
                        <a:rPr lang="en-US" altLang="ko-KR" sz="1200" dirty="0"/>
                        <a:t>(1% </a:t>
                      </a:r>
                      <a:r>
                        <a:rPr lang="ko-KR" altLang="en-US" sz="1200" dirty="0"/>
                        <a:t>이하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을 보이는 </a:t>
                      </a:r>
                      <a:r>
                        <a:rPr lang="en-US" altLang="ko-KR" sz="1200" dirty="0" err="1"/>
                        <a:t>Soild_Type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제거</a:t>
                      </a:r>
                      <a:endParaRPr lang="en-US" altLang="ko-KR" sz="1200" dirty="0"/>
                    </a:p>
                    <a:p>
                      <a:pPr algn="ctr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임의로 뽑아낸 값이기 때문에 </a:t>
                      </a:r>
                      <a:r>
                        <a:rPr lang="en-US" altLang="ko-KR" sz="1200" dirty="0"/>
                        <a:t>train</a:t>
                      </a:r>
                      <a:r>
                        <a:rPr lang="ko-KR" altLang="en-US" sz="1200" dirty="0"/>
                        <a:t>과 </a:t>
                      </a:r>
                      <a:r>
                        <a:rPr lang="en-US" altLang="ko-KR" sz="1200" dirty="0"/>
                        <a:t>test</a:t>
                      </a:r>
                      <a:r>
                        <a:rPr lang="ko-KR" altLang="en-US" sz="1200" dirty="0"/>
                        <a:t>를 모두 고려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0.94545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3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실험 </a:t>
                      </a: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lightGBM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Cover_Type</a:t>
                      </a:r>
                      <a:r>
                        <a:rPr lang="en-US" altLang="ko-KR" sz="1200" dirty="0"/>
                        <a:t> == 4 </a:t>
                      </a:r>
                      <a:r>
                        <a:rPr lang="ko-KR" altLang="en-US" sz="1200" dirty="0"/>
                        <a:t>를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표본이 적어 상관관계 영향이 </a:t>
                      </a:r>
                      <a:r>
                        <a:rPr lang="ko-KR" altLang="en-US" sz="1200" dirty="0" err="1"/>
                        <a:t>적을거라</a:t>
                      </a:r>
                      <a:r>
                        <a:rPr lang="ko-KR" altLang="en-US" sz="1200" dirty="0"/>
                        <a:t> 판단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0.95069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실험</a:t>
                      </a:r>
                      <a:r>
                        <a:rPr lang="en-US" altLang="ko-KR" sz="1200" baseline="0" dirty="0"/>
                        <a:t> 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CatBoost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실험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와 동일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0.95362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실험 </a:t>
                      </a:r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XgBoost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실험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와 동일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0.95246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91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실험 </a:t>
                      </a:r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Tensorflow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실험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와 동일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0.95519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9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실험 </a:t>
                      </a:r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lightGBM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Cover_Type</a:t>
                      </a:r>
                      <a:r>
                        <a:rPr lang="en-US" altLang="ko-KR" sz="1200" dirty="0"/>
                        <a:t> == 6 </a:t>
                      </a:r>
                      <a:r>
                        <a:rPr lang="ko-KR" altLang="en-US" sz="1200" dirty="0"/>
                        <a:t>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1%</a:t>
                      </a:r>
                      <a:r>
                        <a:rPr lang="ko-KR" altLang="en-US" sz="1200" dirty="0"/>
                        <a:t>미만의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0.95056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9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실험 </a:t>
                      </a:r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lightGBM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1.5% </a:t>
                      </a:r>
                      <a:r>
                        <a:rPr lang="ko-KR" altLang="en-US" sz="1200" dirty="0"/>
                        <a:t>미만인 </a:t>
                      </a:r>
                      <a:r>
                        <a:rPr lang="en-US" altLang="ko-KR" sz="1200" dirty="0" err="1"/>
                        <a:t>Soil_Type</a:t>
                      </a:r>
                      <a:r>
                        <a:rPr lang="ko-KR" altLang="en-US" sz="1200" dirty="0"/>
                        <a:t>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상관관계의 기준치를 올림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0.94668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1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실험 </a:t>
                      </a:r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lightGBM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0.5% </a:t>
                      </a:r>
                      <a:r>
                        <a:rPr lang="ko-KR" altLang="en-US" sz="1200" dirty="0"/>
                        <a:t>미만인 </a:t>
                      </a:r>
                      <a:r>
                        <a:rPr lang="en-US" altLang="ko-KR" sz="1200" dirty="0" err="1"/>
                        <a:t>Soil_Type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상관관계의 기준치를 내림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0.95035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816471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DDE0F794-D798-450D-9689-971D5D92AD16}"/>
              </a:ext>
            </a:extLst>
          </p:cNvPr>
          <p:cNvSpPr/>
          <p:nvPr/>
        </p:nvSpPr>
        <p:spPr>
          <a:xfrm>
            <a:off x="10972800" y="4264504"/>
            <a:ext cx="1000125" cy="4943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AFB721-D2EE-402D-81B7-626B9BCFFA40}"/>
              </a:ext>
            </a:extLst>
          </p:cNvPr>
          <p:cNvSpPr/>
          <p:nvPr/>
        </p:nvSpPr>
        <p:spPr>
          <a:xfrm>
            <a:off x="2062468" y="4282328"/>
            <a:ext cx="1000125" cy="4943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9A1C84-B5F6-45B9-8FB8-78D857E3A1C0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25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552798-EFC5-4327-BC64-9F9AA2B5B2B9}"/>
              </a:ext>
            </a:extLst>
          </p:cNvPr>
          <p:cNvGrpSpPr/>
          <p:nvPr/>
        </p:nvGrpSpPr>
        <p:grpSpPr>
          <a:xfrm>
            <a:off x="4541728" y="2579222"/>
            <a:ext cx="3108543" cy="1699555"/>
            <a:chOff x="4541729" y="2117558"/>
            <a:chExt cx="3108543" cy="16995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B93A37-0A65-4C31-9689-50006259DFE7}"/>
                </a:ext>
              </a:extLst>
            </p:cNvPr>
            <p:cNvSpPr txBox="1"/>
            <p:nvPr/>
          </p:nvSpPr>
          <p:spPr>
            <a:xfrm>
              <a:off x="4798209" y="2117558"/>
              <a:ext cx="2016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atin typeface="+mj-lt"/>
                </a:rPr>
                <a:t>Part 5.</a:t>
              </a:r>
              <a:endParaRPr lang="ko-KR" altLang="en-US" sz="5400" dirty="0"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DDF45E-0756-473D-9A94-57CE00AD10E1}"/>
                </a:ext>
              </a:extLst>
            </p:cNvPr>
            <p:cNvSpPr txBox="1"/>
            <p:nvPr/>
          </p:nvSpPr>
          <p:spPr>
            <a:xfrm>
              <a:off x="4541729" y="3109227"/>
              <a:ext cx="3108543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/>
                <a:t>프로젝트 결론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672BF9-68A3-40B4-8C0B-2072AC0E9FAA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3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결론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C9840B6-01A2-46F5-AB8A-5D04B87A3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21" y="4268084"/>
            <a:ext cx="9201150" cy="1238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F5961A-5ACC-44D4-BB18-15E4854172B1}"/>
              </a:ext>
            </a:extLst>
          </p:cNvPr>
          <p:cNvSpPr txBox="1"/>
          <p:nvPr/>
        </p:nvSpPr>
        <p:spPr>
          <a:xfrm>
            <a:off x="4344490" y="5974368"/>
            <a:ext cx="540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1133</a:t>
            </a:r>
            <a:r>
              <a:rPr lang="ko-KR" altLang="en-US" dirty="0"/>
              <a:t>개의 팀 중 </a:t>
            </a:r>
            <a:r>
              <a:rPr lang="en-US" altLang="ko-KR" dirty="0"/>
              <a:t>0.95519</a:t>
            </a:r>
            <a:r>
              <a:rPr lang="ko-KR" altLang="en-US" dirty="0"/>
              <a:t>점수 </a:t>
            </a:r>
            <a:r>
              <a:rPr lang="en-US" altLang="ko-KR" dirty="0"/>
              <a:t>369</a:t>
            </a:r>
            <a:r>
              <a:rPr lang="ko-KR" altLang="en-US" dirty="0"/>
              <a:t>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70ADECA-4576-4BA5-99E0-F7248D5C9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671" y="1398321"/>
            <a:ext cx="9010650" cy="24574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C7EBB6-C038-46EB-8F45-FBE63CA825CC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93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3515805" y="2579222"/>
            <a:ext cx="5160387" cy="1699555"/>
            <a:chOff x="3515805" y="2117558"/>
            <a:chExt cx="5160387" cy="16995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4798209" y="2117558"/>
              <a:ext cx="2016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atin typeface="+mj-lt"/>
                </a:rPr>
                <a:t>Part 1.</a:t>
              </a:r>
              <a:endParaRPr lang="ko-KR" altLang="en-US" sz="5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3515805" y="3109227"/>
              <a:ext cx="51603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/>
                <a:t>프로젝트의 개요 및 목적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7BD1C5-7BC5-4BDC-BAF3-FA6425507A59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99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accent2"/>
                </a:solidFill>
              </a:rPr>
              <a:t>캐글대회</a:t>
            </a:r>
            <a:r>
              <a:rPr lang="ko-KR" altLang="en-US" sz="3600" dirty="0">
                <a:solidFill>
                  <a:schemeClr val="accent2"/>
                </a:solidFill>
              </a:rPr>
              <a:t> 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45361750-11C3-4DEC-B1EA-462F2BA9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60" y="1409952"/>
            <a:ext cx="8291771" cy="44135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2841CA-EFFF-4117-BE31-5EF818D74B1E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25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프로젝트 개요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483360" y="29565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1483360" y="48480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9B428-1657-4B3A-AB73-BAEB228F0FF0}"/>
              </a:ext>
            </a:extLst>
          </p:cNvPr>
          <p:cNvSpPr txBox="1"/>
          <p:nvPr/>
        </p:nvSpPr>
        <p:spPr>
          <a:xfrm>
            <a:off x="1521112" y="136700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3060418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데이터 불러오기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21B81-C796-4BD8-A372-18E09CFFB595}"/>
              </a:ext>
            </a:extLst>
          </p:cNvPr>
          <p:cNvSpPr txBox="1"/>
          <p:nvPr/>
        </p:nvSpPr>
        <p:spPr>
          <a:xfrm>
            <a:off x="1521112" y="318778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8FF87-5FC5-41F1-A935-8518D0B49166}"/>
              </a:ext>
            </a:extLst>
          </p:cNvPr>
          <p:cNvSpPr txBox="1"/>
          <p:nvPr/>
        </p:nvSpPr>
        <p:spPr>
          <a:xfrm>
            <a:off x="2371717" y="318778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5C358-1FA5-47CB-8D9A-92A7B5D33465}"/>
              </a:ext>
            </a:extLst>
          </p:cNvPr>
          <p:cNvSpPr txBox="1"/>
          <p:nvPr/>
        </p:nvSpPr>
        <p:spPr>
          <a:xfrm>
            <a:off x="3060418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EDA &amp; 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데이터 </a:t>
            </a:r>
            <a:r>
              <a:rPr lang="ko-KR" altLang="en-US" sz="2400" spc="-150" dirty="0" err="1">
                <a:solidFill>
                  <a:schemeClr val="accent2"/>
                </a:solidFill>
                <a:latin typeface="+mj-ea"/>
                <a:ea typeface="+mj-ea"/>
              </a:rPr>
              <a:t>전처리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E1B45-F6F4-4551-9329-2ABE79454968}"/>
              </a:ext>
            </a:extLst>
          </p:cNvPr>
          <p:cNvSpPr txBox="1"/>
          <p:nvPr/>
        </p:nvSpPr>
        <p:spPr>
          <a:xfrm>
            <a:off x="1521112" y="50492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AC435-47EB-41A2-BFBA-F9E57DF09646}"/>
              </a:ext>
            </a:extLst>
          </p:cNvPr>
          <p:cNvSpPr txBox="1"/>
          <p:nvPr/>
        </p:nvSpPr>
        <p:spPr>
          <a:xfrm>
            <a:off x="2371717" y="504920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BC241-1D22-46C6-AC7E-C9769E22D4E4}"/>
              </a:ext>
            </a:extLst>
          </p:cNvPr>
          <p:cNvSpPr txBox="1"/>
          <p:nvPr/>
        </p:nvSpPr>
        <p:spPr>
          <a:xfrm>
            <a:off x="3060417" y="5003036"/>
            <a:ext cx="4960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solidFill>
                  <a:schemeClr val="accent2"/>
                </a:solidFill>
                <a:latin typeface="+mj-ea"/>
                <a:ea typeface="+mj-ea"/>
              </a:rPr>
              <a:t>LightGBM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 , XGBOOST , Tensor Flow</a:t>
            </a:r>
          </a:p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모델 구축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20E32C-8078-4182-841A-C53AA52A615E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26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데이터 셋 설명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226" y="2492463"/>
            <a:ext cx="2409825" cy="2124075"/>
          </a:xfrm>
          <a:prstGeom prst="ellipse">
            <a:avLst/>
          </a:prstGeom>
          <a:solidFill>
            <a:schemeClr val="bg1"/>
          </a:solidFill>
          <a:ln w="3175" cap="rnd">
            <a:solidFill>
              <a:srgbClr val="FD940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0" name="직선 연결선 19"/>
          <p:cNvCxnSpPr/>
          <p:nvPr/>
        </p:nvCxnSpPr>
        <p:spPr>
          <a:xfrm>
            <a:off x="4193931" y="2386955"/>
            <a:ext cx="597877" cy="42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928406" y="2386955"/>
            <a:ext cx="575551" cy="42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0" y="1311230"/>
            <a:ext cx="4079631" cy="10374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콜로라도 북부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주르벨트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국유림 단위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넓이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30m*30m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726200" y="1223371"/>
            <a:ext cx="4465800" cy="10374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227" y="2597316"/>
            <a:ext cx="3018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종속변수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Cover_Type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구성목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가문비</a:t>
            </a:r>
            <a:r>
              <a:rPr lang="en-US" altLang="ko-KR" sz="1600" dirty="0"/>
              <a:t>/</a:t>
            </a:r>
            <a:r>
              <a:rPr lang="ko-KR" altLang="en-US" sz="1600" dirty="0"/>
              <a:t>전나무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로지폴</a:t>
            </a:r>
            <a:r>
              <a:rPr lang="ko-KR" altLang="en-US" sz="1600" dirty="0"/>
              <a:t> 소나무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폰데로사</a:t>
            </a:r>
            <a:r>
              <a:rPr lang="ko-KR" altLang="en-US" sz="1600" dirty="0"/>
              <a:t> 소나무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미루나무</a:t>
            </a:r>
            <a:r>
              <a:rPr lang="en-US" altLang="ko-KR" sz="1600" dirty="0"/>
              <a:t>/</a:t>
            </a:r>
            <a:r>
              <a:rPr lang="ko-KR" altLang="en-US" sz="1600" dirty="0"/>
              <a:t>버드나무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사시나무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미송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Krummholz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784646" y="2469671"/>
            <a:ext cx="73174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Elevation: </a:t>
            </a:r>
            <a:r>
              <a:rPr lang="ko-KR" altLang="en-US" sz="1000" dirty="0">
                <a:latin typeface="+mn-ea"/>
              </a:rPr>
              <a:t>고도</a:t>
            </a:r>
            <a:r>
              <a:rPr lang="en-US" altLang="ko-KR" sz="1000" dirty="0">
                <a:latin typeface="+mn-ea"/>
              </a:rPr>
              <a:t>(m)</a:t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Aspect: </a:t>
            </a:r>
            <a:r>
              <a:rPr lang="ko-KR" altLang="en-US" sz="1000" dirty="0">
                <a:latin typeface="+mn-ea"/>
              </a:rPr>
              <a:t>경사 </a:t>
            </a:r>
            <a:r>
              <a:rPr lang="ko-KR" altLang="en-US" sz="1000" dirty="0" err="1">
                <a:latin typeface="+mn-ea"/>
              </a:rPr>
              <a:t>방위면</a:t>
            </a:r>
            <a:r>
              <a:rPr lang="en-US" altLang="ko-KR" sz="1000" dirty="0">
                <a:latin typeface="+mn-ea"/>
              </a:rPr>
              <a:t>(degree)</a:t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Slope: </a:t>
            </a:r>
            <a:r>
              <a:rPr lang="ko-KR" altLang="en-US" sz="1000" dirty="0">
                <a:latin typeface="+mn-ea"/>
              </a:rPr>
              <a:t>경사도</a:t>
            </a:r>
            <a:r>
              <a:rPr lang="en-US" altLang="ko-KR" sz="1000" dirty="0">
                <a:latin typeface="+mn-ea"/>
              </a:rPr>
              <a:t>(degree)</a:t>
            </a:r>
          </a:p>
          <a:p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 err="1">
                <a:latin typeface="+mn-ea"/>
              </a:rPr>
              <a:t>Horizontal_Distance_To_Hydrology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지표수까지의 수평 거리</a:t>
            </a:r>
            <a:r>
              <a:rPr lang="en-US" altLang="ko-KR" sz="1000" dirty="0">
                <a:latin typeface="+mn-ea"/>
              </a:rPr>
              <a:t>(m)</a:t>
            </a:r>
          </a:p>
          <a:p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 err="1">
                <a:latin typeface="+mn-ea"/>
              </a:rPr>
              <a:t>Vertical_Distance_To_Hydrology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지표수까지의 수직 거리</a:t>
            </a:r>
            <a:r>
              <a:rPr lang="en-US" altLang="ko-KR" sz="1000" dirty="0">
                <a:latin typeface="+mn-ea"/>
              </a:rPr>
              <a:t>(m)</a:t>
            </a:r>
          </a:p>
          <a:p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 err="1">
                <a:latin typeface="+mn-ea"/>
              </a:rPr>
              <a:t>Horizontal_Distance_To_Roadways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도로까지의 수평 거리</a:t>
            </a:r>
            <a:r>
              <a:rPr lang="en-US" altLang="ko-KR" sz="1000" dirty="0">
                <a:latin typeface="+mn-ea"/>
              </a:rPr>
              <a:t>(m)</a:t>
            </a:r>
          </a:p>
          <a:p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Hillshade_9am: </a:t>
            </a:r>
            <a:r>
              <a:rPr lang="ko-KR" altLang="en-US" sz="1000" dirty="0">
                <a:latin typeface="+mn-ea"/>
              </a:rPr>
              <a:t>하지 오전 </a:t>
            </a:r>
            <a:r>
              <a:rPr lang="en-US" altLang="ko-KR" sz="1000" dirty="0">
                <a:latin typeface="+mn-ea"/>
              </a:rPr>
              <a:t>9</a:t>
            </a:r>
            <a:r>
              <a:rPr lang="ko-KR" altLang="en-US" sz="1000" dirty="0">
                <a:latin typeface="+mn-ea"/>
              </a:rPr>
              <a:t>시 음영도</a:t>
            </a:r>
            <a:r>
              <a:rPr lang="en-US" altLang="ko-KR" sz="1000" dirty="0">
                <a:latin typeface="+mn-ea"/>
              </a:rPr>
              <a:t>(0 to 255 index)</a:t>
            </a:r>
          </a:p>
          <a:p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 err="1">
                <a:latin typeface="+mn-ea"/>
              </a:rPr>
              <a:t>Hillshade_Noon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하지 정오 음영도</a:t>
            </a:r>
            <a:r>
              <a:rPr lang="en-US" altLang="ko-KR" sz="1000" dirty="0">
                <a:latin typeface="+mn-ea"/>
              </a:rPr>
              <a:t>(0 to 255 index)</a:t>
            </a:r>
          </a:p>
          <a:p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Hillshade_3pm: </a:t>
            </a:r>
            <a:r>
              <a:rPr lang="ko-KR" altLang="en-US" sz="1000" dirty="0">
                <a:latin typeface="+mn-ea"/>
              </a:rPr>
              <a:t>하지 오후 </a:t>
            </a:r>
            <a:r>
              <a:rPr lang="en-US" altLang="ko-KR" sz="1000" dirty="0">
                <a:latin typeface="+mn-ea"/>
              </a:rPr>
              <a:t>3</a:t>
            </a:r>
            <a:r>
              <a:rPr lang="ko-KR" altLang="en-US" sz="1000" dirty="0">
                <a:latin typeface="+mn-ea"/>
              </a:rPr>
              <a:t>시 음영도</a:t>
            </a:r>
            <a:r>
              <a:rPr lang="en-US" altLang="ko-KR" sz="1000" dirty="0">
                <a:latin typeface="+mn-ea"/>
              </a:rPr>
              <a:t>(0 to 255 index)</a:t>
            </a:r>
          </a:p>
          <a:p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 err="1">
                <a:latin typeface="+mn-ea"/>
              </a:rPr>
              <a:t>Horizontal_Distance_To_Fire_Points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산불 점화 지점까지의 수평 거리</a:t>
            </a:r>
            <a:r>
              <a:rPr lang="en-US" altLang="ko-KR" sz="1000" dirty="0">
                <a:latin typeface="+mn-ea"/>
              </a:rPr>
              <a:t>(m)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Wilderness_Area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야생 지역</a:t>
            </a:r>
            <a:r>
              <a:rPr lang="en-US" altLang="ko-KR" sz="1000" dirty="0">
                <a:latin typeface="+mn-ea"/>
              </a:rPr>
              <a:t>(1~4, 0 </a:t>
            </a:r>
            <a:r>
              <a:rPr lang="ko-KR" altLang="en-US" sz="1000" dirty="0">
                <a:latin typeface="+mn-ea"/>
              </a:rPr>
              <a:t>또는 </a:t>
            </a:r>
            <a:r>
              <a:rPr lang="en-US" altLang="ko-KR" sz="1000" dirty="0">
                <a:latin typeface="+mn-ea"/>
              </a:rPr>
              <a:t>1 data)</a:t>
            </a:r>
          </a:p>
          <a:p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1. </a:t>
            </a:r>
            <a:r>
              <a:rPr lang="en-US" altLang="ko-KR" sz="1000" dirty="0" err="1">
                <a:latin typeface="+mn-ea"/>
              </a:rPr>
              <a:t>Rawah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2. </a:t>
            </a:r>
            <a:r>
              <a:rPr lang="en-US" altLang="ko-KR" sz="1000" dirty="0" err="1">
                <a:latin typeface="+mn-ea"/>
              </a:rPr>
              <a:t>Neota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3. Comanche Peak</a:t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4. Cache la </a:t>
            </a:r>
            <a:r>
              <a:rPr lang="en-US" altLang="ko-KR" sz="1000" dirty="0" err="1">
                <a:latin typeface="+mn-ea"/>
              </a:rPr>
              <a:t>Poudr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 err="1">
                <a:latin typeface="+mn-ea"/>
              </a:rPr>
              <a:t>Soil_Type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토양 유형</a:t>
            </a:r>
            <a:r>
              <a:rPr lang="en-US" altLang="ko-KR" sz="1000" dirty="0">
                <a:latin typeface="+mn-ea"/>
              </a:rPr>
              <a:t>(1~40, 0 </a:t>
            </a:r>
            <a:r>
              <a:rPr lang="ko-KR" altLang="en-US" sz="1000" dirty="0">
                <a:latin typeface="+mn-ea"/>
              </a:rPr>
              <a:t>또는 </a:t>
            </a:r>
            <a:r>
              <a:rPr lang="en-US" altLang="ko-KR" sz="1000" dirty="0">
                <a:latin typeface="+mn-ea"/>
              </a:rPr>
              <a:t>1 data)</a:t>
            </a:r>
            <a:r>
              <a:rPr lang="ko-KR" altLang="en-US" sz="1000" dirty="0">
                <a:latin typeface="+mn-ea"/>
              </a:rPr>
              <a:t/>
            </a:r>
            <a:br>
              <a:rPr lang="ko-KR" altLang="en-US" sz="1000" dirty="0">
                <a:latin typeface="+mn-ea"/>
              </a:rPr>
            </a:br>
            <a:endParaRPr lang="ko-KR" altLang="en-US" sz="10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FA1107-31D9-4398-88AB-5E5D824D1D0A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47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1AB87D-ADA5-49F5-BDA9-2D3455D30BCF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DBDD5CB-B3CE-497E-8B7B-49BC6661C3BF}"/>
              </a:ext>
            </a:extLst>
          </p:cNvPr>
          <p:cNvGrpSpPr/>
          <p:nvPr/>
        </p:nvGrpSpPr>
        <p:grpSpPr>
          <a:xfrm>
            <a:off x="3554277" y="2579222"/>
            <a:ext cx="5083443" cy="1699555"/>
            <a:chOff x="3554277" y="2117558"/>
            <a:chExt cx="5083443" cy="16995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82747F-3DD6-4BB3-A2D1-442486C7EA04}"/>
                </a:ext>
              </a:extLst>
            </p:cNvPr>
            <p:cNvSpPr txBox="1"/>
            <p:nvPr/>
          </p:nvSpPr>
          <p:spPr>
            <a:xfrm>
              <a:off x="4798209" y="2117558"/>
              <a:ext cx="2016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atin typeface="+mj-lt"/>
                </a:rPr>
                <a:t>Part 2.</a:t>
              </a:r>
              <a:endParaRPr lang="ko-KR" altLang="en-US" sz="5400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A67CC-F92B-4DF7-8973-3969389967A2}"/>
                </a:ext>
              </a:extLst>
            </p:cNvPr>
            <p:cNvSpPr txBox="1"/>
            <p:nvPr/>
          </p:nvSpPr>
          <p:spPr>
            <a:xfrm>
              <a:off x="3554277" y="3109227"/>
              <a:ext cx="50834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/>
                <a:t>환경설정 및 워크플로우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879388-4F5E-4666-BB11-E1FBB9D5AF28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6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009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환경설정 및 워크플로우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A44C7D-E4D4-47C9-B60D-807F0A893102}"/>
              </a:ext>
            </a:extLst>
          </p:cNvPr>
          <p:cNvSpPr txBox="1"/>
          <p:nvPr/>
        </p:nvSpPr>
        <p:spPr>
          <a:xfrm>
            <a:off x="1548087" y="1990365"/>
            <a:ext cx="5336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2"/>
                </a:solidFill>
                <a:latin typeface="+mj-ea"/>
                <a:ea typeface="+mj-ea"/>
              </a:rPr>
              <a:t>프로젝트 주요 라이브러리 버전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15A04DF1-C61B-459F-B22B-082E4878B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05441"/>
              </p:ext>
            </p:extLst>
          </p:nvPr>
        </p:nvGraphicFramePr>
        <p:xfrm>
          <a:off x="2566239" y="2837469"/>
          <a:ext cx="7010192" cy="30119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548">
                  <a:extLst>
                    <a:ext uri="{9D8B030D-6E8A-4147-A177-3AD203B41FA5}">
                      <a16:colId xmlns:a16="http://schemas.microsoft.com/office/drawing/2014/main" val="1813839156"/>
                    </a:ext>
                  </a:extLst>
                </a:gridCol>
                <a:gridCol w="1752548">
                  <a:extLst>
                    <a:ext uri="{9D8B030D-6E8A-4147-A177-3AD203B41FA5}">
                      <a16:colId xmlns:a16="http://schemas.microsoft.com/office/drawing/2014/main" val="3286298308"/>
                    </a:ext>
                  </a:extLst>
                </a:gridCol>
                <a:gridCol w="1752548">
                  <a:extLst>
                    <a:ext uri="{9D8B030D-6E8A-4147-A177-3AD203B41FA5}">
                      <a16:colId xmlns:a16="http://schemas.microsoft.com/office/drawing/2014/main" val="3684106263"/>
                    </a:ext>
                  </a:extLst>
                </a:gridCol>
                <a:gridCol w="1752548">
                  <a:extLst>
                    <a:ext uri="{9D8B030D-6E8A-4147-A177-3AD203B41FA5}">
                      <a16:colId xmlns:a16="http://schemas.microsoft.com/office/drawing/2014/main" val="4200497658"/>
                    </a:ext>
                  </a:extLst>
                </a:gridCol>
              </a:tblGrid>
              <a:tr h="430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94568"/>
                  </a:ext>
                </a:extLst>
              </a:tr>
              <a:tr h="430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Python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3.7.12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193174"/>
                  </a:ext>
                </a:extLst>
              </a:tr>
              <a:tr h="430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Numpy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1.19.5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Catboost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43383"/>
                  </a:ext>
                </a:extLst>
              </a:tr>
              <a:tr h="430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Pandas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3.3.1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07421"/>
                  </a:ext>
                </a:extLst>
              </a:tr>
              <a:tr h="430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Plotly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5.4.0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Tenserflow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2.6.2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43826"/>
                  </a:ext>
                </a:extLst>
              </a:tr>
              <a:tr h="430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Sklearn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70827"/>
                  </a:ext>
                </a:extLst>
              </a:tr>
              <a:tr h="430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Scipy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1.7.2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14193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B13C6B-C169-40EB-945C-9B0E8B0B46B0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76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009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환경설정 및 워크플로우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196CEB5-913F-4963-97C4-6FDAC1AF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19" y="2277584"/>
            <a:ext cx="6483096" cy="384007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90E596-0EB8-44AE-B974-302332AB41B9}"/>
              </a:ext>
            </a:extLst>
          </p:cNvPr>
          <p:cNvSpPr/>
          <p:nvPr/>
        </p:nvSpPr>
        <p:spPr>
          <a:xfrm>
            <a:off x="9811098" y="6588607"/>
            <a:ext cx="2380902" cy="26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162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839</Words>
  <Application>Microsoft Office PowerPoint</Application>
  <PresentationFormat>와이드스크린</PresentationFormat>
  <Paragraphs>268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-apple-system</vt:lpstr>
      <vt:lpstr>G마켓 산스 TTF Bold</vt:lpstr>
      <vt:lpstr>G마켓 산스 TTF Light</vt:lpstr>
      <vt:lpstr>Noto Sans KR</vt:lpstr>
      <vt:lpstr>Roboto</vt:lpstr>
      <vt:lpstr>나눔스퀘어 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태용</cp:lastModifiedBy>
  <cp:revision>48</cp:revision>
  <dcterms:created xsi:type="dcterms:W3CDTF">2020-07-12T23:40:59Z</dcterms:created>
  <dcterms:modified xsi:type="dcterms:W3CDTF">2021-12-30T23:20:33Z</dcterms:modified>
</cp:coreProperties>
</file>