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72A05"/>
    <a:srgbClr val="3B1C03"/>
    <a:srgbClr val="327364"/>
    <a:srgbClr val="B4AA96"/>
    <a:srgbClr val="D4D4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3" autoAdjust="0"/>
    <p:restoredTop sz="94660"/>
  </p:normalViewPr>
  <p:slideViewPr>
    <p:cSldViewPr>
      <p:cViewPr varScale="1">
        <p:scale>
          <a:sx n="84" d="100"/>
          <a:sy n="84" d="100"/>
        </p:scale>
        <p:origin x="-60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3D203-7ECC-4670-8208-665033731B43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5B22A-9D99-4DD9-B17D-F076C7AE6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0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1"/>
            <a:ext cx="7772400" cy="1371600"/>
          </a:xfrm>
        </p:spPr>
        <p:txBody>
          <a:bodyPr/>
          <a:lstStyle>
            <a:lvl1pPr>
              <a:defRPr>
                <a:solidFill>
                  <a:srgbClr val="32736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24400"/>
            <a:ext cx="6400800" cy="1219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96E20B-5E56-4BDB-A9E2-507996DC6CED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8229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2BD6AE3-7DA2-4AFF-853A-FB2AE686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12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96E20B-5E56-4BDB-A9E2-507996DC6CED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8229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2BD6AE3-7DA2-4AFF-853A-FB2AE686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38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96E20B-5E56-4BDB-A9E2-507996DC6CED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8229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2BD6AE3-7DA2-4AFF-853A-FB2AE686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57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/>
            </a:lvl1pPr>
            <a:lvl2pPr marL="742950" indent="-285750">
              <a:buFont typeface="Wingdings" panose="05000000000000000000" pitchFamily="2" charset="2"/>
              <a:buChar char="§"/>
              <a:defRPr sz="2400"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57200" y="6400800"/>
            <a:ext cx="8229600" cy="38100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993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96E20B-5E56-4BDB-A9E2-507996DC6CED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8229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2BD6AE3-7DA2-4AFF-853A-FB2AE686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80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800"/>
            </a:lvl1pPr>
            <a:lvl2pPr marL="742950" indent="-285750">
              <a:buFontTx/>
              <a:buBlip>
                <a:blip r:embed="rId3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	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800" baseline="0"/>
            </a:lvl1pPr>
            <a:lvl2pPr marL="742950" indent="-285750">
              <a:buFontTx/>
              <a:buBlip>
                <a:blip r:embed="rId3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 	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153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63976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514599"/>
            <a:ext cx="4267200" cy="3611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96E20B-5E56-4BDB-A9E2-507996DC6CED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8229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2BD6AE3-7DA2-4AFF-853A-FB2AE686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12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96E20B-5E56-4BDB-A9E2-507996DC6CED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8229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2BD6AE3-7DA2-4AFF-853A-FB2AE686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13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96E20B-5E56-4BDB-A9E2-507996DC6CED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8229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2BD6AE3-7DA2-4AFF-853A-FB2AE686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04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96E20B-5E56-4BDB-A9E2-507996DC6CED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8229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2BD6AE3-7DA2-4AFF-853A-FB2AE686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3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96E20B-5E56-4BDB-A9E2-507996DC6CED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8229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2BD6AE3-7DA2-4AFF-853A-FB2AE686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0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bg1">
                <a:lumMod val="29000"/>
                <a:lumOff val="71000"/>
              </a:schemeClr>
            </a:gs>
            <a:gs pos="40000">
              <a:schemeClr val="bg1"/>
            </a:gs>
            <a:gs pos="100000">
              <a:schemeClr val="bg2">
                <a:lumMod val="90000"/>
              </a:schemeClr>
            </a:gs>
            <a:gs pos="100000">
              <a:schemeClr val="bg2">
                <a:lumMod val="75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6248400"/>
            <a:ext cx="9144000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30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ln w="12700">
            <a:solidFill>
              <a:schemeClr val="tx1"/>
            </a:solidFill>
          </a:ln>
          <a:solidFill>
            <a:srgbClr val="572A0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572A05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572A0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572A0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572A0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572A0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371600"/>
          </a:xfrm>
        </p:spPr>
        <p:txBody>
          <a:bodyPr>
            <a:normAutofit/>
          </a:bodyPr>
          <a:lstStyle/>
          <a:p>
            <a:r>
              <a:rPr lang="en-US" sz="6600" dirty="0" err="1" smtClean="0">
                <a:solidFill>
                  <a:srgbClr val="572A05"/>
                </a:solidFill>
              </a:rPr>
              <a:t>BushBurg</a:t>
            </a:r>
            <a:endParaRPr lang="en-US" sz="6600" dirty="0">
              <a:solidFill>
                <a:srgbClr val="572A05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3124200"/>
            <a:ext cx="6400800" cy="1219200"/>
          </a:xfrm>
        </p:spPr>
        <p:txBody>
          <a:bodyPr/>
          <a:lstStyle/>
          <a:p>
            <a:r>
              <a:rPr lang="en-US" dirty="0" smtClean="0"/>
              <a:t>Survival in Africa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29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Systems 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Vertical dive into a single system</a:t>
            </a:r>
          </a:p>
          <a:p>
            <a:pPr lvl="1"/>
            <a:r>
              <a:rPr lang="en-US" dirty="0" smtClean="0"/>
              <a:t>Explore its strengths/weaknesses fully</a:t>
            </a:r>
          </a:p>
          <a:p>
            <a:pPr lvl="1"/>
            <a:r>
              <a:rPr lang="en-US" dirty="0" smtClean="0"/>
              <a:t>Introduce complexity as time allows</a:t>
            </a:r>
          </a:p>
          <a:p>
            <a:r>
              <a:rPr lang="en-US" dirty="0" smtClean="0"/>
              <a:t>Ignore surface elements</a:t>
            </a:r>
          </a:p>
          <a:p>
            <a:pPr lvl="1"/>
            <a:r>
              <a:rPr lang="en-US" dirty="0" smtClean="0"/>
              <a:t>No graphics, no sound</a:t>
            </a:r>
          </a:p>
          <a:p>
            <a:pPr lvl="1"/>
            <a:r>
              <a:rPr lang="en-US" dirty="0" smtClean="0"/>
              <a:t>Feedback systems for debugging, not fun</a:t>
            </a:r>
          </a:p>
          <a:p>
            <a:r>
              <a:rPr lang="en-US" dirty="0" smtClean="0"/>
              <a:t>Evaluate structural concerns</a:t>
            </a:r>
          </a:p>
          <a:p>
            <a:pPr lvl="1"/>
            <a:r>
              <a:rPr lang="en-US" dirty="0" smtClean="0"/>
              <a:t>Does this system scale properly with numbers?</a:t>
            </a:r>
          </a:p>
          <a:p>
            <a:pPr lvl="1"/>
            <a:r>
              <a:rPr lang="en-US" dirty="0" smtClean="0"/>
              <a:t>Can new code mesh well?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Design – How much can we actually do?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56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Prototype?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A system that…</a:t>
            </a:r>
          </a:p>
          <a:p>
            <a:r>
              <a:rPr lang="en-US" dirty="0" smtClean="0"/>
              <a:t>does not rely on others</a:t>
            </a:r>
            <a:endParaRPr lang="en-US" dirty="0"/>
          </a:p>
          <a:p>
            <a:r>
              <a:rPr lang="en-US" dirty="0" smtClean="0"/>
              <a:t>can be given a win condition</a:t>
            </a:r>
            <a:endParaRPr lang="en-US" dirty="0"/>
          </a:p>
          <a:p>
            <a:r>
              <a:rPr lang="en-US" dirty="0" smtClean="0"/>
              <a:t>does not need outside resources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Design – What should the approach be?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97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 of Endgame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Touch screen interface (low precision)</a:t>
            </a:r>
          </a:p>
          <a:p>
            <a:r>
              <a:rPr lang="en-US" dirty="0" smtClean="0"/>
              <a:t>Low session times</a:t>
            </a:r>
          </a:p>
          <a:p>
            <a:r>
              <a:rPr lang="en-US" dirty="0" smtClean="0"/>
              <a:t>Limited UI space</a:t>
            </a:r>
          </a:p>
          <a:p>
            <a:r>
              <a:rPr lang="en-US" dirty="0" smtClean="0"/>
              <a:t>Bias toward success</a:t>
            </a:r>
          </a:p>
          <a:p>
            <a:r>
              <a:rPr lang="en-US" dirty="0" smtClean="0"/>
              <a:t>Low barrier to entry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Design – What should the approach be?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1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Core System: Citizen Management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citizen has traits (attributes)</a:t>
            </a:r>
          </a:p>
          <a:p>
            <a:pPr lvl="1"/>
            <a:r>
              <a:rPr lang="en-US" dirty="0" smtClean="0"/>
              <a:t>Attributes suited to different tasks</a:t>
            </a:r>
          </a:p>
          <a:p>
            <a:pPr lvl="1"/>
            <a:r>
              <a:rPr lang="en-US" dirty="0" smtClean="0"/>
              <a:t>Better allocation = faster progress</a:t>
            </a:r>
          </a:p>
          <a:p>
            <a:r>
              <a:rPr lang="en-US" dirty="0" smtClean="0"/>
              <a:t>Citizens get tired and hungry</a:t>
            </a:r>
          </a:p>
          <a:p>
            <a:pPr lvl="1"/>
            <a:r>
              <a:rPr lang="en-US" dirty="0" smtClean="0"/>
              <a:t>Working a task fatigues primary attributes</a:t>
            </a:r>
          </a:p>
          <a:p>
            <a:pPr lvl="1"/>
            <a:r>
              <a:rPr lang="en-US" dirty="0" smtClean="0"/>
              <a:t>Attributes recovered by doing other things</a:t>
            </a:r>
          </a:p>
          <a:p>
            <a:r>
              <a:rPr lang="en-US" dirty="0" smtClean="0"/>
              <a:t>The goal: Make money</a:t>
            </a:r>
          </a:p>
          <a:p>
            <a:pPr lvl="1"/>
            <a:r>
              <a:rPr lang="en-US" dirty="0" smtClean="0"/>
              <a:t>Crops and animal products can be sold</a:t>
            </a:r>
          </a:p>
          <a:p>
            <a:pPr lvl="1"/>
            <a:r>
              <a:rPr lang="en-US" dirty="0" smtClean="0"/>
              <a:t>Win by selling better products faster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Design – </a:t>
            </a:r>
            <a:r>
              <a:rPr lang="en-US" dirty="0" smtClean="0"/>
              <a:t>How should the game work?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85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Citizen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Efficiency attributes:</a:t>
            </a:r>
          </a:p>
          <a:p>
            <a:pPr lvl="1"/>
            <a:r>
              <a:rPr lang="en-US" dirty="0" smtClean="0"/>
              <a:t>Strength, Dexterity, Endurance</a:t>
            </a:r>
          </a:p>
          <a:p>
            <a:pPr lvl="1"/>
            <a:r>
              <a:rPr lang="en-US" dirty="0" smtClean="0"/>
              <a:t>Speed of task completion</a:t>
            </a:r>
          </a:p>
          <a:p>
            <a:r>
              <a:rPr lang="en-US" dirty="0" smtClean="0"/>
              <a:t>Quality attributes:</a:t>
            </a:r>
          </a:p>
          <a:p>
            <a:pPr lvl="1"/>
            <a:r>
              <a:rPr lang="en-US" dirty="0" smtClean="0"/>
              <a:t>Perception, Focus, Acumen</a:t>
            </a:r>
          </a:p>
          <a:p>
            <a:pPr lvl="1"/>
            <a:r>
              <a:rPr lang="en-US" dirty="0" smtClean="0"/>
              <a:t>How good the result of the task will be</a:t>
            </a:r>
          </a:p>
          <a:p>
            <a:r>
              <a:rPr lang="en-US" dirty="0" smtClean="0"/>
              <a:t>Recovery</a:t>
            </a:r>
          </a:p>
          <a:p>
            <a:pPr lvl="1"/>
            <a:r>
              <a:rPr lang="en-US" dirty="0" smtClean="0"/>
              <a:t>Rate of recovery for other attributes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Design – How should the game work?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5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Citizen Attributes </a:t>
            </a:r>
            <a:r>
              <a:rPr lang="en-US" dirty="0" err="1" smtClean="0"/>
              <a:t>Ctd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Task effects on attributes</a:t>
            </a:r>
          </a:p>
          <a:p>
            <a:pPr marL="0" indent="0" algn="ctr">
              <a:buNone/>
            </a:pPr>
            <a:endParaRPr lang="en-US" dirty="0" smtClean="0"/>
          </a:p>
          <a:p>
            <a:r>
              <a:rPr lang="en-US" dirty="0" smtClean="0"/>
              <a:t>Primary: Fatigued during task</a:t>
            </a:r>
          </a:p>
          <a:p>
            <a:endParaRPr lang="en-US" dirty="0"/>
          </a:p>
          <a:p>
            <a:r>
              <a:rPr lang="en-US" dirty="0" smtClean="0"/>
              <a:t>Secondary: Cannot recover</a:t>
            </a:r>
          </a:p>
          <a:p>
            <a:endParaRPr lang="en-US" dirty="0"/>
          </a:p>
          <a:p>
            <a:r>
              <a:rPr lang="en-US" dirty="0" smtClean="0"/>
              <a:t>Unused: Recovers during task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Design – How should the game work?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41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Crops and Cooking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Crops have unique traits as well</a:t>
            </a:r>
          </a:p>
          <a:p>
            <a:pPr lvl="1"/>
            <a:r>
              <a:rPr lang="en-US" dirty="0" smtClean="0"/>
              <a:t>Attribute matchups</a:t>
            </a:r>
          </a:p>
          <a:p>
            <a:pPr lvl="1"/>
            <a:r>
              <a:rPr lang="en-US" dirty="0" smtClean="0"/>
              <a:t>Restoration upon eating (quality matters)</a:t>
            </a:r>
          </a:p>
          <a:p>
            <a:pPr lvl="1"/>
            <a:r>
              <a:rPr lang="en-US" dirty="0" smtClean="0"/>
              <a:t>Value when sold</a:t>
            </a:r>
          </a:p>
          <a:p>
            <a:pPr lvl="1"/>
            <a:r>
              <a:rPr lang="en-US" dirty="0" smtClean="0"/>
              <a:t>Fatigue rate and production rate</a:t>
            </a:r>
          </a:p>
          <a:p>
            <a:r>
              <a:rPr lang="en-US" dirty="0" smtClean="0"/>
              <a:t>Crops can be cooked into meals</a:t>
            </a:r>
          </a:p>
          <a:p>
            <a:pPr lvl="1"/>
            <a:r>
              <a:rPr lang="en-US" dirty="0" smtClean="0"/>
              <a:t>Improve the value and restoration</a:t>
            </a:r>
          </a:p>
          <a:p>
            <a:pPr lvl="1"/>
            <a:r>
              <a:rPr lang="en-US" dirty="0" smtClean="0"/>
              <a:t>Impart temporary ‘buffs’ to attributes (quality)</a:t>
            </a:r>
          </a:p>
          <a:p>
            <a:pPr lvl="1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Design – How should the game work?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4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do graphical ‘heavy-lifting’</a:t>
            </a:r>
          </a:p>
          <a:p>
            <a:pPr lvl="1"/>
            <a:r>
              <a:rPr lang="en-US" dirty="0" smtClean="0"/>
              <a:t>Far too time-consuming for our scope</a:t>
            </a:r>
          </a:p>
          <a:p>
            <a:pPr lvl="1"/>
            <a:r>
              <a:rPr lang="en-US" dirty="0" smtClean="0"/>
              <a:t>Most engines do this</a:t>
            </a:r>
          </a:p>
          <a:p>
            <a:r>
              <a:rPr lang="en-US" dirty="0" smtClean="0"/>
              <a:t>Should facilitate change in platform</a:t>
            </a:r>
          </a:p>
          <a:p>
            <a:pPr lvl="1"/>
            <a:r>
              <a:rPr lang="en-US" dirty="0" smtClean="0"/>
              <a:t>Development and testing on PC for now</a:t>
            </a:r>
          </a:p>
          <a:p>
            <a:pPr lvl="1"/>
            <a:r>
              <a:rPr lang="en-US" dirty="0" smtClean="0"/>
              <a:t>Mobile/tablet comes later</a:t>
            </a:r>
          </a:p>
          <a:p>
            <a:r>
              <a:rPr lang="en-US" dirty="0" smtClean="0"/>
              <a:t>Should be ‘futureproof’</a:t>
            </a:r>
          </a:p>
          <a:p>
            <a:pPr lvl="1"/>
            <a:r>
              <a:rPr lang="en-US" dirty="0" smtClean="0"/>
              <a:t>Active community helps troubleshooting</a:t>
            </a:r>
          </a:p>
          <a:p>
            <a:pPr lvl="1"/>
            <a:r>
              <a:rPr lang="en-US" dirty="0" smtClean="0"/>
              <a:t>Engine </a:t>
            </a:r>
            <a:r>
              <a:rPr lang="en-US" dirty="0" err="1" smtClean="0"/>
              <a:t>devs</a:t>
            </a:r>
            <a:r>
              <a:rPr lang="en-US" dirty="0" smtClean="0"/>
              <a:t> must keep up on compatibility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Implementation – What engine should we use?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49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Choice: 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Includes editor</a:t>
            </a:r>
          </a:p>
          <a:p>
            <a:pPr lvl="1"/>
            <a:r>
              <a:rPr lang="en-US" dirty="0" smtClean="0"/>
              <a:t>Spatial manipulation</a:t>
            </a:r>
          </a:p>
          <a:p>
            <a:pPr lvl="1"/>
            <a:r>
              <a:rPr lang="en-US" dirty="0" smtClean="0"/>
              <a:t>File organization</a:t>
            </a:r>
          </a:p>
          <a:p>
            <a:pPr lvl="1"/>
            <a:r>
              <a:rPr lang="en-US" dirty="0" smtClean="0"/>
              <a:t>Fast code-to-testing procedure</a:t>
            </a:r>
          </a:p>
          <a:p>
            <a:endParaRPr lang="en-US" dirty="0"/>
          </a:p>
          <a:p>
            <a:r>
              <a:rPr lang="en-US" dirty="0" smtClean="0"/>
              <a:t>We have experience!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Implementation – What engine should we use?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54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Unity Engine: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Editor is an abstraction of object oriented design</a:t>
            </a:r>
          </a:p>
          <a:p>
            <a:endParaRPr lang="en-US" dirty="0"/>
          </a:p>
          <a:p>
            <a:r>
              <a:rPr lang="en-US" dirty="0" smtClean="0"/>
              <a:t>Every class inherits from </a:t>
            </a:r>
            <a:r>
              <a:rPr lang="en-US" dirty="0" err="1" smtClean="0"/>
              <a:t>GameObject</a:t>
            </a:r>
            <a:r>
              <a:rPr lang="en-US" dirty="0" smtClean="0"/>
              <a:t> class,  ‘is-a’ </a:t>
            </a:r>
            <a:r>
              <a:rPr lang="en-US" dirty="0" err="1" smtClean="0"/>
              <a:t>GameObject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Amounts to coding with libraries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Implementation – How do the pieces fit together?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62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Games Recent Years</a:t>
            </a:r>
            <a:r>
              <a:rPr lang="en-US" baseline="30000" dirty="0"/>
              <a:t>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 10 grossing: $4,778,085/</a:t>
            </a:r>
            <a:r>
              <a:rPr lang="en-US" b="1" dirty="0" smtClean="0"/>
              <a:t>day </a:t>
            </a:r>
            <a:r>
              <a:rPr lang="en-US" dirty="0" smtClean="0"/>
              <a:t>(est.)</a:t>
            </a:r>
            <a:endParaRPr lang="en-US" b="1" dirty="0" smtClean="0"/>
          </a:p>
          <a:p>
            <a:endParaRPr lang="en-US" b="1" dirty="0"/>
          </a:p>
          <a:p>
            <a:r>
              <a:rPr lang="en-US" dirty="0" smtClean="0"/>
              <a:t>40% of app downloads</a:t>
            </a:r>
          </a:p>
          <a:p>
            <a:pPr lvl="1"/>
            <a:r>
              <a:rPr lang="en-US" dirty="0" smtClean="0"/>
              <a:t>30% greater than any other category</a:t>
            </a:r>
          </a:p>
          <a:p>
            <a:endParaRPr lang="en-US" b="1" dirty="0" smtClean="0"/>
          </a:p>
          <a:p>
            <a:r>
              <a:rPr lang="en-US" dirty="0" smtClean="0"/>
              <a:t>2017 forecast: $4 billion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7236" y="6406004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Data from statistica.com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03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Unity Engine: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Prewritten classes</a:t>
            </a:r>
          </a:p>
          <a:p>
            <a:pPr lvl="1"/>
            <a:r>
              <a:rPr lang="en-US" dirty="0" smtClean="0"/>
              <a:t>Control core functions, like rendering &amp; collisions</a:t>
            </a:r>
          </a:p>
          <a:p>
            <a:pPr lvl="1"/>
            <a:r>
              <a:rPr lang="en-US" dirty="0" smtClean="0"/>
              <a:t>Accessed through methods</a:t>
            </a:r>
          </a:p>
          <a:p>
            <a:pPr lvl="1"/>
            <a:endParaRPr lang="en-US" dirty="0"/>
          </a:p>
          <a:p>
            <a:r>
              <a:rPr lang="en-US" dirty="0" smtClean="0"/>
              <a:t>Scripts</a:t>
            </a:r>
          </a:p>
          <a:p>
            <a:pPr lvl="1"/>
            <a:r>
              <a:rPr lang="en-US" dirty="0" smtClean="0"/>
              <a:t>Attached to objects as components</a:t>
            </a:r>
          </a:p>
          <a:p>
            <a:pPr lvl="1"/>
            <a:r>
              <a:rPr lang="en-US" dirty="0" smtClean="0"/>
              <a:t>All our code goes in these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Implementation – How do the pieces fit together?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58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Unity Engine: Editor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343" y="1143000"/>
            <a:ext cx="9168343" cy="4969967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Implementation – How do the pieces fit together?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03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Unity Engine: Game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1676400"/>
            <a:ext cx="5029200" cy="4449763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‘Runs’ each object &amp; components once per loop</a:t>
            </a:r>
          </a:p>
          <a:p>
            <a:endParaRPr lang="en-US" sz="2400" dirty="0"/>
          </a:p>
          <a:p>
            <a:r>
              <a:rPr lang="en-US" sz="2400" dirty="0" smtClean="0"/>
              <a:t>Loops as fast as it can</a:t>
            </a:r>
          </a:p>
          <a:p>
            <a:endParaRPr lang="en-US" sz="2400" dirty="0"/>
          </a:p>
          <a:p>
            <a:r>
              <a:rPr lang="en-US" sz="2400" dirty="0" smtClean="0"/>
              <a:t>Interactions between objects are governed by scripts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 – How do the pieces fit together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15080"/>
            <a:ext cx="3034826" cy="451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4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Object </a:t>
            </a:r>
            <a:r>
              <a:rPr lang="en-US" dirty="0" err="1" smtClean="0"/>
              <a:t>Heirarchy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19201"/>
            <a:ext cx="8686800" cy="4498522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Implementation – How do the pieces fit together?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32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Traps in 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easiest code is almost always inefficient</a:t>
            </a:r>
          </a:p>
          <a:p>
            <a:pPr marL="0" indent="0" algn="ctr">
              <a:buNone/>
            </a:pPr>
            <a:endParaRPr lang="en-US" dirty="0" smtClean="0"/>
          </a:p>
          <a:p>
            <a:r>
              <a:rPr lang="en-US" sz="2400" dirty="0" smtClean="0"/>
              <a:t>Must run at 30+fps on a phone</a:t>
            </a:r>
          </a:p>
          <a:p>
            <a:r>
              <a:rPr lang="en-US" sz="2400" dirty="0" smtClean="0"/>
              <a:t>Polling should be avoided</a:t>
            </a:r>
          </a:p>
          <a:p>
            <a:r>
              <a:rPr lang="en-US" sz="2400" dirty="0" smtClean="0"/>
              <a:t>Retrieving components is expensive</a:t>
            </a:r>
          </a:p>
          <a:p>
            <a:r>
              <a:rPr lang="en-US" sz="2400" dirty="0" smtClean="0"/>
              <a:t>Bad practices can’t be easily untangled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Implementation: What are the pitfalls?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89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Keeping the Wheel Invented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Heavy use of libraries taxes memory</a:t>
            </a:r>
          </a:p>
          <a:p>
            <a:pPr lvl="1"/>
            <a:r>
              <a:rPr lang="en-US" dirty="0" smtClean="0"/>
              <a:t>Hard to get back into after a few days off</a:t>
            </a:r>
          </a:p>
          <a:p>
            <a:endParaRPr lang="en-US" dirty="0"/>
          </a:p>
          <a:p>
            <a:r>
              <a:rPr lang="en-US" dirty="0" smtClean="0"/>
              <a:t>“Did I compensate for that?”</a:t>
            </a:r>
          </a:p>
          <a:p>
            <a:pPr lvl="1"/>
            <a:r>
              <a:rPr lang="en-US" dirty="0" smtClean="0"/>
              <a:t>Documentation should be verbose</a:t>
            </a:r>
          </a:p>
          <a:p>
            <a:pPr lvl="1"/>
            <a:r>
              <a:rPr lang="en-US" dirty="0" smtClean="0"/>
              <a:t>Very hard to maintain this on a schedule</a:t>
            </a:r>
          </a:p>
          <a:p>
            <a:pPr lvl="1"/>
            <a:endParaRPr lang="en-US" dirty="0"/>
          </a:p>
          <a:p>
            <a:r>
              <a:rPr lang="en-US" dirty="0" smtClean="0"/>
              <a:t>Script size can get out of control</a:t>
            </a:r>
          </a:p>
          <a:p>
            <a:pPr lvl="1"/>
            <a:r>
              <a:rPr lang="en-US" dirty="0" smtClean="0"/>
              <a:t>Consider multiple scripts on one object</a:t>
            </a:r>
          </a:p>
          <a:p>
            <a:pPr lvl="1"/>
            <a:r>
              <a:rPr lang="en-US" dirty="0" smtClean="0"/>
              <a:t>This means careful organization/more docs</a:t>
            </a:r>
          </a:p>
          <a:p>
            <a:pPr lvl="1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Implementation: What are the pitfalls?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8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 Juxtaposed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 smtClean="0"/>
              <a:t>Amapalo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Forge a new genre of mobile gaming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Raise money for African charities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Inspire a younger generation to give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Us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Develop a basic gameplay loop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Test the prototype system and find its weaknesses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Offer practical advice for moving forward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Leave a starting point for future teams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64008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Thanks for listening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96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Amapalo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Seeds of a Mobile Game Company</a:t>
            </a:r>
          </a:p>
          <a:p>
            <a:endParaRPr lang="en-US" sz="2400" dirty="0" smtClean="0"/>
          </a:p>
          <a:p>
            <a:r>
              <a:rPr lang="en-US" sz="2800" dirty="0" smtClean="0"/>
              <a:t>Bring about a new genre: charity gaming</a:t>
            </a:r>
          </a:p>
          <a:p>
            <a:endParaRPr lang="en-US" sz="2800" dirty="0"/>
          </a:p>
          <a:p>
            <a:r>
              <a:rPr lang="en-US" sz="2800" dirty="0" smtClean="0"/>
              <a:t>Utilize the social structure of the platform</a:t>
            </a:r>
          </a:p>
          <a:p>
            <a:endParaRPr lang="en-US" sz="2800" dirty="0"/>
          </a:p>
          <a:p>
            <a:r>
              <a:rPr lang="en-US" sz="2800" dirty="0" smtClean="0"/>
              <a:t>Engage youth in worldly understanding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197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Amapalo</a:t>
            </a:r>
            <a:r>
              <a:rPr lang="en-US" dirty="0" smtClean="0"/>
              <a:t>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Personal experience with mission trips to Zambia</a:t>
            </a:r>
          </a:p>
          <a:p>
            <a:endParaRPr lang="en-US" dirty="0"/>
          </a:p>
          <a:p>
            <a:r>
              <a:rPr lang="en-US" dirty="0" smtClean="0"/>
              <a:t>Background in business, communications, &amp; software</a:t>
            </a:r>
          </a:p>
          <a:p>
            <a:endParaRPr lang="en-US" dirty="0"/>
          </a:p>
          <a:p>
            <a:r>
              <a:rPr lang="en-US" dirty="0" smtClean="0"/>
              <a:t>No game development or design 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60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BushBurg</a:t>
            </a:r>
            <a:r>
              <a:rPr lang="en-US" dirty="0" smtClean="0"/>
              <a:t> in a Nutshell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Survival and management simulation</a:t>
            </a:r>
          </a:p>
          <a:p>
            <a:pPr lvl="1"/>
            <a:r>
              <a:rPr lang="en-US" dirty="0" smtClean="0"/>
              <a:t>Many citizens with different traits</a:t>
            </a:r>
          </a:p>
          <a:p>
            <a:pPr lvl="1"/>
            <a:r>
              <a:rPr lang="en-US" dirty="0" smtClean="0"/>
              <a:t>Player skill = faster advancement (no losing)</a:t>
            </a:r>
          </a:p>
          <a:p>
            <a:pPr lvl="1"/>
            <a:r>
              <a:rPr lang="en-US" dirty="0" smtClean="0"/>
              <a:t>Hazards and risk management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Social reinforcement paradigm</a:t>
            </a:r>
          </a:p>
          <a:p>
            <a:pPr lvl="1"/>
            <a:r>
              <a:rPr lang="en-US" dirty="0" smtClean="0"/>
              <a:t>Players can build communities and trade</a:t>
            </a:r>
          </a:p>
          <a:p>
            <a:pPr lvl="1"/>
            <a:r>
              <a:rPr lang="en-US" dirty="0" smtClean="0"/>
              <a:t>Purchases help others in community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89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BushBurg</a:t>
            </a:r>
            <a:r>
              <a:rPr lang="en-US" dirty="0" smtClean="0"/>
              <a:t>: The Endgame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Players invest in the community</a:t>
            </a:r>
          </a:p>
          <a:p>
            <a:endParaRPr lang="en-US" dirty="0"/>
          </a:p>
          <a:p>
            <a:r>
              <a:rPr lang="en-US" dirty="0" smtClean="0"/>
              <a:t>The donations have real-world effects</a:t>
            </a:r>
          </a:p>
          <a:p>
            <a:endParaRPr lang="en-US" dirty="0"/>
          </a:p>
          <a:p>
            <a:r>
              <a:rPr lang="en-US" dirty="0" smtClean="0"/>
              <a:t>Players benefit from the in-game analogs of those effects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19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Coming up…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Design perspective</a:t>
            </a:r>
          </a:p>
          <a:p>
            <a:pPr lvl="1"/>
            <a:r>
              <a:rPr lang="en-US" dirty="0" smtClean="0"/>
              <a:t>How much of that can we actually do?</a:t>
            </a:r>
          </a:p>
          <a:p>
            <a:pPr lvl="1"/>
            <a:r>
              <a:rPr lang="en-US" dirty="0" smtClean="0"/>
              <a:t>What should the approach be?</a:t>
            </a:r>
          </a:p>
          <a:p>
            <a:pPr lvl="1"/>
            <a:r>
              <a:rPr lang="en-US" dirty="0" smtClean="0"/>
              <a:t>How should the game work?</a:t>
            </a:r>
          </a:p>
          <a:p>
            <a:r>
              <a:rPr lang="en-US" dirty="0" smtClean="0"/>
              <a:t>Demo	</a:t>
            </a:r>
          </a:p>
          <a:p>
            <a:r>
              <a:rPr lang="en-US" dirty="0" smtClean="0"/>
              <a:t>Implementation perspective</a:t>
            </a:r>
          </a:p>
          <a:p>
            <a:pPr lvl="1"/>
            <a:r>
              <a:rPr lang="en-US" dirty="0" smtClean="0"/>
              <a:t>What engine should we use?</a:t>
            </a:r>
          </a:p>
          <a:p>
            <a:pPr lvl="1"/>
            <a:r>
              <a:rPr lang="en-US" dirty="0" smtClean="0"/>
              <a:t>How will the pieces be put together?</a:t>
            </a:r>
          </a:p>
          <a:p>
            <a:pPr lvl="1"/>
            <a:r>
              <a:rPr lang="en-US" dirty="0" smtClean="0"/>
              <a:t>What are the pitfalls?</a:t>
            </a:r>
          </a:p>
          <a:p>
            <a:r>
              <a:rPr lang="en-US" dirty="0" smtClean="0"/>
              <a:t>Conclusion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08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Development Pipeline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240456" cy="4648200"/>
          </a:xfrm>
        </p:spPr>
      </p:pic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Design – How much can we actually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9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Realistic Pipeline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4089"/>
            <a:ext cx="9240456" cy="3878421"/>
          </a:xfrm>
        </p:spPr>
      </p:pic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Design – How much can we actually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20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ans slightly open">
      <a:majorFont>
        <a:latin typeface="Open Sans Semibold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1554</TotalTime>
  <Words>895</Words>
  <Application>Microsoft Office PowerPoint</Application>
  <PresentationFormat>On-screen Show (4:3)</PresentationFormat>
  <Paragraphs>203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BushBurg</vt:lpstr>
      <vt:lpstr>Mobile Games Recent Years*</vt:lpstr>
      <vt:lpstr>Amapalo</vt:lpstr>
      <vt:lpstr>Amapalo Background</vt:lpstr>
      <vt:lpstr>BushBurg in a Nutshell</vt:lpstr>
      <vt:lpstr>BushBurg: The Endgame</vt:lpstr>
      <vt:lpstr>Coming up…</vt:lpstr>
      <vt:lpstr>Game Development Pipeline</vt:lpstr>
      <vt:lpstr>Realistic Pipeline</vt:lpstr>
      <vt:lpstr>Core Systems Prototype</vt:lpstr>
      <vt:lpstr>What to Prototype?</vt:lpstr>
      <vt:lpstr>Constraints of Endgame</vt:lpstr>
      <vt:lpstr>Core System: Citizen Management</vt:lpstr>
      <vt:lpstr>Citizen Attributes</vt:lpstr>
      <vt:lpstr>Citizen Attributes Ctd.</vt:lpstr>
      <vt:lpstr>Crops and Cooking</vt:lpstr>
      <vt:lpstr>Choosing a Platform</vt:lpstr>
      <vt:lpstr>Easy Choice: Unity</vt:lpstr>
      <vt:lpstr>Unity Engine: Structure</vt:lpstr>
      <vt:lpstr>Unity Engine: Components</vt:lpstr>
      <vt:lpstr>Unity Engine: Editor</vt:lpstr>
      <vt:lpstr>Unity Engine: Game Loop</vt:lpstr>
      <vt:lpstr>Our Object Heirarchy</vt:lpstr>
      <vt:lpstr>Traps in Unity</vt:lpstr>
      <vt:lpstr>Keeping the Wheel Invented</vt:lpstr>
      <vt:lpstr>Project Goals Juxtaposed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Cybersickness in Virtual Reality Systems</dc:title>
  <dc:creator>cheepon</dc:creator>
  <cp:lastModifiedBy>cheepon</cp:lastModifiedBy>
  <cp:revision>59</cp:revision>
  <dcterms:created xsi:type="dcterms:W3CDTF">2015-12-09T02:23:59Z</dcterms:created>
  <dcterms:modified xsi:type="dcterms:W3CDTF">2015-12-21T11:07:26Z</dcterms:modified>
</cp:coreProperties>
</file>