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9" r:id="rId3"/>
    <p:sldId id="290" r:id="rId4"/>
    <p:sldId id="288" r:id="rId5"/>
    <p:sldId id="257" r:id="rId6"/>
    <p:sldId id="258" r:id="rId7"/>
    <p:sldId id="259" r:id="rId8"/>
    <p:sldId id="260" r:id="rId9"/>
    <p:sldId id="262" r:id="rId10"/>
    <p:sldId id="294" r:id="rId11"/>
    <p:sldId id="291" r:id="rId12"/>
    <p:sldId id="292" r:id="rId13"/>
    <p:sldId id="29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2" r:id="rId28"/>
    <p:sldId id="273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2" r:id="rId3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34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826729-F635-4082-8F7F-9DE1564444D5}" type="datetimeFigureOut">
              <a:rPr lang="pt-PT" smtClean="0"/>
              <a:pPr/>
              <a:t>26-03-2020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9FECB2-7B39-456B-A91C-17E8E57E0449}" type="slidenum">
              <a:rPr lang="pt-PT" smtClean="0"/>
              <a:pPr/>
              <a:t>‹N›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28728" y="714356"/>
            <a:ext cx="6477000" cy="1828800"/>
          </a:xfrm>
        </p:spPr>
        <p:txBody>
          <a:bodyPr>
            <a:normAutofit/>
          </a:bodyPr>
          <a:lstStyle/>
          <a:p>
            <a:pPr algn="ctr"/>
            <a:endParaRPr lang="pt-PT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1472" y="3071810"/>
            <a:ext cx="7786742" cy="1500198"/>
          </a:xfrm>
        </p:spPr>
        <p:txBody>
          <a:bodyPr>
            <a:noAutofit/>
          </a:bodyPr>
          <a:lstStyle/>
          <a:p>
            <a:pPr algn="ctr"/>
            <a:r>
              <a:rPr lang="pt-PT" sz="4400" dirty="0" smtClean="0"/>
              <a:t>Curso de Base de Dados</a:t>
            </a:r>
          </a:p>
          <a:p>
            <a:pPr algn="ctr"/>
            <a:r>
              <a:rPr lang="pt-PT" sz="4400" dirty="0" smtClean="0"/>
              <a:t>2020</a:t>
            </a:r>
            <a:endParaRPr lang="pt-PT" sz="4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857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/>
              <a:t>Frei Joaquim José </a:t>
            </a:r>
            <a:r>
              <a:rPr lang="pt-PT" sz="2400" b="1" dirty="0" smtClean="0"/>
              <a:t>Hangalo</a:t>
            </a:r>
            <a:endParaRPr lang="pt-PT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As bases de dados situam-se numa camada específica dos sistemas de informação.</a:t>
            </a:r>
          </a:p>
          <a:p>
            <a:r>
              <a:rPr lang="pt-PT" dirty="0" smtClean="0"/>
              <a:t>O curso de base de dados é diferente de um curso de desenvolvimento de aplicações</a:t>
            </a:r>
          </a:p>
          <a:p>
            <a:endParaRPr lang="pt-PT" dirty="0" smtClean="0"/>
          </a:p>
          <a:p>
            <a:r>
              <a:rPr lang="pt-PT" dirty="0" smtClean="0"/>
              <a:t>Vejamos a arquitectura de um sistema de informação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Esquema de um sistema de informação</a:t>
            </a:r>
            <a:endParaRPr lang="pt-PT" dirty="0"/>
          </a:p>
        </p:txBody>
      </p:sp>
      <p:pic>
        <p:nvPicPr>
          <p:cNvPr id="6" name="Marcador de Posição de Conteúdo 5" descr="sgb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2786058"/>
            <a:ext cx="8162514" cy="3560689"/>
          </a:xfrm>
        </p:spPr>
      </p:pic>
      <p:sp>
        <p:nvSpPr>
          <p:cNvPr id="8" name="CaixaDeTexto 7"/>
          <p:cNvSpPr txBox="1"/>
          <p:nvPr/>
        </p:nvSpPr>
        <p:spPr>
          <a:xfrm>
            <a:off x="857224" y="178592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Visão geral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Esquema de um sistema de informação</a:t>
            </a:r>
            <a:endParaRPr lang="pt-PT" dirty="0"/>
          </a:p>
        </p:txBody>
      </p:sp>
      <p:pic>
        <p:nvPicPr>
          <p:cNvPr id="4" name="Marcador de Posição de Conteúdo 3" descr="arqsysdm_o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844489"/>
            <a:ext cx="6786610" cy="5013511"/>
          </a:xfrm>
        </p:spPr>
      </p:pic>
      <p:sp>
        <p:nvSpPr>
          <p:cNvPr id="5" name="CaixaDeTexto 4"/>
          <p:cNvSpPr txBox="1"/>
          <p:nvPr/>
        </p:nvSpPr>
        <p:spPr>
          <a:xfrm>
            <a:off x="642910" y="10001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Visão mais detalhada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285720" y="1714488"/>
            <a:ext cx="8572560" cy="1828800"/>
          </a:xfrm>
        </p:spPr>
        <p:txBody>
          <a:bodyPr/>
          <a:lstStyle/>
          <a:p>
            <a:r>
              <a:rPr lang="pt-PT" dirty="0" smtClean="0"/>
              <a:t>Introdução às bases de dados</a:t>
            </a:r>
            <a:endParaRPr lang="pt-P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00034" y="4286256"/>
            <a:ext cx="8143932" cy="1281106"/>
          </a:xfrm>
        </p:spPr>
        <p:txBody>
          <a:bodyPr>
            <a:normAutofit/>
          </a:bodyPr>
          <a:lstStyle/>
          <a:p>
            <a:r>
              <a:rPr lang="pt-PT" sz="5400" b="1" dirty="0" smtClean="0"/>
              <a:t>conceitos</a:t>
            </a:r>
            <a:endParaRPr lang="pt-PT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Dados e Informação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Dado:</a:t>
            </a:r>
          </a:p>
          <a:p>
            <a:pPr>
              <a:buNone/>
            </a:pPr>
            <a:r>
              <a:rPr lang="pt-PT" dirty="0" smtClean="0"/>
              <a:t>Dados são todos os elementos que servem de base para a formação de opiniões ou para a tomada de decisões. Um dados é apenas um índice, um registo, uma manifestação objectiva, passível de análise, exigindo interpretação da pessoa para a sua manipulação.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Dados e Informação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Dado:</a:t>
            </a:r>
          </a:p>
          <a:p>
            <a:pPr>
              <a:buNone/>
            </a:pPr>
            <a:r>
              <a:rPr lang="pt-PT" dirty="0" smtClean="0"/>
              <a:t>Em si, os dados têm pouco valor, mas quando classificados, armazenados e relacionados entre si, eles permitem a obtenção de informações.</a:t>
            </a:r>
          </a:p>
          <a:p>
            <a:pPr>
              <a:buNone/>
            </a:pPr>
            <a:r>
              <a:rPr lang="pt-PT" dirty="0" smtClean="0"/>
              <a:t>A informação apresenta significado e intencionalidade, aspectos que a diferenciam do conceitos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Dados e Informação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Informação</a:t>
            </a:r>
          </a:p>
          <a:p>
            <a:pPr>
              <a:buNone/>
            </a:pPr>
            <a:r>
              <a:rPr lang="pt-PT" dirty="0" smtClean="0"/>
              <a:t>Informação é o dado processado, trabalhado, que permite ao executivo tomar decisões. É o resultado do tratamento dos dados existentes a cerca de alguém ou de alguma coisa.</a:t>
            </a:r>
          </a:p>
          <a:p>
            <a:pPr>
              <a:buNone/>
            </a:pPr>
            <a:r>
              <a:rPr lang="pt-PT" dirty="0" smtClean="0"/>
              <a:t>Pode-se definir também a informação como um conjunto de factos organizados de tal forma que adquirem valor adicional além do valor do facto em si.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000100" y="1071546"/>
            <a:ext cx="6477000" cy="1828800"/>
          </a:xfrm>
        </p:spPr>
        <p:txBody>
          <a:bodyPr>
            <a:normAutofit/>
          </a:bodyPr>
          <a:lstStyle/>
          <a:p>
            <a:r>
              <a:rPr lang="pt-PT" sz="5400" dirty="0" smtClean="0"/>
              <a:t>Base de dados</a:t>
            </a:r>
            <a:endParaRPr lang="pt-PT" sz="5400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571604" y="3500438"/>
            <a:ext cx="6705600" cy="685800"/>
          </a:xfrm>
        </p:spPr>
        <p:txBody>
          <a:bodyPr>
            <a:noAutofit/>
          </a:bodyPr>
          <a:lstStyle/>
          <a:p>
            <a:r>
              <a:rPr lang="pt-PT" sz="4000" dirty="0" smtClean="0"/>
              <a:t>Conceitos e definições</a:t>
            </a:r>
            <a:endParaRPr lang="pt-PT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As bases de dados transformaram-se num componente essencial do dia-a-dia na sociedade moderna</a:t>
            </a:r>
          </a:p>
          <a:p>
            <a:pPr>
              <a:buNone/>
            </a:pPr>
            <a:r>
              <a:rPr lang="pt-PT" dirty="0" smtClean="0"/>
              <a:t>Exemplo</a:t>
            </a:r>
          </a:p>
          <a:p>
            <a:pPr lvl="1">
              <a:buFont typeface="Wingdings" pitchFamily="2" charset="2"/>
              <a:buChar char="§"/>
            </a:pPr>
            <a:r>
              <a:rPr lang="pt-PT" dirty="0" smtClean="0"/>
              <a:t>depositar ou retirar dinheiro do banco</a:t>
            </a:r>
          </a:p>
          <a:p>
            <a:pPr lvl="1">
              <a:buFont typeface="Wingdings" pitchFamily="2" charset="2"/>
              <a:buChar char="§"/>
            </a:pPr>
            <a:r>
              <a:rPr lang="pt-PT" dirty="0" smtClean="0"/>
              <a:t>fazer uma reserva num hotel ou companhia aérea</a:t>
            </a:r>
          </a:p>
          <a:p>
            <a:pPr lvl="1">
              <a:buFont typeface="Wingdings" pitchFamily="2" charset="2"/>
              <a:buChar char="§"/>
            </a:pPr>
            <a:r>
              <a:rPr lang="pt-PT" dirty="0" smtClean="0"/>
              <a:t>fazer pesquisa de itens numa biblioteca informatizada</a:t>
            </a:r>
          </a:p>
          <a:p>
            <a:pPr lvl="1">
              <a:buFont typeface="Wingdings" pitchFamily="2" charset="2"/>
              <a:buChar char="§"/>
            </a:pPr>
            <a:r>
              <a:rPr lang="pt-PT" dirty="0" smtClean="0"/>
              <a:t>pesquisar preços de itens num supermercado</a:t>
            </a:r>
          </a:p>
          <a:p>
            <a:pPr>
              <a:buNone/>
            </a:pPr>
            <a:r>
              <a:rPr lang="pt-PT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PT" dirty="0" smtClean="0"/>
              <a:t>As actividades acima são exemplos de aplicações tradicionais de base de dados. Onde a maioria das informações são armazenadas através de textos ou números.</a:t>
            </a:r>
          </a:p>
          <a:p>
            <a:pPr>
              <a:buNone/>
            </a:pPr>
            <a:r>
              <a:rPr lang="pt-PT" dirty="0" smtClean="0"/>
              <a:t>Há poucos anos atrás, a tecnologia permitiu novas aplicações para base de dados</a:t>
            </a:r>
          </a:p>
          <a:p>
            <a:pPr>
              <a:buNone/>
            </a:pPr>
            <a:r>
              <a:rPr lang="pt-PT" dirty="0" smtClean="0"/>
              <a:t>Exemplos</a:t>
            </a:r>
          </a:p>
          <a:p>
            <a:pPr>
              <a:buNone/>
            </a:pPr>
            <a:r>
              <a:rPr lang="pt-PT" dirty="0"/>
              <a:t>	</a:t>
            </a:r>
            <a:r>
              <a:rPr lang="pt-PT" b="1" dirty="0" smtClean="0"/>
              <a:t>Bases de dados multimédia</a:t>
            </a:r>
            <a:r>
              <a:rPr lang="pt-PT" dirty="0" smtClean="0"/>
              <a:t>: armazenam figuras, som e vídeo</a:t>
            </a:r>
          </a:p>
          <a:p>
            <a:pPr>
              <a:buNone/>
            </a:pPr>
            <a:r>
              <a:rPr lang="pt-PT" dirty="0" smtClean="0"/>
              <a:t>	</a:t>
            </a:r>
            <a:r>
              <a:rPr lang="pt-PT" b="1" dirty="0" smtClean="0"/>
              <a:t>SIGS</a:t>
            </a:r>
            <a:r>
              <a:rPr lang="pt-PT" dirty="0" smtClean="0"/>
              <a:t> – Sistemas de informação geográficas: armazenam e analisam mapas, tempo e imagem de satélite</a:t>
            </a:r>
          </a:p>
          <a:p>
            <a:pPr>
              <a:buNone/>
            </a:pPr>
            <a:r>
              <a:rPr lang="pt-PT" b="1" dirty="0" smtClean="0"/>
              <a:t>	Sistemas em tempo real</a:t>
            </a:r>
            <a:r>
              <a:rPr lang="pt-PT" dirty="0" smtClean="0"/>
              <a:t>: controlo de fabrico e processo de manufactura.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pt-PT" dirty="0" smtClean="0"/>
              <a:t>Apresentação dos Professores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Sou o </a:t>
            </a:r>
            <a:r>
              <a:rPr lang="pt-PT" b="1" i="1" dirty="0" smtClean="0"/>
              <a:t>Frei Joaquim José </a:t>
            </a:r>
            <a:r>
              <a:rPr lang="pt-PT" b="1" i="1" dirty="0" err="1" smtClean="0"/>
              <a:t>Hangalo</a:t>
            </a:r>
            <a:r>
              <a:rPr lang="pt-PT" dirty="0" smtClean="0"/>
              <a:t>. Encontro-me na Itália em Serviço, na </a:t>
            </a:r>
            <a:r>
              <a:rPr lang="pt-PT" dirty="0" err="1" smtClean="0"/>
              <a:t>area</a:t>
            </a:r>
            <a:r>
              <a:rPr lang="pt-PT" dirty="0" smtClean="0"/>
              <a:t> das TICS</a:t>
            </a:r>
            <a:endParaRPr lang="pt-PT" b="1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PT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Durante os próximos </a:t>
            </a:r>
            <a:r>
              <a:rPr lang="pt-PT" dirty="0" smtClean="0"/>
              <a:t>tempos teremos </a:t>
            </a:r>
            <a:r>
              <a:rPr lang="pt-PT" dirty="0" smtClean="0"/>
              <a:t>o privilégio de compartilhar convosco conhecimentos e experiências na área de </a:t>
            </a:r>
            <a:r>
              <a:rPr lang="pt-PT" b="1" dirty="0" smtClean="0"/>
              <a:t>Base de Dados </a:t>
            </a:r>
            <a:r>
              <a:rPr lang="pt-PT" dirty="0" smtClean="0"/>
              <a:t>que </a:t>
            </a:r>
            <a:r>
              <a:rPr lang="pt-PT" dirty="0" smtClean="0"/>
              <a:t>acredito fundamental </a:t>
            </a:r>
            <a:r>
              <a:rPr lang="pt-PT" dirty="0" smtClean="0"/>
              <a:t>para quem utilizar ou pretende criar um sistema de Informação.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O Mundo hoje vive e dependa da Informação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PT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Quero que </a:t>
            </a:r>
            <a:r>
              <a:rPr lang="pt-PT" dirty="0" smtClean="0"/>
              <a:t>saibam que ficamos bastante </a:t>
            </a:r>
            <a:r>
              <a:rPr lang="pt-PT" dirty="0" smtClean="0"/>
              <a:t>impressionado </a:t>
            </a:r>
            <a:r>
              <a:rPr lang="pt-PT" dirty="0" smtClean="0"/>
              <a:t>quando </a:t>
            </a:r>
            <a:r>
              <a:rPr lang="pt-PT" dirty="0" smtClean="0"/>
              <a:t>penso </a:t>
            </a:r>
            <a:r>
              <a:rPr lang="pt-PT" dirty="0" smtClean="0"/>
              <a:t>no saber colectivo presente nesta sala e </a:t>
            </a:r>
            <a:r>
              <a:rPr lang="pt-PT" dirty="0" smtClean="0"/>
              <a:t>estou </a:t>
            </a:r>
            <a:r>
              <a:rPr lang="pt-PT" dirty="0" smtClean="0"/>
              <a:t>ansiosos por aprender muitas coisas convosco.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dados: definições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/>
              <a:t>Definições</a:t>
            </a:r>
            <a:r>
              <a:rPr lang="pt-PT" dirty="0" smtClean="0"/>
              <a:t>:</a:t>
            </a:r>
          </a:p>
          <a:p>
            <a:pPr>
              <a:buNone/>
            </a:pPr>
            <a:r>
              <a:rPr lang="pt-PT" dirty="0" smtClean="0"/>
              <a:t>É uma colecção de dados inter-relacionados, representado informação sobre um domínio específico (conceito geral)</a:t>
            </a:r>
          </a:p>
          <a:p>
            <a:pPr>
              <a:buNone/>
            </a:pPr>
            <a:r>
              <a:rPr lang="pt-PT" dirty="0" smtClean="0"/>
              <a:t>É uma colecção de dados relacionados referentes a um mesmo assunto e organizados de maneira útil com o propósito de servir de base para que o utilizador recupere informações, tire conclusões e tome decisões.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Uma base de dados é uma colecção logicamente coerente de dados com algum significado inerente; um arranjo aleatório de dados não pode ser considerado uma base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/>
              <a:t>Propriedades de uma base de dados</a:t>
            </a:r>
          </a:p>
          <a:p>
            <a:r>
              <a:rPr lang="pt-PT" dirty="0" smtClean="0"/>
              <a:t>Uma base de dados é uma colecção logicamente coerente de dados com algum significado inerente</a:t>
            </a:r>
          </a:p>
          <a:p>
            <a:r>
              <a:rPr lang="pt-PT" dirty="0" smtClean="0"/>
              <a:t>Uma base de dados é projectada, construída e “povoada” com dados para um propósito específico . A ela está relacionado um grupo de utilizadores e aplicações de interesse a estes utilizadores.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/>
              <a:t>Propriedades de uma base de dados</a:t>
            </a:r>
          </a:p>
          <a:p>
            <a:r>
              <a:rPr lang="pt-PT" dirty="0" smtClean="0"/>
              <a:t>Uma base de dados representa um </a:t>
            </a:r>
            <a:r>
              <a:rPr lang="pt-PT" dirty="0" err="1" smtClean="0"/>
              <a:t>mini-mundo</a:t>
            </a:r>
            <a:r>
              <a:rPr lang="pt-PT" dirty="0" smtClean="0"/>
              <a:t>. Representa algum aspecto do mundo real. </a:t>
            </a:r>
            <a:r>
              <a:rPr lang="pt-PT" dirty="0"/>
              <a:t> </a:t>
            </a:r>
            <a:r>
              <a:rPr lang="pt-PT" dirty="0" smtClean="0"/>
              <a:t>Quaisquer alterações neste mundo real são reflectidas na base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PT" dirty="0" smtClean="0"/>
              <a:t>Uma base de dados pode ser de qualquer tamanho e variar de complexidade. Por exemplo, a lista de nomes, endereços e telefones de uso pessoal pode ter dezenas de registos e possui uma estrutura simples.</a:t>
            </a:r>
          </a:p>
          <a:p>
            <a:pPr>
              <a:buNone/>
            </a:pPr>
            <a:r>
              <a:rPr lang="pt-PT" dirty="0" smtClean="0"/>
              <a:t>Por outro lado, o catálogo de livros de uma grande biblioteca pode ter milhares (ou </a:t>
            </a:r>
            <a:r>
              <a:rPr lang="pt-PT" dirty="0" err="1" smtClean="0"/>
              <a:t>milhoes</a:t>
            </a:r>
            <a:r>
              <a:rPr lang="pt-PT" dirty="0" smtClean="0"/>
              <a:t>) de registos, classificados e caracterizados com dados do autor (primeiro e ultimo nomes), título, editora, data de publicação, edição, </a:t>
            </a:r>
            <a:r>
              <a:rPr lang="pt-PT" dirty="0" err="1" smtClean="0"/>
              <a:t>etc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Uma base de dados pode ser gerada e mantida manualmente ou por uma máquina. O catálogo ou ficheiro de uma biblioteca é um exemplo de uma base de dados criada e mantida manualmente.</a:t>
            </a:r>
          </a:p>
          <a:p>
            <a:pPr>
              <a:buNone/>
            </a:pPr>
            <a:r>
              <a:rPr lang="pt-PT" dirty="0" smtClean="0"/>
              <a:t>Uma base de dados informatizada pode ser criada e mantida por:</a:t>
            </a:r>
          </a:p>
          <a:p>
            <a:r>
              <a:rPr lang="pt-PT" dirty="0" smtClean="0"/>
              <a:t>Um grupo de programas especialmente escritos para esta tarefa; ou</a:t>
            </a:r>
          </a:p>
          <a:p>
            <a:r>
              <a:rPr lang="pt-PT" dirty="0" smtClean="0"/>
              <a:t>Um sistema de gestão de base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Sistema de Gestão de Base de Dados</a:t>
            </a:r>
            <a:br>
              <a:rPr lang="pt-PT" dirty="0" smtClean="0"/>
            </a:br>
            <a:r>
              <a:rPr lang="pt-PT" dirty="0" smtClean="0"/>
              <a:t>Data Base </a:t>
            </a:r>
            <a:r>
              <a:rPr lang="pt-PT" dirty="0" err="1" smtClean="0"/>
              <a:t>Managemet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 (DBMS)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Um sistema de gestão de base de dados (SGBD) é uma colecção de softwares(Programas) que habilitam o utilizador para a criação </a:t>
            </a:r>
            <a:r>
              <a:rPr lang="pt-PT" smtClean="0"/>
              <a:t>e manutenção </a:t>
            </a:r>
            <a:r>
              <a:rPr lang="pt-PT" dirty="0" smtClean="0"/>
              <a:t>uma base de dados. O SGBD é um software de propósitos gerais que facilita o processo de definição, construção e manipulação de bases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pt-PT" sz="3200" dirty="0" smtClean="0"/>
              <a:t>Sistemas de Gestão de Bases de Dados (SGBD)</a:t>
            </a:r>
            <a:endParaRPr lang="pt-PT" sz="3200" dirty="0"/>
          </a:p>
        </p:txBody>
      </p:sp>
      <p:sp>
        <p:nvSpPr>
          <p:cNvPr id="19459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pt-PT" dirty="0" smtClean="0"/>
          </a:p>
          <a:p>
            <a:pPr eaLnBrk="1" hangingPunct="1"/>
            <a:r>
              <a:rPr lang="pt-PT" dirty="0" smtClean="0"/>
              <a:t>São softwares que permitem a definição de estruturas para armazenamento de informações e fornecimento de mecanismos para manipula-las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PT" dirty="0" smtClean="0"/>
              <a:t>Sistemas de Gestão de Bases de Dados (SGBD)</a:t>
            </a:r>
            <a:endParaRPr lang="pt-PT" dirty="0"/>
          </a:p>
        </p:txBody>
      </p:sp>
      <p:sp>
        <p:nvSpPr>
          <p:cNvPr id="2048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dirty="0" smtClean="0"/>
              <a:t>Exemplos</a:t>
            </a:r>
          </a:p>
          <a:p>
            <a:pPr eaLnBrk="1" hangingPunct="1"/>
            <a:endParaRPr lang="pt-PT" dirty="0" smtClean="0"/>
          </a:p>
          <a:p>
            <a:pPr eaLnBrk="1" hangingPunct="1"/>
            <a:r>
              <a:rPr lang="pt-PT" dirty="0" smtClean="0"/>
              <a:t>Oracle</a:t>
            </a:r>
          </a:p>
          <a:p>
            <a:pPr eaLnBrk="1" hangingPunct="1"/>
            <a:r>
              <a:rPr lang="pt-PT" dirty="0" smtClean="0"/>
              <a:t>Microsoft SQL Server</a:t>
            </a:r>
          </a:p>
          <a:p>
            <a:pPr eaLnBrk="1" hangingPunct="1"/>
            <a:r>
              <a:rPr lang="pt-PT" dirty="0" err="1" smtClean="0"/>
              <a:t>Mysql</a:t>
            </a:r>
            <a:endParaRPr lang="pt-PT" dirty="0" smtClean="0"/>
          </a:p>
          <a:p>
            <a:pPr eaLnBrk="1" hangingPunct="1"/>
            <a:r>
              <a:rPr lang="pt-PT" dirty="0" err="1" smtClean="0"/>
              <a:t>Microsft</a:t>
            </a:r>
            <a:r>
              <a:rPr lang="pt-PT" dirty="0" smtClean="0"/>
              <a:t> Access</a:t>
            </a:r>
          </a:p>
          <a:p>
            <a:pPr eaLnBrk="1" hangingPunct="1"/>
            <a:r>
              <a:rPr lang="pt-PT" dirty="0" err="1" smtClean="0"/>
              <a:t>PostgreSQL</a:t>
            </a:r>
            <a:endParaRPr lang="pt-PT" dirty="0" smtClean="0"/>
          </a:p>
          <a:p>
            <a:pPr eaLnBrk="1" hangingPunct="1"/>
            <a:r>
              <a:rPr lang="pt-PT" dirty="0" err="1" smtClean="0"/>
              <a:t>Etc.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Recursos de um SGBD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Adição de novos ficheiros</a:t>
            </a:r>
          </a:p>
          <a:p>
            <a:r>
              <a:rPr lang="pt-PT" dirty="0" smtClean="0"/>
              <a:t>Criação de novas bases de dados</a:t>
            </a:r>
          </a:p>
          <a:p>
            <a:r>
              <a:rPr lang="pt-PT" dirty="0" smtClean="0"/>
              <a:t>Inserção de dados</a:t>
            </a:r>
          </a:p>
          <a:p>
            <a:r>
              <a:rPr lang="pt-PT" dirty="0" smtClean="0"/>
              <a:t>Recuperação de dados</a:t>
            </a:r>
          </a:p>
          <a:p>
            <a:r>
              <a:rPr lang="pt-PT" dirty="0" smtClean="0"/>
              <a:t>Actualização</a:t>
            </a:r>
          </a:p>
          <a:p>
            <a:r>
              <a:rPr lang="pt-PT" dirty="0" smtClean="0"/>
              <a:t>Eliminação dos dados</a:t>
            </a:r>
          </a:p>
          <a:p>
            <a:r>
              <a:rPr lang="pt-PT" dirty="0" smtClean="0"/>
              <a:t>Criação de visões</a:t>
            </a:r>
          </a:p>
          <a:p>
            <a:r>
              <a:rPr lang="pt-PT" dirty="0" smtClean="0"/>
              <a:t>Atribuição de privilégios</a:t>
            </a:r>
          </a:p>
          <a:p>
            <a:r>
              <a:rPr lang="pt-PT" dirty="0" smtClean="0"/>
              <a:t>….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…aprenderemos uns com os outros durante o curso, porque – por favor, acreditem – nós não temos todas as respostas.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PT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Mas cremos firmemente que juntos somos muito mais sábios do que cada um sozinho, e juntos faremos progressos…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PT" dirty="0" smtClean="0"/>
              <a:t>É importante que cada um participe activamente neste projecto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Profissionais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Administrador de Bases de dados (</a:t>
            </a:r>
            <a:r>
              <a:rPr lang="pt-PT" dirty="0" err="1" smtClean="0"/>
              <a:t>Database</a:t>
            </a:r>
            <a:r>
              <a:rPr lang="pt-PT" dirty="0" smtClean="0"/>
              <a:t> </a:t>
            </a:r>
            <a:r>
              <a:rPr lang="pt-PT" dirty="0" err="1" smtClean="0"/>
              <a:t>Administrator</a:t>
            </a:r>
            <a:r>
              <a:rPr lang="pt-PT" dirty="0" smtClean="0"/>
              <a:t> – DBA).</a:t>
            </a:r>
          </a:p>
          <a:p>
            <a:pPr lvl="2"/>
            <a:r>
              <a:rPr lang="pt-PT" smtClean="0"/>
              <a:t>Coordena e </a:t>
            </a:r>
            <a:r>
              <a:rPr lang="pt-PT" dirty="0" smtClean="0"/>
              <a:t>monitora a utilização da(s) base(s) de dado(s) – segurança, tempo de reposta, </a:t>
            </a:r>
            <a:r>
              <a:rPr lang="pt-PT" dirty="0" err="1" smtClean="0"/>
              <a:t>etc</a:t>
            </a:r>
            <a:endParaRPr lang="pt-PT" dirty="0" smtClean="0"/>
          </a:p>
          <a:p>
            <a:pPr lvl="2"/>
            <a:r>
              <a:rPr lang="pt-PT" dirty="0" smtClean="0"/>
              <a:t>Autoriza o acesso à base de dados</a:t>
            </a:r>
          </a:p>
          <a:p>
            <a:pPr lvl="2"/>
            <a:r>
              <a:rPr lang="pt-PT" dirty="0" smtClean="0"/>
              <a:t>Ajusta o projecto físico quando necessário</a:t>
            </a:r>
          </a:p>
          <a:p>
            <a:pPr lvl="2"/>
            <a:r>
              <a:rPr lang="pt-PT" dirty="0" smtClean="0"/>
              <a:t>Adquire software e hardware necessários</a:t>
            </a:r>
          </a:p>
          <a:p>
            <a:r>
              <a:rPr lang="pt-PT" dirty="0" smtClean="0"/>
              <a:t>Projectista de base de dados</a:t>
            </a:r>
          </a:p>
          <a:p>
            <a:pPr lvl="2"/>
            <a:r>
              <a:rPr lang="pt-PT" dirty="0" smtClean="0"/>
              <a:t>Identifica os dados a serem armazenados na base de dados</a:t>
            </a:r>
          </a:p>
          <a:p>
            <a:pPr lvl="2"/>
            <a:r>
              <a:rPr lang="pt-PT" dirty="0" smtClean="0"/>
              <a:t>Escolhe as estruturas apropriadas para representar e armazenar estes dados</a:t>
            </a:r>
          </a:p>
          <a:p>
            <a:pPr lvl="2"/>
            <a:r>
              <a:rPr lang="pt-PT" dirty="0" smtClean="0"/>
              <a:t>Faz o levantamento das necessidades dos utilizadores (requisitos)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Profissionais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Programador de aplicações:</a:t>
            </a:r>
          </a:p>
          <a:p>
            <a:pPr lvl="2"/>
            <a:r>
              <a:rPr lang="pt-PT" dirty="0" smtClean="0"/>
              <a:t>Escreve os programas aplicativos</a:t>
            </a:r>
          </a:p>
          <a:p>
            <a:pPr lvl="2"/>
            <a:r>
              <a:rPr lang="pt-PT" dirty="0" smtClean="0"/>
              <a:t>Realiza requisições ao SGBD</a:t>
            </a:r>
          </a:p>
          <a:p>
            <a:r>
              <a:rPr lang="pt-PT" dirty="0" smtClean="0"/>
              <a:t>Utilizador final</a:t>
            </a:r>
          </a:p>
          <a:p>
            <a:pPr lvl="2"/>
            <a:r>
              <a:rPr lang="pt-PT" dirty="0" smtClean="0"/>
              <a:t>Manipula a base de dados através de:</a:t>
            </a:r>
          </a:p>
          <a:p>
            <a:pPr lvl="3"/>
            <a:r>
              <a:rPr lang="pt-PT" dirty="0" smtClean="0"/>
              <a:t>Linguagens de consulta</a:t>
            </a:r>
          </a:p>
          <a:p>
            <a:pPr lvl="3"/>
            <a:r>
              <a:rPr lang="pt-PT" dirty="0" smtClean="0"/>
              <a:t>Programas previamente desenvolvidos</a:t>
            </a:r>
          </a:p>
          <a:p>
            <a:pPr lvl="2"/>
            <a:r>
              <a:rPr lang="pt-PT" dirty="0" smtClean="0"/>
              <a:t>Tipos de utilizadores:</a:t>
            </a:r>
          </a:p>
          <a:p>
            <a:pPr lvl="3"/>
            <a:r>
              <a:rPr lang="pt-PT" dirty="0" smtClean="0"/>
              <a:t>Leigos(operador de terminal) X sofisticados(engenheiros)</a:t>
            </a:r>
          </a:p>
          <a:p>
            <a:pPr lvl="3"/>
            <a:r>
              <a:rPr lang="pt-PT" dirty="0" smtClean="0"/>
              <a:t>Casuais(gerentes) X frequentes (caixas de bancos)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Bases de Dados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dirty="0" smtClean="0"/>
              <a:t>Dois tipos</a:t>
            </a:r>
          </a:p>
          <a:p>
            <a:pPr>
              <a:buNone/>
            </a:pPr>
            <a:r>
              <a:rPr lang="pt-PT" dirty="0" smtClean="0"/>
              <a:t>		Analíticas (</a:t>
            </a:r>
            <a:r>
              <a:rPr lang="pt-PT" dirty="0" err="1" smtClean="0"/>
              <a:t>Datawarehouse</a:t>
            </a:r>
            <a:r>
              <a:rPr lang="pt-PT" dirty="0" smtClean="0"/>
              <a:t>)</a:t>
            </a:r>
          </a:p>
          <a:p>
            <a:pPr>
              <a:buNone/>
            </a:pPr>
            <a:r>
              <a:rPr lang="pt-PT" dirty="0" smtClean="0"/>
              <a:t>		Operacionais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dirty="0" smtClean="0"/>
              <a:t>… e agora começa a falar em </a:t>
            </a:r>
            <a:r>
              <a:rPr lang="pt-PT" b="1" dirty="0" smtClean="0"/>
              <a:t>BIG DATA</a:t>
            </a:r>
          </a:p>
          <a:p>
            <a:pPr algn="ctr">
              <a:buNone/>
            </a:pPr>
            <a:endParaRPr lang="pt-PT" sz="2000" b="1" dirty="0" smtClean="0"/>
          </a:p>
          <a:p>
            <a:pPr algn="ctr">
              <a:buNone/>
            </a:pPr>
            <a:r>
              <a:rPr lang="pt-PT" sz="2000" b="1" dirty="0" smtClean="0"/>
              <a:t>(tarefa para casa… saber o que é e para que serve um BIG DATA)</a:t>
            </a:r>
            <a:endParaRPr lang="pt-P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b="1" dirty="0" smtClean="0"/>
              <a:t>Bases de dados analíticas</a:t>
            </a:r>
          </a:p>
          <a:p>
            <a:pPr>
              <a:buNone/>
            </a:pPr>
            <a:r>
              <a:rPr lang="pt-PT" dirty="0" smtClean="0"/>
              <a:t>	São fundamentalmente estáticas. Armazenam dados de arquivo histórico</a:t>
            </a:r>
          </a:p>
          <a:p>
            <a:pPr>
              <a:buNone/>
            </a:pPr>
            <a:r>
              <a:rPr lang="pt-PT" dirty="0" smtClean="0"/>
              <a:t>Por exemplo, uma empresa poderia armazenar registos de vendas durante os últimos dez anos numa base de dados analítica e poderia utilizar esta base de dados para analisar estratégias de marketing.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/>
              <a:t>Bases de dados operacionais</a:t>
            </a:r>
          </a:p>
          <a:p>
            <a:pPr>
              <a:buNone/>
            </a:pPr>
            <a:endParaRPr lang="pt-PT" b="1" dirty="0" smtClean="0"/>
          </a:p>
          <a:p>
            <a:pPr>
              <a:buNone/>
            </a:pPr>
            <a:r>
              <a:rPr lang="pt-PT" dirty="0" smtClean="0"/>
              <a:t>	São utilizadas para administrar dados </a:t>
            </a:r>
            <a:r>
              <a:rPr lang="pt-PT" smtClean="0"/>
              <a:t>mais dinâmicos. </a:t>
            </a:r>
            <a:r>
              <a:rPr lang="pt-PT" dirty="0" smtClean="0"/>
              <a:t>Estes tipos de base de dados permitem mais do que ver os dados arquivados.</a:t>
            </a:r>
          </a:p>
          <a:p>
            <a:pPr>
              <a:buNone/>
            </a:pPr>
            <a:r>
              <a:rPr lang="pt-PT" dirty="0" smtClean="0"/>
              <a:t>As bases de dados operacionais permitem modificar aqueles dados (adicionar, alterar, apagar dados, </a:t>
            </a:r>
            <a:r>
              <a:rPr lang="pt-PT" dirty="0" err="1" smtClean="0"/>
              <a:t>etc</a:t>
            </a:r>
            <a:r>
              <a:rPr lang="pt-PT" dirty="0" smtClean="0"/>
              <a:t>…)</a:t>
            </a:r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/>
              <a:t>Bases de dados operacionais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dirty="0" smtClean="0"/>
              <a:t>Normalmente são utilizadas para localizar informação em tempo real.</a:t>
            </a:r>
          </a:p>
          <a:p>
            <a:pPr>
              <a:buNone/>
            </a:pPr>
            <a:r>
              <a:rPr lang="pt-PT" dirty="0" smtClean="0"/>
              <a:t>Por exemplo, uma companhia poderia utilizar uma base de dados operacional para saber a quantidade armazenada de um conjunto de produtos. Este tipo de informação é fundamental para gerir qualquer stock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Próxima </a:t>
            </a:r>
            <a:r>
              <a:rPr lang="pt-PT" smtClean="0"/>
              <a:t>aula </a:t>
            </a:r>
            <a:r>
              <a:rPr lang="pt-PT" smtClean="0"/>
              <a:t>…</a:t>
            </a:r>
            <a:endParaRPr lang="pt-PT" dirty="0" smtClean="0"/>
          </a:p>
          <a:p>
            <a:pPr lvl="2"/>
            <a:r>
              <a:rPr lang="pt-PT" sz="3200" b="1" dirty="0" smtClean="0"/>
              <a:t>Modelo de Dados</a:t>
            </a:r>
            <a:endParaRPr lang="pt-PT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53400" cy="990600"/>
          </a:xfrm>
          <a:scene3d>
            <a:camera prst="isometricOffAxis2Right">
              <a:rot lat="181566" lon="18055836" rev="20663426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r>
              <a:rPr lang="pt-PT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Apresentação dos Alunos</a:t>
            </a:r>
            <a:endParaRPr lang="pt-PT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Nome…</a:t>
            </a:r>
          </a:p>
          <a:p>
            <a:pPr>
              <a:buNone/>
            </a:pPr>
            <a:r>
              <a:rPr lang="pt-PT" dirty="0" smtClean="0"/>
              <a:t>Morada…</a:t>
            </a:r>
          </a:p>
          <a:p>
            <a:pPr>
              <a:buNone/>
            </a:pPr>
            <a:r>
              <a:rPr lang="pt-PT" dirty="0" smtClean="0"/>
              <a:t>Actividade…</a:t>
            </a:r>
          </a:p>
          <a:p>
            <a:pPr>
              <a:buNone/>
            </a:pPr>
            <a:r>
              <a:rPr lang="pt-PT" dirty="0" smtClean="0"/>
              <a:t>Porque o Curso de Base de Dados…</a:t>
            </a:r>
          </a:p>
          <a:p>
            <a:pPr>
              <a:buNone/>
            </a:pPr>
            <a:r>
              <a:rPr lang="pt-PT" dirty="0" smtClean="0"/>
              <a:t>Porque </a:t>
            </a:r>
            <a:r>
              <a:rPr lang="pt-PT" dirty="0" smtClean="0"/>
              <a:t>este curso</a:t>
            </a:r>
            <a:endParaRPr lang="pt-PT" dirty="0" smtClean="0"/>
          </a:p>
          <a:p>
            <a:pPr>
              <a:buNone/>
            </a:pPr>
            <a:r>
              <a:rPr lang="pt-PT" dirty="0" smtClean="0"/>
              <a:t>Conhecimentos sobre base de dados..</a:t>
            </a:r>
          </a:p>
          <a:p>
            <a:pPr>
              <a:buNone/>
            </a:pPr>
            <a:r>
              <a:rPr lang="pt-PT" dirty="0" smtClean="0"/>
              <a:t>O que espera do Curso..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85794"/>
            <a:ext cx="9144000" cy="990600"/>
          </a:xfrm>
          <a:scene3d>
            <a:camera prst="isometricOffAxis2Right">
              <a:rot lat="181566" lon="18055836" rev="20663426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t-PT" b="1" dirty="0" smtClean="0"/>
              <a:t>Objectivo do Curso</a:t>
            </a:r>
            <a:endParaRPr lang="pt-PT" b="1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12648" y="2000240"/>
            <a:ext cx="8153400" cy="4095760"/>
          </a:xfrm>
        </p:spPr>
        <p:txBody>
          <a:bodyPr/>
          <a:lstStyle/>
          <a:p>
            <a:r>
              <a:rPr lang="pt-PT" dirty="0" smtClean="0"/>
              <a:t>Apresentar os fundamentos teóricos e práticos de base de dados e de sistemas de gestão da base de dados.</a:t>
            </a:r>
          </a:p>
          <a:p>
            <a:r>
              <a:rPr lang="pt-PT" dirty="0" smtClean="0"/>
              <a:t>Compreender os conceitos de modelagem, projecto e administração de bases de dados</a:t>
            </a:r>
          </a:p>
          <a:p>
            <a:r>
              <a:rPr lang="pt-PT" dirty="0" smtClean="0"/>
              <a:t>Apresentar os fundamentos teóricos e práticos da Linguagem de Manipulação de dados SQL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480328" cy="990600"/>
          </a:xfrm>
          <a:scene3d>
            <a:camera prst="isometricOffAxis2Right">
              <a:rot lat="181566" lon="18055836" rev="20663426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r>
              <a:rPr lang="pt-PT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Conteúdo do Curso (Macro Visão)</a:t>
            </a:r>
            <a:endParaRPr lang="pt-PT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8153400" cy="4495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PT" dirty="0" smtClean="0"/>
              <a:t>Conceitos de Base de dados</a:t>
            </a:r>
          </a:p>
          <a:p>
            <a:pPr>
              <a:buNone/>
            </a:pPr>
            <a:r>
              <a:rPr lang="pt-PT" dirty="0" smtClean="0"/>
              <a:t>Histórico das bases de dados e sistemas de gestão de base de dados</a:t>
            </a:r>
          </a:p>
          <a:p>
            <a:pPr>
              <a:buNone/>
            </a:pPr>
            <a:r>
              <a:rPr lang="pt-PT" dirty="0" smtClean="0"/>
              <a:t>Modelagem de Projecto de Base de dados</a:t>
            </a:r>
          </a:p>
          <a:p>
            <a:pPr>
              <a:buNone/>
            </a:pPr>
            <a:r>
              <a:rPr lang="pt-PT" dirty="0" smtClean="0"/>
              <a:t>Modelo Entidade Relacionamento</a:t>
            </a:r>
          </a:p>
          <a:p>
            <a:pPr>
              <a:buNone/>
            </a:pPr>
            <a:r>
              <a:rPr lang="pt-PT" dirty="0" smtClean="0"/>
              <a:t>Modelo Relacional</a:t>
            </a:r>
          </a:p>
          <a:p>
            <a:pPr>
              <a:buNone/>
            </a:pPr>
            <a:r>
              <a:rPr lang="pt-PT" dirty="0" smtClean="0"/>
              <a:t>Normalização</a:t>
            </a:r>
          </a:p>
          <a:p>
            <a:pPr>
              <a:buNone/>
            </a:pPr>
            <a:r>
              <a:rPr lang="pt-PT" dirty="0" smtClean="0"/>
              <a:t>Conceitos e práticas para a construção e manipulação de base de dados (Álgebra Relacional e Linguagem SQL)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53400" cy="990600"/>
          </a:xfrm>
          <a:scene3d>
            <a:camera prst="isometricOffAxis2Right">
              <a:rot lat="181566" lon="18055836" rev="20663426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r>
              <a:rPr lang="pt-PT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Formas de Estudo e avaliação</a:t>
            </a:r>
            <a:endParaRPr lang="pt-PT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b="1" dirty="0" smtClean="0"/>
              <a:t>Não</a:t>
            </a:r>
            <a:r>
              <a:rPr lang="pt-PT" dirty="0" smtClean="0"/>
              <a:t> estudar pelos slides</a:t>
            </a:r>
          </a:p>
          <a:p>
            <a:pPr>
              <a:buNone/>
            </a:pPr>
            <a:r>
              <a:rPr lang="pt-PT" b="1" dirty="0" smtClean="0"/>
              <a:t>Estudar</a:t>
            </a:r>
            <a:r>
              <a:rPr lang="pt-PT" dirty="0" smtClean="0"/>
              <a:t> através de livros, apostilas e outras referencias indicadas.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endParaRPr lang="pt-PT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Bibliografica</a:t>
            </a:r>
            <a:endParaRPr lang="pt-P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PT" dirty="0" err="1" smtClean="0"/>
              <a:t>Silberschatz</a:t>
            </a:r>
            <a:r>
              <a:rPr lang="pt-PT" dirty="0" smtClean="0"/>
              <a:t>, A, </a:t>
            </a:r>
            <a:r>
              <a:rPr lang="pt-PT" dirty="0" err="1" smtClean="0"/>
              <a:t>Korth</a:t>
            </a:r>
            <a:r>
              <a:rPr lang="pt-PT" dirty="0" smtClean="0"/>
              <a:t>, HF,; </a:t>
            </a:r>
            <a:r>
              <a:rPr lang="pt-PT" dirty="0" err="1" smtClean="0"/>
              <a:t>Sudarshan</a:t>
            </a:r>
            <a:r>
              <a:rPr lang="pt-PT" dirty="0" smtClean="0"/>
              <a:t>, S</a:t>
            </a:r>
            <a:r>
              <a:rPr lang="pt-PT" b="1" dirty="0" smtClean="0"/>
              <a:t>. Sistema de base de dados</a:t>
            </a:r>
            <a:r>
              <a:rPr lang="pt-PT" dirty="0" smtClean="0"/>
              <a:t>, </a:t>
            </a:r>
            <a:r>
              <a:rPr lang="pt-PT" dirty="0" err="1" smtClean="0"/>
              <a:t>Makron</a:t>
            </a:r>
            <a:r>
              <a:rPr lang="pt-PT" dirty="0" smtClean="0"/>
              <a:t> </a:t>
            </a:r>
            <a:r>
              <a:rPr lang="pt-PT" dirty="0" err="1" smtClean="0"/>
              <a:t>Books</a:t>
            </a:r>
            <a:r>
              <a:rPr lang="pt-PT" dirty="0" smtClean="0"/>
              <a:t>, 1999</a:t>
            </a:r>
          </a:p>
          <a:p>
            <a:pPr>
              <a:buNone/>
            </a:pPr>
            <a:r>
              <a:rPr lang="pt-PT" dirty="0" smtClean="0"/>
              <a:t>A. </a:t>
            </a:r>
            <a:r>
              <a:rPr lang="pt-PT" dirty="0" err="1" smtClean="0"/>
              <a:t>Heuser</a:t>
            </a:r>
            <a:r>
              <a:rPr lang="pt-PT" dirty="0" smtClean="0"/>
              <a:t>, Carlos Alberto, </a:t>
            </a:r>
            <a:r>
              <a:rPr lang="pt-PT" b="1" dirty="0" err="1" smtClean="0"/>
              <a:t>Projeto</a:t>
            </a:r>
            <a:r>
              <a:rPr lang="pt-PT" b="1" dirty="0" smtClean="0"/>
              <a:t> de Banco de Dados</a:t>
            </a:r>
            <a:r>
              <a:rPr lang="pt-PT" dirty="0" smtClean="0"/>
              <a:t>, Instituto de Informática da UFTGS</a:t>
            </a:r>
          </a:p>
          <a:p>
            <a:pPr>
              <a:buNone/>
            </a:pPr>
            <a:r>
              <a:rPr lang="pt-PT" dirty="0" smtClean="0"/>
              <a:t>Damas, L., </a:t>
            </a:r>
            <a:r>
              <a:rPr lang="pt-PT" b="1" dirty="0" smtClean="0"/>
              <a:t>SQL</a:t>
            </a:r>
            <a:r>
              <a:rPr lang="pt-PT" dirty="0" smtClean="0"/>
              <a:t>, FCA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285720" y="1714488"/>
            <a:ext cx="8572560" cy="1828800"/>
          </a:xfrm>
        </p:spPr>
        <p:txBody>
          <a:bodyPr/>
          <a:lstStyle/>
          <a:p>
            <a:r>
              <a:rPr lang="pt-PT" dirty="0" smtClean="0"/>
              <a:t>Introdução às bases de dados</a:t>
            </a:r>
            <a:endParaRPr lang="pt-P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00034" y="4286256"/>
            <a:ext cx="8143932" cy="1281106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smtClean="0"/>
              <a:t>Importância</a:t>
            </a:r>
            <a:endParaRPr lang="pt-PT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1337</Words>
  <Application>Microsoft Office PowerPoint</Application>
  <PresentationFormat>Presentazione su schermo (4:3)</PresentationFormat>
  <Paragraphs>162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7" baseType="lpstr">
      <vt:lpstr>Mediano</vt:lpstr>
      <vt:lpstr>Diapositiva 1</vt:lpstr>
      <vt:lpstr>Apresentação dos Professores</vt:lpstr>
      <vt:lpstr>Diapositiva 3</vt:lpstr>
      <vt:lpstr>Apresentação dos Alunos</vt:lpstr>
      <vt:lpstr>Objectivo do Curso</vt:lpstr>
      <vt:lpstr>Conteúdo do Curso (Macro Visão)</vt:lpstr>
      <vt:lpstr>Formas de Estudo e avaliação</vt:lpstr>
      <vt:lpstr>Bibliografica</vt:lpstr>
      <vt:lpstr>Introdução às bases de dados</vt:lpstr>
      <vt:lpstr>Diapositiva 10</vt:lpstr>
      <vt:lpstr>Esquema de um sistema de informação</vt:lpstr>
      <vt:lpstr>Esquema de um sistema de informação</vt:lpstr>
      <vt:lpstr>Introdução às bases de dados</vt:lpstr>
      <vt:lpstr>Dados e Informação</vt:lpstr>
      <vt:lpstr>Dados e Informação</vt:lpstr>
      <vt:lpstr>Dados e Informação</vt:lpstr>
      <vt:lpstr>Base de dados</vt:lpstr>
      <vt:lpstr>Diapositiva 18</vt:lpstr>
      <vt:lpstr>Diapositiva 19</vt:lpstr>
      <vt:lpstr>Base de dados: definições</vt:lpstr>
      <vt:lpstr>Diapositiva 21</vt:lpstr>
      <vt:lpstr>Diapositiva 22</vt:lpstr>
      <vt:lpstr>Diapositiva 23</vt:lpstr>
      <vt:lpstr>Diapositiva 24</vt:lpstr>
      <vt:lpstr>Diapositiva 25</vt:lpstr>
      <vt:lpstr> Sistema de Gestão de Base de Dados Data Base Managemet System (DBMS) </vt:lpstr>
      <vt:lpstr>Sistemas de Gestão de Bases de Dados (SGBD)</vt:lpstr>
      <vt:lpstr>Sistemas de Gestão de Bases de Dados (SGBD)</vt:lpstr>
      <vt:lpstr>Recursos de um SGBD</vt:lpstr>
      <vt:lpstr>Profissionais</vt:lpstr>
      <vt:lpstr>Profissionais</vt:lpstr>
      <vt:lpstr>Tipos de Bases de Dados</vt:lpstr>
      <vt:lpstr>Diapositiva 33</vt:lpstr>
      <vt:lpstr>Diapositiva 34</vt:lpstr>
      <vt:lpstr>Diapositiva 35</vt:lpstr>
      <vt:lpstr>Diapositiva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Católica de Angola Faculdade de Engenharia Curso de Telecomunicações</dc:title>
  <dc:creator>patinho feio</dc:creator>
  <cp:lastModifiedBy>Praveen G. Gopu</cp:lastModifiedBy>
  <cp:revision>47</cp:revision>
  <dcterms:created xsi:type="dcterms:W3CDTF">2012-03-12T22:22:20Z</dcterms:created>
  <dcterms:modified xsi:type="dcterms:W3CDTF">2020-03-26T12:56:47Z</dcterms:modified>
</cp:coreProperties>
</file>